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69" r:id="rId4"/>
    <p:sldId id="328" r:id="rId5"/>
    <p:sldId id="316" r:id="rId6"/>
    <p:sldId id="329" r:id="rId7"/>
    <p:sldId id="270" r:id="rId8"/>
    <p:sldId id="271" r:id="rId9"/>
    <p:sldId id="272" r:id="rId10"/>
    <p:sldId id="323" r:id="rId11"/>
    <p:sldId id="273" r:id="rId12"/>
    <p:sldId id="330" r:id="rId13"/>
    <p:sldId id="276" r:id="rId14"/>
    <p:sldId id="278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  <a:srgbClr val="FF0505"/>
    <a:srgbClr val="FF5757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6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5E2D9-AD76-4DFB-B9AD-E668D23773B2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AAD6C-692E-44CA-9AF9-92EE2DD87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8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7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9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6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4591-2453-4978-80D9-74691467B3D3}" type="datetimeFigureOut">
              <a:rPr lang="en-US" smtClean="0"/>
              <a:t>9/18/2013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5446-F98A-4E70-A6BB-1EF0B376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a-press.com/data/r12/auto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a-press.com/data/r12/egenxmpl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Stata by </a:t>
            </a:r>
            <a:r>
              <a:rPr lang="en-US" i="1" dirty="0" err="1" smtClean="0"/>
              <a:t>varlist</a:t>
            </a:r>
            <a:r>
              <a:rPr lang="en-US" dirty="0" smtClean="0"/>
              <a:t>: Construct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In-depth topic of Stata Workshop (Data Management)</a:t>
            </a:r>
          </a:p>
          <a:p>
            <a:pPr>
              <a:defRPr/>
            </a:pPr>
            <a:r>
              <a:rPr lang="en-US" dirty="0"/>
              <a:t>Chang Y. Chung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Hypothetical Household Survey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720840"/>
            <a:ext cx="5943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hypothetical data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clear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input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age str8 name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1 1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1  46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"tom"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1 2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2  45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1 3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3  20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scott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1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4  3  .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jane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2 1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1  57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2 2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2  50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end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445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Checking Household Roster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attach the size of the household (number of observations per household)</a:t>
            </a:r>
          </a:p>
          <a:p>
            <a:pPr marL="914400" lvl="2" indent="0">
              <a:buNone/>
            </a:pPr>
            <a:r>
              <a:rPr lang="en-US" dirty="0" smtClean="0"/>
              <a:t>sort </a:t>
            </a:r>
            <a:r>
              <a:rPr lang="en-US" dirty="0" err="1" smtClean="0"/>
              <a:t>hhid</a:t>
            </a:r>
            <a:r>
              <a:rPr lang="en-US" dirty="0" smtClean="0"/>
              <a:t>, stable</a:t>
            </a:r>
          </a:p>
          <a:p>
            <a:pPr marL="914400" lvl="2" indent="0">
              <a:buNone/>
            </a:pPr>
            <a:r>
              <a:rPr lang="en-US" dirty="0" smtClean="0"/>
              <a:t>by </a:t>
            </a:r>
            <a:r>
              <a:rPr lang="en-US" dirty="0" err="1" smtClean="0"/>
              <a:t>hhid</a:t>
            </a:r>
            <a:r>
              <a:rPr lang="en-US" dirty="0" smtClean="0"/>
              <a:t>: gen </a:t>
            </a:r>
            <a:r>
              <a:rPr lang="en-US" dirty="0" err="1" smtClean="0"/>
              <a:t>hhsize</a:t>
            </a:r>
            <a:r>
              <a:rPr lang="en-US" dirty="0" smtClean="0"/>
              <a:t> = _N</a:t>
            </a:r>
          </a:p>
          <a:p>
            <a:r>
              <a:rPr lang="en-US" dirty="0" smtClean="0"/>
              <a:t>Is the </a:t>
            </a:r>
            <a:r>
              <a:rPr lang="en-US" dirty="0" err="1" smtClean="0"/>
              <a:t>pid</a:t>
            </a:r>
            <a:r>
              <a:rPr lang="en-US" dirty="0" smtClean="0"/>
              <a:t> the same as the observation number within the household?</a:t>
            </a:r>
          </a:p>
          <a:p>
            <a:pPr marL="914400" lvl="2" indent="0">
              <a:buNone/>
            </a:pPr>
            <a:r>
              <a:rPr lang="en-US" dirty="0" smtClean="0"/>
              <a:t>sort </a:t>
            </a:r>
            <a:r>
              <a:rPr lang="en-US" dirty="0" err="1" smtClean="0"/>
              <a:t>hhid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pid</a:t>
            </a:r>
            <a:r>
              <a:rPr lang="en-US" dirty="0" smtClean="0"/>
              <a:t>), stable</a:t>
            </a:r>
          </a:p>
          <a:p>
            <a:pPr marL="914400" lvl="2" indent="0">
              <a:buNone/>
            </a:pPr>
            <a:r>
              <a:rPr lang="en-US" dirty="0" smtClean="0"/>
              <a:t>by </a:t>
            </a:r>
            <a:r>
              <a:rPr lang="en-US" dirty="0" err="1" smtClean="0"/>
              <a:t>hhid</a:t>
            </a:r>
            <a:r>
              <a:rPr lang="en-US" dirty="0" smtClean="0"/>
              <a:t> (</a:t>
            </a:r>
            <a:r>
              <a:rPr lang="en-US" dirty="0" err="1" smtClean="0"/>
              <a:t>pid</a:t>
            </a:r>
            <a:r>
              <a:rPr lang="en-US" dirty="0" smtClean="0"/>
              <a:t>): gen </a:t>
            </a:r>
            <a:r>
              <a:rPr lang="en-US" dirty="0" err="1" smtClean="0"/>
              <a:t>pidOK</a:t>
            </a:r>
            <a:r>
              <a:rPr lang="en-US" dirty="0" smtClean="0"/>
              <a:t> = (</a:t>
            </a:r>
            <a:r>
              <a:rPr lang="en-US" dirty="0" err="1" smtClean="0"/>
              <a:t>pid</a:t>
            </a:r>
            <a:r>
              <a:rPr lang="en-US" dirty="0" smtClean="0"/>
              <a:t> == _n)</a:t>
            </a:r>
          </a:p>
          <a:p>
            <a:r>
              <a:rPr lang="en-US" dirty="0" smtClean="0"/>
              <a:t>Checking if the first member of the family is the head of the household (</a:t>
            </a:r>
            <a:r>
              <a:rPr lang="en-US" dirty="0" err="1" smtClean="0"/>
              <a:t>rel</a:t>
            </a:r>
            <a:r>
              <a:rPr lang="en-US" dirty="0" smtClean="0"/>
              <a:t>==1)</a:t>
            </a:r>
          </a:p>
          <a:p>
            <a:pPr marL="914400" lvl="2" indent="0">
              <a:buNone/>
            </a:pPr>
            <a:r>
              <a:rPr lang="en-US" dirty="0" smtClean="0"/>
              <a:t>sort </a:t>
            </a:r>
            <a:r>
              <a:rPr lang="en-US" dirty="0" err="1" smtClean="0"/>
              <a:t>hhid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stable</a:t>
            </a:r>
          </a:p>
          <a:p>
            <a:pPr marL="914400" lvl="2" indent="0">
              <a:buNone/>
            </a:pPr>
            <a:r>
              <a:rPr lang="en-US" dirty="0" smtClean="0"/>
              <a:t>by </a:t>
            </a:r>
            <a:r>
              <a:rPr lang="en-US" dirty="0" err="1" smtClean="0"/>
              <a:t>hhid</a:t>
            </a:r>
            <a:r>
              <a:rPr lang="en-US" dirty="0" smtClean="0"/>
              <a:t> (</a:t>
            </a:r>
            <a:r>
              <a:rPr lang="en-US" dirty="0" err="1" smtClean="0"/>
              <a:t>pid</a:t>
            </a:r>
            <a:r>
              <a:rPr lang="en-US" dirty="0" smtClean="0"/>
              <a:t>): gen </a:t>
            </a:r>
            <a:r>
              <a:rPr lang="en-US" dirty="0" err="1" smtClean="0"/>
              <a:t>headFirst</a:t>
            </a:r>
            <a:r>
              <a:rPr lang="en-US" dirty="0" smtClean="0"/>
              <a:t> = (</a:t>
            </a:r>
            <a:r>
              <a:rPr lang="en-US" dirty="0" err="1" smtClean="0"/>
              <a:t>rel</a:t>
            </a:r>
            <a:r>
              <a:rPr lang="en-US" dirty="0" smtClean="0"/>
              <a:t>[1] ==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stata</a:t>
            </a:r>
            <a:r>
              <a:rPr lang="en-US" dirty="0" smtClean="0"/>
              <a:t> dataset of the following hypothetical household roster.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out for each household if they have any children of the household head listed among the members. Children’s </a:t>
            </a:r>
            <a:r>
              <a:rPr lang="en-US" dirty="0" err="1" smtClean="0"/>
              <a:t>rel</a:t>
            </a:r>
            <a:r>
              <a:rPr lang="en-US" dirty="0" smtClean="0"/>
              <a:t> code is 3.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717655"/>
            <a:ext cx="5943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 hypothetical data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clear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input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age str8 name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1 1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1  46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"tom"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1 2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2  45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1 3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3  20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scott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1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4  3  .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jane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2 1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1  57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joe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2 2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2  50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end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34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Age of the Household Members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0635" y="3657600"/>
            <a:ext cx="48933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+---------------------------+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age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avgAge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|---------------------------|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1. |    1     1    46       37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2. |    1     2    45       37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3. |    1     3    20       37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4. |    1     4     .       37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|---------------------------|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5. |    2     1    57     53.5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6. |    2     2    50     53.5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+---------------------------+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6800" y="19812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sort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stable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by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generate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avgAge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sum(age) / sum(!missing(age))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by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replace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avgAge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avgAge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[_N]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list,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sepby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8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Age of the Household </a:t>
            </a:r>
            <a:r>
              <a:rPr lang="en-US" dirty="0" smtClean="0"/>
              <a:t>Members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sum(x) gives a running sum of 1</a:t>
            </a:r>
            <a:r>
              <a:rPr lang="en-US" baseline="30000" dirty="0" smtClean="0"/>
              <a:t>st</a:t>
            </a:r>
            <a:r>
              <a:rPr lang="en-US" dirty="0" smtClean="0"/>
              <a:t> to current observation values of the variable x’s value, treating missing values  as zeros.</a:t>
            </a:r>
          </a:p>
          <a:p>
            <a:pPr marL="0" indent="0">
              <a:buNone/>
            </a:pPr>
            <a:r>
              <a:rPr lang="en-US" dirty="0" smtClean="0"/>
              <a:t>    gen </a:t>
            </a:r>
            <a:r>
              <a:rPr lang="en-US" dirty="0" err="1" smtClean="0"/>
              <a:t>sumAge</a:t>
            </a:r>
            <a:r>
              <a:rPr lang="en-US" dirty="0" smtClean="0"/>
              <a:t> = sum(age)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3505200"/>
            <a:ext cx="464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+---------------------------+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age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sumAge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|---------------------------|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1. |    1     1    46       46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2. |    1     2    45       91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3. |    1     3    20      111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4. |    1     4     .      111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|---------------------------|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5. |    2     1    57      168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6. |    2     2    50      218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+---------------------------+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59382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Age of the Household Members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by, the running sum is reset when there is a new household, which we want </a:t>
            </a:r>
          </a:p>
          <a:p>
            <a:pPr marL="800100" lvl="2" indent="0">
              <a:buNone/>
            </a:pPr>
            <a:r>
              <a:rPr lang="en-US" dirty="0" smtClean="0"/>
              <a:t>    sort </a:t>
            </a:r>
            <a:r>
              <a:rPr lang="en-US" dirty="0" err="1" smtClean="0"/>
              <a:t>hhid</a:t>
            </a:r>
            <a:r>
              <a:rPr lang="en-US" dirty="0" smtClean="0"/>
              <a:t>, stable</a:t>
            </a:r>
          </a:p>
          <a:p>
            <a:pPr marL="800100" lvl="2" indent="0">
              <a:buNone/>
            </a:pPr>
            <a:r>
              <a:rPr lang="en-US" dirty="0" smtClean="0"/>
              <a:t>    by </a:t>
            </a:r>
            <a:r>
              <a:rPr lang="en-US" dirty="0" err="1" smtClean="0"/>
              <a:t>hhid</a:t>
            </a:r>
            <a:r>
              <a:rPr lang="en-US" dirty="0" smtClean="0"/>
              <a:t>: gen </a:t>
            </a:r>
            <a:r>
              <a:rPr lang="en-US" dirty="0" err="1" smtClean="0"/>
              <a:t>sumAge</a:t>
            </a:r>
            <a:r>
              <a:rPr lang="en-US" dirty="0"/>
              <a:t> </a:t>
            </a:r>
            <a:r>
              <a:rPr lang="en-US" dirty="0" smtClean="0"/>
              <a:t>= sum(age)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14800" y="345809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+---------------------------+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age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sumAge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|---------------------------|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1. |    1     1    46       46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2. |    1     2    45       91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3. |    1     3    20      111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4. |    1     4     .      111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|---------------------------|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5. |    2     1    57       57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6. |    2     2    50      107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+---------------------------+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3020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Age of the Household Members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Average is easy to get. We just divide the running sum by the running 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by </a:t>
            </a:r>
            <a:r>
              <a:rPr lang="en-US" dirty="0" err="1" smtClean="0"/>
              <a:t>hhid</a:t>
            </a:r>
            <a:r>
              <a:rPr lang="en-US" dirty="0" smtClean="0"/>
              <a:t>: gen </a:t>
            </a:r>
            <a:r>
              <a:rPr lang="en-US" dirty="0" err="1" smtClean="0"/>
              <a:t>avgAge</a:t>
            </a:r>
            <a:r>
              <a:rPr lang="en-US" dirty="0" smtClean="0"/>
              <a:t> = sum(age) / _n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505200"/>
            <a:ext cx="5105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+------------------------------------+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|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age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sumAge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avgAge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|------------------------------------|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1. |    1     1    46       46       46 |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2. |    1     2    45       91     45.5 |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3. |    1     3    20      111       37 |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4. |    1     4     .      111    27.75 |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|------------------------------------|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5. |    2     1    57       57       57 |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6. |    2     2    50      107     53.5 |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+------------------------------------+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7324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Age of the Household Members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But that was not quite correct. In the first household, there was a missing age. We have to divide the sum by 3, not 4.</a:t>
            </a:r>
          </a:p>
          <a:p>
            <a:r>
              <a:rPr lang="en-US" dirty="0" smtClean="0"/>
              <a:t>We can get the running number of non-missing ages by summing up !missing(age)</a:t>
            </a:r>
          </a:p>
          <a:p>
            <a:pPr marL="914400" lvl="2" indent="0">
              <a:buNone/>
            </a:pPr>
            <a:r>
              <a:rPr lang="en-US" dirty="0" smtClean="0"/>
              <a:t>gen </a:t>
            </a:r>
            <a:r>
              <a:rPr lang="en-US" dirty="0" err="1" smtClean="0"/>
              <a:t>ageNotMissing</a:t>
            </a:r>
            <a:r>
              <a:rPr lang="en-US" dirty="0" smtClean="0"/>
              <a:t> = !missing(age)</a:t>
            </a:r>
          </a:p>
          <a:p>
            <a:pPr marL="914400" lvl="2" indent="0">
              <a:buNone/>
            </a:pPr>
            <a:r>
              <a:rPr lang="en-US" dirty="0" smtClean="0"/>
              <a:t>by </a:t>
            </a:r>
            <a:r>
              <a:rPr lang="en-US" dirty="0" err="1" smtClean="0"/>
              <a:t>hhid</a:t>
            </a:r>
            <a:r>
              <a:rPr lang="en-US" dirty="0" smtClean="0"/>
              <a:t>: gen </a:t>
            </a:r>
            <a:r>
              <a:rPr lang="en-US" dirty="0" err="1" smtClean="0"/>
              <a:t>nAge</a:t>
            </a:r>
            <a:r>
              <a:rPr lang="en-US" dirty="0" smtClean="0"/>
              <a:t> = sum(</a:t>
            </a:r>
            <a:r>
              <a:rPr lang="en-US" dirty="0" err="1" smtClean="0"/>
              <a:t>ageNotMissing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19400" y="3733800"/>
            <a:ext cx="5791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+---------------------------------------------+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|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age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sumAge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ageNot~s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nAge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|---------------------------------------------|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1. |    1     1    46       46          1      1 |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2. |    1     2    45       91          1      2 |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3. |    1     3    20      111          1      3 |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4. |    1     4     .      111          0      3 |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|---------------------------------------------|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5. |    2     1    57       57          1      1 |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6. |    2     2    50      107          1      2 |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+---------------------------------------------+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8862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Age of the Household Members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then calculate average age and then attach it to all the observations in the household like so:</a:t>
            </a:r>
          </a:p>
          <a:p>
            <a:pPr marL="457200" lvl="1" indent="0">
              <a:buNone/>
            </a:pPr>
            <a:r>
              <a:rPr lang="en-US" dirty="0" smtClean="0"/>
              <a:t>by </a:t>
            </a:r>
            <a:r>
              <a:rPr lang="en-US" dirty="0" err="1" smtClean="0"/>
              <a:t>hhid</a:t>
            </a:r>
            <a:r>
              <a:rPr lang="en-US" dirty="0" smtClean="0"/>
              <a:t>: gen </a:t>
            </a:r>
            <a:r>
              <a:rPr lang="en-US" dirty="0" err="1" smtClean="0"/>
              <a:t>avgAge</a:t>
            </a:r>
            <a:r>
              <a:rPr lang="en-US" dirty="0" smtClean="0"/>
              <a:t> = </a:t>
            </a:r>
            <a:r>
              <a:rPr lang="en-US" dirty="0" err="1" smtClean="0"/>
              <a:t>sumAge</a:t>
            </a:r>
            <a:r>
              <a:rPr lang="en-US" dirty="0" smtClean="0"/>
              <a:t> / </a:t>
            </a:r>
            <a:r>
              <a:rPr lang="en-US" dirty="0" err="1" smtClean="0"/>
              <a:t>nAge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by </a:t>
            </a:r>
            <a:r>
              <a:rPr lang="en-US" dirty="0" err="1" smtClean="0"/>
              <a:t>hhid</a:t>
            </a:r>
            <a:r>
              <a:rPr lang="en-US" dirty="0" smtClean="0"/>
              <a:t>: replace </a:t>
            </a:r>
            <a:r>
              <a:rPr lang="en-US" dirty="0" err="1" smtClean="0"/>
              <a:t>avgAge</a:t>
            </a:r>
            <a:r>
              <a:rPr lang="en-US" dirty="0" smtClean="0"/>
              <a:t> = </a:t>
            </a:r>
            <a:r>
              <a:rPr lang="en-US" dirty="0" err="1" smtClean="0"/>
              <a:t>avgAge</a:t>
            </a:r>
            <a:r>
              <a:rPr lang="en-US" dirty="0" smtClean="0"/>
              <a:t>[_N]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3200400"/>
            <a:ext cx="6781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+-------------------------------------------+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hhid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pid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age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sumAge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avgAge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|-------------------------------------------|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1. |    1     1    46       46      1       37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2. |    1     2    45       91      2       37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3. |    1     3    20      111      3       37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4. |    1     4     .      111      3       37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|-------------------------------------------|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5. |    2     1    57       57      1     53.5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6. |    2     2    50      107      2     53.5 |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+-------------------------------------------+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6436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Age of the Household Members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You can do these steps in a few lines:</a:t>
            </a:r>
          </a:p>
          <a:p>
            <a:pPr marL="857250" lvl="2" indent="0">
              <a:buNone/>
            </a:pPr>
            <a:r>
              <a:rPr lang="en-US" dirty="0" smtClean="0"/>
              <a:t>by </a:t>
            </a:r>
            <a:r>
              <a:rPr lang="en-US" dirty="0" err="1" smtClean="0"/>
              <a:t>hhid</a:t>
            </a:r>
            <a:r>
              <a:rPr lang="en-US" dirty="0" smtClean="0"/>
              <a:t>: gen </a:t>
            </a:r>
            <a:r>
              <a:rPr lang="en-US" dirty="0" err="1" smtClean="0"/>
              <a:t>avgAge</a:t>
            </a:r>
            <a:r>
              <a:rPr lang="en-US" dirty="0" smtClean="0"/>
              <a:t> = sum(age) / sum(!mi(age))</a:t>
            </a:r>
          </a:p>
          <a:p>
            <a:pPr marL="857250" lvl="2" indent="0">
              <a:buNone/>
            </a:pPr>
            <a:r>
              <a:rPr lang="en-US" dirty="0" smtClean="0"/>
              <a:t>by </a:t>
            </a:r>
            <a:r>
              <a:rPr lang="en-US" dirty="0" err="1" smtClean="0"/>
              <a:t>hhid</a:t>
            </a:r>
            <a:r>
              <a:rPr lang="en-US" dirty="0" smtClean="0"/>
              <a:t>: replace </a:t>
            </a:r>
            <a:r>
              <a:rPr lang="en-US" dirty="0" err="1" smtClean="0"/>
              <a:t>avgAge</a:t>
            </a:r>
            <a:r>
              <a:rPr lang="en-US" dirty="0" smtClean="0"/>
              <a:t> = </a:t>
            </a:r>
            <a:r>
              <a:rPr lang="en-US" dirty="0" err="1" smtClean="0"/>
              <a:t>avgAge</a:t>
            </a:r>
            <a:r>
              <a:rPr lang="en-US" dirty="0" smtClean="0"/>
              <a:t>[_N]</a:t>
            </a:r>
          </a:p>
          <a:p>
            <a:pPr marL="857250" lvl="2" indent="0">
              <a:buNone/>
            </a:pPr>
            <a:endParaRPr lang="en-US" dirty="0" smtClean="0"/>
          </a:p>
          <a:p>
            <a:r>
              <a:rPr lang="en-US" dirty="0" smtClean="0"/>
              <a:t>Or you can do this using </a:t>
            </a:r>
            <a:r>
              <a:rPr lang="en-US" dirty="0" err="1" smtClean="0"/>
              <a:t>egen</a:t>
            </a:r>
            <a:r>
              <a:rPr lang="en-US" dirty="0" smtClean="0"/>
              <a:t> in a single line</a:t>
            </a:r>
          </a:p>
          <a:p>
            <a:pPr marL="857250" lvl="2" indent="0">
              <a:buNone/>
            </a:pPr>
            <a:r>
              <a:rPr lang="en-US" dirty="0" smtClean="0"/>
              <a:t>by </a:t>
            </a:r>
            <a:r>
              <a:rPr lang="en-US" dirty="0" err="1" smtClean="0"/>
              <a:t>hhid</a:t>
            </a:r>
            <a:r>
              <a:rPr lang="en-US" dirty="0" smtClean="0"/>
              <a:t>: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avgAge</a:t>
            </a:r>
            <a:r>
              <a:rPr lang="en-US" dirty="0" smtClean="0"/>
              <a:t> = mean(age)</a:t>
            </a:r>
          </a:p>
          <a:p>
            <a:pPr marL="400050"/>
            <a:endParaRPr lang="en-US" dirty="0"/>
          </a:p>
          <a:p>
            <a:pPr marL="400050"/>
            <a:endParaRPr lang="en-US" dirty="0" smtClean="0"/>
          </a:p>
          <a:p>
            <a:pPr marL="400050"/>
            <a:endParaRPr lang="en-US" dirty="0"/>
          </a:p>
          <a:p>
            <a:pPr marL="400050"/>
            <a:endParaRPr lang="en-US" dirty="0" smtClean="0"/>
          </a:p>
          <a:p>
            <a:pPr marL="5715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08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as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Stata</a:t>
            </a:r>
            <a:r>
              <a:rPr lang="en-US" dirty="0" smtClean="0"/>
              <a:t> allows one dataset loaded into the memory at a time. It is called the master dataset</a:t>
            </a:r>
          </a:p>
          <a:p>
            <a:r>
              <a:rPr lang="en-US" dirty="0" smtClean="0"/>
              <a:t>The dataset is a matrix with Observations (rows) and Variables (columns)</a:t>
            </a:r>
          </a:p>
          <a:p>
            <a:r>
              <a:rPr lang="en-US" dirty="0" smtClean="0"/>
              <a:t>Most </a:t>
            </a:r>
            <a:r>
              <a:rPr lang="en-US" dirty="0" err="1" smtClean="0"/>
              <a:t>stata</a:t>
            </a:r>
            <a:r>
              <a:rPr lang="en-US" dirty="0" smtClean="0"/>
              <a:t> commands do the same thing for each observation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replace x = 2 * y</a:t>
            </a:r>
            <a:r>
              <a:rPr lang="en-US" dirty="0" smtClean="0"/>
              <a:t> </a:t>
            </a:r>
          </a:p>
          <a:p>
            <a:pPr marL="914400" lvl="2" indent="0">
              <a:buNone/>
            </a:pPr>
            <a:r>
              <a:rPr lang="en-US" dirty="0" smtClean="0"/>
              <a:t>is approximately the same as doing a loop: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local N = _N</a:t>
            </a:r>
          </a:p>
          <a:p>
            <a:pPr marL="457200" lvl="1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forvalues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obs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1/`N’ { </a:t>
            </a:r>
          </a:p>
          <a:p>
            <a:pPr marL="91440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replace x = 2 * y[`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obs’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 if _n == `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obs’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dirty="0" smtClean="0"/>
              <a:t>The system variable, _N, represents the total number of observations; _n the current observation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 comes from “Extensions to generate”</a:t>
            </a:r>
          </a:p>
          <a:p>
            <a:r>
              <a:rPr lang="en-US" dirty="0" smtClean="0"/>
              <a:t>Syntax: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egen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newvar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i="1" dirty="0" err="1" smtClean="0">
                <a:latin typeface="Consolas" pitchFamily="49" charset="0"/>
                <a:cs typeface="Consolas" pitchFamily="49" charset="0"/>
              </a:rPr>
              <a:t>fcn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i="1" dirty="0" smtClean="0">
                <a:latin typeface="Consolas" pitchFamily="49" charset="0"/>
                <a:cs typeface="Consolas" pitchFamily="49" charset="0"/>
              </a:rPr>
              <a:t>arguments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/>
              <a:t>Creates a </a:t>
            </a:r>
            <a:r>
              <a:rPr lang="en-US" dirty="0" err="1" smtClean="0"/>
              <a:t>newvar</a:t>
            </a:r>
            <a:r>
              <a:rPr lang="en-US" dirty="0" smtClean="0"/>
              <a:t> that is equal to </a:t>
            </a:r>
            <a:r>
              <a:rPr lang="en-US" dirty="0" err="1" smtClean="0"/>
              <a:t>fcn</a:t>
            </a:r>
            <a:r>
              <a:rPr lang="en-US" dirty="0" smtClean="0"/>
              <a:t>(arguments), where </a:t>
            </a:r>
            <a:r>
              <a:rPr lang="en-US" dirty="0" err="1" smtClean="0"/>
              <a:t>fcn</a:t>
            </a:r>
            <a:r>
              <a:rPr lang="en-US" dirty="0" smtClean="0"/>
              <a:t>() is an </a:t>
            </a:r>
            <a:r>
              <a:rPr lang="en-US" dirty="0" err="1" smtClean="0"/>
              <a:t>egen</a:t>
            </a:r>
            <a:r>
              <a:rPr lang="en-US" dirty="0" smtClean="0"/>
              <a:t> function</a:t>
            </a:r>
          </a:p>
          <a:p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fcn</a:t>
            </a:r>
            <a:r>
              <a:rPr lang="en-US" dirty="0" smtClean="0"/>
              <a:t>()’s are different from </a:t>
            </a:r>
            <a:r>
              <a:rPr lang="en-US" dirty="0" err="1" smtClean="0"/>
              <a:t>stata</a:t>
            </a:r>
            <a:r>
              <a:rPr lang="en-US" dirty="0" smtClean="0"/>
              <a:t> functions and can only be used in </a:t>
            </a:r>
            <a:r>
              <a:rPr lang="en-US" dirty="0" err="1" smtClean="0"/>
              <a:t>egen</a:t>
            </a:r>
            <a:r>
              <a:rPr lang="en-US" dirty="0" smtClean="0"/>
              <a:t> commands.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egen</a:t>
            </a:r>
            <a:r>
              <a:rPr lang="en-US" dirty="0" smtClean="0"/>
              <a:t> </a:t>
            </a:r>
            <a:r>
              <a:rPr lang="en-US" dirty="0" err="1" smtClean="0"/>
              <a:t>fcn</a:t>
            </a:r>
            <a:r>
              <a:rPr lang="en-US" dirty="0" smtClean="0"/>
              <a:t>()’s are by-able (can be used with the by prefix command). </a:t>
            </a:r>
          </a:p>
          <a:p>
            <a:r>
              <a:rPr lang="en-US" dirty="0" smtClean="0"/>
              <a:t>Explicit subscripting (using _N or _n) should not be used with </a:t>
            </a:r>
            <a:r>
              <a:rPr lang="en-US" dirty="0" err="1" smtClean="0"/>
              <a:t>egen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49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egen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count*, max*, min*, mean*, median*, mode*</a:t>
            </a:r>
          </a:p>
          <a:p>
            <a:r>
              <a:rPr lang="en-US" dirty="0" smtClean="0"/>
              <a:t>fill, </a:t>
            </a:r>
            <a:r>
              <a:rPr lang="en-US" dirty="0" err="1" smtClean="0"/>
              <a:t>seq</a:t>
            </a:r>
            <a:r>
              <a:rPr lang="en-US" dirty="0" smtClean="0"/>
              <a:t>*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rank*</a:t>
            </a:r>
          </a:p>
          <a:p>
            <a:r>
              <a:rPr lang="en-US" dirty="0" err="1" smtClean="0"/>
              <a:t>std</a:t>
            </a:r>
            <a:endParaRPr lang="en-US" dirty="0" smtClean="0"/>
          </a:p>
          <a:p>
            <a:r>
              <a:rPr lang="en-US" dirty="0" err="1" smtClean="0"/>
              <a:t>rowtotal</a:t>
            </a:r>
            <a:r>
              <a:rPr lang="en-US" dirty="0" smtClean="0"/>
              <a:t>, </a:t>
            </a:r>
            <a:r>
              <a:rPr lang="en-US" dirty="0" err="1" smtClean="0"/>
              <a:t>rowmean</a:t>
            </a:r>
            <a:r>
              <a:rPr lang="en-US" dirty="0" smtClean="0"/>
              <a:t>, </a:t>
            </a:r>
            <a:r>
              <a:rPr lang="en-US" dirty="0" err="1" smtClean="0"/>
              <a:t>rowmedian</a:t>
            </a:r>
            <a:r>
              <a:rPr lang="en-US" dirty="0" smtClean="0"/>
              <a:t>, </a:t>
            </a:r>
            <a:r>
              <a:rPr lang="en-US" dirty="0" err="1" smtClean="0"/>
              <a:t>rowmin</a:t>
            </a:r>
            <a:r>
              <a:rPr lang="en-US" dirty="0" smtClean="0"/>
              <a:t>, </a:t>
            </a:r>
            <a:r>
              <a:rPr lang="en-US" dirty="0" err="1" smtClean="0"/>
              <a:t>rowmax</a:t>
            </a:r>
            <a:r>
              <a:rPr lang="en-US" dirty="0" smtClean="0"/>
              <a:t>, </a:t>
            </a:r>
            <a:r>
              <a:rPr lang="en-US" dirty="0" err="1" smtClean="0"/>
              <a:t>rowmiss</a:t>
            </a:r>
            <a:endParaRPr lang="en-US" dirty="0" smtClean="0"/>
          </a:p>
          <a:p>
            <a:r>
              <a:rPr lang="en-US" dirty="0" err="1" smtClean="0"/>
              <a:t>anyvalue</a:t>
            </a:r>
            <a:r>
              <a:rPr lang="en-US" dirty="0" smtClean="0"/>
              <a:t>, </a:t>
            </a:r>
            <a:r>
              <a:rPr lang="en-US" dirty="0" err="1" smtClean="0"/>
              <a:t>anymatch</a:t>
            </a:r>
            <a:r>
              <a:rPr lang="en-US" dirty="0" smtClean="0"/>
              <a:t>, </a:t>
            </a:r>
            <a:r>
              <a:rPr lang="en-US" dirty="0" err="1" smtClean="0"/>
              <a:t>anycount</a:t>
            </a:r>
            <a:r>
              <a:rPr lang="en-US" dirty="0" smtClean="0"/>
              <a:t>, group</a:t>
            </a:r>
          </a:p>
          <a:p>
            <a:r>
              <a:rPr lang="en-US" dirty="0" err="1" smtClean="0"/>
              <a:t>concat</a:t>
            </a:r>
            <a:r>
              <a:rPr lang="en-US" dirty="0" smtClean="0"/>
              <a:t>*, ends</a:t>
            </a:r>
          </a:p>
          <a:p>
            <a:r>
              <a:rPr lang="en-US" dirty="0" err="1" smtClean="0"/>
              <a:t>mtr</a:t>
            </a:r>
            <a:endParaRPr lang="en-US" dirty="0" smtClean="0"/>
          </a:p>
          <a:p>
            <a:r>
              <a:rPr lang="en-US" dirty="0" smtClean="0"/>
              <a:t>The asterisked functions are by-able, i.e., work with by </a:t>
            </a:r>
            <a:r>
              <a:rPr lang="en-US" i="1" dirty="0" err="1" smtClean="0"/>
              <a:t>varlist</a:t>
            </a:r>
            <a:r>
              <a:rPr lang="en-US" dirty="0" smtClean="0"/>
              <a:t>: prefix</a:t>
            </a:r>
          </a:p>
          <a:p>
            <a:r>
              <a:rPr lang="en-US" dirty="0" smtClean="0"/>
              <a:t>There are more and users can write their own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Egen</a:t>
            </a:r>
            <a:r>
              <a:rPr lang="en-US" dirty="0" smtClean="0"/>
              <a:t>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Attaching average age of the household members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sort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hhid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, stable</a:t>
            </a:r>
          </a:p>
          <a:p>
            <a:pPr marL="457200" lvl="1" indent="0"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by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hhid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egen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avgAge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= mean(age)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Counting missing values among a set of variables in each row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clear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use </a:t>
            </a:r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http://www.stata-press.com/data/r12/auto3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corr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price weight mpg // only 70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obs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are used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egen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excluded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rowmiss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(price weight mpg)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list make price weight mpg if excluded &gt; 0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3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up the hospital stay dataset:</a:t>
            </a:r>
          </a:p>
          <a:p>
            <a:pPr marL="400050" lvl="1" indent="0">
              <a:buNone/>
            </a:pPr>
            <a:r>
              <a:rPr lang="en-US" sz="2400" dirty="0"/>
              <a:t>use </a:t>
            </a:r>
            <a:r>
              <a:rPr lang="en-US" sz="2400" dirty="0">
                <a:hlinkClick r:id="rId2"/>
              </a:rPr>
              <a:t>http://www.stata-press.com/data/r12/egenxmpl2</a:t>
            </a:r>
            <a:r>
              <a:rPr lang="en-US" sz="2400" dirty="0"/>
              <a:t>, clear</a:t>
            </a:r>
          </a:p>
          <a:p>
            <a:r>
              <a:rPr lang="en-US" dirty="0" smtClean="0"/>
              <a:t>The dataset includes variables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dcode</a:t>
            </a:r>
            <a:r>
              <a:rPr lang="en-US" dirty="0" smtClean="0"/>
              <a:t>, a hospital-patient diagnostic code;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los</a:t>
            </a:r>
            <a:r>
              <a:rPr lang="en-US" dirty="0" smtClean="0"/>
              <a:t>, the number of days that the patient remained in the hospital. </a:t>
            </a:r>
            <a:r>
              <a:rPr lang="en-US" dirty="0"/>
              <a:t>O</a:t>
            </a:r>
            <a:r>
              <a:rPr lang="en-US" dirty="0" smtClean="0"/>
              <a:t>btain the deviation in length of stay from the median for all patients having the same diagnostic code.</a:t>
            </a:r>
          </a:p>
        </p:txBody>
      </p:sp>
    </p:spTree>
    <p:extLst>
      <p:ext uri="{BB962C8B-B14F-4D97-AF65-F5344CB8AC3E}">
        <p14:creationId xmlns:p14="http://schemas.microsoft.com/office/powerpoint/2010/main" val="31720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All the Data Are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You can access any value using the variable name and the observation number, which is called explicit subscripting:</a:t>
            </a:r>
          </a:p>
          <a:p>
            <a:pPr lvl="1"/>
            <a:r>
              <a:rPr lang="en-US" dirty="0" smtClean="0"/>
              <a:t>The value of make variable for the second observation in the auto data: make[2]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"</a:t>
            </a:r>
            <a:r>
              <a:rPr lang="en-US" dirty="0" smtClean="0">
                <a:sym typeface="Wingdings" pitchFamily="2" charset="2"/>
              </a:rPr>
              <a:t>AMC Pacer</a:t>
            </a:r>
            <a:r>
              <a:rPr lang="en-US" dirty="0">
                <a:sym typeface="Wingdings" pitchFamily="2" charset="2"/>
              </a:rPr>
              <a:t>"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Last observation’s value of make: make[_N]  </a:t>
            </a:r>
            <a:r>
              <a:rPr lang="en-US" dirty="0">
                <a:sym typeface="Wingdings" pitchFamily="2" charset="2"/>
              </a:rPr>
              <a:t>"</a:t>
            </a:r>
            <a:r>
              <a:rPr lang="en-US" dirty="0" smtClean="0">
                <a:sym typeface="Wingdings" pitchFamily="2" charset="2"/>
              </a:rPr>
              <a:t>Volvo 260</a:t>
            </a:r>
            <a:r>
              <a:rPr lang="en-US" dirty="0">
                <a:sym typeface="Wingdings" pitchFamily="2" charset="2"/>
              </a:rPr>
              <a:t>"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Current observation’s value of price: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price[_n], which is the same, in most places, as price</a:t>
            </a:r>
          </a:p>
          <a:p>
            <a:pPr marL="457200" lvl="1" indent="0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Previous observation’s value (Lag) of price: price[_n-1]</a:t>
            </a:r>
          </a:p>
          <a:p>
            <a:r>
              <a:rPr lang="en-US" dirty="0" smtClean="0"/>
              <a:t>Next observation’s value (Lead) of price: price[_n+1]</a:t>
            </a:r>
          </a:p>
          <a:p>
            <a:r>
              <a:rPr lang="en-US" dirty="0" smtClean="0"/>
              <a:t>If the index goes out of the range, a missing value is returned</a:t>
            </a:r>
          </a:p>
        </p:txBody>
      </p:sp>
    </p:spTree>
    <p:extLst>
      <p:ext uri="{BB962C8B-B14F-4D97-AF65-F5344CB8AC3E}">
        <p14:creationId xmlns:p14="http://schemas.microsoft.com/office/powerpoint/2010/main" val="29698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Lag and Lead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observation’s value (Lag) of price: price[_n-1]</a:t>
            </a:r>
          </a:p>
          <a:p>
            <a:r>
              <a:rPr lang="en-US" dirty="0"/>
              <a:t>Next observation’s value (Lead) of price: price[_n+1]</a:t>
            </a:r>
          </a:p>
          <a:p>
            <a:r>
              <a:rPr lang="en-US" dirty="0"/>
              <a:t>If the index goes out of the range, a missing value is </a:t>
            </a:r>
            <a:r>
              <a:rPr lang="en-US" dirty="0" smtClean="0"/>
              <a:t>returned</a:t>
            </a:r>
          </a:p>
          <a:p>
            <a:r>
              <a:rPr lang="en-US" dirty="0" smtClean="0"/>
              <a:t>Explicit subscripting relies on the observation order!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2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itchFamily="2" charset="2"/>
              </a:rPr>
              <a:t>We can change the order of rows (observations) by using the sort </a:t>
            </a:r>
            <a:r>
              <a:rPr lang="en-US" dirty="0" smtClean="0">
                <a:sym typeface="Wingdings" pitchFamily="2" charset="2"/>
              </a:rPr>
              <a:t>command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sort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make </a:t>
            </a:r>
            <a:r>
              <a:rPr lang="en-US" dirty="0">
                <a:sym typeface="Wingdings" pitchFamily="2" charset="2"/>
              </a:rPr>
              <a:t> order observations based on the alphabetical order of the make value. The null strings (""), if any, are placed first.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sort price </a:t>
            </a:r>
            <a:r>
              <a:rPr lang="en-US" dirty="0">
                <a:sym typeface="Wingdings" pitchFamily="2" charset="2"/>
              </a:rPr>
              <a:t> order observations based on the numeric values of the price variable. The missing values are placed last. Among the missing values . &lt; .a &lt; .b &lt; … &lt; .</a:t>
            </a:r>
            <a:r>
              <a:rPr lang="en-US" dirty="0" smtClean="0">
                <a:sym typeface="Wingdings" pitchFamily="2" charset="2"/>
              </a:rPr>
              <a:t>z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8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By Reverse (descending) order</a:t>
            </a:r>
            <a:r>
              <a:rPr lang="en-US" dirty="0">
                <a:sym typeface="Wingdings" pitchFamily="2" charset="2"/>
              </a:rPr>
              <a:t>? Use </a:t>
            </a:r>
            <a:r>
              <a:rPr lang="en-US" dirty="0" err="1">
                <a:sym typeface="Wingdings" pitchFamily="2" charset="2"/>
              </a:rPr>
              <a:t>gsort</a:t>
            </a:r>
            <a:r>
              <a:rPr lang="en-US" dirty="0">
                <a:sym typeface="Wingdings" pitchFamily="2" charset="2"/>
              </a:rPr>
              <a:t>. </a:t>
            </a: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   e.g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dirty="0" err="1">
                <a:latin typeface="Consolas" pitchFamily="49" charset="0"/>
                <a:cs typeface="Consolas" pitchFamily="49" charset="0"/>
                <a:sym typeface="Wingdings" pitchFamily="2" charset="2"/>
              </a:rPr>
              <a:t>gsort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 –price </a:t>
            </a:r>
            <a:r>
              <a:rPr lang="en-US" dirty="0">
                <a:sym typeface="Wingdings" pitchFamily="2" charset="2"/>
              </a:rPr>
              <a:t>(largest price first)</a:t>
            </a:r>
          </a:p>
          <a:p>
            <a:r>
              <a:rPr lang="en-US" dirty="0">
                <a:sym typeface="Wingdings" pitchFamily="2" charset="2"/>
              </a:rPr>
              <a:t>Sort based on multiple variables is </a:t>
            </a:r>
            <a:r>
              <a:rPr lang="en-US" dirty="0" smtClean="0">
                <a:sym typeface="Wingdings" pitchFamily="2" charset="2"/>
              </a:rPr>
              <a:t>also straightforward</a:t>
            </a:r>
            <a:r>
              <a:rPr lang="en-US" dirty="0">
                <a:sym typeface="Wingdings" pitchFamily="2" charset="2"/>
              </a:rPr>
              <a:t>. </a:t>
            </a:r>
            <a:endParaRPr lang="en-US" dirty="0" smtClean="0">
              <a:sym typeface="Wingdings" pitchFamily="2" charset="2"/>
            </a:endParaRPr>
          </a:p>
          <a:p>
            <a:pPr marL="400050" lvl="1" indent="0">
              <a:buNone/>
            </a:pPr>
            <a:r>
              <a:rPr lang="en-US" dirty="0" smtClean="0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.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sort foreign price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 marL="400050" lvl="1" indent="0">
              <a:buNone/>
            </a:pP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>
                <a:sym typeface="Wingdings" pitchFamily="2" charset="2"/>
              </a:rPr>
              <a:t>sort by foreign first and then within the group of observations that share the same foreign values, order them according to price)</a:t>
            </a:r>
          </a:p>
          <a:p>
            <a:r>
              <a:rPr lang="en-US" dirty="0">
                <a:sym typeface="Wingdings" pitchFamily="2" charset="2"/>
              </a:rPr>
              <a:t>Use the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stable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option!</a:t>
            </a:r>
          </a:p>
          <a:p>
            <a:pPr marL="400050" lvl="1" indent="0">
              <a:buNone/>
            </a:pPr>
            <a:r>
              <a:rPr lang="en-US" dirty="0" smtClean="0">
                <a:sym typeface="Wingdings" pitchFamily="2" charset="2"/>
              </a:rPr>
              <a:t>e.g. sort foreign, stable </a:t>
            </a:r>
          </a:p>
          <a:p>
            <a:pPr marL="400050" lvl="1" indent="0">
              <a:buNone/>
            </a:pPr>
            <a:r>
              <a:rPr lang="en-US" dirty="0">
                <a:sym typeface="Wingdings" pitchFamily="2" charset="2"/>
              </a:rPr>
              <a:t>(</a:t>
            </a:r>
            <a:r>
              <a:rPr lang="en-US" dirty="0" smtClean="0">
                <a:sym typeface="Wingdings" pitchFamily="2" charset="2"/>
              </a:rPr>
              <a:t>because sort can/will </a:t>
            </a:r>
            <a:r>
              <a:rPr lang="en-US" dirty="0">
                <a:sym typeface="Wingdings" pitchFamily="2" charset="2"/>
              </a:rPr>
              <a:t>change the observation order randomly </a:t>
            </a:r>
            <a:r>
              <a:rPr lang="en-US" dirty="0" smtClean="0">
                <a:sym typeface="Wingdings" pitchFamily="2" charset="2"/>
              </a:rPr>
              <a:t>within the ties.)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346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the Order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change the order of data columns (variables) by using the order command</a:t>
            </a:r>
          </a:p>
          <a:p>
            <a:pPr lvl="1"/>
            <a:r>
              <a:rPr lang="en-US" dirty="0" smtClean="0"/>
              <a:t>order mpg make price, first </a:t>
            </a:r>
          </a:p>
          <a:p>
            <a:pPr marL="857250" lvl="2" indent="0">
              <a:buNone/>
            </a:pPr>
            <a:r>
              <a:rPr lang="en-US" dirty="0" smtClean="0"/>
              <a:t>(you can omit the first option since it is default)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order mpg make price, last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order mpg make price, before(trunk)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order mpg make price, after(trunk)</a:t>
            </a:r>
          </a:p>
        </p:txBody>
      </p:sp>
    </p:spTree>
    <p:extLst>
      <p:ext uri="{BB962C8B-B14F-4D97-AF65-F5344CB8AC3E}">
        <p14:creationId xmlns:p14="http://schemas.microsoft.com/office/powerpoint/2010/main" val="10907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By-Group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Stata</a:t>
            </a:r>
            <a:r>
              <a:rPr lang="en-US" dirty="0" smtClean="0"/>
              <a:t> commands are “by-able”, i.e., they allow the by prefix. It causes the command to be repeatedly run; once for each “by-group” – a group of observations that share the same value of the by variables. </a:t>
            </a:r>
          </a:p>
          <a:p>
            <a:r>
              <a:rPr lang="en-US" dirty="0" smtClean="0">
                <a:sym typeface="Wingdings" pitchFamily="2" charset="2"/>
              </a:rPr>
              <a:t>"</a:t>
            </a:r>
            <a:r>
              <a:rPr lang="en-US" dirty="0" smtClean="0"/>
              <a:t>by foreign: summarize price</a:t>
            </a:r>
            <a:r>
              <a:rPr lang="en-US" dirty="0">
                <a:sym typeface="Wingdings" pitchFamily="2" charset="2"/>
              </a:rPr>
              <a:t>"</a:t>
            </a:r>
            <a:r>
              <a:rPr lang="en-US" dirty="0" smtClean="0"/>
              <a:t> runs the summarize command twice: once for the domestic cars and once for foreign cars</a:t>
            </a:r>
          </a:p>
          <a:p>
            <a:r>
              <a:rPr lang="en-US" dirty="0" err="1" smtClean="0"/>
              <a:t>bysort</a:t>
            </a:r>
            <a:r>
              <a:rPr lang="en-US" dirty="0" smtClean="0"/>
              <a:t> prefix is the same as by with the sort option</a:t>
            </a:r>
          </a:p>
          <a:p>
            <a:pPr marL="400050" lvl="1" indent="0">
              <a:buNone/>
            </a:pPr>
            <a:r>
              <a:rPr lang="en-US" dirty="0" smtClean="0">
                <a:sym typeface="Wingdings" pitchFamily="2" charset="2"/>
              </a:rPr>
              <a:t>i.e.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bysort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foreign: … </a:t>
            </a:r>
            <a:r>
              <a:rPr lang="en-US" dirty="0" smtClean="0"/>
              <a:t>is the same as 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by foreign, sort: …</a:t>
            </a:r>
            <a:endParaRPr lang="en-US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Put a variable in a pair of parentheses, then it will not form a by-group. But the data should be sorted by them. That is: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by foreign (make): summarize price </a:t>
            </a:r>
          </a:p>
          <a:p>
            <a:pPr marL="400050" lvl="1" indent="0">
              <a:buNone/>
            </a:pPr>
            <a:r>
              <a:rPr lang="en-US" dirty="0" smtClean="0">
                <a:sym typeface="Wingdings" pitchFamily="2" charset="2"/>
              </a:rPr>
              <a:t>runs summarize command only twice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_N and _n within a By-group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used with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 smtClean="0"/>
              <a:t> prefix, _N no longer represents the total number of observations in the dataset. It now indicates the number of observations in the by-group</a:t>
            </a:r>
          </a:p>
          <a:p>
            <a:r>
              <a:rPr lang="en-US" dirty="0" smtClean="0"/>
              <a:t>similarly _n now represents the observation number within the by-group</a:t>
            </a:r>
          </a:p>
          <a:p>
            <a:pPr marL="457200" lvl="1" indent="0">
              <a:buNone/>
            </a:pPr>
            <a:r>
              <a:rPr lang="en-US" sz="2400" dirty="0" err="1" smtClean="0"/>
              <a:t>bysort</a:t>
            </a:r>
            <a:r>
              <a:rPr lang="en-US" sz="2400" dirty="0" smtClean="0"/>
              <a:t> foreign (make): gen N = _N</a:t>
            </a:r>
          </a:p>
          <a:p>
            <a:pPr marL="457200" lvl="1" indent="0">
              <a:buNone/>
            </a:pPr>
            <a:r>
              <a:rPr lang="en-US" sz="2400" dirty="0" err="1" smtClean="0"/>
              <a:t>bysort</a:t>
            </a:r>
            <a:r>
              <a:rPr lang="en-US" sz="2400" dirty="0" smtClean="0"/>
              <a:t> foreign (make): gen n = _n</a:t>
            </a:r>
          </a:p>
          <a:p>
            <a:pPr marL="457200" lvl="1" indent="0">
              <a:buNone/>
            </a:pPr>
            <a:r>
              <a:rPr lang="en-US" sz="2400" dirty="0" smtClean="0"/>
              <a:t>list foreign make N </a:t>
            </a:r>
            <a:r>
              <a:rPr lang="en-US" sz="2400" dirty="0" err="1" smtClean="0"/>
              <a:t>n</a:t>
            </a: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0" y="3419061"/>
            <a:ext cx="5638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+----------------------------------------+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    |  foreign   make                 N 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|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    |----------------------------------------|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 1. | Domestic   AMC Concord         52    1 |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 2. | Domestic   AMC Pacer           52    2 |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			. . .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51. | Domestic   Pont. Phoenix       52   51 |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52. | Domestic   Pont. Sunbird       52   52 |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    |----------------------------------------|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53. |  Foreign   Audi 5000           22    1 |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54. |  Foreign   Audi Fox            22    2 |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			. . .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73. |  Foreign   VW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Scirocco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        22   21 |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74. |  Foreign   Volvo 260           22   22 |</a:t>
            </a:r>
          </a:p>
          <a:p>
            <a:pPr lvl="1"/>
            <a:r>
              <a:rPr lang="en-US" sz="1400" dirty="0">
                <a:latin typeface="Consolas" pitchFamily="49" charset="0"/>
                <a:cs typeface="Consolas" pitchFamily="49" charset="0"/>
              </a:rPr>
              <a:t>     +----------------------------------------+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98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2036</Words>
  <Application>Microsoft Office PowerPoint</Application>
  <PresentationFormat>On-screen Show (4:3)</PresentationFormat>
  <Paragraphs>285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Stata by varlist: Construct</vt:lpstr>
      <vt:lpstr>Dataset as a Matrix</vt:lpstr>
      <vt:lpstr>Since All the Data Are in Memory</vt:lpstr>
      <vt:lpstr>Lag and Lead</vt:lpstr>
      <vt:lpstr>Sort</vt:lpstr>
      <vt:lpstr>Sort again</vt:lpstr>
      <vt:lpstr>Change the Order of Variables</vt:lpstr>
      <vt:lpstr>By-Group</vt:lpstr>
      <vt:lpstr>_N and _n within a By-group</vt:lpstr>
      <vt:lpstr>Hypothetical Household Survey Data</vt:lpstr>
      <vt:lpstr>Checking Household Roster</vt:lpstr>
      <vt:lpstr>Exercise 2</vt:lpstr>
      <vt:lpstr>Average Age of the Household Members</vt:lpstr>
      <vt:lpstr>Average Age of the Household Members 1</vt:lpstr>
      <vt:lpstr>Average Age of the Household Members 2</vt:lpstr>
      <vt:lpstr>Average Age of the Household Members 3</vt:lpstr>
      <vt:lpstr>Average Age of the Household Members 4</vt:lpstr>
      <vt:lpstr>Average Age of the Household Members 5</vt:lpstr>
      <vt:lpstr>Average Age of the Household Members 6</vt:lpstr>
      <vt:lpstr>egen</vt:lpstr>
      <vt:lpstr>Some egen Functions</vt:lpstr>
      <vt:lpstr>Egen Example 1</vt:lpstr>
      <vt:lpstr>Exercise 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Stata Workshop 2  (Data Management)</dc:title>
  <dc:creator>cchung</dc:creator>
  <cp:lastModifiedBy>cchung</cp:lastModifiedBy>
  <cp:revision>126</cp:revision>
  <dcterms:created xsi:type="dcterms:W3CDTF">2012-02-02T16:08:29Z</dcterms:created>
  <dcterms:modified xsi:type="dcterms:W3CDTF">2013-09-18T20:18:54Z</dcterms:modified>
</cp:coreProperties>
</file>