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1" r:id="rId3"/>
    <p:sldId id="259" r:id="rId4"/>
    <p:sldId id="313" r:id="rId5"/>
    <p:sldId id="260" r:id="rId6"/>
    <p:sldId id="261" r:id="rId7"/>
    <p:sldId id="325" r:id="rId8"/>
    <p:sldId id="324" r:id="rId9"/>
    <p:sldId id="262" r:id="rId10"/>
    <p:sldId id="326" r:id="rId11"/>
    <p:sldId id="263" r:id="rId12"/>
    <p:sldId id="264" r:id="rId13"/>
    <p:sldId id="265" r:id="rId14"/>
    <p:sldId id="314" r:id="rId15"/>
    <p:sldId id="327" r:id="rId16"/>
    <p:sldId id="332" r:id="rId17"/>
    <p:sldId id="333" r:id="rId18"/>
    <p:sldId id="334" r:id="rId19"/>
    <p:sldId id="33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  <a:srgbClr val="FF0505"/>
    <a:srgbClr val="FF5757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6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E2D9-AD76-4DFB-B9AD-E668D23773B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AAD6C-692E-44CA-9AF9-92EE2DD8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7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Stata Date &amp;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In-depth topic of Stata </a:t>
            </a:r>
            <a:r>
              <a:rPr lang="en-US" smtClean="0"/>
              <a:t>Workshop </a:t>
            </a:r>
            <a:r>
              <a:rPr lang="en-US" smtClean="0"/>
              <a:t>2 (Data </a:t>
            </a:r>
            <a:r>
              <a:rPr lang="en-US" dirty="0" smtClean="0"/>
              <a:t>Management)</a:t>
            </a:r>
            <a:endParaRPr lang="en-US" dirty="0"/>
          </a:p>
          <a:p>
            <a:pPr>
              <a:defRPr/>
            </a:pPr>
            <a:r>
              <a:rPr lang="en-US" dirty="0"/>
              <a:t>Chang Y. Chung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Stata</a:t>
            </a:r>
            <a:r>
              <a:rPr lang="en-US" dirty="0" smtClean="0"/>
              <a:t> provides </a:t>
            </a:r>
            <a:r>
              <a:rPr lang="en-US" dirty="0"/>
              <a:t>encode command which does one popular kind of such mappings: From string values into integers starting at 1 and up, by the alphabetical order of the strings.</a:t>
            </a:r>
          </a:p>
          <a:p>
            <a:r>
              <a:rPr lang="en-US" dirty="0"/>
              <a:t>For instance, you can encode a string income variable having values, 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/>
              <a:t>high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/>
              <a:t> or 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/>
              <a:t>low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/>
              <a:t>, into a new numeric variable, </a:t>
            </a:r>
            <a:r>
              <a:rPr lang="en-US" dirty="0" err="1"/>
              <a:t>inc</a:t>
            </a:r>
            <a:r>
              <a:rPr lang="en-US" dirty="0"/>
              <a:t>, like so:</a:t>
            </a:r>
          </a:p>
          <a:p>
            <a:pPr marL="457200" lvl="1" indent="0">
              <a:buNone/>
            </a:pPr>
            <a:r>
              <a:rPr lang="en-US" dirty="0"/>
              <a:t>encode income, gen(</a:t>
            </a:r>
            <a:r>
              <a:rPr lang="en-US" dirty="0" err="1"/>
              <a:t>inc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income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inc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"</a:t>
            </a:r>
            <a:r>
              <a:rPr lang="en-US" dirty="0"/>
              <a:t>high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1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"low" 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Variable as 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date variable is a numeric variable.</a:t>
            </a:r>
          </a:p>
          <a:p>
            <a:r>
              <a:rPr lang="en-US" dirty="0" smtClean="0"/>
              <a:t>It is an encoding of a date, mapping an arbitrary date of Jan. 1</a:t>
            </a:r>
            <a:r>
              <a:rPr lang="en-US" baseline="30000" dirty="0" smtClean="0"/>
              <a:t>st</a:t>
            </a:r>
            <a:r>
              <a:rPr lang="en-US" dirty="0" smtClean="0"/>
              <a:t>, 1960 as the day 0.</a:t>
            </a:r>
          </a:p>
          <a:p>
            <a:r>
              <a:rPr lang="en-US" dirty="0" smtClean="0"/>
              <a:t>Say, a date variable, birthday, is an encoding of dates like so:</a:t>
            </a:r>
          </a:p>
          <a:p>
            <a:pPr lvl="1"/>
            <a:r>
              <a:rPr lang="en-US" dirty="0" smtClean="0"/>
              <a:t>Jan 1, 1960 </a:t>
            </a:r>
            <a:r>
              <a:rPr lang="en-US" dirty="0" smtClean="0">
                <a:sym typeface="Wingdings" pitchFamily="2" charset="2"/>
              </a:rPr>
              <a:t> 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Jan 2, 1960  1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Jan 31, 2012  19023</a:t>
            </a:r>
            <a:endParaRPr lang="en-US" dirty="0" smtClean="0"/>
          </a:p>
          <a:p>
            <a:pPr lvl="1"/>
            <a:r>
              <a:rPr lang="en-US" dirty="0" smtClean="0"/>
              <a:t>Feb 7, 2012 </a:t>
            </a:r>
            <a:r>
              <a:rPr lang="en-US" dirty="0" smtClean="0">
                <a:sym typeface="Wingdings" pitchFamily="2" charset="2"/>
              </a:rPr>
              <a:t> 19030</a:t>
            </a:r>
            <a:endParaRPr lang="en-US" dirty="0" smtClean="0"/>
          </a:p>
          <a:p>
            <a:pPr lvl="1"/>
            <a:r>
              <a:rPr lang="en-US" dirty="0" smtClean="0"/>
              <a:t>Feb 8, 2012 </a:t>
            </a:r>
            <a:r>
              <a:rPr lang="en-US" dirty="0" smtClean="0">
                <a:sym typeface="Wingdings" pitchFamily="2" charset="2"/>
              </a:rPr>
              <a:t> 19031</a:t>
            </a:r>
          </a:p>
          <a:p>
            <a:r>
              <a:rPr lang="en-US" dirty="0" smtClean="0">
                <a:sym typeface="Wingdings" pitchFamily="2" charset="2"/>
              </a:rPr>
              <a:t>Once we have the date variable then we can display it any way we want by associating it with different formats.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19031 with %td  08feb2012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19031 with %</a:t>
            </a:r>
            <a:r>
              <a:rPr lang="en-US" dirty="0" err="1" smtClean="0">
                <a:sym typeface="Wingdings" pitchFamily="2" charset="2"/>
              </a:rPr>
              <a:t>tdnn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dd</a:t>
            </a:r>
            <a:r>
              <a:rPr lang="en-US" dirty="0" smtClean="0">
                <a:sym typeface="Wingdings" pitchFamily="2" charset="2"/>
              </a:rPr>
              <a:t>/YY  2/8/12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19031 with %</a:t>
            </a:r>
            <a:r>
              <a:rPr lang="en-US" dirty="0" err="1" smtClean="0">
                <a:sym typeface="Wingdings" pitchFamily="2" charset="2"/>
              </a:rPr>
              <a:t>tdDD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dirty="0" err="1" smtClean="0">
                <a:sym typeface="Wingdings" pitchFamily="2" charset="2"/>
              </a:rPr>
              <a:t>mon</a:t>
            </a:r>
            <a:r>
              <a:rPr lang="en-US" dirty="0" smtClean="0">
                <a:sym typeface="Wingdings" pitchFamily="2" charset="2"/>
              </a:rPr>
              <a:t>-CCYY  08-feb-2012</a:t>
            </a:r>
          </a:p>
          <a:p>
            <a:r>
              <a:rPr lang="en-US" dirty="0" smtClean="0">
                <a:sym typeface="Wingdings" pitchFamily="2" charset="2"/>
              </a:rPr>
              <a:t>Following the name of the canonical date format, a date variable is sometimes called as a %td variable.</a:t>
            </a:r>
          </a:p>
        </p:txBody>
      </p:sp>
    </p:spTree>
    <p:extLst>
      <p:ext uri="{BB962C8B-B14F-4D97-AF65-F5344CB8AC3E}">
        <p14:creationId xmlns:p14="http://schemas.microsoft.com/office/powerpoint/2010/main" val="23061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Date Values are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We can chronologically order the observations. A smaller number represents an earlier date</a:t>
            </a:r>
          </a:p>
          <a:p>
            <a:r>
              <a:rPr lang="en-US" dirty="0" smtClean="0">
                <a:sym typeface="Wingdings" pitchFamily="2" charset="2"/>
              </a:rPr>
              <a:t>We can do calculations with date variables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Two days later?  Just add two. e.g. td(08feb2012) + 2  19033, which encodes Feb 10, 2012</a:t>
            </a:r>
          </a:p>
          <a:p>
            <a:r>
              <a:rPr lang="en-US" dirty="0" smtClean="0">
                <a:sym typeface="Wingdings" pitchFamily="2" charset="2"/>
              </a:rPr>
              <a:t>Extracting parts of a date is easy using built in functions.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Let’s say birthday == 19031,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month(birthday)  2; day(birthday)  8; year(birthday)  2012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dow</a:t>
            </a:r>
            <a:r>
              <a:rPr lang="en-US" dirty="0" smtClean="0">
                <a:sym typeface="Wingdings" pitchFamily="2" charset="2"/>
              </a:rPr>
              <a:t>(birthday)  3 (Wed) since 0=Sun, 1=Mon, … , 6=Sat</a:t>
            </a:r>
          </a:p>
          <a:p>
            <a:r>
              <a:rPr lang="en-US" dirty="0" smtClean="0">
                <a:sym typeface="Wingdings" pitchFamily="2" charset="2"/>
              </a:rPr>
              <a:t>It is also easy to put parts (month, year, day) into a date, using the </a:t>
            </a:r>
            <a:r>
              <a:rPr lang="en-US" dirty="0" err="1" smtClean="0">
                <a:sym typeface="Wingdings" pitchFamily="2" charset="2"/>
              </a:rPr>
              <a:t>mdy</a:t>
            </a:r>
            <a:r>
              <a:rPr lang="en-US" dirty="0" smtClean="0">
                <a:sym typeface="Wingdings" pitchFamily="2" charset="2"/>
              </a:rPr>
              <a:t>() function: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mdy</a:t>
            </a:r>
            <a:r>
              <a:rPr lang="en-US" dirty="0" smtClean="0">
                <a:sym typeface="Wingdings" pitchFamily="2" charset="2"/>
              </a:rPr>
              <a:t>(2, 8, 2012)  19031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28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Variable and Date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The following are just different ways of writing the numeric value of 19031: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td(8feb2012)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date("2/8/2012", "MDY")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date("08/02/12", "DM20Y")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mdy</a:t>
            </a:r>
            <a:r>
              <a:rPr lang="en-US" dirty="0" smtClean="0">
                <a:sym typeface="Wingdings" pitchFamily="2" charset="2"/>
              </a:rPr>
              <a:t>(2, 8, 2012)</a:t>
            </a:r>
          </a:p>
          <a:p>
            <a:r>
              <a:rPr lang="en-US" dirty="0" smtClean="0">
                <a:sym typeface="Wingdings" pitchFamily="2" charset="2"/>
              </a:rPr>
              <a:t>When trying to move dates to another system, it may not be a bad idea to write dates out as strings, mainly because the other system’s date variables may have another arbitrary date as day 0 (day 0 is sometimes called as the “epoch (date)”):</a:t>
            </a:r>
          </a:p>
          <a:p>
            <a:pPr lvl="1"/>
            <a:r>
              <a:rPr lang="en-US" dirty="0">
                <a:sym typeface="Wingdings" pitchFamily="2" charset="2"/>
              </a:rPr>
              <a:t>Date  String: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gen </a:t>
            </a:r>
            <a:r>
              <a:rPr lang="en-US" dirty="0" err="1">
                <a:sym typeface="Wingdings" pitchFamily="2" charset="2"/>
              </a:rPr>
              <a:t>strDate</a:t>
            </a:r>
            <a:r>
              <a:rPr lang="en-US" dirty="0">
                <a:sym typeface="Wingdings" pitchFamily="2" charset="2"/>
              </a:rPr>
              <a:t> = string(19031, "%</a:t>
            </a:r>
            <a:r>
              <a:rPr lang="en-US" dirty="0" err="1">
                <a:sym typeface="Wingdings" pitchFamily="2" charset="2"/>
              </a:rPr>
              <a:t>tdnn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dd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ccyy</a:t>
            </a:r>
            <a:r>
              <a:rPr lang="en-US" dirty="0">
                <a:sym typeface="Wingdings" pitchFamily="2" charset="2"/>
              </a:rPr>
              <a:t>")  "2/8/2012</a:t>
            </a:r>
            <a:r>
              <a:rPr lang="en-US" dirty="0" smtClean="0">
                <a:sym typeface="Wingdings" pitchFamily="2" charset="2"/>
              </a:rPr>
              <a:t>"</a:t>
            </a:r>
          </a:p>
          <a:p>
            <a:r>
              <a:rPr lang="en-US" dirty="0" smtClean="0">
                <a:sym typeface="Wingdings" pitchFamily="2" charset="2"/>
              </a:rPr>
              <a:t>When importing strings into dates: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String  Date: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gen birthday = date(</a:t>
            </a:r>
            <a:r>
              <a:rPr lang="en-US" dirty="0" err="1" smtClean="0">
                <a:sym typeface="Wingdings" pitchFamily="2" charset="2"/>
              </a:rPr>
              <a:t>strBirthday</a:t>
            </a:r>
            <a:r>
              <a:rPr lang="en-US" dirty="0" smtClean="0">
                <a:sym typeface="Wingdings" pitchFamily="2" charset="2"/>
              </a:rPr>
              <a:t>, "MDY")</a:t>
            </a:r>
          </a:p>
          <a:p>
            <a:pPr marL="45720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2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Calculation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itchFamily="2" charset="2"/>
              </a:rPr>
              <a:t>Yuna</a:t>
            </a:r>
            <a:r>
              <a:rPr lang="en-US" dirty="0">
                <a:sym typeface="Wingdings" pitchFamily="2" charset="2"/>
              </a:rPr>
              <a:t> Kim is about 21 years old. How do I know?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(date("2/8/2012", "MDY") – td(5sep1990)) / 365.25 = 21.43</a:t>
            </a:r>
          </a:p>
          <a:p>
            <a:r>
              <a:rPr lang="en-US" dirty="0">
                <a:sym typeface="Wingdings" pitchFamily="2" charset="2"/>
              </a:rPr>
              <a:t>Let’s suppose that tomorrow is my day 1 for the 30 day South beach diet. My last day on the diet will be: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string(19031 + 30, "%td")  </a:t>
            </a:r>
            <a:r>
              <a:rPr lang="en-US" dirty="0" smtClean="0">
                <a:sym typeface="Wingdings" pitchFamily="2" charset="2"/>
              </a:rPr>
              <a:t>09mar2012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96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Jae-sang Park, aka </a:t>
            </a:r>
            <a:r>
              <a:rPr lang="en-US" dirty="0" err="1" smtClean="0"/>
              <a:t>Psy</a:t>
            </a:r>
            <a:r>
              <a:rPr lang="en-US" dirty="0" smtClean="0"/>
              <a:t>, was born on Dec. 31, 1977. How old was </a:t>
            </a:r>
            <a:r>
              <a:rPr lang="en-US" dirty="0" err="1" smtClean="0"/>
              <a:t>Psy</a:t>
            </a:r>
            <a:r>
              <a:rPr lang="en-US" dirty="0" smtClean="0"/>
              <a:t> when he released the music video called, </a:t>
            </a:r>
            <a:r>
              <a:rPr lang="en-US" dirty="0" err="1" smtClean="0"/>
              <a:t>Gangnam</a:t>
            </a:r>
            <a:r>
              <a:rPr lang="en-US" dirty="0" smtClean="0"/>
              <a:t> Style, on YouTube?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Stata</a:t>
            </a:r>
            <a:r>
              <a:rPr lang="en-US" dirty="0" smtClean="0"/>
              <a:t> Has Nine Date/Time Encodings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243043"/>
              </p:ext>
            </p:extLst>
          </p:nvPr>
        </p:nvGraphicFramePr>
        <p:xfrm>
          <a:off x="457200" y="1524000"/>
          <a:ext cx="8229600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</a:t>
                      </a:r>
                      <a:r>
                        <a:rPr lang="en-US" sz="1600" dirty="0" err="1" smtClean="0"/>
                        <a:t>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01jan1960</a:t>
                      </a:r>
                      <a:r>
                        <a:rPr lang="en-US" sz="1600" baseline="0" dirty="0" smtClean="0"/>
                        <a:t>  00:00:00.000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Milliseconds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Ignores leap seconds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</a:t>
                      </a:r>
                      <a:r>
                        <a:rPr lang="en-US" sz="1600" dirty="0" err="1" smtClean="0"/>
                        <a:t>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01jan1960</a:t>
                      </a:r>
                    </a:p>
                    <a:p>
                      <a:r>
                        <a:rPr lang="en-US" sz="1600" dirty="0" smtClean="0"/>
                        <a:t>00:00:00.000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Milliseconds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Accounts for leap seconds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%td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01jan 1960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Calendar date format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</a:t>
                      </a:r>
                      <a:r>
                        <a:rPr lang="en-US" sz="1600" dirty="0" err="1" smtClean="0"/>
                        <a:t>tw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1960-w1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week may have more than 7 days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%tm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Jan1960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Months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Calendar month format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</a:t>
                      </a:r>
                      <a:r>
                        <a:rPr lang="en-US" sz="1600" dirty="0" err="1" smtClean="0"/>
                        <a:t>tq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1960-q1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Quarters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Financial quarter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</a:t>
                      </a:r>
                      <a:r>
                        <a:rPr lang="en-US" sz="1600" dirty="0" err="1" smtClean="0"/>
                        <a:t>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1960-h1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Half-years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half-year</a:t>
                      </a:r>
                      <a:r>
                        <a:rPr lang="en-US" sz="1600" baseline="0" dirty="0" smtClean="0"/>
                        <a:t> = 2 quarters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</a:t>
                      </a:r>
                      <a:r>
                        <a:rPr lang="en-US" sz="1600" dirty="0" err="1" smtClean="0"/>
                        <a:t>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A.D.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1960 means year 1960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%</a:t>
                      </a:r>
                      <a:r>
                        <a:rPr lang="en-US" sz="1600" dirty="0" err="1" smtClean="0"/>
                        <a:t>tb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defined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0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(%td)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date (td) variable encodes dates mapping Jan 1</a:t>
            </a:r>
            <a:r>
              <a:rPr lang="en-US" baseline="30000" dirty="0" smtClean="0"/>
              <a:t>st</a:t>
            </a:r>
            <a:r>
              <a:rPr lang="en-US" dirty="0" smtClean="0"/>
              <a:t>, 1960 as 0</a:t>
            </a:r>
          </a:p>
          <a:p>
            <a:r>
              <a:rPr lang="en-US" dirty="0" smtClean="0"/>
              <a:t>The canonical format is %td</a:t>
            </a:r>
          </a:p>
          <a:p>
            <a:pPr lvl="1"/>
            <a:r>
              <a:rPr lang="en-US" dirty="0" smtClean="0"/>
              <a:t>di %td 19031 </a:t>
            </a:r>
            <a:r>
              <a:rPr lang="en-US" dirty="0" smtClean="0">
                <a:sym typeface="Wingdings" pitchFamily="2" charset="2"/>
              </a:rPr>
              <a:t> 08feb2012</a:t>
            </a:r>
          </a:p>
          <a:p>
            <a:r>
              <a:rPr lang="en-US" dirty="0" smtClean="0">
                <a:sym typeface="Wingdings" pitchFamily="2" charset="2"/>
              </a:rPr>
              <a:t>Assemble parts into a date value: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dirty="0" err="1" smtClean="0">
                <a:sym typeface="Wingdings" pitchFamily="2" charset="2"/>
              </a:rPr>
              <a:t>mdy</a:t>
            </a:r>
            <a:r>
              <a:rPr lang="en-US" dirty="0" smtClean="0">
                <a:sym typeface="Wingdings" pitchFamily="2" charset="2"/>
              </a:rPr>
              <a:t>() function. e.g. di %td </a:t>
            </a:r>
            <a:r>
              <a:rPr lang="en-US" dirty="0" err="1" smtClean="0">
                <a:sym typeface="Wingdings" pitchFamily="2" charset="2"/>
              </a:rPr>
              <a:t>mdy</a:t>
            </a:r>
            <a:r>
              <a:rPr lang="en-US" dirty="0" smtClean="0">
                <a:sym typeface="Wingdings" pitchFamily="2" charset="2"/>
              </a:rPr>
              <a:t>(2, 8, 2012)  08feb2012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Write a date literal using the td() pseudo function, e.g., td(8feb2012) is another way of writing the number 19031</a:t>
            </a:r>
          </a:p>
          <a:p>
            <a:r>
              <a:rPr lang="en-US" dirty="0" smtClean="0">
                <a:sym typeface="Wingdings" pitchFamily="2" charset="2"/>
              </a:rPr>
              <a:t>Extract parts using functions: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year(td(08feb2012))  2012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month(td(08feb2012))  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day(td(08feb2012))  8</a:t>
            </a:r>
          </a:p>
          <a:p>
            <a:r>
              <a:rPr lang="en-US" dirty="0" smtClean="0">
                <a:sym typeface="Wingdings" pitchFamily="2" charset="2"/>
              </a:rPr>
              <a:t>Converting a string into a date value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date() function e.g. gen </a:t>
            </a:r>
            <a:r>
              <a:rPr lang="en-US" dirty="0" err="1" smtClean="0">
                <a:sym typeface="Wingdings" pitchFamily="2" charset="2"/>
              </a:rPr>
              <a:t>myDate</a:t>
            </a:r>
            <a:r>
              <a:rPr lang="en-US" dirty="0" smtClean="0">
                <a:sym typeface="Wingdings" pitchFamily="2" charset="2"/>
              </a:rPr>
              <a:t> = date("Feb 8, 2012”, “MDY)</a:t>
            </a:r>
          </a:p>
        </p:txBody>
      </p:sp>
    </p:spTree>
    <p:extLst>
      <p:ext uri="{BB962C8B-B14F-4D97-AF65-F5344CB8AC3E}">
        <p14:creationId xmlns:p14="http://schemas.microsoft.com/office/powerpoint/2010/main" val="1371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(%</a:t>
            </a:r>
            <a:r>
              <a:rPr lang="en-US" dirty="0" err="1" smtClean="0"/>
              <a:t>tc</a:t>
            </a:r>
            <a:r>
              <a:rPr lang="en-US" dirty="0" smtClean="0"/>
              <a:t>)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datetime</a:t>
            </a:r>
            <a:r>
              <a:rPr lang="en-US" dirty="0" smtClean="0"/>
              <a:t> (</a:t>
            </a:r>
            <a:r>
              <a:rPr lang="en-US" dirty="0" err="1" smtClean="0"/>
              <a:t>tc</a:t>
            </a:r>
            <a:r>
              <a:rPr lang="en-US" dirty="0" smtClean="0"/>
              <a:t>) variable encodes milliseconds since Jan 1</a:t>
            </a:r>
            <a:r>
              <a:rPr lang="en-US" baseline="30000" dirty="0" smtClean="0"/>
              <a:t>st</a:t>
            </a:r>
            <a:r>
              <a:rPr lang="en-US" dirty="0" smtClean="0"/>
              <a:t>, 1960 00:00:00.000</a:t>
            </a:r>
          </a:p>
          <a:p>
            <a:r>
              <a:rPr lang="en-US" dirty="0" smtClean="0"/>
              <a:t>The canonical format is %</a:t>
            </a:r>
            <a:r>
              <a:rPr lang="en-US" dirty="0" err="1" smtClean="0"/>
              <a:t>tc</a:t>
            </a:r>
            <a:endParaRPr lang="en-US" dirty="0" smtClean="0"/>
          </a:p>
          <a:p>
            <a:pPr lvl="1"/>
            <a:r>
              <a:rPr lang="en-US" dirty="0" smtClean="0"/>
              <a:t>di %</a:t>
            </a:r>
            <a:r>
              <a:rPr lang="en-US" dirty="0" err="1" smtClean="0"/>
              <a:t>tc</a:t>
            </a:r>
            <a:r>
              <a:rPr lang="en-US" dirty="0" smtClean="0"/>
              <a:t> 1644346800000 </a:t>
            </a:r>
            <a:r>
              <a:rPr lang="en-US" dirty="0" smtClean="0">
                <a:sym typeface="Wingdings" pitchFamily="2" charset="2"/>
              </a:rPr>
              <a:t> 08feb2012 19:00:00</a:t>
            </a:r>
          </a:p>
          <a:p>
            <a:r>
              <a:rPr lang="en-US" dirty="0" smtClean="0">
                <a:sym typeface="Wingdings" pitchFamily="2" charset="2"/>
              </a:rPr>
              <a:t>Assemble parts into a </a:t>
            </a:r>
            <a:r>
              <a:rPr lang="en-US" dirty="0" err="1" smtClean="0">
                <a:sym typeface="Wingdings" pitchFamily="2" charset="2"/>
              </a:rPr>
              <a:t>datetime</a:t>
            </a:r>
            <a:r>
              <a:rPr lang="en-US" dirty="0" smtClean="0">
                <a:sym typeface="Wingdings" pitchFamily="2" charset="2"/>
              </a:rPr>
              <a:t> value: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dirty="0" err="1" smtClean="0">
                <a:sym typeface="Wingdings" pitchFamily="2" charset="2"/>
              </a:rPr>
              <a:t>mdyhms</a:t>
            </a:r>
            <a:r>
              <a:rPr lang="en-US" dirty="0" smtClean="0">
                <a:sym typeface="Wingdings" pitchFamily="2" charset="2"/>
              </a:rPr>
              <a:t>() function. e.g. di %</a:t>
            </a:r>
            <a:r>
              <a:rPr lang="en-US" dirty="0" err="1" smtClean="0">
                <a:sym typeface="Wingdings" pitchFamily="2" charset="2"/>
              </a:rPr>
              <a:t>tc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mdyhms</a:t>
            </a:r>
            <a:r>
              <a:rPr lang="en-US" dirty="0" smtClean="0">
                <a:sym typeface="Wingdings" pitchFamily="2" charset="2"/>
              </a:rPr>
              <a:t>(2, 8, 2012, 19, 0, 0)  08feb2012 19:00:00</a:t>
            </a:r>
          </a:p>
          <a:p>
            <a:r>
              <a:rPr lang="en-US" dirty="0" smtClean="0">
                <a:sym typeface="Wingdings" pitchFamily="2" charset="2"/>
              </a:rPr>
              <a:t>Write a </a:t>
            </a:r>
            <a:r>
              <a:rPr lang="en-US" dirty="0" err="1" smtClean="0">
                <a:sym typeface="Wingdings" pitchFamily="2" charset="2"/>
              </a:rPr>
              <a:t>Datetime</a:t>
            </a:r>
            <a:r>
              <a:rPr lang="en-US" dirty="0" smtClean="0">
                <a:sym typeface="Wingdings" pitchFamily="2" charset="2"/>
              </a:rPr>
              <a:t> literal using </a:t>
            </a:r>
            <a:r>
              <a:rPr lang="en-US" dirty="0" err="1" smtClean="0">
                <a:sym typeface="Wingdings" pitchFamily="2" charset="2"/>
              </a:rPr>
              <a:t>tc</a:t>
            </a:r>
            <a:r>
              <a:rPr lang="en-US" dirty="0" smtClean="0">
                <a:sym typeface="Wingdings" pitchFamily="2" charset="2"/>
              </a:rPr>
              <a:t>() function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tc</a:t>
            </a:r>
            <a:r>
              <a:rPr lang="en-US" dirty="0" smtClean="0">
                <a:sym typeface="Wingdings" pitchFamily="2" charset="2"/>
              </a:rPr>
              <a:t>(8feb2012 19:00:00.000) is another way of writing </a:t>
            </a:r>
            <a:r>
              <a:rPr lang="en-US" dirty="0" smtClean="0"/>
              <a:t>1644346800000</a:t>
            </a:r>
          </a:p>
          <a:p>
            <a:r>
              <a:rPr lang="en-US" dirty="0" smtClean="0">
                <a:sym typeface="Wingdings" pitchFamily="2" charset="2"/>
              </a:rPr>
              <a:t>Converting a string to a </a:t>
            </a:r>
            <a:r>
              <a:rPr lang="en-US" dirty="0" err="1" smtClean="0">
                <a:sym typeface="Wingdings" pitchFamily="2" charset="2"/>
              </a:rPr>
              <a:t>Datetime</a:t>
            </a:r>
            <a:r>
              <a:rPr lang="en-US" dirty="0" smtClean="0">
                <a:sym typeface="Wingdings" pitchFamily="2" charset="2"/>
              </a:rPr>
              <a:t> value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clock() function e.g. gen double </a:t>
            </a:r>
            <a:r>
              <a:rPr lang="en-US" dirty="0" err="1" smtClean="0">
                <a:sym typeface="Wingdings" pitchFamily="2" charset="2"/>
              </a:rPr>
              <a:t>myDatetime</a:t>
            </a:r>
            <a:r>
              <a:rPr lang="en-US" dirty="0" smtClean="0">
                <a:sym typeface="Wingdings" pitchFamily="2" charset="2"/>
              </a:rPr>
              <a:t> = clock(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 smtClean="0">
                <a:sym typeface="Wingdings" pitchFamily="2" charset="2"/>
              </a:rPr>
              <a:t>Feb 8, 2012 19:00”, MDY </a:t>
            </a:r>
            <a:r>
              <a:rPr lang="en-US" dirty="0" err="1" smtClean="0">
                <a:sym typeface="Wingdings" pitchFamily="2" charset="2"/>
              </a:rPr>
              <a:t>hm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This can be a big number. Make sure to create a double type variable.</a:t>
            </a:r>
          </a:p>
        </p:txBody>
      </p:sp>
    </p:spTree>
    <p:extLst>
      <p:ext uri="{BB962C8B-B14F-4D97-AF65-F5344CB8AC3E}">
        <p14:creationId xmlns:p14="http://schemas.microsoft.com/office/powerpoint/2010/main" val="19315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Datetime</a:t>
            </a:r>
            <a:r>
              <a:rPr lang="en-US" dirty="0" smtClean="0"/>
              <a:t>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itchFamily="2" charset="2"/>
              </a:rPr>
              <a:t>Converting between date and time values</a:t>
            </a:r>
          </a:p>
          <a:p>
            <a:pPr lvl="1"/>
            <a:r>
              <a:rPr lang="en-US" dirty="0">
                <a:sym typeface="Wingdings" pitchFamily="2" charset="2"/>
              </a:rPr>
              <a:t>td(08feb2012) is 19031</a:t>
            </a:r>
          </a:p>
          <a:p>
            <a:pPr lvl="1"/>
            <a:r>
              <a:rPr lang="en-US" dirty="0" err="1">
                <a:sym typeface="Wingdings" pitchFamily="2" charset="2"/>
              </a:rPr>
              <a:t>cofd</a:t>
            </a:r>
            <a:r>
              <a:rPr lang="en-US" dirty="0">
                <a:sym typeface="Wingdings" pitchFamily="2" charset="2"/>
              </a:rPr>
              <a:t>(td(08feb2012)) is 1,644,278,400,000 (08feb2012 00:00:00)</a:t>
            </a:r>
          </a:p>
          <a:p>
            <a:pPr lvl="1"/>
            <a:r>
              <a:rPr lang="en-US" dirty="0" err="1">
                <a:sym typeface="Wingdings" pitchFamily="2" charset="2"/>
              </a:rPr>
              <a:t>dofc</a:t>
            </a:r>
            <a:r>
              <a:rPr lang="en-US" dirty="0">
                <a:sym typeface="Wingdings" pitchFamily="2" charset="2"/>
              </a:rPr>
              <a:t>(1644278400000) is 19031</a:t>
            </a:r>
          </a:p>
          <a:p>
            <a:r>
              <a:rPr lang="en-US" dirty="0">
                <a:sym typeface="Wingdings" pitchFamily="2" charset="2"/>
              </a:rPr>
              <a:t>%</a:t>
            </a:r>
            <a:r>
              <a:rPr lang="en-US" dirty="0" err="1">
                <a:sym typeface="Wingdings" pitchFamily="2" charset="2"/>
              </a:rPr>
              <a:t>tC</a:t>
            </a:r>
            <a:r>
              <a:rPr lang="en-US" dirty="0">
                <a:sym typeface="Wingdings" pitchFamily="2" charset="2"/>
              </a:rPr>
              <a:t> (with a capital C) represents </a:t>
            </a:r>
            <a:r>
              <a:rPr lang="en-US" dirty="0" smtClean="0">
                <a:sym typeface="Wingdings" pitchFamily="2" charset="2"/>
              </a:rPr>
              <a:t>the </a:t>
            </a:r>
            <a:r>
              <a:rPr lang="en-US" dirty="0" err="1" smtClean="0">
                <a:sym typeface="Wingdings" pitchFamily="2" charset="2"/>
              </a:rPr>
              <a:t>Datetime</a:t>
            </a:r>
            <a:r>
              <a:rPr lang="en-US" dirty="0" smtClean="0">
                <a:sym typeface="Wingdings" pitchFamily="2" charset="2"/>
              </a:rPr>
              <a:t> encoding with </a:t>
            </a:r>
            <a:r>
              <a:rPr lang="en-US" dirty="0">
                <a:sym typeface="Wingdings" pitchFamily="2" charset="2"/>
              </a:rPr>
              <a:t>the leap </a:t>
            </a:r>
            <a:r>
              <a:rPr lang="en-US" dirty="0" smtClean="0">
                <a:sym typeface="Wingdings" pitchFamily="2" charset="2"/>
              </a:rPr>
              <a:t>seconds consideration: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tc</a:t>
            </a:r>
            <a:r>
              <a:rPr lang="en-US" dirty="0">
                <a:sym typeface="Wingdings" pitchFamily="2" charset="2"/>
              </a:rPr>
              <a:t>(08feb2012 19:00:00)  1,644,346,800,000</a:t>
            </a:r>
          </a:p>
          <a:p>
            <a:pPr lvl="1"/>
            <a:r>
              <a:rPr lang="en-US" dirty="0" err="1">
                <a:sym typeface="Wingdings" pitchFamily="2" charset="2"/>
              </a:rPr>
              <a:t>tC</a:t>
            </a:r>
            <a:r>
              <a:rPr lang="en-US" dirty="0">
                <a:sym typeface="Wingdings" pitchFamily="2" charset="2"/>
              </a:rPr>
              <a:t>(08feb2012 19:00:00)  </a:t>
            </a:r>
            <a:r>
              <a:rPr lang="en-US" dirty="0" smtClean="0">
                <a:sym typeface="Wingdings" pitchFamily="2" charset="2"/>
              </a:rPr>
              <a:t>1,644,346,824,000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Storage Types; Type Conversion</a:t>
            </a:r>
          </a:p>
          <a:p>
            <a:r>
              <a:rPr lang="en-US" dirty="0" smtClean="0"/>
              <a:t>Display Format</a:t>
            </a:r>
          </a:p>
          <a:p>
            <a:r>
              <a:rPr lang="en-US" dirty="0" smtClean="0"/>
              <a:t>Value Label</a:t>
            </a:r>
          </a:p>
          <a:p>
            <a:r>
              <a:rPr lang="en-US" dirty="0" smtClean="0"/>
              <a:t>Encoding</a:t>
            </a:r>
          </a:p>
          <a:p>
            <a:r>
              <a:rPr lang="en-US" dirty="0" smtClean="0"/>
              <a:t>Date Variables Encode Dates into Numbers</a:t>
            </a:r>
          </a:p>
          <a:p>
            <a:r>
              <a:rPr lang="en-US" dirty="0" smtClean="0"/>
              <a:t>Date Variable and Date String</a:t>
            </a:r>
          </a:p>
          <a:p>
            <a:r>
              <a:rPr lang="en-US" dirty="0" smtClean="0"/>
              <a:t>Date Calculation Examples</a:t>
            </a:r>
          </a:p>
          <a:p>
            <a:r>
              <a:rPr lang="en-US" dirty="0" err="1" smtClean="0"/>
              <a:t>Stata’s</a:t>
            </a:r>
            <a:r>
              <a:rPr lang="en-US" dirty="0" smtClean="0"/>
              <a:t> Nine Date/Time Encodings</a:t>
            </a:r>
          </a:p>
          <a:p>
            <a:r>
              <a:rPr lang="en-US" dirty="0" err="1" smtClean="0"/>
              <a:t>Datetime</a:t>
            </a:r>
            <a:r>
              <a:rPr lang="en-US" dirty="0" smtClean="0"/>
              <a:t> Encoding</a:t>
            </a:r>
          </a:p>
        </p:txBody>
      </p:sp>
    </p:spTree>
    <p:extLst>
      <p:ext uri="{BB962C8B-B14F-4D97-AF65-F5344CB8AC3E}">
        <p14:creationId xmlns:p14="http://schemas.microsoft.com/office/powerpoint/2010/main" val="36155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Storage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 (byte, </a:t>
            </a:r>
            <a:r>
              <a:rPr lang="en-US" dirty="0" err="1" smtClean="0"/>
              <a:t>int</a:t>
            </a:r>
            <a:r>
              <a:rPr lang="en-US" dirty="0" smtClean="0"/>
              <a:t>, long, float, double) and String (str1 – str2045, </a:t>
            </a:r>
            <a:r>
              <a:rPr lang="en-US" dirty="0" err="1" smtClean="0"/>
              <a:t>strL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These are storage types: Numeric (type) variables store numbers; String (type) variables store (character) strings</a:t>
            </a:r>
          </a:p>
          <a:p>
            <a:r>
              <a:rPr lang="en-US" dirty="0" smtClean="0"/>
              <a:t>In auto dataset, the variable, make, is the only one of the string type (str18). The values are like: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AMC Concord</a:t>
            </a:r>
            <a:r>
              <a:rPr lang="en-US" dirty="0" smtClean="0">
                <a:sym typeface="Wingdings" pitchFamily="2" charset="2"/>
              </a:rPr>
              <a:t>"</a:t>
            </a:r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AMC Pacer</a:t>
            </a:r>
            <a:r>
              <a:rPr lang="en-US" dirty="0" smtClean="0">
                <a:sym typeface="Wingdings" pitchFamily="2" charset="2"/>
              </a:rPr>
              <a:t>"</a:t>
            </a:r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AMC Spirit</a:t>
            </a:r>
            <a:r>
              <a:rPr lang="en-US" dirty="0" smtClean="0">
                <a:sym typeface="Wingdings" pitchFamily="2" charset="2"/>
              </a:rPr>
              <a:t>"</a:t>
            </a:r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Buick Century</a:t>
            </a:r>
            <a:r>
              <a:rPr lang="en-US" dirty="0" smtClean="0">
                <a:sym typeface="Wingdings" pitchFamily="2" charset="2"/>
              </a:rPr>
              <a:t>"</a:t>
            </a:r>
            <a:endParaRPr lang="en-US" dirty="0" smtClean="0"/>
          </a:p>
          <a:p>
            <a:r>
              <a:rPr lang="en-US" dirty="0" smtClean="0"/>
              <a:t>Rest of the variables are of numeric type. For instance, the last three values of the variable, price, goes like:</a:t>
            </a:r>
          </a:p>
          <a:p>
            <a:pPr lvl="1"/>
            <a:r>
              <a:rPr lang="en-US" dirty="0" smtClean="0"/>
              <a:t>  4,697</a:t>
            </a:r>
          </a:p>
          <a:p>
            <a:pPr lvl="1"/>
            <a:r>
              <a:rPr lang="en-US" dirty="0" smtClean="0"/>
              <a:t>  6,850</a:t>
            </a:r>
          </a:p>
          <a:p>
            <a:pPr lvl="1"/>
            <a:r>
              <a:rPr lang="en-US" dirty="0" smtClean="0"/>
              <a:t>11,995</a:t>
            </a:r>
          </a:p>
        </p:txBody>
      </p:sp>
    </p:spTree>
    <p:extLst>
      <p:ext uri="{BB962C8B-B14F-4D97-AF65-F5344CB8AC3E}">
        <p14:creationId xmlns:p14="http://schemas.microsoft.com/office/powerpoint/2010/main" val="27452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Numeric and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Some string variables only have digit characters, e.g. ID variable having leading zeros, 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 smtClean="0">
                <a:sym typeface="Wingdings" pitchFamily="2" charset="2"/>
              </a:rPr>
              <a:t>002340289“, which </a:t>
            </a:r>
            <a:r>
              <a:rPr lang="en-US" dirty="0">
                <a:sym typeface="Wingdings" pitchFamily="2" charset="2"/>
              </a:rPr>
              <a:t>is just another </a:t>
            </a:r>
            <a:r>
              <a:rPr lang="en-US" dirty="0" smtClean="0">
                <a:sym typeface="Wingdings" pitchFamily="2" charset="2"/>
              </a:rPr>
              <a:t>string.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We can create a numeric variable from the string variable using the real() function like so: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generate double </a:t>
            </a:r>
            <a:r>
              <a:rPr lang="en-US" dirty="0" err="1" smtClean="0">
                <a:sym typeface="Wingdings" pitchFamily="2" charset="2"/>
              </a:rPr>
              <a:t>nVar</a:t>
            </a:r>
            <a:r>
              <a:rPr lang="en-US" dirty="0" smtClean="0">
                <a:sym typeface="Wingdings" pitchFamily="2" charset="2"/>
              </a:rPr>
              <a:t> = real(</a:t>
            </a:r>
            <a:r>
              <a:rPr lang="en-US" dirty="0" err="1" smtClean="0">
                <a:sym typeface="Wingdings" pitchFamily="2" charset="2"/>
              </a:rPr>
              <a:t>strVar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We can go the other way, too: writing out a numeric value as a string: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generate str9 </a:t>
            </a:r>
            <a:r>
              <a:rPr lang="en-US" dirty="0" err="1" smtClean="0">
                <a:sym typeface="Wingdings" pitchFamily="2" charset="2"/>
              </a:rPr>
              <a:t>strVar</a:t>
            </a:r>
            <a:r>
              <a:rPr lang="en-US" dirty="0" smtClean="0">
                <a:sym typeface="Wingdings" pitchFamily="2" charset="2"/>
              </a:rPr>
              <a:t> = string(</a:t>
            </a: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, "%09.0g")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d</a:t>
            </a:r>
            <a:r>
              <a:rPr lang="en-US" dirty="0" err="1" smtClean="0">
                <a:sym typeface="Wingdings" pitchFamily="2" charset="2"/>
              </a:rPr>
              <a:t>estring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dirty="0" err="1" smtClean="0">
                <a:sym typeface="Wingdings" pitchFamily="2" charset="2"/>
              </a:rPr>
              <a:t>tostring</a:t>
            </a:r>
            <a:r>
              <a:rPr lang="en-US" dirty="0" smtClean="0">
                <a:sym typeface="Wingdings" pitchFamily="2" charset="2"/>
              </a:rPr>
              <a:t> commands are “smarter”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14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Numeric type variables are associated with (display) formats. The variable, price, for instance is associated with %8.0gc, which displays the numeric value 4697 as </a:t>
            </a:r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4,697</a:t>
            </a:r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; 11995 as </a:t>
            </a:r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11,995</a:t>
            </a:r>
            <a:r>
              <a:rPr lang="en-US" dirty="0" smtClean="0">
                <a:sym typeface="Wingdings" pitchFamily="2" charset="2"/>
              </a:rPr>
              <a:t>"</a:t>
            </a:r>
            <a:endParaRPr lang="en-US" dirty="0"/>
          </a:p>
          <a:p>
            <a:r>
              <a:rPr lang="en-US" dirty="0" smtClean="0"/>
              <a:t>If we associate the same variable with another format, say, %8.2f, then we get 4099 displayed as </a:t>
            </a:r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4099.00</a:t>
            </a:r>
            <a:r>
              <a:rPr lang="en-US" dirty="0" smtClean="0">
                <a:sym typeface="Wingdings" pitchFamily="2" charset="2"/>
              </a:rPr>
              <a:t>", instead.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 %06.0f, we get 4099 displayed as </a:t>
            </a:r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004099</a:t>
            </a:r>
            <a:r>
              <a:rPr lang="en-US" dirty="0" smtClean="0">
                <a:sym typeface="Wingdings" pitchFamily="2" charset="2"/>
              </a:rPr>
              <a:t>“</a:t>
            </a:r>
          </a:p>
          <a:p>
            <a:r>
              <a:rPr lang="en-US" dirty="0" smtClean="0">
                <a:sym typeface="Wingdings" pitchFamily="2" charset="2"/>
              </a:rPr>
              <a:t>Try command “help format” to learn more specifics about display formats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6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Numeric type variables can also be associated with value labels.</a:t>
            </a:r>
          </a:p>
          <a:p>
            <a:r>
              <a:rPr lang="en-US" dirty="0" smtClean="0"/>
              <a:t>The variable, foreign, is of a numeric storage type (byte), having a value of either 0 or 1.</a:t>
            </a:r>
          </a:p>
          <a:p>
            <a:r>
              <a:rPr lang="en-US" dirty="0"/>
              <a:t>W</a:t>
            </a:r>
            <a:r>
              <a:rPr lang="en-US" dirty="0" smtClean="0"/>
              <a:t>hen the value is displayed, however, it is either: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Domestic</a:t>
            </a:r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 or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Foreign</a:t>
            </a:r>
            <a:r>
              <a:rPr lang="en-US" dirty="0" smtClean="0">
                <a:sym typeface="Wingdings" pitchFamily="2" charset="2"/>
              </a:rPr>
              <a:t>"</a:t>
            </a:r>
            <a:endParaRPr lang="en-US" dirty="0" smtClean="0"/>
          </a:p>
          <a:p>
            <a:r>
              <a:rPr lang="en-US" dirty="0" smtClean="0"/>
              <a:t>How? Because the variable is associated with a value label, origin, which maps values to labels like so: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Domestic</a:t>
            </a:r>
            <a:r>
              <a:rPr lang="en-US" dirty="0" smtClean="0">
                <a:sym typeface="Wingdings" pitchFamily="2" charset="2"/>
              </a:rPr>
              <a:t>"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Foreign</a:t>
            </a:r>
            <a:r>
              <a:rPr lang="en-US" dirty="0" smtClean="0">
                <a:sym typeface="Wingdings" pitchFamily="2" charset="2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use a value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create a value label</a:t>
            </a:r>
          </a:p>
          <a:p>
            <a:r>
              <a:rPr lang="en-US" dirty="0" smtClean="0"/>
              <a:t>Second, associate a variable with a value label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label define </a:t>
            </a:r>
            <a:r>
              <a:rPr lang="en-US" dirty="0" err="1" smtClean="0"/>
              <a:t>mylbl</a:t>
            </a:r>
            <a:r>
              <a:rPr lang="en-US" dirty="0" smtClean="0"/>
              <a:t> 0 “domestic” 1 “foreign”</a:t>
            </a:r>
          </a:p>
          <a:p>
            <a:pPr marL="457200" lvl="1" indent="0">
              <a:buNone/>
            </a:pPr>
            <a:r>
              <a:rPr lang="en-US" dirty="0" smtClean="0"/>
              <a:t>label values foreign </a:t>
            </a:r>
            <a:r>
              <a:rPr lang="en-US" dirty="0" err="1" smtClean="0"/>
              <a:t>mylbl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Stata</a:t>
            </a:r>
            <a:r>
              <a:rPr lang="en-US" dirty="0" smtClean="0"/>
              <a:t> variable is either:</a:t>
            </a:r>
          </a:p>
          <a:p>
            <a:pPr lvl="1"/>
            <a:r>
              <a:rPr lang="en-US" dirty="0" smtClean="0"/>
              <a:t>of a numeric storage type, or</a:t>
            </a:r>
          </a:p>
          <a:p>
            <a:pPr lvl="1"/>
            <a:r>
              <a:rPr lang="en-US" dirty="0" smtClean="0"/>
              <a:t>of a string storage type</a:t>
            </a:r>
          </a:p>
          <a:p>
            <a:r>
              <a:rPr lang="en-US" dirty="0" smtClean="0"/>
              <a:t>A numeric value can be displayed differently due to, either:</a:t>
            </a:r>
          </a:p>
          <a:p>
            <a:pPr lvl="1"/>
            <a:r>
              <a:rPr lang="en-US" dirty="0" smtClean="0"/>
              <a:t>the attached display format (e.g. %9.0g, %05.2f)</a:t>
            </a:r>
          </a:p>
          <a:p>
            <a:pPr lvl="1"/>
            <a:r>
              <a:rPr lang="en-US" dirty="0" smtClean="0"/>
              <a:t>the associated value label (e.g. </a:t>
            </a:r>
            <a:r>
              <a:rPr lang="en-US" dirty="0" err="1" smtClean="0"/>
              <a:t>mylbl</a:t>
            </a:r>
            <a:r>
              <a:rPr lang="en-US" dirty="0" smtClean="0"/>
              <a:t>)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Now, let’s try the other way: </a:t>
            </a:r>
            <a:r>
              <a:rPr lang="en-US" i="1" dirty="0" smtClean="0"/>
              <a:t>from a </a:t>
            </a:r>
            <a:r>
              <a:rPr lang="en-US" dirty="0" smtClean="0"/>
              <a:t>string</a:t>
            </a:r>
            <a:r>
              <a:rPr lang="en-US" i="1" dirty="0" smtClean="0"/>
              <a:t> to </a:t>
            </a:r>
            <a:r>
              <a:rPr lang="en-US" dirty="0" smtClean="0"/>
              <a:t>a numeric value. </a:t>
            </a:r>
          </a:p>
          <a:p>
            <a:r>
              <a:rPr lang="en-US" dirty="0" smtClean="0"/>
              <a:t>A mapping from something to numeric codes is called encoding. We can encode Male to 0 and Female to 1 in making a variable, female. We can do encoding manually using commands like generate, replace, and recode. </a:t>
            </a:r>
          </a:p>
          <a:p>
            <a:pPr marL="0" indent="0">
              <a:buNone/>
            </a:pPr>
            <a:r>
              <a:rPr lang="en-US" dirty="0" smtClean="0"/>
              <a:t>      generate female = 0 if gender == “Male”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replace female = 1 if gender == “Female”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1574</Words>
  <Application>Microsoft Office PowerPoint</Application>
  <PresentationFormat>On-screen Show (4:3)</PresentationFormat>
  <Paragraphs>195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Stata Date &amp; Time</vt:lpstr>
      <vt:lpstr>Contents</vt:lpstr>
      <vt:lpstr>Two Storage Types</vt:lpstr>
      <vt:lpstr>String to Numeric and Back</vt:lpstr>
      <vt:lpstr>Display Format</vt:lpstr>
      <vt:lpstr>Value Label</vt:lpstr>
      <vt:lpstr>How to use a value label</vt:lpstr>
      <vt:lpstr>Summary so far</vt:lpstr>
      <vt:lpstr>Encoding</vt:lpstr>
      <vt:lpstr>Encode Command</vt:lpstr>
      <vt:lpstr>Date Variable as an Encoding</vt:lpstr>
      <vt:lpstr>Since Date Values are Numbers</vt:lpstr>
      <vt:lpstr>Date Variable and Date String</vt:lpstr>
      <vt:lpstr>Date Calculation Examples</vt:lpstr>
      <vt:lpstr>Exercise</vt:lpstr>
      <vt:lpstr>Stata Has Nine Date/Time Encodings</vt:lpstr>
      <vt:lpstr>Date (%td) encoding</vt:lpstr>
      <vt:lpstr>Datetime (%tc) encoding</vt:lpstr>
      <vt:lpstr>More on Datetime Encoding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 Workshop 2  (Data Management)</dc:title>
  <dc:creator>cchung</dc:creator>
  <cp:lastModifiedBy>cchung</cp:lastModifiedBy>
  <cp:revision>130</cp:revision>
  <dcterms:created xsi:type="dcterms:W3CDTF">2012-02-02T16:08:29Z</dcterms:created>
  <dcterms:modified xsi:type="dcterms:W3CDTF">2013-09-18T20:11:25Z</dcterms:modified>
</cp:coreProperties>
</file>