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332" r:id="rId5"/>
    <p:sldId id="333" r:id="rId6"/>
    <p:sldId id="334" r:id="rId7"/>
    <p:sldId id="335" r:id="rId8"/>
    <p:sldId id="336" r:id="rId9"/>
    <p:sldId id="337" r:id="rId10"/>
    <p:sldId id="338" r:id="rId11"/>
    <p:sldId id="339" r:id="rId12"/>
    <p:sldId id="340" r:id="rId13"/>
    <p:sldId id="341" r:id="rId14"/>
    <p:sldId id="287" r:id="rId15"/>
    <p:sldId id="289" r:id="rId16"/>
    <p:sldId id="317" r:id="rId17"/>
    <p:sldId id="318" r:id="rId18"/>
    <p:sldId id="319" r:id="rId19"/>
    <p:sldId id="320" r:id="rId20"/>
    <p:sldId id="293" r:id="rId21"/>
    <p:sldId id="295" r:id="rId22"/>
    <p:sldId id="321" r:id="rId23"/>
    <p:sldId id="296" r:id="rId24"/>
    <p:sldId id="297" r:id="rId25"/>
    <p:sldId id="298" r:id="rId26"/>
    <p:sldId id="299" r:id="rId27"/>
    <p:sldId id="307" r:id="rId28"/>
    <p:sldId id="308" r:id="rId29"/>
    <p:sldId id="309" r:id="rId30"/>
    <p:sldId id="310" r:id="rId31"/>
    <p:sldId id="311" r:id="rId32"/>
    <p:sldId id="31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D0D8E8"/>
    <a:srgbClr val="FF0505"/>
    <a:srgbClr val="FF5757"/>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26" y="-6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5E2D9-AD76-4DFB-B9AD-E668D23773B2}" type="datetimeFigureOut">
              <a:rPr lang="en-US" smtClean="0"/>
              <a:t>9/18/2013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AAD6C-692E-44CA-9AF9-92EE2DD87E35}" type="slidenum">
              <a:rPr lang="en-US" smtClean="0"/>
              <a:t>‹#›</a:t>
            </a:fld>
            <a:endParaRPr lang="en-US"/>
          </a:p>
        </p:txBody>
      </p:sp>
    </p:spTree>
    <p:extLst>
      <p:ext uri="{BB962C8B-B14F-4D97-AF65-F5344CB8AC3E}">
        <p14:creationId xmlns:p14="http://schemas.microsoft.com/office/powerpoint/2010/main" val="207666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AAD6C-692E-44CA-9AF9-92EE2DD87E35}" type="slidenum">
              <a:rPr lang="en-US" smtClean="0"/>
              <a:t>18</a:t>
            </a:fld>
            <a:endParaRPr lang="en-US"/>
          </a:p>
        </p:txBody>
      </p:sp>
    </p:spTree>
    <p:extLst>
      <p:ext uri="{BB962C8B-B14F-4D97-AF65-F5344CB8AC3E}">
        <p14:creationId xmlns:p14="http://schemas.microsoft.com/office/powerpoint/2010/main" val="398611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CE4591-2453-4978-80D9-74691467B3D3}"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01721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E4591-2453-4978-80D9-74691467B3D3}"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78770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CE4591-2453-4978-80D9-74691467B3D3}"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90875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CE4591-2453-4978-80D9-74691467B3D3}"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340400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E4591-2453-4978-80D9-74691467B3D3}"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59975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CE4591-2453-4978-80D9-74691467B3D3}"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405398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CE4591-2453-4978-80D9-74691467B3D3}" type="datetimeFigureOut">
              <a:rPr lang="en-US" smtClean="0"/>
              <a:t>9/18/2013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190507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CE4591-2453-4978-80D9-74691467B3D3}" type="datetimeFigureOut">
              <a:rPr lang="en-US" smtClean="0"/>
              <a:t>9/18/2013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1989277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E4591-2453-4978-80D9-74691467B3D3}" type="datetimeFigureOut">
              <a:rPr lang="en-US" smtClean="0"/>
              <a:t>9/18/2013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59635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E4591-2453-4978-80D9-74691467B3D3}"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349719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E4591-2453-4978-80D9-74691467B3D3}"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A5446-F98A-4E70-A6BB-1EF0B3763679}" type="slidenum">
              <a:rPr lang="en-US" smtClean="0"/>
              <a:t>‹#›</a:t>
            </a:fld>
            <a:endParaRPr lang="en-US"/>
          </a:p>
        </p:txBody>
      </p:sp>
    </p:spTree>
    <p:extLst>
      <p:ext uri="{BB962C8B-B14F-4D97-AF65-F5344CB8AC3E}">
        <p14:creationId xmlns:p14="http://schemas.microsoft.com/office/powerpoint/2010/main" val="224346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E4591-2453-4978-80D9-74691467B3D3}" type="datetimeFigureOut">
              <a:rPr lang="en-US" smtClean="0"/>
              <a:t>9/18/2013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A5446-F98A-4E70-A6BB-1EF0B3763679}" type="slidenum">
              <a:rPr lang="en-US" smtClean="0"/>
              <a:t>‹#›</a:t>
            </a:fld>
            <a:endParaRPr lang="en-US"/>
          </a:p>
        </p:txBody>
      </p:sp>
    </p:spTree>
    <p:extLst>
      <p:ext uri="{BB962C8B-B14F-4D97-AF65-F5344CB8AC3E}">
        <p14:creationId xmlns:p14="http://schemas.microsoft.com/office/powerpoint/2010/main" val="2139358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a.com/bookstore/data-management-using-stata/" TargetMode="External"/><Relationship Id="rId2" Type="http://schemas.openxmlformats.org/officeDocument/2006/relationships/hyperlink" Target="http://data.princeton.edu/stata/" TargetMode="External"/><Relationship Id="rId1" Type="http://schemas.openxmlformats.org/officeDocument/2006/relationships/slideLayout" Target="../slideLayouts/slideLayout2.xml"/><Relationship Id="rId6" Type="http://schemas.openxmlformats.org/officeDocument/2006/relationships/hyperlink" Target="http://stata.com/links/" TargetMode="External"/><Relationship Id="rId5" Type="http://schemas.openxmlformats.org/officeDocument/2006/relationships/hyperlink" Target="http://stata.com/support/" TargetMode="External"/><Relationship Id="rId4" Type="http://schemas.openxmlformats.org/officeDocument/2006/relationships/hyperlink" Target="http://www.ats.ucla.edu/stat/st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tata-press/data/r12/even" TargetMode="External"/><Relationship Id="rId2" Type="http://schemas.openxmlformats.org/officeDocument/2006/relationships/hyperlink" Target="http://www.stata-press.com/data/r13/odd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Stata</a:t>
            </a:r>
            <a:r>
              <a:rPr lang="en-US" dirty="0" smtClean="0"/>
              <a:t> Workshop 2 </a:t>
            </a:r>
            <a:br>
              <a:rPr lang="en-US" dirty="0" smtClean="0"/>
            </a:br>
            <a:r>
              <a:rPr lang="en-US" dirty="0" smtClean="0"/>
              <a:t>(Data Management)</a:t>
            </a:r>
            <a:endParaRPr lang="en-US" dirty="0"/>
          </a:p>
        </p:txBody>
      </p:sp>
      <p:sp>
        <p:nvSpPr>
          <p:cNvPr id="3" name="Subtitle 2"/>
          <p:cNvSpPr>
            <a:spLocks noGrp="1"/>
          </p:cNvSpPr>
          <p:nvPr>
            <p:ph type="subTitle" idx="1"/>
          </p:nvPr>
        </p:nvSpPr>
        <p:spPr/>
        <p:txBody>
          <a:bodyPr/>
          <a:lstStyle/>
          <a:p>
            <a:pPr>
              <a:defRPr/>
            </a:pPr>
            <a:r>
              <a:rPr lang="en-US" dirty="0" smtClean="0"/>
              <a:t>Sep. </a:t>
            </a:r>
            <a:r>
              <a:rPr lang="en-US" dirty="0" smtClean="0"/>
              <a:t>18, 2013</a:t>
            </a:r>
            <a:endParaRPr lang="en-US" dirty="0"/>
          </a:p>
          <a:p>
            <a:pPr>
              <a:defRPr/>
            </a:pPr>
            <a:r>
              <a:rPr lang="en-US" dirty="0"/>
              <a:t>Chang Y. Chung</a:t>
            </a:r>
          </a:p>
          <a:p>
            <a:endParaRPr lang="en-US" dirty="0"/>
          </a:p>
        </p:txBody>
      </p:sp>
    </p:spTree>
    <p:extLst>
      <p:ext uri="{BB962C8B-B14F-4D97-AF65-F5344CB8AC3E}">
        <p14:creationId xmlns:p14="http://schemas.microsoft.com/office/powerpoint/2010/main" val="3621339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Use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Consolas" panose="020B0609020204030204" pitchFamily="49" charset="0"/>
                <a:cs typeface="Consolas" panose="020B0609020204030204" pitchFamily="49" charset="0"/>
              </a:rPr>
              <a:t>// create and save</a:t>
            </a:r>
          </a:p>
          <a:p>
            <a:pPr marL="0" indent="0">
              <a:buNone/>
            </a:pPr>
            <a:r>
              <a:rPr lang="en-US" dirty="0" smtClean="0">
                <a:latin typeface="Consolas" panose="020B0609020204030204" pitchFamily="49" charset="0"/>
                <a:cs typeface="Consolas" panose="020B0609020204030204" pitchFamily="49" charset="0"/>
              </a:rPr>
              <a:t>clear all</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input </a:t>
            </a:r>
            <a:r>
              <a:rPr lang="en-US" dirty="0">
                <a:latin typeface="Consolas" panose="020B0609020204030204" pitchFamily="49" charset="0"/>
                <a:cs typeface="Consolas" panose="020B0609020204030204" pitchFamily="49" charset="0"/>
              </a:rPr>
              <a:t>id str10 name </a:t>
            </a:r>
            <a:r>
              <a:rPr lang="en-US" dirty="0" err="1">
                <a:latin typeface="Consolas" panose="020B0609020204030204" pitchFamily="49" charset="0"/>
                <a:cs typeface="Consolas" panose="020B0609020204030204" pitchFamily="49" charset="0"/>
              </a:rPr>
              <a:t>yob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1 "Amy" 1990</a:t>
            </a:r>
          </a:p>
          <a:p>
            <a:pPr marL="0" indent="0">
              <a:buNone/>
            </a:pPr>
            <a:r>
              <a:rPr lang="en-US" dirty="0">
                <a:latin typeface="Consolas" panose="020B0609020204030204" pitchFamily="49" charset="0"/>
                <a:cs typeface="Consolas" panose="020B0609020204030204" pitchFamily="49" charset="0"/>
              </a:rPr>
              <a:t>2 "Bill" 1991</a:t>
            </a:r>
          </a:p>
          <a:p>
            <a:pPr marL="0" indent="0">
              <a:buNone/>
            </a:pPr>
            <a:r>
              <a:rPr lang="en-US" dirty="0">
                <a:latin typeface="Consolas" panose="020B0609020204030204" pitchFamily="49" charset="0"/>
                <a:cs typeface="Consolas" panose="020B0609020204030204" pitchFamily="49" charset="0"/>
              </a:rPr>
              <a:t>3 "Cathy" 1989</a:t>
            </a:r>
          </a:p>
          <a:p>
            <a:pPr marL="0" indent="0">
              <a:buNone/>
            </a:pPr>
            <a:r>
              <a:rPr lang="en-US" dirty="0" smtClean="0">
                <a:latin typeface="Consolas" panose="020B0609020204030204" pitchFamily="49" charset="0"/>
                <a:cs typeface="Consolas" panose="020B0609020204030204" pitchFamily="49" charset="0"/>
              </a:rPr>
              <a:t>end</a:t>
            </a:r>
          </a:p>
          <a:p>
            <a:pPr marL="0" indent="0">
              <a:buNone/>
            </a:pPr>
            <a:r>
              <a:rPr lang="en-US" dirty="0" smtClean="0">
                <a:latin typeface="Consolas" panose="020B0609020204030204" pitchFamily="49" charset="0"/>
                <a:cs typeface="Consolas" panose="020B0609020204030204" pitchFamily="49" charset="0"/>
              </a:rPr>
              <a:t>rename </a:t>
            </a:r>
            <a:r>
              <a:rPr lang="en-US" dirty="0" err="1">
                <a:latin typeface="Consolas" panose="020B0609020204030204" pitchFamily="49" charset="0"/>
                <a:cs typeface="Consolas" panose="020B0609020204030204" pitchFamily="49" charset="0"/>
              </a:rPr>
              <a:t>yob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year_of_birth</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save </a:t>
            </a:r>
            <a:r>
              <a:rPr lang="en-US" dirty="0" err="1">
                <a:latin typeface="Consolas" panose="020B0609020204030204" pitchFamily="49" charset="0"/>
                <a:cs typeface="Consolas" panose="020B0609020204030204" pitchFamily="49" charset="0"/>
              </a:rPr>
              <a:t>birth.dta</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replace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later on, we can bring the data back using the "use" command</a:t>
            </a:r>
          </a:p>
          <a:p>
            <a:pPr marL="0" indent="0">
              <a:buNone/>
            </a:pPr>
            <a:r>
              <a:rPr lang="en-US" dirty="0">
                <a:latin typeface="Consolas" panose="020B0609020204030204" pitchFamily="49" charset="0"/>
                <a:cs typeface="Consolas" panose="020B0609020204030204" pitchFamily="49" charset="0"/>
              </a:rPr>
              <a:t>clear </a:t>
            </a:r>
            <a:r>
              <a:rPr lang="en-US" dirty="0" smtClean="0">
                <a:latin typeface="Consolas" panose="020B0609020204030204" pitchFamily="49" charset="0"/>
                <a:cs typeface="Consolas" panose="020B0609020204030204" pitchFamily="49" charset="0"/>
              </a:rPr>
              <a:t>all</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use </a:t>
            </a:r>
            <a:r>
              <a:rPr lang="en-US" dirty="0" err="1">
                <a:latin typeface="Consolas" panose="020B0609020204030204" pitchFamily="49" charset="0"/>
                <a:cs typeface="Consolas" panose="020B0609020204030204" pitchFamily="49" charset="0"/>
              </a:rPr>
              <a:t>birth.dta</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assert _N == </a:t>
            </a:r>
            <a:r>
              <a:rPr lang="en-US" dirty="0" smtClean="0">
                <a:latin typeface="Consolas" panose="020B0609020204030204" pitchFamily="49" charset="0"/>
                <a:cs typeface="Consolas" panose="020B0609020204030204" pitchFamily="49" charset="0"/>
              </a:rPr>
              <a:t>3</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list</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4267200" y="1397675"/>
            <a:ext cx="4572000" cy="2031325"/>
          </a:xfrm>
          <a:prstGeom prst="rect">
            <a:avLst/>
          </a:prstGeom>
        </p:spPr>
        <p:txBody>
          <a:bodyPr>
            <a:spAutoFit/>
          </a:bodyPr>
          <a:lstStyle/>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id    name   </a:t>
            </a:r>
            <a:r>
              <a:rPr lang="en-US" dirty="0" err="1">
                <a:latin typeface="Consolas" panose="020B0609020204030204" pitchFamily="49" charset="0"/>
                <a:cs typeface="Consolas" panose="020B0609020204030204" pitchFamily="49" charset="0"/>
              </a:rPr>
              <a:t>year_o~h</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1     Amy       1990 |</a:t>
            </a:r>
          </a:p>
          <a:p>
            <a:r>
              <a:rPr lang="en-US" dirty="0">
                <a:latin typeface="Consolas" panose="020B0609020204030204" pitchFamily="49" charset="0"/>
                <a:cs typeface="Consolas" panose="020B0609020204030204" pitchFamily="49" charset="0"/>
              </a:rPr>
              <a:t>  2. |  2    Bill       1991 |</a:t>
            </a:r>
          </a:p>
          <a:p>
            <a:r>
              <a:rPr lang="en-US" dirty="0">
                <a:latin typeface="Consolas" panose="020B0609020204030204" pitchFamily="49" charset="0"/>
                <a:cs typeface="Consolas" panose="020B0609020204030204" pitchFamily="49" charset="0"/>
              </a:rPr>
              <a:t>  3. |  3   Cathy       1989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488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Labels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latin typeface="Consolas" panose="020B0609020204030204" pitchFamily="49" charset="0"/>
                <a:cs typeface="Consolas" panose="020B0609020204030204" pitchFamily="49" charset="0"/>
              </a:rPr>
              <a:t>clear </a:t>
            </a:r>
            <a:r>
              <a:rPr lang="en-US" dirty="0">
                <a:latin typeface="Consolas" panose="020B0609020204030204" pitchFamily="49" charset="0"/>
                <a:cs typeface="Consolas" panose="020B0609020204030204" pitchFamily="49" charset="0"/>
              </a:rPr>
              <a:t>all</a:t>
            </a:r>
          </a:p>
          <a:p>
            <a:pPr marL="0" indent="0">
              <a:buNone/>
            </a:pPr>
            <a:r>
              <a:rPr lang="en-US" dirty="0">
                <a:latin typeface="Consolas" panose="020B0609020204030204" pitchFamily="49" charset="0"/>
                <a:cs typeface="Consolas" panose="020B0609020204030204" pitchFamily="49" charset="0"/>
              </a:rPr>
              <a:t>use </a:t>
            </a:r>
            <a:r>
              <a:rPr lang="en-US" dirty="0" err="1">
                <a:latin typeface="Consolas" panose="020B0609020204030204" pitchFamily="49" charset="0"/>
                <a:cs typeface="Consolas" panose="020B0609020204030204" pitchFamily="49" charset="0"/>
              </a:rPr>
              <a:t>birth.dta</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generate </a:t>
            </a:r>
            <a:r>
              <a:rPr lang="en-US" dirty="0">
                <a:latin typeface="Consolas" panose="020B0609020204030204" pitchFamily="49" charset="0"/>
                <a:cs typeface="Consolas" panose="020B0609020204030204" pitchFamily="49" charset="0"/>
              </a:rPr>
              <a:t>gender = 1 if name == "Amy" | name == "Cathy</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replace gender = 2 if name == "Bill</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tabulate </a:t>
            </a:r>
            <a:r>
              <a:rPr lang="en-US" dirty="0">
                <a:latin typeface="Consolas" panose="020B0609020204030204" pitchFamily="49" charset="0"/>
                <a:cs typeface="Consolas" panose="020B0609020204030204" pitchFamily="49" charset="0"/>
              </a:rPr>
              <a:t>gender</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doing the value label takes two steps</a:t>
            </a:r>
            <a:r>
              <a:rPr lang="en-US" dirty="0" smtClean="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1. create the value label itself. we use the same name("gender")</a:t>
            </a:r>
          </a:p>
          <a:p>
            <a:pPr marL="0" indent="0">
              <a:buNone/>
            </a:pPr>
            <a:r>
              <a:rPr lang="en-US" dirty="0">
                <a:latin typeface="Consolas" panose="020B0609020204030204" pitchFamily="49" charset="0"/>
                <a:cs typeface="Consolas" panose="020B0609020204030204" pitchFamily="49" charset="0"/>
              </a:rPr>
              <a:t>label define gender 1 "girl" 2 "boy"</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2. attach the value label to a variable </a:t>
            </a:r>
          </a:p>
          <a:p>
            <a:pPr marL="0" indent="0">
              <a:buNone/>
            </a:pPr>
            <a:r>
              <a:rPr lang="en-US" dirty="0">
                <a:latin typeface="Consolas" panose="020B0609020204030204" pitchFamily="49" charset="0"/>
                <a:cs typeface="Consolas" panose="020B0609020204030204" pitchFamily="49" charset="0"/>
              </a:rPr>
              <a:t>label values gender </a:t>
            </a:r>
            <a:r>
              <a:rPr lang="en-US" dirty="0" err="1" smtClean="0">
                <a:latin typeface="Consolas" panose="020B0609020204030204" pitchFamily="49" charset="0"/>
                <a:cs typeface="Consolas" panose="020B0609020204030204" pitchFamily="49" charset="0"/>
              </a:rPr>
              <a:t>gender</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tabulate </a:t>
            </a:r>
            <a:r>
              <a:rPr lang="en-US" dirty="0">
                <a:latin typeface="Consolas" panose="020B0609020204030204" pitchFamily="49" charset="0"/>
                <a:cs typeface="Consolas" panose="020B0609020204030204" pitchFamily="49" charset="0"/>
              </a:rPr>
              <a:t>gender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well, let's do the variable label as well. it is </a:t>
            </a:r>
            <a:r>
              <a:rPr lang="en-US" dirty="0" smtClean="0">
                <a:latin typeface="Consolas" panose="020B0609020204030204" pitchFamily="49" charset="0"/>
                <a:cs typeface="Consolas" panose="020B0609020204030204" pitchFamily="49" charset="0"/>
              </a:rPr>
              <a:t>simpler.</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label variable gender "Gender of the respondent"</a:t>
            </a:r>
          </a:p>
          <a:p>
            <a:pPr marL="0" indent="0">
              <a:buNone/>
            </a:pPr>
            <a:r>
              <a:rPr lang="en-US" dirty="0">
                <a:latin typeface="Consolas" panose="020B0609020204030204" pitchFamily="49" charset="0"/>
                <a:cs typeface="Consolas" panose="020B0609020204030204" pitchFamily="49" charset="0"/>
              </a:rPr>
              <a:t>describe gender</a:t>
            </a:r>
          </a:p>
        </p:txBody>
      </p:sp>
      <p:sp>
        <p:nvSpPr>
          <p:cNvPr id="4" name="Rectangle 3"/>
          <p:cNvSpPr/>
          <p:nvPr/>
        </p:nvSpPr>
        <p:spPr>
          <a:xfrm>
            <a:off x="3352800" y="1143000"/>
            <a:ext cx="5715000" cy="1107996"/>
          </a:xfrm>
          <a:prstGeom prst="rect">
            <a:avLst/>
          </a:prstGeom>
        </p:spPr>
        <p:txBody>
          <a:bodyPr wrap="square">
            <a:spAutoFit/>
          </a:bodyPr>
          <a:lstStyle/>
          <a:p>
            <a:r>
              <a:rPr lang="en-US" sz="1100" dirty="0" smtClean="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a:p>
            <a:r>
              <a:rPr lang="en-US" sz="1100" dirty="0" smtClean="0">
                <a:latin typeface="Consolas" panose="020B0609020204030204" pitchFamily="49" charset="0"/>
                <a:cs typeface="Consolas" panose="020B0609020204030204" pitchFamily="49" charset="0"/>
              </a:rPr>
              <a:t>              storage   display    value</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variable name   type    format     label      variable label</a:t>
            </a:r>
          </a:p>
          <a:p>
            <a:r>
              <a:rPr lang="en-US" sz="1100" dirty="0" smtClean="0">
                <a:latin typeface="Consolas" panose="020B0609020204030204" pitchFamily="49" charset="0"/>
                <a:cs typeface="Consolas" panose="020B0609020204030204" pitchFamily="49" charset="0"/>
              </a:rPr>
              <a:t>-----------------------------------------------------------------------             </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gender          </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%8.0g      gender     </a:t>
            </a:r>
            <a:r>
              <a:rPr lang="en-US" sz="1100" dirty="0" err="1">
                <a:latin typeface="Consolas" panose="020B0609020204030204" pitchFamily="49" charset="0"/>
                <a:cs typeface="Consolas" panose="020B0609020204030204" pitchFamily="49" charset="0"/>
              </a:rPr>
              <a:t>Gender</a:t>
            </a:r>
            <a:r>
              <a:rPr lang="en-US" sz="1100" dirty="0">
                <a:latin typeface="Consolas" panose="020B0609020204030204" pitchFamily="49" charset="0"/>
                <a:cs typeface="Consolas" panose="020B0609020204030204" pitchFamily="49" charset="0"/>
              </a:rPr>
              <a:t> of the respondent</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4182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latin typeface="Consolas" panose="020B0609020204030204" pitchFamily="49" charset="0"/>
                <a:cs typeface="Consolas" panose="020B0609020204030204" pitchFamily="49" charset="0"/>
              </a:rPr>
              <a:t>clear </a:t>
            </a:r>
            <a:r>
              <a:rPr lang="en-US" dirty="0">
                <a:latin typeface="Consolas" panose="020B0609020204030204" pitchFamily="49" charset="0"/>
                <a:cs typeface="Consolas" panose="020B0609020204030204" pitchFamily="49" charset="0"/>
              </a:rPr>
              <a:t>all</a:t>
            </a:r>
          </a:p>
          <a:p>
            <a:pPr marL="0" indent="0">
              <a:buNone/>
            </a:pPr>
            <a:r>
              <a:rPr lang="en-US" dirty="0" err="1">
                <a:latin typeface="Consolas" panose="020B0609020204030204" pitchFamily="49" charset="0"/>
                <a:cs typeface="Consolas" panose="020B0609020204030204" pitchFamily="49" charset="0"/>
              </a:rPr>
              <a:t>sysuse</a:t>
            </a:r>
            <a:r>
              <a:rPr lang="en-US" dirty="0">
                <a:latin typeface="Consolas" panose="020B0609020204030204" pitchFamily="49" charset="0"/>
                <a:cs typeface="Consolas" panose="020B0609020204030204" pitchFamily="49" charset="0"/>
              </a:rPr>
              <a:t> auto</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list </a:t>
            </a:r>
            <a:r>
              <a:rPr lang="en-US" dirty="0">
                <a:latin typeface="Consolas" panose="020B0609020204030204" pitchFamily="49" charset="0"/>
                <a:cs typeface="Consolas" panose="020B0609020204030204" pitchFamily="49" charset="0"/>
              </a:rPr>
              <a:t>make price mpg foreign in 1/5</a:t>
            </a:r>
          </a:p>
          <a:p>
            <a:pPr marL="0" indent="0">
              <a:buNone/>
            </a:pPr>
            <a:r>
              <a:rPr lang="en-US" dirty="0" smtClean="0">
                <a:latin typeface="Consolas" panose="020B0609020204030204" pitchFamily="49" charset="0"/>
                <a:cs typeface="Consolas" panose="020B0609020204030204" pitchFamily="49" charset="0"/>
              </a:rPr>
              <a:t>list </a:t>
            </a:r>
            <a:r>
              <a:rPr lang="en-US" dirty="0">
                <a:latin typeface="Consolas" panose="020B0609020204030204" pitchFamily="49" charset="0"/>
                <a:cs typeface="Consolas" panose="020B0609020204030204" pitchFamily="49" charset="0"/>
              </a:rPr>
              <a:t>make price mpg foreign in -</a:t>
            </a:r>
            <a:r>
              <a:rPr lang="en-US" dirty="0" smtClean="0">
                <a:latin typeface="Consolas" panose="020B0609020204030204" pitchFamily="49" charset="0"/>
                <a:cs typeface="Consolas" panose="020B0609020204030204" pitchFamily="49" charset="0"/>
              </a:rPr>
              <a:t>5/L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foreign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has a value label attached</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tabulate foreign</a:t>
            </a:r>
          </a:p>
          <a:p>
            <a:pPr marL="0" indent="0">
              <a:buNone/>
            </a:pPr>
            <a:r>
              <a:rPr lang="en-US" dirty="0" smtClean="0">
                <a:latin typeface="Consolas" panose="020B0609020204030204" pitchFamily="49" charset="0"/>
                <a:cs typeface="Consolas" panose="020B0609020204030204" pitchFamily="49" charset="0"/>
              </a:rPr>
              <a:t>tabulate </a:t>
            </a:r>
            <a:r>
              <a:rPr lang="en-US" dirty="0">
                <a:latin typeface="Consolas" panose="020B0609020204030204" pitchFamily="49" charset="0"/>
                <a:cs typeface="Consolas" panose="020B0609020204030204" pitchFamily="49" charset="0"/>
              </a:rPr>
              <a:t>foreign, </a:t>
            </a:r>
            <a:r>
              <a:rPr lang="en-US" dirty="0" err="1" smtClean="0">
                <a:latin typeface="Consolas" panose="020B0609020204030204" pitchFamily="49" charset="0"/>
                <a:cs typeface="Consolas" panose="020B0609020204030204" pitchFamily="49" charset="0"/>
              </a:rPr>
              <a:t>nolabel</a:t>
            </a:r>
            <a:endParaRPr lang="en-US" dirty="0" smtClean="0">
              <a:latin typeface="Consolas" panose="020B0609020204030204" pitchFamily="49" charset="0"/>
              <a:cs typeface="Consolas" panose="020B0609020204030204" pitchFamily="49" charset="0"/>
            </a:endParaRPr>
          </a:p>
          <a:p>
            <a:pPr marL="400050" lvl="1" indent="0">
              <a:buNone/>
            </a:pPr>
            <a:endParaRPr lang="en-US" dirty="0">
              <a:latin typeface="Consolas" panose="020B0609020204030204" pitchFamily="49" charset="0"/>
              <a:cs typeface="Consolas" panose="020B0609020204030204" pitchFamily="49" charset="0"/>
            </a:endParaRPr>
          </a:p>
          <a:p>
            <a:pPr marL="400050" lvl="1" indent="0">
              <a:buNone/>
            </a:pPr>
            <a:endParaRPr lang="en-US" dirty="0">
              <a:latin typeface="Consolas" panose="020B0609020204030204" pitchFamily="49" charset="0"/>
              <a:cs typeface="Consolas" panose="020B0609020204030204" pitchFamily="49" charset="0"/>
            </a:endParaRPr>
          </a:p>
          <a:p>
            <a:pPr marL="0" indent="0">
              <a:buNone/>
            </a:pPr>
            <a:r>
              <a:rPr lang="en-US" sz="3600" dirty="0">
                <a:latin typeface="Consolas" panose="020B0609020204030204" pitchFamily="49" charset="0"/>
                <a:cs typeface="Consolas" panose="020B0609020204030204" pitchFamily="49" charset="0"/>
              </a:rPr>
              <a:t>// continuous variables can be summarized nicely with </a:t>
            </a:r>
            <a:r>
              <a:rPr lang="en-US" sz="3600" dirty="0" smtClean="0">
                <a:latin typeface="Consolas" panose="020B0609020204030204" pitchFamily="49" charset="0"/>
                <a:cs typeface="Consolas" panose="020B0609020204030204" pitchFamily="49" charset="0"/>
              </a:rPr>
              <a:t>summarize</a:t>
            </a:r>
            <a:endParaRPr lang="en-US" sz="3600" dirty="0">
              <a:latin typeface="Consolas" panose="020B0609020204030204" pitchFamily="49" charset="0"/>
              <a:cs typeface="Consolas" panose="020B0609020204030204" pitchFamily="49" charset="0"/>
            </a:endParaRPr>
          </a:p>
          <a:p>
            <a:pPr marL="0" indent="0">
              <a:buNone/>
            </a:pPr>
            <a:r>
              <a:rPr lang="en-US" sz="3600" dirty="0">
                <a:latin typeface="Consolas" panose="020B0609020204030204" pitchFamily="49" charset="0"/>
                <a:cs typeface="Consolas" panose="020B0609020204030204" pitchFamily="49" charset="0"/>
              </a:rPr>
              <a:t>summarize price</a:t>
            </a:r>
          </a:p>
          <a:p>
            <a:pPr marL="0" indent="0">
              <a:buNone/>
            </a:pPr>
            <a:r>
              <a:rPr lang="en-US" dirty="0" smtClean="0">
                <a:latin typeface="Consolas" panose="020B0609020204030204" pitchFamily="49" charset="0"/>
                <a:cs typeface="Consolas" panose="020B0609020204030204" pitchFamily="49" charset="0"/>
              </a:rPr>
              <a:t>summarize </a:t>
            </a:r>
            <a:r>
              <a:rPr lang="en-US" dirty="0">
                <a:latin typeface="Consolas" panose="020B0609020204030204" pitchFamily="49" charset="0"/>
                <a:cs typeface="Consolas" panose="020B0609020204030204" pitchFamily="49" charset="0"/>
              </a:rPr>
              <a:t>price, detail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other commands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inspect price</a:t>
            </a:r>
          </a:p>
          <a:p>
            <a:pPr marL="0" indent="0">
              <a:buNone/>
            </a:pPr>
            <a:r>
              <a:rPr lang="en-US" dirty="0" smtClean="0">
                <a:latin typeface="Consolas" panose="020B0609020204030204" pitchFamily="49" charset="0"/>
                <a:cs typeface="Consolas" panose="020B0609020204030204" pitchFamily="49" charset="0"/>
              </a:rPr>
              <a:t>codebook </a:t>
            </a:r>
            <a:r>
              <a:rPr lang="en-US" dirty="0">
                <a:latin typeface="Consolas" panose="020B0609020204030204" pitchFamily="49" charset="0"/>
                <a:cs typeface="Consolas" panose="020B0609020204030204" pitchFamily="49" charset="0"/>
              </a:rPr>
              <a:t>make price</a:t>
            </a:r>
          </a:p>
        </p:txBody>
      </p:sp>
      <p:sp>
        <p:nvSpPr>
          <p:cNvPr id="4" name="Rectangle 3"/>
          <p:cNvSpPr/>
          <p:nvPr/>
        </p:nvSpPr>
        <p:spPr>
          <a:xfrm>
            <a:off x="3695700" y="4572000"/>
            <a:ext cx="5410200" cy="984885"/>
          </a:xfrm>
          <a:prstGeom prst="rect">
            <a:avLst/>
          </a:prstGeom>
        </p:spPr>
        <p:txBody>
          <a:bodyPr wrap="square">
            <a:spAutoFit/>
          </a:bodyPr>
          <a:lstStyle/>
          <a:p>
            <a:endParaRPr lang="en-US" sz="1000" dirty="0">
              <a:latin typeface="+mj-lt"/>
            </a:endParaRPr>
          </a:p>
          <a:p>
            <a:r>
              <a:rPr lang="en-US" sz="1000" dirty="0">
                <a:latin typeface="+mj-lt"/>
              </a:rPr>
              <a:t>    Variable |       </a:t>
            </a:r>
            <a:r>
              <a:rPr lang="en-US" sz="1000" dirty="0" err="1">
                <a:latin typeface="+mj-lt"/>
              </a:rPr>
              <a:t>Obs</a:t>
            </a:r>
            <a:r>
              <a:rPr lang="en-US" sz="1000" dirty="0">
                <a:latin typeface="+mj-lt"/>
              </a:rPr>
              <a:t>        Mean    Std. Dev.       Min        Max</a:t>
            </a:r>
          </a:p>
          <a:p>
            <a:r>
              <a:rPr lang="en-US" sz="1000" dirty="0">
                <a:latin typeface="+mj-lt"/>
              </a:rPr>
              <a:t>-------------+--------------------------------------------------------</a:t>
            </a:r>
          </a:p>
          <a:p>
            <a:r>
              <a:rPr lang="en-US" sz="1000" dirty="0">
                <a:latin typeface="+mj-lt"/>
              </a:rPr>
              <a:t>       price |        74    6165.257    2949.496       3291      15906</a:t>
            </a:r>
          </a:p>
          <a:p>
            <a:endParaRPr lang="en-US" dirty="0"/>
          </a:p>
        </p:txBody>
      </p:sp>
      <p:sp>
        <p:nvSpPr>
          <p:cNvPr id="5" name="Rectangle 4"/>
          <p:cNvSpPr/>
          <p:nvPr/>
        </p:nvSpPr>
        <p:spPr>
          <a:xfrm>
            <a:off x="4953000" y="2905125"/>
            <a:ext cx="4572000" cy="1107996"/>
          </a:xfrm>
          <a:prstGeom prst="rect">
            <a:avLst/>
          </a:prstGeom>
        </p:spPr>
        <p:txBody>
          <a:bodyPr>
            <a:spAutoFit/>
          </a:bodyPr>
          <a:lstStyle/>
          <a:p>
            <a:r>
              <a:rPr lang="en-US" sz="1100" dirty="0">
                <a:latin typeface="+mj-lt"/>
              </a:rPr>
              <a:t> </a:t>
            </a:r>
            <a:r>
              <a:rPr lang="en-US" sz="1100" dirty="0" smtClean="0">
                <a:latin typeface="+mj-lt"/>
              </a:rPr>
              <a:t>  Car </a:t>
            </a:r>
            <a:r>
              <a:rPr lang="en-US" sz="1100" dirty="0">
                <a:latin typeface="+mj-lt"/>
              </a:rPr>
              <a:t>type |      Freq.     Percent        Cum.</a:t>
            </a:r>
          </a:p>
          <a:p>
            <a:r>
              <a:rPr lang="en-US" sz="1100" dirty="0">
                <a:latin typeface="+mj-lt"/>
              </a:rPr>
              <a:t>------------+-----------------------------------</a:t>
            </a:r>
          </a:p>
          <a:p>
            <a:r>
              <a:rPr lang="en-US" sz="1100" dirty="0">
                <a:latin typeface="+mj-lt"/>
              </a:rPr>
              <a:t>          0 |         52       70.27       70.27</a:t>
            </a:r>
          </a:p>
          <a:p>
            <a:r>
              <a:rPr lang="en-US" sz="1100" dirty="0">
                <a:latin typeface="+mj-lt"/>
              </a:rPr>
              <a:t>          1 |         22       29.73      100.00</a:t>
            </a:r>
          </a:p>
          <a:p>
            <a:r>
              <a:rPr lang="en-US" sz="1100" dirty="0">
                <a:latin typeface="+mj-lt"/>
              </a:rPr>
              <a:t>------------+-----------------------------------</a:t>
            </a:r>
          </a:p>
          <a:p>
            <a:r>
              <a:rPr lang="en-US" sz="1100" dirty="0">
                <a:latin typeface="+mj-lt"/>
              </a:rPr>
              <a:t>      Total |         74      100.00</a:t>
            </a:r>
          </a:p>
        </p:txBody>
      </p:sp>
      <p:sp>
        <p:nvSpPr>
          <p:cNvPr id="6" name="Rectangle 5"/>
          <p:cNvSpPr/>
          <p:nvPr/>
        </p:nvSpPr>
        <p:spPr>
          <a:xfrm>
            <a:off x="5257800" y="1219199"/>
            <a:ext cx="3962400" cy="1615827"/>
          </a:xfrm>
          <a:prstGeom prst="rect">
            <a:avLst/>
          </a:prstGeom>
        </p:spPr>
        <p:txBody>
          <a:bodyPr wrap="square">
            <a:spAutoFit/>
          </a:bodyPr>
          <a:lstStyle/>
          <a:p>
            <a:r>
              <a:rPr lang="en-US" sz="1100" dirty="0">
                <a:latin typeface="+mj-lt"/>
              </a:rPr>
              <a:t> </a:t>
            </a:r>
            <a:r>
              <a:rPr lang="en-US" sz="1100" dirty="0" smtClean="0">
                <a:latin typeface="+mj-lt"/>
              </a:rPr>
              <a:t>    +--------------------------------------+</a:t>
            </a:r>
            <a:endParaRPr lang="en-US" sz="1100" dirty="0">
              <a:latin typeface="+mj-lt"/>
            </a:endParaRPr>
          </a:p>
          <a:p>
            <a:r>
              <a:rPr lang="en-US" sz="1100" dirty="0">
                <a:latin typeface="+mj-lt"/>
              </a:rPr>
              <a:t>     | make           price   mpg   foreign |</a:t>
            </a:r>
          </a:p>
          <a:p>
            <a:r>
              <a:rPr lang="en-US" sz="1100" dirty="0">
                <a:latin typeface="+mj-lt"/>
              </a:rPr>
              <a:t>     |--------------------------------------|</a:t>
            </a:r>
          </a:p>
          <a:p>
            <a:r>
              <a:rPr lang="en-US" sz="1100" dirty="0">
                <a:latin typeface="+mj-lt"/>
              </a:rPr>
              <a:t> 70. | VW Dasher      7,140    23   Foreign |</a:t>
            </a:r>
          </a:p>
          <a:p>
            <a:r>
              <a:rPr lang="en-US" sz="1100" dirty="0">
                <a:latin typeface="+mj-lt"/>
              </a:rPr>
              <a:t> 71. | VW Diesel      5,397    41   Foreign |</a:t>
            </a:r>
          </a:p>
          <a:p>
            <a:r>
              <a:rPr lang="en-US" sz="1100" dirty="0">
                <a:latin typeface="+mj-lt"/>
              </a:rPr>
              <a:t> 72. | VW Rabbit      4,697    25   Foreign |</a:t>
            </a:r>
          </a:p>
          <a:p>
            <a:r>
              <a:rPr lang="en-US" sz="1100" dirty="0">
                <a:latin typeface="+mj-lt"/>
              </a:rPr>
              <a:t> 73. | VW </a:t>
            </a:r>
            <a:r>
              <a:rPr lang="en-US" sz="1100" dirty="0" err="1">
                <a:latin typeface="+mj-lt"/>
              </a:rPr>
              <a:t>Scirocco</a:t>
            </a:r>
            <a:r>
              <a:rPr lang="en-US" sz="1100" dirty="0">
                <a:latin typeface="+mj-lt"/>
              </a:rPr>
              <a:t>    6,850    25   Foreign |</a:t>
            </a:r>
          </a:p>
          <a:p>
            <a:r>
              <a:rPr lang="en-US" sz="1100" dirty="0">
                <a:latin typeface="+mj-lt"/>
              </a:rPr>
              <a:t> 74. | Volvo 260     11,995    17   Foreign |</a:t>
            </a:r>
          </a:p>
          <a:p>
            <a:r>
              <a:rPr lang="en-US" sz="1100" dirty="0">
                <a:latin typeface="+mj-lt"/>
              </a:rPr>
              <a:t>     +--------------------------------------+</a:t>
            </a:r>
          </a:p>
        </p:txBody>
      </p:sp>
    </p:spTree>
    <p:extLst>
      <p:ext uri="{BB962C8B-B14F-4D97-AF65-F5344CB8AC3E}">
        <p14:creationId xmlns:p14="http://schemas.microsoft.com/office/powerpoint/2010/main" val="321610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clear all</a:t>
            </a:r>
          </a:p>
          <a:p>
            <a:pPr marL="0" indent="0">
              <a:buNone/>
            </a:pPr>
            <a:r>
              <a:rPr lang="en-US" dirty="0" err="1">
                <a:latin typeface="Consolas" panose="020B0609020204030204" pitchFamily="49" charset="0"/>
                <a:cs typeface="Consolas" panose="020B0609020204030204" pitchFamily="49" charset="0"/>
              </a:rPr>
              <a:t>sysuse</a:t>
            </a:r>
            <a:r>
              <a:rPr lang="en-US" dirty="0">
                <a:latin typeface="Consolas" panose="020B0609020204030204" pitchFamily="49" charset="0"/>
                <a:cs typeface="Consolas" panose="020B0609020204030204" pitchFamily="49" charset="0"/>
              </a:rPr>
              <a:t> auto</a:t>
            </a:r>
          </a:p>
          <a:p>
            <a:pPr marL="0" indent="0">
              <a:buNone/>
            </a:pPr>
            <a:r>
              <a:rPr lang="en-US" dirty="0">
                <a:latin typeface="Consolas" panose="020B0609020204030204" pitchFamily="49" charset="0"/>
                <a:cs typeface="Consolas" panose="020B0609020204030204" pitchFamily="49" charset="0"/>
              </a:rPr>
              <a:t>keep make price mpg </a:t>
            </a:r>
            <a:r>
              <a:rPr lang="en-US" dirty="0" smtClean="0">
                <a:latin typeface="Consolas" panose="020B0609020204030204" pitchFamily="49" charset="0"/>
                <a:cs typeface="Consolas" panose="020B0609020204030204" pitchFamily="49" charset="0"/>
              </a:rPr>
              <a:t>foreign</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keep in </a:t>
            </a:r>
            <a:r>
              <a:rPr lang="en-US" dirty="0" smtClean="0">
                <a:latin typeface="Consolas" panose="020B0609020204030204" pitchFamily="49" charset="0"/>
                <a:cs typeface="Consolas" panose="020B0609020204030204" pitchFamily="49" charset="0"/>
              </a:rPr>
              <a:t>1/5</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export </a:t>
            </a:r>
            <a:r>
              <a:rPr lang="en-US" dirty="0">
                <a:latin typeface="Consolas" panose="020B0609020204030204" pitchFamily="49" charset="0"/>
                <a:cs typeface="Consolas" panose="020B0609020204030204" pitchFamily="49" charset="0"/>
              </a:rPr>
              <a:t>excel using auto.xls, replace first(</a:t>
            </a: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start auto.xls</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now let's see if we can bring it back.</a:t>
            </a:r>
          </a:p>
          <a:p>
            <a:pPr marL="0" indent="0">
              <a:buNone/>
            </a:pPr>
            <a:r>
              <a:rPr lang="en-US" dirty="0" smtClean="0">
                <a:latin typeface="Consolas" panose="020B0609020204030204" pitchFamily="49" charset="0"/>
                <a:cs typeface="Consolas" panose="020B0609020204030204" pitchFamily="49" charset="0"/>
              </a:rPr>
              <a:t>clear </a:t>
            </a:r>
            <a:r>
              <a:rPr lang="en-US" dirty="0">
                <a:latin typeface="Consolas" panose="020B0609020204030204" pitchFamily="49" charset="0"/>
                <a:cs typeface="Consolas" panose="020B0609020204030204" pitchFamily="49" charset="0"/>
              </a:rPr>
              <a:t>all</a:t>
            </a:r>
          </a:p>
          <a:p>
            <a:pPr marL="0" indent="0">
              <a:buNone/>
            </a:pPr>
            <a:r>
              <a:rPr lang="en-US" dirty="0" smtClean="0">
                <a:latin typeface="Consolas" panose="020B0609020204030204" pitchFamily="49" charset="0"/>
                <a:cs typeface="Consolas" panose="020B0609020204030204" pitchFamily="49" charset="0"/>
              </a:rPr>
              <a:t>import </a:t>
            </a:r>
            <a:r>
              <a:rPr lang="en-US" dirty="0">
                <a:latin typeface="Consolas" panose="020B0609020204030204" pitchFamily="49" charset="0"/>
                <a:cs typeface="Consolas" panose="020B0609020204030204" pitchFamily="49" charset="0"/>
              </a:rPr>
              <a:t>excel using auto.xls, clear </a:t>
            </a:r>
            <a:r>
              <a:rPr lang="en-US" dirty="0" err="1">
                <a:latin typeface="Consolas" panose="020B0609020204030204" pitchFamily="49" charset="0"/>
                <a:cs typeface="Consolas" panose="020B0609020204030204" pitchFamily="49" charset="0"/>
              </a:rPr>
              <a:t>firstrow</a:t>
            </a: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describe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list</a:t>
            </a:r>
          </a:p>
        </p:txBody>
      </p:sp>
      <p:sp>
        <p:nvSpPr>
          <p:cNvPr id="4" name="Rectangle 3"/>
          <p:cNvSpPr/>
          <p:nvPr/>
        </p:nvSpPr>
        <p:spPr>
          <a:xfrm>
            <a:off x="1752600" y="5105400"/>
            <a:ext cx="7391400" cy="1615827"/>
          </a:xfrm>
          <a:prstGeom prst="rect">
            <a:avLst/>
          </a:prstGeom>
        </p:spPr>
        <p:txBody>
          <a:bodyPr wrap="square">
            <a:spAutoFit/>
          </a:bodyPr>
          <a:lstStyle/>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storage   display    value</a:t>
            </a:r>
          </a:p>
          <a:p>
            <a:r>
              <a:rPr lang="en-US" sz="1100" dirty="0">
                <a:latin typeface="Consolas" panose="020B0609020204030204" pitchFamily="49" charset="0"/>
                <a:cs typeface="Consolas" panose="020B0609020204030204" pitchFamily="49" charset="0"/>
              </a:rPr>
              <a:t>variable name   type    format     label      variable label</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make            str13   %13s                  make</a:t>
            </a:r>
          </a:p>
          <a:p>
            <a:r>
              <a:rPr lang="en-US" sz="1100" dirty="0">
                <a:latin typeface="Consolas" panose="020B0609020204030204" pitchFamily="49" charset="0"/>
                <a:cs typeface="Consolas" panose="020B0609020204030204" pitchFamily="49" charset="0"/>
              </a:rPr>
              <a:t>price           </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%10.0g                price</a:t>
            </a:r>
          </a:p>
          <a:p>
            <a:r>
              <a:rPr lang="en-US" sz="1100" dirty="0">
                <a:latin typeface="Consolas" panose="020B0609020204030204" pitchFamily="49" charset="0"/>
                <a:cs typeface="Consolas" panose="020B0609020204030204" pitchFamily="49" charset="0"/>
              </a:rPr>
              <a:t>mpg             byte    %10.0g                mpg</a:t>
            </a:r>
          </a:p>
          <a:p>
            <a:r>
              <a:rPr lang="en-US" sz="1100" dirty="0">
                <a:latin typeface="Consolas" panose="020B0609020204030204" pitchFamily="49" charset="0"/>
                <a:cs typeface="Consolas" panose="020B0609020204030204" pitchFamily="49" charset="0"/>
              </a:rPr>
              <a:t>foreign         str8    %9s                   foreign</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9769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Datasets</a:t>
            </a:r>
            <a:endParaRPr lang="en-US" dirty="0"/>
          </a:p>
        </p:txBody>
      </p:sp>
    </p:spTree>
    <p:extLst>
      <p:ext uri="{BB962C8B-B14F-4D97-AF65-F5344CB8AC3E}">
        <p14:creationId xmlns:p14="http://schemas.microsoft.com/office/powerpoint/2010/main" val="4026136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95677243"/>
              </p:ext>
            </p:extLst>
          </p:nvPr>
        </p:nvGraphicFramePr>
        <p:xfrm>
          <a:off x="533400" y="1524000"/>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32808072"/>
              </p:ext>
            </p:extLst>
          </p:nvPr>
        </p:nvGraphicFramePr>
        <p:xfrm>
          <a:off x="533400" y="4038600"/>
          <a:ext cx="2362200" cy="8382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Up Arrow 4"/>
          <p:cNvSpPr/>
          <p:nvPr/>
        </p:nvSpPr>
        <p:spPr>
          <a:xfrm>
            <a:off x="1447800" y="3319670"/>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4746296"/>
              </p:ext>
            </p:extLst>
          </p:nvPr>
        </p:nvGraphicFramePr>
        <p:xfrm>
          <a:off x="4038600" y="2062370"/>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784594"/>
              </p:ext>
            </p:extLst>
          </p:nvPr>
        </p:nvGraphicFramePr>
        <p:xfrm>
          <a:off x="7315200" y="2062370"/>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dirty="0"/>
                    </a:p>
                  </a:txBody>
                  <a:tcPr/>
                </a:tc>
              </a:tr>
            </a:tbl>
          </a:graphicData>
        </a:graphic>
      </p:graphicFrame>
      <p:sp>
        <p:nvSpPr>
          <p:cNvPr id="8" name="Up Arrow 7"/>
          <p:cNvSpPr/>
          <p:nvPr/>
        </p:nvSpPr>
        <p:spPr>
          <a:xfrm rot="16200000">
            <a:off x="6591300" y="2557670"/>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88981" y="652730"/>
            <a:ext cx="1451038" cy="584775"/>
          </a:xfrm>
          <a:prstGeom prst="rect">
            <a:avLst/>
          </a:prstGeom>
          <a:noFill/>
        </p:spPr>
        <p:txBody>
          <a:bodyPr wrap="none" rtlCol="0">
            <a:spAutoFit/>
          </a:bodyPr>
          <a:lstStyle/>
          <a:p>
            <a:r>
              <a:rPr lang="en-US" sz="3200" dirty="0" smtClean="0"/>
              <a:t>append</a:t>
            </a:r>
            <a:endParaRPr lang="en-US" sz="3200" dirty="0"/>
          </a:p>
        </p:txBody>
      </p:sp>
      <p:sp>
        <p:nvSpPr>
          <p:cNvPr id="15" name="TextBox 14"/>
          <p:cNvSpPr txBox="1"/>
          <p:nvPr/>
        </p:nvSpPr>
        <p:spPr>
          <a:xfrm>
            <a:off x="5587524" y="1280516"/>
            <a:ext cx="1248034" cy="584775"/>
          </a:xfrm>
          <a:prstGeom prst="rect">
            <a:avLst/>
          </a:prstGeom>
          <a:noFill/>
        </p:spPr>
        <p:txBody>
          <a:bodyPr wrap="none" rtlCol="0">
            <a:spAutoFit/>
          </a:bodyPr>
          <a:lstStyle/>
          <a:p>
            <a:r>
              <a:rPr lang="en-US" sz="3200" dirty="0"/>
              <a:t>m</a:t>
            </a:r>
            <a:r>
              <a:rPr lang="en-US" sz="3200" dirty="0" smtClean="0"/>
              <a:t>erge</a:t>
            </a:r>
            <a:endParaRPr lang="en-US" sz="3200" dirty="0"/>
          </a:p>
        </p:txBody>
      </p:sp>
    </p:spTree>
    <p:extLst>
      <p:ext uri="{BB962C8B-B14F-4D97-AF65-F5344CB8AC3E}">
        <p14:creationId xmlns:p14="http://schemas.microsoft.com/office/powerpoint/2010/main" val="3928571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23027559"/>
              </p:ext>
            </p:extLst>
          </p:nvPr>
        </p:nvGraphicFramePr>
        <p:xfrm>
          <a:off x="533400" y="1524000"/>
          <a:ext cx="2362200" cy="29337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Up Arrow 4"/>
          <p:cNvSpPr/>
          <p:nvPr/>
        </p:nvSpPr>
        <p:spPr>
          <a:xfrm rot="10800000">
            <a:off x="1538290" y="2133600"/>
            <a:ext cx="365082" cy="443374"/>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0800000">
            <a:off x="1556155" y="2931757"/>
            <a:ext cx="365082" cy="443374"/>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1556155" y="3845584"/>
            <a:ext cx="365082" cy="443374"/>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646013076"/>
              </p:ext>
            </p:extLst>
          </p:nvPr>
        </p:nvGraphicFramePr>
        <p:xfrm>
          <a:off x="4762500" y="2169184"/>
          <a:ext cx="2362200" cy="1676400"/>
        </p:xfrm>
        <a:graphic>
          <a:graphicData uri="http://schemas.openxmlformats.org/drawingml/2006/table">
            <a:tbl>
              <a:tblPr firstRow="1" bandRow="1">
                <a:solidFill>
                  <a:schemeClr val="accent2">
                    <a:lumMod val="20000"/>
                    <a:lumOff val="80000"/>
                  </a:schemeClr>
                </a:solidFill>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lnB w="12700" cap="flat" cmpd="sng" algn="ctr">
                      <a:noFill/>
                      <a:prstDash val="solid"/>
                      <a:round/>
                      <a:headEnd type="none" w="med" len="med"/>
                      <a:tailEnd type="none" w="med" len="med"/>
                    </a:lnB>
                  </a:tcPr>
                </a:tc>
                <a:tc>
                  <a:txBody>
                    <a:bodyPr/>
                    <a:lstStyle/>
                    <a:p>
                      <a:endParaRPr lang="en-US"/>
                    </a:p>
                  </a:txBody>
                  <a:tcPr>
                    <a:lnB w="12700" cap="flat" cmpd="sng" algn="ctr">
                      <a:noFill/>
                      <a:prstDash val="solid"/>
                      <a:round/>
                      <a:headEnd type="none" w="med" len="med"/>
                      <a:tailEnd type="none" w="med" len="med"/>
                    </a:lnB>
                  </a:tcPr>
                </a:tc>
                <a:tc>
                  <a:txBody>
                    <a:bodyPr/>
                    <a:lstStyle/>
                    <a:p>
                      <a:endParaRPr lang="en-US"/>
                    </a:p>
                  </a:txBody>
                  <a:tcPr>
                    <a:lnB w="12700" cap="flat" cmpd="sng" algn="ctr">
                      <a:noFill/>
                      <a:prstDash val="solid"/>
                      <a:round/>
                      <a:headEnd type="none" w="med" len="med"/>
                      <a:tailEnd type="none" w="med" len="med"/>
                    </a:lnB>
                  </a:tcPr>
                </a:tc>
                <a:tc>
                  <a:txBody>
                    <a:bodyPr/>
                    <a:lstStyle/>
                    <a:p>
                      <a:endParaRPr lang="en-US" dirty="0"/>
                    </a:p>
                  </a:txBody>
                  <a:tcPr>
                    <a:lnB w="12700" cap="flat" cmpd="sng" algn="ctr">
                      <a:noFill/>
                      <a:prstDash val="solid"/>
                      <a:round/>
                      <a:headEnd type="none" w="med" len="med"/>
                      <a:tailEnd type="none" w="med" len="med"/>
                    </a:lnB>
                  </a:tcPr>
                </a:tc>
              </a:tr>
              <a:tr h="419100">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r>
              <a:tr h="419100">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EDF4"/>
                    </a:solidFill>
                  </a:tcPr>
                </a:tc>
              </a:tr>
            </a:tbl>
          </a:graphicData>
        </a:graphic>
      </p:graphicFrame>
      <p:sp>
        <p:nvSpPr>
          <p:cNvPr id="22" name="Up Arrow 21"/>
          <p:cNvSpPr/>
          <p:nvPr/>
        </p:nvSpPr>
        <p:spPr>
          <a:xfrm>
            <a:off x="5640457" y="2964314"/>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88981" y="652730"/>
            <a:ext cx="1406347" cy="584775"/>
          </a:xfrm>
          <a:prstGeom prst="rect">
            <a:avLst/>
          </a:prstGeom>
          <a:noFill/>
        </p:spPr>
        <p:txBody>
          <a:bodyPr wrap="none" rtlCol="0">
            <a:spAutoFit/>
          </a:bodyPr>
          <a:lstStyle/>
          <a:p>
            <a:r>
              <a:rPr lang="en-US" sz="3200" dirty="0" smtClean="0"/>
              <a:t>expand</a:t>
            </a:r>
            <a:endParaRPr lang="en-US" sz="3200" dirty="0"/>
          </a:p>
        </p:txBody>
      </p:sp>
      <p:sp>
        <p:nvSpPr>
          <p:cNvPr id="24" name="TextBox 23"/>
          <p:cNvSpPr txBox="1"/>
          <p:nvPr/>
        </p:nvSpPr>
        <p:spPr>
          <a:xfrm>
            <a:off x="4544308" y="1332010"/>
            <a:ext cx="3259097" cy="584775"/>
          </a:xfrm>
          <a:prstGeom prst="rect">
            <a:avLst/>
          </a:prstGeom>
          <a:noFill/>
        </p:spPr>
        <p:txBody>
          <a:bodyPr wrap="none" rtlCol="0">
            <a:spAutoFit/>
          </a:bodyPr>
          <a:lstStyle/>
          <a:p>
            <a:r>
              <a:rPr lang="en-US" sz="3200" dirty="0" smtClean="0"/>
              <a:t>collapse / contract</a:t>
            </a:r>
            <a:endParaRPr lang="en-US" sz="3200" dirty="0"/>
          </a:p>
        </p:txBody>
      </p:sp>
    </p:spTree>
    <p:extLst>
      <p:ext uri="{BB962C8B-B14F-4D97-AF65-F5344CB8AC3E}">
        <p14:creationId xmlns:p14="http://schemas.microsoft.com/office/powerpoint/2010/main" val="3799401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83799999"/>
              </p:ext>
            </p:extLst>
          </p:nvPr>
        </p:nvGraphicFramePr>
        <p:xfrm>
          <a:off x="5791200" y="1371600"/>
          <a:ext cx="1181100" cy="29337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r>
            </a:tbl>
          </a:graphicData>
        </a:graphic>
      </p:graphicFrame>
      <p:sp>
        <p:nvSpPr>
          <p:cNvPr id="3" name="Up Arrow 2"/>
          <p:cNvSpPr/>
          <p:nvPr/>
        </p:nvSpPr>
        <p:spPr>
          <a:xfrm rot="5400000">
            <a:off x="4656352" y="1333500"/>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79322992"/>
              </p:ext>
            </p:extLst>
          </p:nvPr>
        </p:nvGraphicFramePr>
        <p:xfrm>
          <a:off x="457200" y="1276350"/>
          <a:ext cx="3505201" cy="1257300"/>
        </p:xfrm>
        <a:graphic>
          <a:graphicData uri="http://schemas.openxmlformats.org/drawingml/2006/table">
            <a:tbl>
              <a:tblPr firstRow="1" bandRow="1">
                <a:tableStyleId>{5C22544A-7EE6-4342-B048-85BDC9FD1C3A}</a:tableStyleId>
              </a:tblPr>
              <a:tblGrid>
                <a:gridCol w="500743"/>
                <a:gridCol w="500743"/>
                <a:gridCol w="500743"/>
                <a:gridCol w="500743"/>
                <a:gridCol w="500743"/>
                <a:gridCol w="500743"/>
                <a:gridCol w="500743"/>
              </a:tblGrid>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solidFill>
                      <a:srgbClr val="E9EDF4"/>
                    </a:solidFill>
                  </a:tcPr>
                </a:tc>
                <a:tc>
                  <a:txBody>
                    <a:bodyPr/>
                    <a:lstStyle/>
                    <a:p>
                      <a:endParaRPr lang="en-US" dirty="0"/>
                    </a:p>
                  </a:txBody>
                  <a:tcPr/>
                </a:tc>
                <a:tc>
                  <a:txBody>
                    <a:bodyPr/>
                    <a:lstStyle/>
                    <a:p>
                      <a:endParaRPr lang="en-US" dirty="0"/>
                    </a:p>
                  </a:txBody>
                  <a:tcPr>
                    <a:solidFill>
                      <a:srgbClr val="E9EDF4"/>
                    </a:solidFill>
                  </a:tcPr>
                </a:tc>
                <a:tc>
                  <a:txBody>
                    <a:bodyPr/>
                    <a:lstStyle/>
                    <a:p>
                      <a:endParaRPr lang="en-US" dirty="0"/>
                    </a:p>
                  </a:txBody>
                  <a:tcPr/>
                </a:tc>
                <a:tc>
                  <a:txBody>
                    <a:bodyPr/>
                    <a:lstStyle/>
                    <a:p>
                      <a:endParaRPr lang="en-US" dirty="0"/>
                    </a:p>
                  </a:txBody>
                  <a:tcPr>
                    <a:solidFill>
                      <a:srgbClr val="E9EDF4"/>
                    </a:solidFill>
                  </a:tcPr>
                </a:tc>
                <a:tc>
                  <a:txBody>
                    <a:bodyPr/>
                    <a:lstStyle/>
                    <a:p>
                      <a:endParaRPr lang="en-US" dirty="0"/>
                    </a:p>
                  </a:txBody>
                  <a:tcPr/>
                </a:tc>
              </a:tr>
              <a:tr h="419100">
                <a:tc>
                  <a:txBody>
                    <a:bodyPr/>
                    <a:lstStyle/>
                    <a:p>
                      <a:endParaRPr lang="en-US" dirty="0"/>
                    </a:p>
                  </a:txBody>
                  <a:tcPr>
                    <a:solidFill>
                      <a:srgbClr val="D0D8E8"/>
                    </a:solidFill>
                  </a:tcPr>
                </a:tc>
                <a:tc>
                  <a:txBody>
                    <a:bodyPr/>
                    <a:lstStyle/>
                    <a:p>
                      <a:endParaRPr lang="en-US" dirty="0"/>
                    </a:p>
                  </a:txBody>
                  <a:tcPr/>
                </a:tc>
                <a:tc>
                  <a:txBody>
                    <a:bodyPr/>
                    <a:lstStyle/>
                    <a:p>
                      <a:endParaRPr lang="en-US" dirty="0"/>
                    </a:p>
                  </a:txBody>
                  <a:tcPr>
                    <a:solidFill>
                      <a:srgbClr val="D0D8E8"/>
                    </a:solidFill>
                  </a:tcPr>
                </a:tc>
                <a:tc>
                  <a:txBody>
                    <a:bodyPr/>
                    <a:lstStyle/>
                    <a:p>
                      <a:endParaRPr lang="en-US" dirty="0"/>
                    </a:p>
                  </a:txBody>
                  <a:tcPr/>
                </a:tc>
                <a:tc>
                  <a:txBody>
                    <a:bodyPr/>
                    <a:lstStyle/>
                    <a:p>
                      <a:endParaRPr lang="en-US" dirty="0"/>
                    </a:p>
                  </a:txBody>
                  <a:tcPr>
                    <a:solidFill>
                      <a:srgbClr val="D0D8E8"/>
                    </a:solidFill>
                  </a:tcPr>
                </a:tc>
                <a:tc>
                  <a:txBody>
                    <a:bodyPr/>
                    <a:lstStyle/>
                    <a:p>
                      <a:endParaRPr lang="en-US" dirty="0"/>
                    </a:p>
                  </a:txBody>
                  <a:tcPr/>
                </a:tc>
                <a:tc>
                  <a:txBody>
                    <a:bodyPr/>
                    <a:lstStyle/>
                    <a:p>
                      <a:endParaRPr lang="en-US" dirty="0"/>
                    </a:p>
                  </a:txBody>
                  <a:tcPr>
                    <a:solidFill>
                      <a:srgbClr val="D0D8E8"/>
                    </a:solidFill>
                  </a:tcPr>
                </a:tc>
              </a:tr>
            </a:tbl>
          </a:graphicData>
        </a:graphic>
      </p:graphicFrame>
      <p:sp>
        <p:nvSpPr>
          <p:cNvPr id="6" name="TextBox 5"/>
          <p:cNvSpPr txBox="1"/>
          <p:nvPr/>
        </p:nvSpPr>
        <p:spPr>
          <a:xfrm>
            <a:off x="3209698" y="3377624"/>
            <a:ext cx="2420278" cy="584775"/>
          </a:xfrm>
          <a:prstGeom prst="rect">
            <a:avLst/>
          </a:prstGeom>
          <a:noFill/>
        </p:spPr>
        <p:txBody>
          <a:bodyPr wrap="none" rtlCol="0">
            <a:spAutoFit/>
          </a:bodyPr>
          <a:lstStyle/>
          <a:p>
            <a:r>
              <a:rPr lang="en-US" sz="3200" dirty="0" smtClean="0"/>
              <a:t>reshape wide</a:t>
            </a:r>
            <a:endParaRPr lang="en-US" sz="3200" dirty="0"/>
          </a:p>
        </p:txBody>
      </p:sp>
      <p:sp>
        <p:nvSpPr>
          <p:cNvPr id="7" name="Up Arrow 6"/>
          <p:cNvSpPr/>
          <p:nvPr/>
        </p:nvSpPr>
        <p:spPr>
          <a:xfrm rot="18429432">
            <a:off x="4557145" y="2530255"/>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79354" y="457200"/>
            <a:ext cx="2333716" cy="584775"/>
          </a:xfrm>
          <a:prstGeom prst="rect">
            <a:avLst/>
          </a:prstGeom>
          <a:noFill/>
        </p:spPr>
        <p:txBody>
          <a:bodyPr wrap="none" rtlCol="0">
            <a:spAutoFit/>
          </a:bodyPr>
          <a:lstStyle/>
          <a:p>
            <a:r>
              <a:rPr lang="en-US" sz="3200" dirty="0" smtClean="0"/>
              <a:t>reshape long</a:t>
            </a:r>
            <a:endParaRPr lang="en-US" sz="3200" dirty="0"/>
          </a:p>
        </p:txBody>
      </p:sp>
    </p:spTree>
    <p:extLst>
      <p:ext uri="{BB962C8B-B14F-4D97-AF65-F5344CB8AC3E}">
        <p14:creationId xmlns:p14="http://schemas.microsoft.com/office/powerpoint/2010/main" val="1754075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9530030"/>
              </p:ext>
            </p:extLst>
          </p:nvPr>
        </p:nvGraphicFramePr>
        <p:xfrm>
          <a:off x="1595090" y="2452456"/>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79847367"/>
              </p:ext>
            </p:extLst>
          </p:nvPr>
        </p:nvGraphicFramePr>
        <p:xfrm>
          <a:off x="4719290" y="2440319"/>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dirty="0"/>
                    </a:p>
                  </a:txBody>
                  <a:tcPr/>
                </a:tc>
              </a:tr>
            </a:tbl>
          </a:graphicData>
        </a:graphic>
      </p:graphicFrame>
      <p:sp>
        <p:nvSpPr>
          <p:cNvPr id="4" name="Up Arrow 3"/>
          <p:cNvSpPr/>
          <p:nvPr/>
        </p:nvSpPr>
        <p:spPr>
          <a:xfrm rot="16200000">
            <a:off x="4208200" y="2752111"/>
            <a:ext cx="219595" cy="443374"/>
          </a:xfrm>
          <a:prstGeom prst="upArrow">
            <a:avLst/>
          </a:prstGeom>
          <a:solidFill>
            <a:srgbClr val="FF6161"/>
          </a:solidFill>
          <a:ln>
            <a:solidFill>
              <a:srgbClr val="FF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rot="14454644">
            <a:off x="4248849" y="3024379"/>
            <a:ext cx="219595" cy="443374"/>
          </a:xfrm>
          <a:prstGeom prst="upArrow">
            <a:avLst/>
          </a:prstGeom>
          <a:solidFill>
            <a:srgbClr val="FF6161"/>
          </a:solidFill>
          <a:ln>
            <a:solidFill>
              <a:srgbClr val="FF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rot="13406958">
            <a:off x="4257133" y="3316360"/>
            <a:ext cx="219595" cy="443374"/>
          </a:xfrm>
          <a:prstGeom prst="upArrow">
            <a:avLst/>
          </a:prstGeom>
          <a:solidFill>
            <a:srgbClr val="FF6161"/>
          </a:solidFill>
          <a:ln>
            <a:solidFill>
              <a:srgbClr val="FF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18636252">
            <a:off x="4232350" y="3024377"/>
            <a:ext cx="219595" cy="443374"/>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16200000">
            <a:off x="4197420" y="3275936"/>
            <a:ext cx="219595" cy="443374"/>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4201128">
            <a:off x="4237780" y="3552811"/>
            <a:ext cx="219595" cy="443374"/>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62279" y="1447800"/>
            <a:ext cx="1030860" cy="584775"/>
          </a:xfrm>
          <a:prstGeom prst="rect">
            <a:avLst/>
          </a:prstGeom>
          <a:noFill/>
        </p:spPr>
        <p:txBody>
          <a:bodyPr wrap="none" rtlCol="0">
            <a:spAutoFit/>
          </a:bodyPr>
          <a:lstStyle/>
          <a:p>
            <a:r>
              <a:rPr lang="en-US" sz="3200" dirty="0" smtClean="0"/>
              <a:t>cross</a:t>
            </a:r>
            <a:endParaRPr lang="en-US" sz="3200" dirty="0"/>
          </a:p>
        </p:txBody>
      </p:sp>
    </p:spTree>
    <p:extLst>
      <p:ext uri="{BB962C8B-B14F-4D97-AF65-F5344CB8AC3E}">
        <p14:creationId xmlns:p14="http://schemas.microsoft.com/office/powerpoint/2010/main" val="2096713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01370201"/>
              </p:ext>
            </p:extLst>
          </p:nvPr>
        </p:nvGraphicFramePr>
        <p:xfrm>
          <a:off x="533400" y="1524000"/>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8810271"/>
              </p:ext>
            </p:extLst>
          </p:nvPr>
        </p:nvGraphicFramePr>
        <p:xfrm>
          <a:off x="533400" y="4038600"/>
          <a:ext cx="2362200" cy="8382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rgbClr val="E9EDF4"/>
                    </a:solidFill>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Up Arrow 4"/>
          <p:cNvSpPr/>
          <p:nvPr/>
        </p:nvSpPr>
        <p:spPr>
          <a:xfrm>
            <a:off x="1447800" y="3319670"/>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88981" y="652730"/>
            <a:ext cx="1451038" cy="584775"/>
          </a:xfrm>
          <a:prstGeom prst="rect">
            <a:avLst/>
          </a:prstGeom>
          <a:noFill/>
        </p:spPr>
        <p:txBody>
          <a:bodyPr wrap="none" rtlCol="0">
            <a:spAutoFit/>
          </a:bodyPr>
          <a:lstStyle/>
          <a:p>
            <a:r>
              <a:rPr lang="en-US" sz="3200" dirty="0" smtClean="0"/>
              <a:t>append</a:t>
            </a:r>
            <a:endParaRPr lang="en-US" sz="3200" dirty="0"/>
          </a:p>
        </p:txBody>
      </p:sp>
    </p:spTree>
    <p:extLst>
      <p:ext uri="{BB962C8B-B14F-4D97-AF65-F5344CB8AC3E}">
        <p14:creationId xmlns:p14="http://schemas.microsoft.com/office/powerpoint/2010/main" val="2395625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Prof. Rodríguez </a:t>
            </a:r>
          </a:p>
          <a:p>
            <a:pPr marL="457200" lvl="1" indent="0">
              <a:buNone/>
            </a:pPr>
            <a:r>
              <a:rPr lang="en-US" dirty="0" smtClean="0">
                <a:hlinkClick r:id="rId2"/>
              </a:rPr>
              <a:t>http://data.princeton.edu/stata/</a:t>
            </a:r>
            <a:endParaRPr lang="en-US" dirty="0" smtClean="0"/>
          </a:p>
          <a:p>
            <a:r>
              <a:rPr lang="en-US" dirty="0"/>
              <a:t>Mitchell (2010). </a:t>
            </a:r>
            <a:r>
              <a:rPr lang="en-US" i="1" dirty="0"/>
              <a:t>Data Management Using </a:t>
            </a:r>
            <a:r>
              <a:rPr lang="en-US" i="1" dirty="0" err="1" smtClean="0"/>
              <a:t>Stata</a:t>
            </a:r>
            <a:r>
              <a:rPr lang="en-US" i="1" dirty="0" smtClean="0"/>
              <a:t>: A Practical Handbook. </a:t>
            </a:r>
            <a:r>
              <a:rPr lang="en-US" dirty="0" err="1"/>
              <a:t>Stata</a:t>
            </a:r>
            <a:r>
              <a:rPr lang="en-US" dirty="0"/>
              <a:t> </a:t>
            </a:r>
            <a:r>
              <a:rPr lang="en-US" dirty="0" smtClean="0"/>
              <a:t>Press. </a:t>
            </a:r>
          </a:p>
          <a:p>
            <a:pPr marL="457200" lvl="1" indent="0">
              <a:buNone/>
            </a:pPr>
            <a:r>
              <a:rPr lang="en-US" sz="2600" dirty="0" smtClean="0">
                <a:hlinkClick r:id="rId3"/>
              </a:rPr>
              <a:t>http</a:t>
            </a:r>
            <a:r>
              <a:rPr lang="en-US" sz="2600" dirty="0">
                <a:hlinkClick r:id="rId3"/>
              </a:rPr>
              <a:t>://</a:t>
            </a:r>
            <a:r>
              <a:rPr lang="en-US" sz="2600" dirty="0" smtClean="0">
                <a:hlinkClick r:id="rId3"/>
              </a:rPr>
              <a:t>www.stata.com/bookstore/data-management-using-stata/</a:t>
            </a:r>
            <a:endParaRPr lang="en-US" sz="2600" dirty="0" smtClean="0"/>
          </a:p>
          <a:p>
            <a:r>
              <a:rPr lang="en-US" dirty="0"/>
              <a:t>UCLA ATS</a:t>
            </a:r>
          </a:p>
          <a:p>
            <a:pPr marL="457200" lvl="1" indent="0">
              <a:buNone/>
            </a:pPr>
            <a:r>
              <a:rPr lang="en-US" dirty="0" smtClean="0">
                <a:hlinkClick r:id="rId4"/>
              </a:rPr>
              <a:t>http://www.ats.ucla.edu/stat/stata/</a:t>
            </a:r>
            <a:endParaRPr lang="en-US" dirty="0" smtClean="0"/>
          </a:p>
          <a:p>
            <a:r>
              <a:rPr lang="en-US" dirty="0" err="1" smtClean="0"/>
              <a:t>Stata</a:t>
            </a:r>
            <a:r>
              <a:rPr lang="en-US" dirty="0" smtClean="0"/>
              <a:t> Support Main</a:t>
            </a:r>
          </a:p>
          <a:p>
            <a:pPr marL="457200" lvl="1" indent="0">
              <a:buNone/>
            </a:pPr>
            <a:r>
              <a:rPr lang="en-US" dirty="0" smtClean="0">
                <a:hlinkClick r:id="rId5"/>
              </a:rPr>
              <a:t>http://stata.com/support/</a:t>
            </a:r>
            <a:endParaRPr lang="en-US" dirty="0" smtClean="0"/>
          </a:p>
          <a:p>
            <a:r>
              <a:rPr lang="en-US" dirty="0" err="1" smtClean="0"/>
              <a:t>Stata</a:t>
            </a:r>
            <a:r>
              <a:rPr lang="en-US" dirty="0" smtClean="0"/>
              <a:t> Resources               </a:t>
            </a:r>
          </a:p>
          <a:p>
            <a:pPr marL="457200" lvl="1" indent="0">
              <a:buNone/>
            </a:pPr>
            <a:r>
              <a:rPr lang="en-US" dirty="0" smtClean="0">
                <a:hlinkClick r:id="rId6"/>
              </a:rPr>
              <a:t>http://stata.com/links/</a:t>
            </a:r>
            <a:endParaRPr lang="en-US" dirty="0" smtClean="0"/>
          </a:p>
        </p:txBody>
      </p:sp>
    </p:spTree>
    <p:extLst>
      <p:ext uri="{BB962C8B-B14F-4D97-AF65-F5344CB8AC3E}">
        <p14:creationId xmlns:p14="http://schemas.microsoft.com/office/powerpoint/2010/main" val="3297250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Syntax: append using </a:t>
            </a:r>
            <a:r>
              <a:rPr lang="en-US" i="1" dirty="0" smtClean="0"/>
              <a:t>filename [, options]</a:t>
            </a:r>
            <a:endParaRPr lang="en-US" dirty="0"/>
          </a:p>
          <a:p>
            <a:r>
              <a:rPr lang="en-US" dirty="0" smtClean="0"/>
              <a:t>Appends </a:t>
            </a:r>
            <a:r>
              <a:rPr lang="en-US" dirty="0" err="1" smtClean="0"/>
              <a:t>stata</a:t>
            </a:r>
            <a:r>
              <a:rPr lang="en-US" dirty="0" smtClean="0"/>
              <a:t> dataset stored on disk (the </a:t>
            </a:r>
            <a:r>
              <a:rPr lang="en-US" i="1" dirty="0" smtClean="0"/>
              <a:t>using</a:t>
            </a:r>
            <a:r>
              <a:rPr lang="en-US" dirty="0" smtClean="0"/>
              <a:t> dataset) to the end of the dataset in memory (the </a:t>
            </a:r>
            <a:r>
              <a:rPr lang="en-US" i="1" dirty="0" smtClean="0"/>
              <a:t>master</a:t>
            </a:r>
            <a:r>
              <a:rPr lang="en-US" dirty="0" smtClean="0"/>
              <a:t> dataset)</a:t>
            </a:r>
          </a:p>
          <a:p>
            <a:r>
              <a:rPr lang="en-US" dirty="0" smtClean="0"/>
              <a:t>We end up with a new master dataset with more observations than before</a:t>
            </a:r>
          </a:p>
          <a:p>
            <a:r>
              <a:rPr lang="en-US" dirty="0" smtClean="0"/>
              <a:t>Variables are matched by </a:t>
            </a:r>
            <a:r>
              <a:rPr lang="en-US" i="1" dirty="0" smtClean="0"/>
              <a:t>name</a:t>
            </a:r>
            <a:r>
              <a:rPr lang="en-US" dirty="0" smtClean="0"/>
              <a:t>. (not by variable order)</a:t>
            </a:r>
            <a:endParaRPr lang="en-US" dirty="0"/>
          </a:p>
          <a:p>
            <a:r>
              <a:rPr lang="en-US" dirty="0" smtClean="0"/>
              <a:t>When combining datasets, the master dataset usually has the authority and the data in the master datasets are often </a:t>
            </a:r>
            <a:r>
              <a:rPr lang="en-US" i="1" dirty="0" smtClean="0"/>
              <a:t>inviolable</a:t>
            </a:r>
            <a:r>
              <a:rPr lang="en-US" dirty="0" smtClean="0"/>
              <a:t>.</a:t>
            </a:r>
          </a:p>
          <a:p>
            <a:pPr lvl="1"/>
            <a:r>
              <a:rPr lang="en-US" dirty="0" smtClean="0"/>
              <a:t>Master dataset’s variable label, value labels, characteristics are maintained (storage types are automatically adjusted if necessary)</a:t>
            </a:r>
            <a:endParaRPr lang="en-US" dirty="0"/>
          </a:p>
          <a:p>
            <a:r>
              <a:rPr lang="en-US" dirty="0" smtClean="0"/>
              <a:t>Non-matched variables will be included</a:t>
            </a:r>
          </a:p>
        </p:txBody>
      </p:sp>
    </p:spTree>
    <p:extLst>
      <p:ext uri="{BB962C8B-B14F-4D97-AF65-F5344CB8AC3E}">
        <p14:creationId xmlns:p14="http://schemas.microsoft.com/office/powerpoint/2010/main" val="1603968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100" dirty="0">
                <a:latin typeface="Consolas" panose="020B0609020204030204" pitchFamily="49" charset="0"/>
                <a:cs typeface="Consolas" panose="020B0609020204030204" pitchFamily="49" charset="0"/>
              </a:rPr>
              <a:t>c</a:t>
            </a:r>
            <a:r>
              <a:rPr lang="en-US" sz="2100" dirty="0" smtClean="0">
                <a:latin typeface="Consolas" panose="020B0609020204030204" pitchFamily="49" charset="0"/>
                <a:cs typeface="Consolas" panose="020B0609020204030204" pitchFamily="49" charset="0"/>
              </a:rPr>
              <a:t>lear all</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use </a:t>
            </a:r>
            <a:r>
              <a:rPr lang="en-US" sz="2100" dirty="0" smtClean="0">
                <a:latin typeface="Consolas" panose="020B0609020204030204" pitchFamily="49" charset="0"/>
                <a:cs typeface="Consolas" panose="020B0609020204030204" pitchFamily="49" charset="0"/>
                <a:hlinkClick r:id="rId2"/>
              </a:rPr>
              <a:t>http://</a:t>
            </a:r>
            <a:r>
              <a:rPr lang="en-US" sz="2100" dirty="0" smtClean="0">
                <a:latin typeface="Consolas" panose="020B0609020204030204" pitchFamily="49" charset="0"/>
                <a:cs typeface="Consolas" panose="020B0609020204030204" pitchFamily="49" charset="0"/>
                <a:hlinkClick r:id="rId2"/>
              </a:rPr>
              <a:t>www.stata-press.com/data/r13/odd1</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append using </a:t>
            </a:r>
            <a:r>
              <a:rPr lang="en-US" sz="2100" dirty="0" smtClean="0">
                <a:latin typeface="Consolas" panose="020B0609020204030204" pitchFamily="49" charset="0"/>
                <a:cs typeface="Consolas" panose="020B0609020204030204" pitchFamily="49" charset="0"/>
                <a:hlinkClick r:id="rId3"/>
              </a:rPr>
              <a:t>http://</a:t>
            </a:r>
            <a:r>
              <a:rPr lang="en-US" sz="2100" dirty="0" smtClean="0">
                <a:latin typeface="Consolas" panose="020B0609020204030204" pitchFamily="49" charset="0"/>
                <a:cs typeface="Consolas" panose="020B0609020204030204" pitchFamily="49" charset="0"/>
                <a:hlinkClick r:id="rId3"/>
              </a:rPr>
              <a:t>www.stata-press/data/r13/even</a:t>
            </a:r>
            <a:r>
              <a:rPr lang="en-US" sz="2100" dirty="0" smtClean="0">
                <a:latin typeface="Consolas" panose="020B0609020204030204" pitchFamily="49" charset="0"/>
                <a:cs typeface="Consolas" panose="020B0609020204030204" pitchFamily="49" charset="0"/>
              </a:rPr>
              <a:t> </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list</a:t>
            </a:r>
          </a:p>
          <a:p>
            <a:pPr marL="400050" lvl="1" indent="0">
              <a:buNone/>
            </a:pPr>
            <a:endParaRPr lang="en-US" dirty="0" smtClean="0"/>
          </a:p>
          <a:p>
            <a:pPr marL="400050" lvl="1"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sp>
        <p:nvSpPr>
          <p:cNvPr id="4" name="Rectangle 3"/>
          <p:cNvSpPr/>
          <p:nvPr/>
        </p:nvSpPr>
        <p:spPr>
          <a:xfrm>
            <a:off x="3886200" y="2924175"/>
            <a:ext cx="4572000" cy="3693319"/>
          </a:xfrm>
          <a:prstGeom prst="rect">
            <a:avLst/>
          </a:prstGeom>
        </p:spPr>
        <p:txBody>
          <a:bodyPr>
            <a:spAutoFit/>
          </a:bodyPr>
          <a:lstStyle/>
          <a:p>
            <a:r>
              <a:rPr lang="en-US" dirty="0" smtClean="0">
                <a:latin typeface="Consolas" pitchFamily="49" charset="0"/>
                <a:cs typeface="Consolas" pitchFamily="49" charset="0"/>
              </a:rPr>
              <a:t>     </a:t>
            </a:r>
            <a:r>
              <a:rPr lang="en-US" dirty="0">
                <a:latin typeface="Consolas" pitchFamily="49" charset="0"/>
                <a:cs typeface="Consolas" pitchFamily="49" charset="0"/>
              </a:rPr>
              <a:t>+---------------------+</a:t>
            </a:r>
          </a:p>
          <a:p>
            <a:r>
              <a:rPr lang="en-US" dirty="0">
                <a:latin typeface="Consolas" pitchFamily="49" charset="0"/>
                <a:cs typeface="Consolas" pitchFamily="49" charset="0"/>
              </a:rPr>
              <a:t>     | odd   number   even |</a:t>
            </a:r>
          </a:p>
          <a:p>
            <a:r>
              <a:rPr lang="en-US" dirty="0">
                <a:latin typeface="Consolas" pitchFamily="49" charset="0"/>
                <a:cs typeface="Consolas" pitchFamily="49" charset="0"/>
              </a:rPr>
              <a:t>     |---------------------|</a:t>
            </a:r>
          </a:p>
          <a:p>
            <a:r>
              <a:rPr lang="en-US" dirty="0">
                <a:latin typeface="Consolas" pitchFamily="49" charset="0"/>
                <a:cs typeface="Consolas" pitchFamily="49" charset="0"/>
              </a:rPr>
              <a:t>  1. |   1        1      . |</a:t>
            </a:r>
          </a:p>
          <a:p>
            <a:r>
              <a:rPr lang="en-US" dirty="0">
                <a:latin typeface="Consolas" pitchFamily="49" charset="0"/>
                <a:cs typeface="Consolas" pitchFamily="49" charset="0"/>
              </a:rPr>
              <a:t>  2. |   3        2      . |</a:t>
            </a:r>
          </a:p>
          <a:p>
            <a:r>
              <a:rPr lang="en-US" dirty="0">
                <a:latin typeface="Consolas" pitchFamily="49" charset="0"/>
                <a:cs typeface="Consolas" pitchFamily="49" charset="0"/>
              </a:rPr>
              <a:t>  3. |   5        3      . |</a:t>
            </a:r>
          </a:p>
          <a:p>
            <a:r>
              <a:rPr lang="en-US" dirty="0">
                <a:latin typeface="Consolas" pitchFamily="49" charset="0"/>
                <a:cs typeface="Consolas" pitchFamily="49" charset="0"/>
              </a:rPr>
              <a:t>  4. |   7        4      . |</a:t>
            </a:r>
          </a:p>
          <a:p>
            <a:r>
              <a:rPr lang="en-US" dirty="0">
                <a:latin typeface="Consolas" pitchFamily="49" charset="0"/>
                <a:cs typeface="Consolas" pitchFamily="49" charset="0"/>
              </a:rPr>
              <a:t>  5. |   9        5      . |</a:t>
            </a:r>
          </a:p>
          <a:p>
            <a:r>
              <a:rPr lang="en-US" dirty="0">
                <a:latin typeface="Consolas" pitchFamily="49" charset="0"/>
                <a:cs typeface="Consolas" pitchFamily="49" charset="0"/>
              </a:rPr>
              <a:t>     |---------------------|</a:t>
            </a:r>
          </a:p>
          <a:p>
            <a:r>
              <a:rPr lang="en-US" dirty="0">
                <a:latin typeface="Consolas" pitchFamily="49" charset="0"/>
                <a:cs typeface="Consolas" pitchFamily="49" charset="0"/>
              </a:rPr>
              <a:t>  6. |   .        6     12 |</a:t>
            </a:r>
          </a:p>
          <a:p>
            <a:r>
              <a:rPr lang="en-US" dirty="0">
                <a:latin typeface="Consolas" pitchFamily="49" charset="0"/>
                <a:cs typeface="Consolas" pitchFamily="49" charset="0"/>
              </a:rPr>
              <a:t>  7. |   .        7     14 |</a:t>
            </a:r>
          </a:p>
          <a:p>
            <a:r>
              <a:rPr lang="en-US" dirty="0">
                <a:latin typeface="Consolas" pitchFamily="49" charset="0"/>
                <a:cs typeface="Consolas" pitchFamily="49" charset="0"/>
              </a:rPr>
              <a:t>  8. |   .        8     16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1836599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57274732"/>
              </p:ext>
            </p:extLst>
          </p:nvPr>
        </p:nvGraphicFramePr>
        <p:xfrm>
          <a:off x="4038600" y="2062370"/>
          <a:ext cx="2362200" cy="1676400"/>
        </p:xfrm>
        <a:graphic>
          <a:graphicData uri="http://schemas.openxmlformats.org/drawingml/2006/table">
            <a:tbl>
              <a:tblPr firstRow="1" bandRow="1">
                <a:tableStyleId>{5C22544A-7EE6-4342-B048-85BDC9FD1C3A}</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10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1526439"/>
              </p:ext>
            </p:extLst>
          </p:nvPr>
        </p:nvGraphicFramePr>
        <p:xfrm>
          <a:off x="7315200" y="2062370"/>
          <a:ext cx="1181100" cy="1257300"/>
        </p:xfrm>
        <a:graphic>
          <a:graphicData uri="http://schemas.openxmlformats.org/drawingml/2006/table">
            <a:tbl>
              <a:tblPr firstRow="1" bandRow="1">
                <a:tableStyleId>{5C22544A-7EE6-4342-B048-85BDC9FD1C3A}</a:tableStyleId>
              </a:tblPr>
              <a:tblGrid>
                <a:gridCol w="590550"/>
                <a:gridCol w="590550"/>
              </a:tblGrid>
              <a:tr h="419100">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a:p>
                  </a:txBody>
                  <a:tcPr/>
                </a:tc>
              </a:tr>
              <a:tr h="419100">
                <a:tc>
                  <a:txBody>
                    <a:bodyPr/>
                    <a:lstStyle/>
                    <a:p>
                      <a:endParaRPr lang="en-US"/>
                    </a:p>
                  </a:txBody>
                  <a:tcPr/>
                </a:tc>
                <a:tc>
                  <a:txBody>
                    <a:bodyPr/>
                    <a:lstStyle/>
                    <a:p>
                      <a:endParaRPr lang="en-US" dirty="0"/>
                    </a:p>
                  </a:txBody>
                  <a:tcPr/>
                </a:tc>
              </a:tr>
            </a:tbl>
          </a:graphicData>
        </a:graphic>
      </p:graphicFrame>
      <p:sp>
        <p:nvSpPr>
          <p:cNvPr id="8" name="Up Arrow 7"/>
          <p:cNvSpPr/>
          <p:nvPr/>
        </p:nvSpPr>
        <p:spPr>
          <a:xfrm rot="16200000">
            <a:off x="6591300" y="2557670"/>
            <a:ext cx="533400" cy="609600"/>
          </a:xfrm>
          <a:prstGeom prst="up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587524" y="1280516"/>
            <a:ext cx="1248034" cy="584775"/>
          </a:xfrm>
          <a:prstGeom prst="rect">
            <a:avLst/>
          </a:prstGeom>
          <a:noFill/>
        </p:spPr>
        <p:txBody>
          <a:bodyPr wrap="none" rtlCol="0">
            <a:spAutoFit/>
          </a:bodyPr>
          <a:lstStyle/>
          <a:p>
            <a:r>
              <a:rPr lang="en-US" sz="3200" dirty="0"/>
              <a:t>m</a:t>
            </a:r>
            <a:r>
              <a:rPr lang="en-US" sz="3200" dirty="0" smtClean="0"/>
              <a:t>erge</a:t>
            </a:r>
            <a:endParaRPr lang="en-US" sz="3200" dirty="0"/>
          </a:p>
        </p:txBody>
      </p:sp>
    </p:spTree>
    <p:extLst>
      <p:ext uri="{BB962C8B-B14F-4D97-AF65-F5344CB8AC3E}">
        <p14:creationId xmlns:p14="http://schemas.microsoft.com/office/powerpoint/2010/main" val="1056947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Match Merge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Syntax: merge 1:1 </a:t>
            </a:r>
            <a:r>
              <a:rPr lang="en-US" i="1" dirty="0" err="1" smtClean="0"/>
              <a:t>varlist</a:t>
            </a:r>
            <a:r>
              <a:rPr lang="en-US" dirty="0" smtClean="0"/>
              <a:t> using </a:t>
            </a:r>
            <a:r>
              <a:rPr lang="en-US" i="1" dirty="0" smtClean="0"/>
              <a:t>filename</a:t>
            </a:r>
          </a:p>
          <a:p>
            <a:r>
              <a:rPr lang="en-US" dirty="0" smtClean="0"/>
              <a:t>Joins corresponding observations from the master dataset with those from the using dataset, matching on the key variable(s).</a:t>
            </a:r>
          </a:p>
          <a:p>
            <a:r>
              <a:rPr lang="en-US" dirty="0" smtClean="0"/>
              <a:t> Master data are inviolable – If there already exists a variable in master, the values are not replaced</a:t>
            </a:r>
          </a:p>
          <a:p>
            <a:r>
              <a:rPr lang="en-US" dirty="0" smtClean="0"/>
              <a:t>By default, merge creates a new variable, _merge, which contains numeric codes concerning the source and the contents of each observation in the new, merged dataset.</a:t>
            </a:r>
          </a:p>
          <a:p>
            <a:r>
              <a:rPr lang="en-US" dirty="0" smtClean="0"/>
              <a:t>_merge values</a:t>
            </a:r>
          </a:p>
          <a:p>
            <a:pPr marL="457200" lvl="1" indent="0">
              <a:buNone/>
            </a:pPr>
            <a:r>
              <a:rPr lang="en-US" dirty="0" smtClean="0"/>
              <a:t>1 (master) originally appeared in master only</a:t>
            </a:r>
          </a:p>
          <a:p>
            <a:pPr marL="457200" lvl="1" indent="0">
              <a:buNone/>
            </a:pPr>
            <a:r>
              <a:rPr lang="en-US" dirty="0" smtClean="0"/>
              <a:t>2 (using) originally appeared in using only</a:t>
            </a:r>
          </a:p>
          <a:p>
            <a:pPr marL="457200" lvl="1" indent="0">
              <a:buNone/>
            </a:pPr>
            <a:r>
              <a:rPr lang="en-US" dirty="0" smtClean="0"/>
              <a:t>3 (match) originally appeared in both</a:t>
            </a:r>
            <a:endParaRPr lang="en-US" dirty="0"/>
          </a:p>
        </p:txBody>
      </p:sp>
    </p:spTree>
    <p:extLst>
      <p:ext uri="{BB962C8B-B14F-4D97-AF65-F5344CB8AC3E}">
        <p14:creationId xmlns:p14="http://schemas.microsoft.com/office/powerpoint/2010/main" val="1787563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One-to-One Match Merge Example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02102400"/>
              </p:ext>
            </p:extLst>
          </p:nvPr>
        </p:nvGraphicFramePr>
        <p:xfrm>
          <a:off x="685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smtClean="0"/>
                        <a:t>age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76425867"/>
              </p:ext>
            </p:extLst>
          </p:nvPr>
        </p:nvGraphicFramePr>
        <p:xfrm>
          <a:off x="2590800" y="2362200"/>
          <a:ext cx="1181100" cy="1676400"/>
        </p:xfrm>
        <a:graphic>
          <a:graphicData uri="http://schemas.openxmlformats.org/drawingml/2006/table">
            <a:tbl>
              <a:tblPr firstRow="1" bandRow="1">
                <a:tableStyleId>{5C22544A-7EE6-4342-B048-85BDC9FD1C3A}</a:tableStyleId>
              </a:tblPr>
              <a:tblGrid>
                <a:gridCol w="590550"/>
                <a:gridCol w="590550"/>
              </a:tblGrid>
              <a:tr h="419100">
                <a:tc>
                  <a:txBody>
                    <a:bodyPr/>
                    <a:lstStyle/>
                    <a:p>
                      <a:r>
                        <a:rPr lang="en-US" dirty="0" smtClean="0"/>
                        <a:t>id</a:t>
                      </a:r>
                      <a:endParaRPr lang="en-US" dirty="0"/>
                    </a:p>
                  </a:txBody>
                  <a:tcPr/>
                </a:tc>
                <a:tc>
                  <a:txBody>
                    <a:bodyPr/>
                    <a:lstStyle/>
                    <a:p>
                      <a:r>
                        <a:rPr lang="en-US" dirty="0" err="1" smtClean="0"/>
                        <a:t>wgt</a:t>
                      </a:r>
                      <a:endParaRPr lang="en-US" dirty="0"/>
                    </a:p>
                  </a:txBody>
                  <a:tcPr/>
                </a:tc>
              </a:tr>
              <a:tr h="419100">
                <a:tc>
                  <a:txBody>
                    <a:bodyPr/>
                    <a:lstStyle/>
                    <a:p>
                      <a:r>
                        <a:rPr lang="en-US" dirty="0" smtClean="0"/>
                        <a:t>1</a:t>
                      </a:r>
                      <a:endParaRPr lang="en-US" dirty="0"/>
                    </a:p>
                  </a:txBody>
                  <a:tcPr/>
                </a:tc>
                <a:tc>
                  <a:txBody>
                    <a:bodyPr/>
                    <a:lstStyle/>
                    <a:p>
                      <a:r>
                        <a:rPr lang="en-US" dirty="0" smtClean="0"/>
                        <a:t>130</a:t>
                      </a:r>
                      <a:endParaRPr lang="en-US" dirty="0"/>
                    </a:p>
                  </a:txBody>
                  <a:tcPr/>
                </a:tc>
              </a:tr>
              <a:tr h="419100">
                <a:tc>
                  <a:txBody>
                    <a:bodyPr/>
                    <a:lstStyle/>
                    <a:p>
                      <a:r>
                        <a:rPr lang="en-US" dirty="0" smtClean="0"/>
                        <a:t>2</a:t>
                      </a:r>
                      <a:endParaRPr lang="en-US" dirty="0"/>
                    </a:p>
                  </a:txBody>
                  <a:tcPr/>
                </a:tc>
                <a:tc>
                  <a:txBody>
                    <a:bodyPr/>
                    <a:lstStyle/>
                    <a:p>
                      <a:r>
                        <a:rPr lang="en-US" dirty="0" smtClean="0"/>
                        <a:t>180</a:t>
                      </a:r>
                      <a:endParaRPr lang="en-US" dirty="0"/>
                    </a:p>
                  </a:txBody>
                  <a:tcPr/>
                </a:tc>
              </a:tr>
              <a:tr h="419100">
                <a:tc>
                  <a:txBody>
                    <a:bodyPr/>
                    <a:lstStyle/>
                    <a:p>
                      <a:r>
                        <a:rPr lang="en-US" dirty="0" smtClean="0"/>
                        <a:t>4</a:t>
                      </a:r>
                      <a:endParaRPr lang="en-US" dirty="0"/>
                    </a:p>
                  </a:txBody>
                  <a:tcPr/>
                </a:tc>
                <a:tc>
                  <a:txBody>
                    <a:bodyPr/>
                    <a:lstStyle/>
                    <a:p>
                      <a:r>
                        <a:rPr lang="en-US" dirty="0" smtClean="0"/>
                        <a:t>110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8399740"/>
              </p:ext>
            </p:extLst>
          </p:nvPr>
        </p:nvGraphicFramePr>
        <p:xfrm>
          <a:off x="4495800" y="2362200"/>
          <a:ext cx="3733800" cy="2095500"/>
        </p:xfrm>
        <a:graphic>
          <a:graphicData uri="http://schemas.openxmlformats.org/drawingml/2006/table">
            <a:tbl>
              <a:tblPr firstRow="1" bandRow="1">
                <a:tableStyleId>{5C22544A-7EE6-4342-B048-85BDC9FD1C3A}</a:tableStyleId>
              </a:tblPr>
              <a:tblGrid>
                <a:gridCol w="933450"/>
                <a:gridCol w="933450"/>
                <a:gridCol w="933450"/>
                <a:gridCol w="933450"/>
              </a:tblGrid>
              <a:tr h="419100">
                <a:tc>
                  <a:txBody>
                    <a:bodyPr/>
                    <a:lstStyle/>
                    <a:p>
                      <a:r>
                        <a:rPr lang="en-US" dirty="0" smtClean="0"/>
                        <a:t>id</a:t>
                      </a:r>
                      <a:endParaRPr lang="en-US" dirty="0"/>
                    </a:p>
                  </a:txBody>
                  <a:tcPr/>
                </a:tc>
                <a:tc>
                  <a:txBody>
                    <a:bodyPr/>
                    <a:lstStyle/>
                    <a:p>
                      <a:r>
                        <a:rPr lang="en-US" dirty="0" smtClean="0"/>
                        <a:t>age</a:t>
                      </a:r>
                      <a:endParaRPr lang="en-US" dirty="0"/>
                    </a:p>
                  </a:txBody>
                  <a:tcPr/>
                </a:tc>
                <a:tc>
                  <a:txBody>
                    <a:bodyPr/>
                    <a:lstStyle/>
                    <a:p>
                      <a:r>
                        <a:rPr lang="en-US" dirty="0" err="1" smtClean="0"/>
                        <a:t>wgt</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22</a:t>
                      </a:r>
                      <a:endParaRPr lang="en-US" dirty="0"/>
                    </a:p>
                  </a:txBody>
                  <a:tcPr/>
                </a:tc>
                <a:tc>
                  <a:txBody>
                    <a:bodyPr/>
                    <a:lstStyle/>
                    <a:p>
                      <a:r>
                        <a:rPr lang="en-US" dirty="0" smtClean="0"/>
                        <a:t>130</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56</a:t>
                      </a:r>
                      <a:endParaRPr lang="en-US" dirty="0"/>
                    </a:p>
                  </a:txBody>
                  <a:tcPr/>
                </a:tc>
                <a:tc>
                  <a:txBody>
                    <a:bodyPr/>
                    <a:lstStyle/>
                    <a:p>
                      <a:r>
                        <a:rPr lang="en-US" dirty="0" smtClean="0"/>
                        <a:t>180</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17</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110</a:t>
                      </a:r>
                      <a:endParaRPr lang="en-US" dirty="0"/>
                    </a:p>
                  </a:txBody>
                  <a:tcPr/>
                </a:tc>
                <a:tc>
                  <a:txBody>
                    <a:bodyPr/>
                    <a:lstStyle/>
                    <a:p>
                      <a:r>
                        <a:rPr lang="en-US" dirty="0" smtClean="0"/>
                        <a:t>2</a:t>
                      </a:r>
                      <a:endParaRPr lang="en-US" dirty="0"/>
                    </a:p>
                  </a:txBody>
                  <a:tcPr/>
                </a:tc>
              </a:tr>
            </a:tbl>
          </a:graphicData>
        </a:graphic>
      </p:graphicFrame>
      <p:sp>
        <p:nvSpPr>
          <p:cNvPr id="8" name="TextBox 7"/>
          <p:cNvSpPr txBox="1"/>
          <p:nvPr/>
        </p:nvSpPr>
        <p:spPr>
          <a:xfrm>
            <a:off x="838200" y="1914525"/>
            <a:ext cx="849656" cy="369332"/>
          </a:xfrm>
          <a:prstGeom prst="rect">
            <a:avLst/>
          </a:prstGeom>
          <a:noFill/>
        </p:spPr>
        <p:txBody>
          <a:bodyPr wrap="none" rtlCol="0">
            <a:spAutoFit/>
          </a:bodyPr>
          <a:lstStyle/>
          <a:p>
            <a:r>
              <a:rPr lang="en-US" dirty="0" smtClean="0"/>
              <a:t>Master</a:t>
            </a:r>
            <a:endParaRPr lang="en-US" dirty="0"/>
          </a:p>
        </p:txBody>
      </p:sp>
      <p:sp>
        <p:nvSpPr>
          <p:cNvPr id="9" name="TextBox 8"/>
          <p:cNvSpPr txBox="1"/>
          <p:nvPr/>
        </p:nvSpPr>
        <p:spPr>
          <a:xfrm>
            <a:off x="2667000" y="1914525"/>
            <a:ext cx="705642" cy="369332"/>
          </a:xfrm>
          <a:prstGeom prst="rect">
            <a:avLst/>
          </a:prstGeom>
          <a:noFill/>
        </p:spPr>
        <p:txBody>
          <a:bodyPr wrap="none" rtlCol="0">
            <a:spAutoFit/>
          </a:bodyPr>
          <a:lstStyle/>
          <a:p>
            <a:r>
              <a:rPr lang="en-US" dirty="0" smtClean="0"/>
              <a:t>Using</a:t>
            </a:r>
            <a:endParaRPr lang="en-US" dirty="0"/>
          </a:p>
        </p:txBody>
      </p:sp>
      <p:sp>
        <p:nvSpPr>
          <p:cNvPr id="10" name="TextBox 9"/>
          <p:cNvSpPr txBox="1"/>
          <p:nvPr/>
        </p:nvSpPr>
        <p:spPr>
          <a:xfrm>
            <a:off x="4724400" y="1849993"/>
            <a:ext cx="3678956" cy="369332"/>
          </a:xfrm>
          <a:prstGeom prst="rect">
            <a:avLst/>
          </a:prstGeom>
          <a:noFill/>
        </p:spPr>
        <p:txBody>
          <a:bodyPr wrap="none" rtlCol="0">
            <a:spAutoFit/>
          </a:bodyPr>
          <a:lstStyle/>
          <a:p>
            <a:r>
              <a:rPr lang="en-US" dirty="0" smtClean="0"/>
              <a:t>merge 1:1 id using </a:t>
            </a:r>
            <a:r>
              <a:rPr lang="en-US" dirty="0" smtClean="0">
                <a:sym typeface="Wingdings" pitchFamily="2" charset="2"/>
              </a:rPr>
              <a:t>"</a:t>
            </a:r>
            <a:r>
              <a:rPr lang="en-US" dirty="0" smtClean="0"/>
              <a:t>using file name</a:t>
            </a:r>
            <a:r>
              <a:rPr lang="en-US" dirty="0" smtClean="0">
                <a:sym typeface="Wingdings" pitchFamily="2" charset="2"/>
              </a:rPr>
              <a:t>"</a:t>
            </a:r>
            <a:endParaRPr lang="en-US" dirty="0"/>
          </a:p>
        </p:txBody>
      </p:sp>
      <p:sp>
        <p:nvSpPr>
          <p:cNvPr id="11" name="Content Placeholder 2"/>
          <p:cNvSpPr>
            <a:spLocks noGrp="1"/>
          </p:cNvSpPr>
          <p:nvPr>
            <p:ph idx="1"/>
          </p:nvPr>
        </p:nvSpPr>
        <p:spPr>
          <a:xfrm>
            <a:off x="457200" y="4648200"/>
            <a:ext cx="8229600" cy="1554163"/>
          </a:xfrm>
        </p:spPr>
        <p:txBody>
          <a:bodyPr>
            <a:normAutofit/>
          </a:bodyPr>
          <a:lstStyle/>
          <a:p>
            <a:pPr marL="400050" lvl="1" indent="0">
              <a:buNone/>
            </a:pPr>
            <a:r>
              <a:rPr lang="en-US" dirty="0" smtClean="0"/>
              <a:t>cap drop _merge</a:t>
            </a:r>
          </a:p>
          <a:p>
            <a:pPr marL="400050" lvl="1" indent="0">
              <a:buNone/>
            </a:pPr>
            <a:r>
              <a:rPr lang="en-US" dirty="0" smtClean="0"/>
              <a:t>merge 1:1 id using </a:t>
            </a:r>
            <a:r>
              <a:rPr lang="en-US" dirty="0" smtClean="0">
                <a:sym typeface="Wingdings" pitchFamily="2" charset="2"/>
              </a:rPr>
              <a:t>"using file name", report</a:t>
            </a:r>
          </a:p>
          <a:p>
            <a:pPr marL="400050" lvl="1" indent="0">
              <a:buNone/>
            </a:pPr>
            <a:r>
              <a:rPr lang="en-US" dirty="0" smtClean="0">
                <a:sym typeface="Wingdings" pitchFamily="2" charset="2"/>
              </a:rPr>
              <a:t>drop _merge</a:t>
            </a:r>
            <a:r>
              <a:rPr lang="en-US" dirty="0" smtClean="0"/>
              <a:t> </a:t>
            </a:r>
          </a:p>
        </p:txBody>
      </p:sp>
    </p:spTree>
    <p:extLst>
      <p:ext uri="{BB962C8B-B14F-4D97-AF65-F5344CB8AC3E}">
        <p14:creationId xmlns:p14="http://schemas.microsoft.com/office/powerpoint/2010/main" val="115332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Many-to-One Match Merge Example</a:t>
            </a:r>
            <a:endParaRPr lang="en-US" dirty="0"/>
          </a:p>
        </p:txBody>
      </p:sp>
      <p:sp>
        <p:nvSpPr>
          <p:cNvPr id="3" name="Content Placeholder 2"/>
          <p:cNvSpPr>
            <a:spLocks noGrp="1"/>
          </p:cNvSpPr>
          <p:nvPr>
            <p:ph idx="1"/>
          </p:nvPr>
        </p:nvSpPr>
        <p:spPr>
          <a:xfrm>
            <a:off x="457200" y="5486400"/>
            <a:ext cx="8229600" cy="868363"/>
          </a:xfrm>
        </p:spPr>
        <p:txBody>
          <a:bodyPr>
            <a:normAutofit fontScale="55000" lnSpcReduction="20000"/>
          </a:bodyPr>
          <a:lstStyle/>
          <a:p>
            <a:pPr marL="0" indent="0">
              <a:buNone/>
            </a:pPr>
            <a:r>
              <a:rPr lang="en-US" dirty="0" smtClean="0"/>
              <a:t>cap drop _merge</a:t>
            </a:r>
          </a:p>
          <a:p>
            <a:pPr marL="0" indent="0">
              <a:buNone/>
            </a:pPr>
            <a:r>
              <a:rPr lang="en-US" dirty="0" smtClean="0"/>
              <a:t>merge m:1 region using </a:t>
            </a:r>
            <a:r>
              <a:rPr lang="en-US" dirty="0" smtClean="0">
                <a:sym typeface="Wingdings" pitchFamily="2" charset="2"/>
              </a:rPr>
              <a:t>"</a:t>
            </a:r>
            <a:r>
              <a:rPr lang="en-US" dirty="0" smtClean="0"/>
              <a:t>using file name</a:t>
            </a:r>
            <a:r>
              <a:rPr lang="en-US" dirty="0" smtClean="0">
                <a:sym typeface="Wingdings" pitchFamily="2" charset="2"/>
              </a:rPr>
              <a:t>"</a:t>
            </a:r>
            <a:r>
              <a:rPr lang="en-US" dirty="0" smtClean="0"/>
              <a:t>, report </a:t>
            </a:r>
            <a:r>
              <a:rPr lang="en-US" dirty="0" err="1" smtClean="0"/>
              <a:t>keepusing</a:t>
            </a:r>
            <a:r>
              <a:rPr lang="en-US" dirty="0" smtClean="0"/>
              <a:t>(region x)</a:t>
            </a:r>
          </a:p>
          <a:p>
            <a:pPr marL="0" indent="0">
              <a:buNone/>
            </a:pPr>
            <a:r>
              <a:rPr lang="en-US" dirty="0" smtClean="0"/>
              <a:t>drop _merge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28758686"/>
              </p:ext>
            </p:extLst>
          </p:nvPr>
        </p:nvGraphicFramePr>
        <p:xfrm>
          <a:off x="310528" y="1869043"/>
          <a:ext cx="2127873" cy="2933700"/>
        </p:xfrm>
        <a:graphic>
          <a:graphicData uri="http://schemas.openxmlformats.org/drawingml/2006/table">
            <a:tbl>
              <a:tblPr firstRow="1" bandRow="1">
                <a:tableStyleId>{5C22544A-7EE6-4342-B048-85BDC9FD1C3A}</a:tableStyleId>
              </a:tblPr>
              <a:tblGrid>
                <a:gridCol w="527672"/>
                <a:gridCol w="890910"/>
                <a:gridCol w="709291"/>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220796"/>
              </p:ext>
            </p:extLst>
          </p:nvPr>
        </p:nvGraphicFramePr>
        <p:xfrm>
          <a:off x="2667000" y="1905000"/>
          <a:ext cx="1295400" cy="2316480"/>
        </p:xfrm>
        <a:graphic>
          <a:graphicData uri="http://schemas.openxmlformats.org/drawingml/2006/table">
            <a:tbl>
              <a:tblPr firstRow="1" bandRow="1">
                <a:tableStyleId>{5C22544A-7EE6-4342-B048-85BDC9FD1C3A}</a:tableStyleId>
              </a:tblPr>
              <a:tblGrid>
                <a:gridCol w="801914"/>
                <a:gridCol w="493486"/>
              </a:tblGrid>
              <a:tr h="419100">
                <a:tc>
                  <a:txBody>
                    <a:bodyPr/>
                    <a:lstStyle/>
                    <a:p>
                      <a:r>
                        <a:rPr lang="en-US" dirty="0" smtClean="0"/>
                        <a:t>region</a:t>
                      </a:r>
                      <a:endParaRPr lang="en-US" dirty="0"/>
                    </a:p>
                  </a:txBody>
                  <a:tcPr/>
                </a:tc>
                <a:tc>
                  <a:txBody>
                    <a:bodyPr/>
                    <a:lstStyle/>
                    <a:p>
                      <a:r>
                        <a:rPr lang="en-US" dirty="0" smtClean="0"/>
                        <a:t>x</a:t>
                      </a:r>
                      <a:endParaRPr lang="en-US" dirty="0"/>
                    </a:p>
                  </a:txBody>
                  <a:tcPr/>
                </a:tc>
              </a:tr>
              <a:tr h="419100">
                <a:tc>
                  <a:txBody>
                    <a:bodyPr/>
                    <a:lstStyle/>
                    <a:p>
                      <a:r>
                        <a:rPr lang="en-US" dirty="0" smtClean="0"/>
                        <a:t>1</a:t>
                      </a:r>
                      <a:endParaRPr lang="en-US" dirty="0"/>
                    </a:p>
                  </a:txBody>
                  <a:tcPr/>
                </a:tc>
                <a:tc>
                  <a:txBody>
                    <a:bodyPr/>
                    <a:lstStyle/>
                    <a:p>
                      <a:r>
                        <a:rPr lang="en-US" dirty="0" smtClean="0"/>
                        <a:t>15</a:t>
                      </a:r>
                      <a:endParaRPr lang="en-US" dirty="0"/>
                    </a:p>
                  </a:txBody>
                  <a:tcPr/>
                </a:tc>
              </a:tr>
              <a:tr h="419100">
                <a:tc>
                  <a:txBody>
                    <a:bodyPr/>
                    <a:lstStyle/>
                    <a:p>
                      <a:r>
                        <a:rPr lang="en-US" dirty="0" smtClean="0"/>
                        <a:t>2</a:t>
                      </a:r>
                      <a:endParaRPr lang="en-US" dirty="0"/>
                    </a:p>
                  </a:txBody>
                  <a:tcPr/>
                </a:tc>
                <a:tc>
                  <a:txBody>
                    <a:bodyPr/>
                    <a:lstStyle/>
                    <a:p>
                      <a:r>
                        <a:rPr lang="en-US" dirty="0" smtClean="0"/>
                        <a:t>13</a:t>
                      </a:r>
                      <a:endParaRPr lang="en-US" dirty="0"/>
                    </a:p>
                  </a:txBody>
                  <a:tcPr/>
                </a:tc>
              </a:tr>
              <a:tr h="419100">
                <a:tc>
                  <a:txBody>
                    <a:bodyPr/>
                    <a:lstStyle/>
                    <a:p>
                      <a:r>
                        <a:rPr lang="en-US" dirty="0" smtClean="0"/>
                        <a:t>3</a:t>
                      </a:r>
                      <a:endParaRPr lang="en-US" dirty="0"/>
                    </a:p>
                  </a:txBody>
                  <a:tcPr/>
                </a:tc>
                <a:tc>
                  <a:txBody>
                    <a:bodyPr/>
                    <a:lstStyle/>
                    <a:p>
                      <a:r>
                        <a:rPr lang="en-US" dirty="0" smtClean="0"/>
                        <a:t>12</a:t>
                      </a:r>
                      <a:endParaRPr lang="en-US" dirty="0"/>
                    </a:p>
                  </a:txBody>
                  <a:tcPr/>
                </a:tc>
              </a:tr>
              <a:tr h="419100">
                <a:tc>
                  <a:txBody>
                    <a:bodyPr/>
                    <a:lstStyle/>
                    <a:p>
                      <a:r>
                        <a:rPr lang="en-US" dirty="0" smtClean="0"/>
                        <a:t>4</a:t>
                      </a:r>
                      <a:endParaRPr lang="en-US" dirty="0"/>
                    </a:p>
                  </a:txBody>
                  <a:tcPr/>
                </a:tc>
                <a:tc>
                  <a:txBody>
                    <a:bodyPr/>
                    <a:lstStyle/>
                    <a:p>
                      <a:r>
                        <a:rPr lang="en-US" dirty="0" smtClean="0"/>
                        <a:t>11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55143466"/>
              </p:ext>
            </p:extLst>
          </p:nvPr>
        </p:nvGraphicFramePr>
        <p:xfrm>
          <a:off x="4191000" y="1905000"/>
          <a:ext cx="4495800" cy="3573780"/>
        </p:xfrm>
        <a:graphic>
          <a:graphicData uri="http://schemas.openxmlformats.org/drawingml/2006/table">
            <a:tbl>
              <a:tblPr firstRow="1" bandRow="1">
                <a:tableStyleId>{5C22544A-7EE6-4342-B048-85BDC9FD1C3A}</a:tableStyleId>
              </a:tblPr>
              <a:tblGrid>
                <a:gridCol w="899160"/>
                <a:gridCol w="899160"/>
                <a:gridCol w="899160"/>
                <a:gridCol w="899160"/>
                <a:gridCol w="899160"/>
              </a:tblGrid>
              <a:tr h="419100">
                <a:tc>
                  <a:txBody>
                    <a:bodyPr/>
                    <a:lstStyle/>
                    <a:p>
                      <a:r>
                        <a:rPr lang="en-US" dirty="0" smtClean="0"/>
                        <a:t>id</a:t>
                      </a:r>
                      <a:endParaRPr lang="en-US" dirty="0"/>
                    </a:p>
                  </a:txBody>
                  <a:tcPr/>
                </a:tc>
                <a:tc>
                  <a:txBody>
                    <a:bodyPr/>
                    <a:lstStyle/>
                    <a:p>
                      <a:r>
                        <a:rPr lang="en-US" dirty="0" smtClean="0"/>
                        <a:t>region</a:t>
                      </a:r>
                      <a:endParaRPr lang="en-US" dirty="0"/>
                    </a:p>
                  </a:txBody>
                  <a:tcPr/>
                </a:tc>
                <a:tc>
                  <a:txBody>
                    <a:bodyPr/>
                    <a:lstStyle/>
                    <a:p>
                      <a:r>
                        <a:rPr lang="en-US" dirty="0" smtClean="0"/>
                        <a:t>a</a:t>
                      </a:r>
                      <a:endParaRPr lang="en-US" dirty="0"/>
                    </a:p>
                  </a:txBody>
                  <a:tcPr/>
                </a:tc>
                <a:tc>
                  <a:txBody>
                    <a:bodyPr/>
                    <a:lstStyle/>
                    <a:p>
                      <a:r>
                        <a:rPr lang="en-US" dirty="0" smtClean="0"/>
                        <a:t>x</a:t>
                      </a:r>
                      <a:endParaRPr lang="en-US" dirty="0"/>
                    </a:p>
                  </a:txBody>
                  <a:tcPr/>
                </a:tc>
                <a:tc>
                  <a:txBody>
                    <a:bodyPr/>
                    <a:lstStyle/>
                    <a:p>
                      <a:r>
                        <a:rPr lang="en-US" dirty="0" smtClean="0"/>
                        <a:t>_merge</a:t>
                      </a:r>
                      <a:endParaRPr lang="en-US" dirty="0"/>
                    </a:p>
                  </a:txBody>
                  <a:tcPr/>
                </a:tc>
              </a:tr>
              <a:tr h="4191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26</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29</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r>
                        <a:rPr lang="en-US" dirty="0" smtClean="0"/>
                        <a:t>3</a:t>
                      </a:r>
                      <a:endParaRPr lang="en-US" dirty="0"/>
                    </a:p>
                  </a:txBody>
                  <a:tcPr/>
                </a:tc>
              </a:tr>
              <a:tr h="4191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21</a:t>
                      </a:r>
                      <a:endParaRPr lang="en-US" dirty="0"/>
                    </a:p>
                  </a:txBody>
                  <a:tcPr/>
                </a:tc>
                <a:tc>
                  <a:txBody>
                    <a:bodyPr/>
                    <a:lstStyle/>
                    <a:p>
                      <a:r>
                        <a:rPr lang="en-US" dirty="0" smtClean="0"/>
                        <a:t>12</a:t>
                      </a:r>
                      <a:endParaRPr lang="en-US" dirty="0"/>
                    </a:p>
                  </a:txBody>
                  <a:tcPr/>
                </a:tc>
                <a:tc>
                  <a:txBody>
                    <a:bodyPr/>
                    <a:lstStyle/>
                    <a:p>
                      <a:r>
                        <a:rPr lang="en-US" dirty="0" smtClean="0"/>
                        <a:t>3</a:t>
                      </a:r>
                      <a:endParaRPr lang="en-US" dirty="0"/>
                    </a:p>
                  </a:txBody>
                  <a:tcPr/>
                </a:tc>
              </a:tr>
              <a:tr h="41910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24</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r>
              <a:tr h="419100">
                <a:tc>
                  <a:txBody>
                    <a:bodyPr/>
                    <a:lstStyle/>
                    <a:p>
                      <a:r>
                        <a:rPr lang="en-US" dirty="0" smtClean="0"/>
                        <a:t>6</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c>
                  <a:txBody>
                    <a:bodyPr/>
                    <a:lstStyle/>
                    <a:p>
                      <a:r>
                        <a:rPr lang="en-US" dirty="0" smtClean="0"/>
                        <a:t>.</a:t>
                      </a:r>
                      <a:endParaRPr lang="en-US" dirty="0"/>
                    </a:p>
                  </a:txBody>
                  <a:tcPr/>
                </a:tc>
                <a:tc>
                  <a:txBody>
                    <a:bodyPr/>
                    <a:lstStyle/>
                    <a:p>
                      <a:r>
                        <a:rPr lang="en-US" dirty="0" smtClean="0"/>
                        <a:t>1</a:t>
                      </a:r>
                      <a:endParaRPr lang="en-US" dirty="0"/>
                    </a:p>
                  </a:txBody>
                  <a:tcPr/>
                </a:tc>
              </a:tr>
              <a:tr h="419100">
                <a:tc>
                  <a:txBody>
                    <a:bodyPr/>
                    <a:lstStyle/>
                    <a:p>
                      <a:r>
                        <a:rPr lang="en-US" dirty="0" smtClean="0"/>
                        <a:t>.</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11</a:t>
                      </a:r>
                      <a:endParaRPr lang="en-US" dirty="0"/>
                    </a:p>
                  </a:txBody>
                  <a:tcPr/>
                </a:tc>
                <a:tc>
                  <a:txBody>
                    <a:bodyPr/>
                    <a:lstStyle/>
                    <a:p>
                      <a:r>
                        <a:rPr lang="en-US" dirty="0" smtClean="0"/>
                        <a:t>2</a:t>
                      </a:r>
                      <a:endParaRPr lang="en-US" dirty="0"/>
                    </a:p>
                  </a:txBody>
                  <a:tcPr/>
                </a:tc>
              </a:tr>
            </a:tbl>
          </a:graphicData>
        </a:graphic>
      </p:graphicFrame>
      <p:sp>
        <p:nvSpPr>
          <p:cNvPr id="7" name="TextBox 6"/>
          <p:cNvSpPr txBox="1"/>
          <p:nvPr/>
        </p:nvSpPr>
        <p:spPr>
          <a:xfrm>
            <a:off x="838200" y="1371600"/>
            <a:ext cx="849656" cy="369332"/>
          </a:xfrm>
          <a:prstGeom prst="rect">
            <a:avLst/>
          </a:prstGeom>
          <a:noFill/>
        </p:spPr>
        <p:txBody>
          <a:bodyPr wrap="none" rtlCol="0">
            <a:spAutoFit/>
          </a:bodyPr>
          <a:lstStyle/>
          <a:p>
            <a:r>
              <a:rPr lang="en-US" dirty="0" smtClean="0"/>
              <a:t>Master</a:t>
            </a:r>
            <a:endParaRPr lang="en-US" dirty="0"/>
          </a:p>
        </p:txBody>
      </p:sp>
      <p:sp>
        <p:nvSpPr>
          <p:cNvPr id="8" name="TextBox 7"/>
          <p:cNvSpPr txBox="1"/>
          <p:nvPr/>
        </p:nvSpPr>
        <p:spPr>
          <a:xfrm>
            <a:off x="2971800" y="1400175"/>
            <a:ext cx="705642" cy="369332"/>
          </a:xfrm>
          <a:prstGeom prst="rect">
            <a:avLst/>
          </a:prstGeom>
          <a:noFill/>
        </p:spPr>
        <p:txBody>
          <a:bodyPr wrap="none" rtlCol="0">
            <a:spAutoFit/>
          </a:bodyPr>
          <a:lstStyle/>
          <a:p>
            <a:r>
              <a:rPr lang="en-US" dirty="0" smtClean="0"/>
              <a:t>Using</a:t>
            </a:r>
            <a:endParaRPr lang="en-US" dirty="0"/>
          </a:p>
        </p:txBody>
      </p:sp>
      <p:sp>
        <p:nvSpPr>
          <p:cNvPr id="9" name="TextBox 8"/>
          <p:cNvSpPr txBox="1"/>
          <p:nvPr/>
        </p:nvSpPr>
        <p:spPr>
          <a:xfrm>
            <a:off x="4495800" y="1371600"/>
            <a:ext cx="4063869" cy="369332"/>
          </a:xfrm>
          <a:prstGeom prst="rect">
            <a:avLst/>
          </a:prstGeom>
          <a:noFill/>
        </p:spPr>
        <p:txBody>
          <a:bodyPr wrap="none" rtlCol="0">
            <a:spAutoFit/>
          </a:bodyPr>
          <a:lstStyle/>
          <a:p>
            <a:r>
              <a:rPr lang="en-US" dirty="0" smtClean="0"/>
              <a:t>merge m:1 region using </a:t>
            </a:r>
            <a:r>
              <a:rPr lang="en-US" dirty="0" smtClean="0">
                <a:sym typeface="Wingdings" pitchFamily="2" charset="2"/>
              </a:rPr>
              <a:t>"</a:t>
            </a:r>
            <a:r>
              <a:rPr lang="en-US" dirty="0" smtClean="0"/>
              <a:t>using file name</a:t>
            </a:r>
            <a:r>
              <a:rPr lang="en-US" dirty="0" smtClean="0">
                <a:sym typeface="Wingdings" pitchFamily="2" charset="2"/>
              </a:rPr>
              <a:t>"</a:t>
            </a:r>
            <a:endParaRPr lang="en-US" dirty="0"/>
          </a:p>
        </p:txBody>
      </p:sp>
    </p:spTree>
    <p:extLst>
      <p:ext uri="{BB962C8B-B14F-4D97-AF65-F5344CB8AC3E}">
        <p14:creationId xmlns:p14="http://schemas.microsoft.com/office/powerpoint/2010/main" val="3068346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stata</a:t>
            </a:r>
            <a:r>
              <a:rPr lang="en-US" dirty="0" smtClean="0"/>
              <a:t> merges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“Remember this formal definition. It will serve you well.” (</a:t>
            </a:r>
            <a:r>
              <a:rPr lang="en-US" dirty="0" err="1"/>
              <a:t>Stata</a:t>
            </a:r>
            <a:r>
              <a:rPr lang="en-US" dirty="0"/>
              <a:t> 12 Manual, Data Management [D], </a:t>
            </a:r>
            <a:r>
              <a:rPr lang="en-US" dirty="0" smtClean="0"/>
              <a:t>p.438)</a:t>
            </a:r>
          </a:p>
          <a:p>
            <a:pPr marL="0" indent="0">
              <a:buNone/>
            </a:pPr>
            <a:endParaRPr lang="en-US" dirty="0" smtClean="0"/>
          </a:p>
          <a:p>
            <a:pPr marL="400050" lvl="1" indent="0">
              <a:buNone/>
            </a:pPr>
            <a:r>
              <a:rPr lang="en-US" dirty="0" smtClean="0">
                <a:latin typeface="Times New Roman" pitchFamily="18" charset="0"/>
                <a:cs typeface="Times New Roman" pitchFamily="18" charset="0"/>
              </a:rPr>
              <a:t>“The formal definition for merge behavior is the following: Start with the first observation of the master. Find the corresponding observation in the using data, if there is one. Record the matched or unmatched result. Proceed to the next observation in the master dataset. When you finish working through the master dataset, work through unused observations from the using data. By default, unmatched observations are kept in the merged data, whether they come from the master dataset or the using dataset.”</a:t>
            </a:r>
          </a:p>
          <a:p>
            <a:pPr marL="400050" lvl="1" indent="0">
              <a:buNone/>
            </a:pPr>
            <a:endParaRPr lang="en-US" dirty="0">
              <a:latin typeface="Times New Roman" pitchFamily="18" charset="0"/>
              <a:cs typeface="Times New Roman" pitchFamily="18" charset="0"/>
            </a:endParaRPr>
          </a:p>
          <a:p>
            <a:pPr marL="400050" lvl="1"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56804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Raw Data File</a:t>
            </a:r>
            <a:endParaRPr lang="en-US" dirty="0"/>
          </a:p>
        </p:txBody>
      </p:sp>
    </p:spTree>
    <p:extLst>
      <p:ext uri="{BB962C8B-B14F-4D97-AF65-F5344CB8AC3E}">
        <p14:creationId xmlns:p14="http://schemas.microsoft.com/office/powerpoint/2010/main" val="2747559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Inputting Raw Data</a:t>
            </a:r>
            <a:endParaRPr lang="en-US" dirty="0"/>
          </a:p>
        </p:txBody>
      </p:sp>
      <p:sp>
        <p:nvSpPr>
          <p:cNvPr id="3" name="Content Placeholder 2"/>
          <p:cNvSpPr>
            <a:spLocks noGrp="1"/>
          </p:cNvSpPr>
          <p:nvPr>
            <p:ph idx="1"/>
          </p:nvPr>
        </p:nvSpPr>
        <p:spPr/>
        <p:txBody>
          <a:bodyPr>
            <a:normAutofit fontScale="92500"/>
          </a:bodyPr>
          <a:lstStyle/>
          <a:p>
            <a:r>
              <a:rPr lang="en-US" dirty="0" err="1" smtClean="0"/>
              <a:t>Stata</a:t>
            </a:r>
            <a:r>
              <a:rPr lang="en-US" dirty="0" smtClean="0"/>
              <a:t> stores data in a proprietary format, i.e. the  .</a:t>
            </a:r>
            <a:r>
              <a:rPr lang="en-US" dirty="0" err="1" smtClean="0"/>
              <a:t>dta</a:t>
            </a:r>
            <a:r>
              <a:rPr lang="en-US" dirty="0" smtClean="0"/>
              <a:t> file</a:t>
            </a:r>
          </a:p>
          <a:p>
            <a:r>
              <a:rPr lang="en-US" dirty="0" smtClean="0"/>
              <a:t>Once data are stored in a .</a:t>
            </a:r>
            <a:r>
              <a:rPr lang="en-US" dirty="0" err="1" smtClean="0"/>
              <a:t>dta</a:t>
            </a:r>
            <a:r>
              <a:rPr lang="en-US" dirty="0" smtClean="0"/>
              <a:t> file, we can quickly load the data into memory by the use command</a:t>
            </a:r>
          </a:p>
          <a:p>
            <a:r>
              <a:rPr lang="en-US" dirty="0" smtClean="0"/>
              <a:t>If data are given in other formats, we have to input / read / import them into </a:t>
            </a:r>
            <a:r>
              <a:rPr lang="en-US" dirty="0" err="1" smtClean="0"/>
              <a:t>stata</a:t>
            </a:r>
            <a:r>
              <a:rPr lang="en-US" dirty="0" smtClean="0"/>
              <a:t> first</a:t>
            </a:r>
          </a:p>
          <a:p>
            <a:r>
              <a:rPr lang="en-US" dirty="0" smtClean="0"/>
              <a:t>One common such format is known as a raw data file, which </a:t>
            </a:r>
            <a:r>
              <a:rPr lang="en-US" dirty="0" err="1" smtClean="0"/>
              <a:t>stata</a:t>
            </a:r>
            <a:r>
              <a:rPr lang="en-US" dirty="0" smtClean="0"/>
              <a:t> assumes to have an extension of .raw</a:t>
            </a:r>
          </a:p>
          <a:p>
            <a:endParaRPr lang="en-US" dirty="0" smtClean="0"/>
          </a:p>
          <a:p>
            <a:endParaRPr lang="en-US" dirty="0"/>
          </a:p>
        </p:txBody>
      </p:sp>
    </p:spTree>
    <p:extLst>
      <p:ext uri="{BB962C8B-B14F-4D97-AF65-F5344CB8AC3E}">
        <p14:creationId xmlns:p14="http://schemas.microsoft.com/office/powerpoint/2010/main" val="1388191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commands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an overview of all the commands that import data into </a:t>
            </a:r>
            <a:r>
              <a:rPr lang="en-US" dirty="0" err="1" smtClean="0"/>
              <a:t>Stata</a:t>
            </a:r>
            <a:r>
              <a:rPr lang="en-US" dirty="0" smtClean="0"/>
              <a:t>: help import </a:t>
            </a:r>
          </a:p>
          <a:p>
            <a:r>
              <a:rPr lang="en-US" dirty="0" err="1" smtClean="0"/>
              <a:t>Stata’s</a:t>
            </a:r>
            <a:r>
              <a:rPr lang="en-US" dirty="0" smtClean="0"/>
              <a:t> flagship input command to read the raw data is </a:t>
            </a:r>
            <a:r>
              <a:rPr lang="en-US" i="1" dirty="0" err="1" smtClean="0"/>
              <a:t>infile</a:t>
            </a:r>
            <a:r>
              <a:rPr lang="en-US" dirty="0" smtClean="0"/>
              <a:t>, which can deal with both:</a:t>
            </a:r>
          </a:p>
          <a:p>
            <a:pPr lvl="1"/>
            <a:r>
              <a:rPr lang="en-US" i="1" dirty="0" smtClean="0"/>
              <a:t>Free format</a:t>
            </a:r>
            <a:r>
              <a:rPr lang="en-US" dirty="0" smtClean="0"/>
              <a:t> data: </a:t>
            </a:r>
          </a:p>
          <a:p>
            <a:pPr lvl="2"/>
            <a:r>
              <a:rPr lang="en-US" dirty="0" smtClean="0"/>
              <a:t>values are delimited (by a space, tab, or comma)</a:t>
            </a:r>
          </a:p>
          <a:p>
            <a:pPr lvl="2"/>
            <a:r>
              <a:rPr lang="en-US" dirty="0" smtClean="0"/>
              <a:t>string value is quoted if it embeds spaces or commas</a:t>
            </a:r>
          </a:p>
          <a:p>
            <a:pPr lvl="2"/>
            <a:r>
              <a:rPr lang="en-US" dirty="0" smtClean="0"/>
              <a:t>If one observation per line, then you may use simpler </a:t>
            </a:r>
            <a:r>
              <a:rPr lang="en-US" i="1" dirty="0" err="1" smtClean="0"/>
              <a:t>insheet</a:t>
            </a:r>
            <a:r>
              <a:rPr lang="en-US" dirty="0" smtClean="0"/>
              <a:t> command instead</a:t>
            </a:r>
          </a:p>
          <a:p>
            <a:pPr lvl="1"/>
            <a:r>
              <a:rPr lang="en-US" i="1" dirty="0" smtClean="0"/>
              <a:t>Fixed format</a:t>
            </a:r>
            <a:r>
              <a:rPr lang="en-US" dirty="0" smtClean="0"/>
              <a:t> data:</a:t>
            </a:r>
          </a:p>
          <a:p>
            <a:pPr lvl="2"/>
            <a:r>
              <a:rPr lang="en-US" dirty="0" smtClean="0"/>
              <a:t>Values for a variable always appears in the fixed columns</a:t>
            </a:r>
          </a:p>
          <a:p>
            <a:pPr lvl="2"/>
            <a:r>
              <a:rPr lang="en-US" dirty="0" smtClean="0"/>
              <a:t>If simple, then you may get by using </a:t>
            </a:r>
            <a:r>
              <a:rPr lang="en-US" i="1" dirty="0" smtClean="0"/>
              <a:t>infix</a:t>
            </a:r>
            <a:r>
              <a:rPr lang="en-US" dirty="0" smtClean="0"/>
              <a:t> command instead</a:t>
            </a:r>
          </a:p>
          <a:p>
            <a:r>
              <a:rPr lang="en-US" dirty="0" err="1" smtClean="0"/>
              <a:t>Infile</a:t>
            </a:r>
            <a:r>
              <a:rPr lang="en-US" dirty="0" smtClean="0"/>
              <a:t> and infix allow using a separate </a:t>
            </a:r>
            <a:r>
              <a:rPr lang="en-US" i="1" dirty="0" smtClean="0"/>
              <a:t>dictionary </a:t>
            </a:r>
            <a:r>
              <a:rPr lang="en-US" dirty="0" smtClean="0"/>
              <a:t>file</a:t>
            </a:r>
          </a:p>
          <a:p>
            <a:endParaRPr lang="en-US" dirty="0"/>
          </a:p>
        </p:txBody>
      </p:sp>
    </p:spTree>
    <p:extLst>
      <p:ext uri="{BB962C8B-B14F-4D97-AF65-F5344CB8AC3E}">
        <p14:creationId xmlns:p14="http://schemas.microsoft.com/office/powerpoint/2010/main" val="57314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Display</a:t>
            </a:r>
          </a:p>
          <a:p>
            <a:r>
              <a:rPr lang="en-US" dirty="0" smtClean="0"/>
              <a:t>Stata Dataset</a:t>
            </a:r>
          </a:p>
          <a:p>
            <a:r>
              <a:rPr lang="en-US" dirty="0" smtClean="0"/>
              <a:t>Generate / Replace</a:t>
            </a:r>
          </a:p>
          <a:p>
            <a:r>
              <a:rPr lang="en-US" dirty="0" smtClean="0"/>
              <a:t>Describe / List</a:t>
            </a:r>
          </a:p>
          <a:p>
            <a:r>
              <a:rPr lang="en-US" dirty="0" smtClean="0"/>
              <a:t>Tabulate / Summarize</a:t>
            </a:r>
          </a:p>
          <a:p>
            <a:r>
              <a:rPr lang="en-US" dirty="0" smtClean="0"/>
              <a:t>Import from / Export to Excel File</a:t>
            </a:r>
          </a:p>
          <a:p>
            <a:r>
              <a:rPr lang="en-US" dirty="0" smtClean="0"/>
              <a:t>Append / Merge</a:t>
            </a:r>
          </a:p>
          <a:p>
            <a:r>
              <a:rPr lang="en-US" dirty="0" err="1" smtClean="0"/>
              <a:t>Infile</a:t>
            </a:r>
            <a:r>
              <a:rPr lang="en-US" dirty="0" smtClean="0"/>
              <a:t> (Free format / using a dictionary)</a:t>
            </a:r>
          </a:p>
          <a:p>
            <a:r>
              <a:rPr lang="en-US" dirty="0" smtClean="0"/>
              <a:t>Date / Time*</a:t>
            </a:r>
          </a:p>
          <a:p>
            <a:r>
              <a:rPr lang="en-US" dirty="0" smtClean="0"/>
              <a:t>By-Group Processing / </a:t>
            </a:r>
            <a:r>
              <a:rPr lang="en-US" dirty="0" err="1" smtClean="0"/>
              <a:t>Egen</a:t>
            </a:r>
            <a:r>
              <a:rPr lang="en-US" dirty="0" smtClean="0"/>
              <a:t>*</a:t>
            </a:r>
            <a:endParaRPr lang="en-US" dirty="0"/>
          </a:p>
        </p:txBody>
      </p:sp>
    </p:spTree>
    <p:extLst>
      <p:ext uri="{BB962C8B-B14F-4D97-AF65-F5344CB8AC3E}">
        <p14:creationId xmlns:p14="http://schemas.microsoft.com/office/powerpoint/2010/main" val="1141722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Free Format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sz="2000" dirty="0" smtClean="0"/>
              <a:t>The </a:t>
            </a:r>
            <a:r>
              <a:rPr lang="en-US" sz="2000" dirty="0" err="1" smtClean="0"/>
              <a:t>test</a:t>
            </a:r>
            <a:r>
              <a:rPr lang="en-US" sz="2000" dirty="0" err="1" smtClean="0"/>
              <a:t>.raw</a:t>
            </a:r>
            <a:r>
              <a:rPr lang="en-US" sz="2000" dirty="0" smtClean="0"/>
              <a:t> </a:t>
            </a:r>
            <a:r>
              <a:rPr lang="en-US" sz="2000" dirty="0" smtClean="0"/>
              <a:t>file looks like: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1600" dirty="0" err="1" smtClean="0">
                <a:latin typeface="Consolas" panose="020B0609020204030204" pitchFamily="49" charset="0"/>
                <a:cs typeface="Consolas" panose="020B0609020204030204" pitchFamily="49" charset="0"/>
              </a:rPr>
              <a:t>infile</a:t>
            </a:r>
            <a:r>
              <a:rPr lang="en-US" sz="1600" dirty="0" smtClean="0">
                <a:latin typeface="Consolas" panose="020B0609020204030204" pitchFamily="49" charset="0"/>
                <a:cs typeface="Consolas" panose="020B0609020204030204" pitchFamily="49" charset="0"/>
              </a:rPr>
              <a:t> str14 country setting effort change </a:t>
            </a:r>
            <a:r>
              <a:rPr lang="en-US" sz="1600" dirty="0" smtClean="0">
                <a:latin typeface="Consolas" panose="020B0609020204030204" pitchFamily="49" charset="0"/>
                <a:cs typeface="Consolas" panose="020B0609020204030204" pitchFamily="49" charset="0"/>
              </a:rPr>
              <a:t>using </a:t>
            </a:r>
            <a:r>
              <a:rPr lang="en-US" sz="1600" dirty="0" err="1" smtClean="0">
                <a:latin typeface="Consolas" panose="020B0609020204030204" pitchFamily="49" charset="0"/>
                <a:cs typeface="Consolas" panose="020B0609020204030204" pitchFamily="49" charset="0"/>
              </a:rPr>
              <a:t>test.raw</a:t>
            </a:r>
            <a:r>
              <a:rPr lang="en-US" sz="160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clear</a:t>
            </a:r>
          </a:p>
          <a:p>
            <a:pPr marL="0" indent="0">
              <a:buNone/>
            </a:pPr>
            <a:endParaRPr lang="en-US" dirty="0" smtClean="0"/>
          </a:p>
          <a:p>
            <a:pPr marL="0" indent="0">
              <a:buNone/>
            </a:pPr>
            <a:endParaRPr lang="en-US" dirty="0"/>
          </a:p>
          <a:p>
            <a:endParaRPr lang="en-US" dirty="0"/>
          </a:p>
        </p:txBody>
      </p:sp>
      <p:sp>
        <p:nvSpPr>
          <p:cNvPr id="4" name="Rectangle 3"/>
          <p:cNvSpPr/>
          <p:nvPr/>
        </p:nvSpPr>
        <p:spPr>
          <a:xfrm>
            <a:off x="4210050" y="1066800"/>
            <a:ext cx="4572000" cy="4401205"/>
          </a:xfrm>
          <a:prstGeom prst="rect">
            <a:avLst/>
          </a:prstGeom>
          <a:ln>
            <a:solidFill>
              <a:schemeClr val="accent1"/>
            </a:solidFill>
          </a:ln>
        </p:spPr>
        <p:txBody>
          <a:bodyPr>
            <a:spAutoFit/>
          </a:bodyPr>
          <a:lstStyle/>
          <a:p>
            <a:r>
              <a:rPr lang="en-US" sz="1400" dirty="0">
                <a:latin typeface="Consolas" pitchFamily="49" charset="0"/>
                <a:cs typeface="Consolas" pitchFamily="49" charset="0"/>
              </a:rPr>
              <a:t> </a:t>
            </a:r>
            <a:r>
              <a:rPr lang="en-US" sz="1400" dirty="0" smtClean="0">
                <a:latin typeface="Consolas" pitchFamily="49" charset="0"/>
                <a:cs typeface="Consolas" pitchFamily="49" charset="0"/>
              </a:rPr>
              <a:t>  Bolivia            </a:t>
            </a:r>
            <a:r>
              <a:rPr lang="en-US" sz="1400" dirty="0">
                <a:latin typeface="Consolas" pitchFamily="49" charset="0"/>
                <a:cs typeface="Consolas" pitchFamily="49" charset="0"/>
              </a:rPr>
              <a:t>46       0        1</a:t>
            </a:r>
          </a:p>
          <a:p>
            <a:r>
              <a:rPr lang="en-US" sz="1400" dirty="0">
                <a:latin typeface="Consolas" pitchFamily="49" charset="0"/>
                <a:cs typeface="Consolas" pitchFamily="49" charset="0"/>
              </a:rPr>
              <a:t>   Brazil             74       0       10</a:t>
            </a:r>
          </a:p>
          <a:p>
            <a:r>
              <a:rPr lang="en-US" sz="1400" dirty="0">
                <a:latin typeface="Consolas" pitchFamily="49" charset="0"/>
                <a:cs typeface="Consolas" pitchFamily="49" charset="0"/>
              </a:rPr>
              <a:t>   Chile              89      16       29</a:t>
            </a:r>
          </a:p>
          <a:p>
            <a:r>
              <a:rPr lang="en-US" sz="1400" dirty="0">
                <a:latin typeface="Consolas" pitchFamily="49" charset="0"/>
                <a:cs typeface="Consolas" pitchFamily="49" charset="0"/>
              </a:rPr>
              <a:t>   Colombia           77      16       25</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CostaRica</a:t>
            </a:r>
            <a:r>
              <a:rPr lang="en-US" sz="1400" dirty="0">
                <a:latin typeface="Consolas" pitchFamily="49" charset="0"/>
                <a:cs typeface="Consolas" pitchFamily="49" charset="0"/>
              </a:rPr>
              <a:t>          84      21       29</a:t>
            </a:r>
          </a:p>
          <a:p>
            <a:r>
              <a:rPr lang="en-US" sz="1400" dirty="0">
                <a:latin typeface="Consolas" pitchFamily="49" charset="0"/>
                <a:cs typeface="Consolas" pitchFamily="49" charset="0"/>
              </a:rPr>
              <a:t>   Cuba               89      15       40</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DominicanRep</a:t>
            </a:r>
            <a:r>
              <a:rPr lang="en-US" sz="1400" dirty="0">
                <a:latin typeface="Consolas" pitchFamily="49" charset="0"/>
                <a:cs typeface="Consolas" pitchFamily="49" charset="0"/>
              </a:rPr>
              <a:t>       68      14       21</a:t>
            </a:r>
          </a:p>
          <a:p>
            <a:r>
              <a:rPr lang="en-US" sz="1400" dirty="0">
                <a:latin typeface="Consolas" pitchFamily="49" charset="0"/>
                <a:cs typeface="Consolas" pitchFamily="49" charset="0"/>
              </a:rPr>
              <a:t>   Ecuador            70       6        0</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ElSalvador</a:t>
            </a:r>
            <a:r>
              <a:rPr lang="en-US" sz="1400" dirty="0">
                <a:latin typeface="Consolas" pitchFamily="49" charset="0"/>
                <a:cs typeface="Consolas" pitchFamily="49" charset="0"/>
              </a:rPr>
              <a:t>         60      13       13</a:t>
            </a:r>
          </a:p>
          <a:p>
            <a:r>
              <a:rPr lang="en-US" sz="1400" dirty="0">
                <a:latin typeface="Consolas" pitchFamily="49" charset="0"/>
                <a:cs typeface="Consolas" pitchFamily="49" charset="0"/>
              </a:rPr>
              <a:t>   Guatemala          55       9        4</a:t>
            </a:r>
          </a:p>
          <a:p>
            <a:r>
              <a:rPr lang="en-US" sz="1400" dirty="0">
                <a:latin typeface="Consolas" pitchFamily="49" charset="0"/>
                <a:cs typeface="Consolas" pitchFamily="49" charset="0"/>
              </a:rPr>
              <a:t>   Haiti              35       3        0</a:t>
            </a:r>
          </a:p>
          <a:p>
            <a:r>
              <a:rPr lang="en-US" sz="1400" dirty="0">
                <a:latin typeface="Consolas" pitchFamily="49" charset="0"/>
                <a:cs typeface="Consolas" pitchFamily="49" charset="0"/>
              </a:rPr>
              <a:t>   Honduras           51       7        7</a:t>
            </a:r>
          </a:p>
          <a:p>
            <a:r>
              <a:rPr lang="en-US" sz="1400" dirty="0">
                <a:latin typeface="Consolas" pitchFamily="49" charset="0"/>
                <a:cs typeface="Consolas" pitchFamily="49" charset="0"/>
              </a:rPr>
              <a:t>   Jamaica            87      23       21</a:t>
            </a:r>
          </a:p>
          <a:p>
            <a:r>
              <a:rPr lang="en-US" sz="1400" dirty="0">
                <a:latin typeface="Consolas" pitchFamily="49" charset="0"/>
                <a:cs typeface="Consolas" pitchFamily="49" charset="0"/>
              </a:rPr>
              <a:t>   Mexico             83       4        9</a:t>
            </a:r>
          </a:p>
          <a:p>
            <a:r>
              <a:rPr lang="en-US" sz="1400" dirty="0">
                <a:latin typeface="Consolas" pitchFamily="49" charset="0"/>
                <a:cs typeface="Consolas" pitchFamily="49" charset="0"/>
              </a:rPr>
              <a:t>   Nicaragua          68       0        7</a:t>
            </a:r>
          </a:p>
          <a:p>
            <a:r>
              <a:rPr lang="en-US" sz="1400" dirty="0">
                <a:latin typeface="Consolas" pitchFamily="49" charset="0"/>
                <a:cs typeface="Consolas" pitchFamily="49" charset="0"/>
              </a:rPr>
              <a:t>   Panama             84      19       22</a:t>
            </a:r>
          </a:p>
          <a:p>
            <a:r>
              <a:rPr lang="en-US" sz="1400" dirty="0">
                <a:latin typeface="Consolas" pitchFamily="49" charset="0"/>
                <a:cs typeface="Consolas" pitchFamily="49" charset="0"/>
              </a:rPr>
              <a:t>   Paraguay           74       3        6</a:t>
            </a:r>
          </a:p>
          <a:p>
            <a:r>
              <a:rPr lang="en-US" sz="1400" dirty="0">
                <a:latin typeface="Consolas" pitchFamily="49" charset="0"/>
                <a:cs typeface="Consolas" pitchFamily="49" charset="0"/>
              </a:rPr>
              <a:t>   Peru               73       0        2</a:t>
            </a:r>
          </a:p>
          <a:p>
            <a:r>
              <a:rPr lang="en-US" sz="1400" dirty="0">
                <a:latin typeface="Consolas" pitchFamily="49" charset="0"/>
                <a:cs typeface="Consolas" pitchFamily="49" charset="0"/>
              </a:rPr>
              <a:t>   </a:t>
            </a:r>
            <a:r>
              <a:rPr lang="en-US" sz="1400" dirty="0" err="1">
                <a:latin typeface="Consolas" pitchFamily="49" charset="0"/>
                <a:cs typeface="Consolas" pitchFamily="49" charset="0"/>
              </a:rPr>
              <a:t>TrinidadTobago</a:t>
            </a:r>
            <a:r>
              <a:rPr lang="en-US" sz="1400" dirty="0">
                <a:latin typeface="Consolas" pitchFamily="49" charset="0"/>
                <a:cs typeface="Consolas" pitchFamily="49" charset="0"/>
              </a:rPr>
              <a:t>     84      15       29</a:t>
            </a:r>
          </a:p>
          <a:p>
            <a:r>
              <a:rPr lang="en-US" sz="1400" dirty="0">
                <a:latin typeface="Consolas" pitchFamily="49" charset="0"/>
                <a:cs typeface="Consolas" pitchFamily="49" charset="0"/>
              </a:rPr>
              <a:t>   Venezuela          91       7       11</a:t>
            </a:r>
          </a:p>
        </p:txBody>
      </p:sp>
    </p:spTree>
    <p:extLst>
      <p:ext uri="{BB962C8B-B14F-4D97-AF65-F5344CB8AC3E}">
        <p14:creationId xmlns:p14="http://schemas.microsoft.com/office/powerpoint/2010/main" val="3974087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Column Format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err="1" smtClean="0"/>
              <a:t>test</a:t>
            </a:r>
            <a:r>
              <a:rPr lang="en-US" dirty="0" err="1" smtClean="0"/>
              <a:t>.raw</a:t>
            </a:r>
            <a:r>
              <a:rPr lang="en-US" dirty="0" smtClean="0"/>
              <a:t> </a:t>
            </a:r>
            <a:r>
              <a:rPr lang="en-US" dirty="0" smtClean="0"/>
              <a:t>file can also be read as a fixed column format, since the values for each variable appears in the fixed columns</a:t>
            </a:r>
            <a:endParaRPr lang="en-US" dirty="0"/>
          </a:p>
          <a:p>
            <a:pPr lvl="1"/>
            <a:r>
              <a:rPr lang="en-US" dirty="0" smtClean="0"/>
              <a:t>Country names are always in columns 4 to 17</a:t>
            </a:r>
          </a:p>
          <a:p>
            <a:pPr lvl="1"/>
            <a:r>
              <a:rPr lang="en-US" dirty="0" smtClean="0"/>
              <a:t>settings value always 23-24 </a:t>
            </a:r>
          </a:p>
          <a:p>
            <a:pPr lvl="1"/>
            <a:r>
              <a:rPr lang="en-US" dirty="0" smtClean="0"/>
              <a:t>effort columns 31-32 and</a:t>
            </a:r>
          </a:p>
          <a:p>
            <a:pPr lvl="1"/>
            <a:r>
              <a:rPr lang="en-US" dirty="0" smtClean="0"/>
              <a:t>change at 40-41</a:t>
            </a:r>
          </a:p>
          <a:p>
            <a:r>
              <a:rPr lang="en-US" dirty="0" smtClean="0"/>
              <a:t>This information can be separately stored in a dictionary file like so:</a:t>
            </a:r>
          </a:p>
          <a:p>
            <a:pPr lvl="1"/>
            <a:r>
              <a:rPr lang="en-US" dirty="0" err="1" smtClean="0"/>
              <a:t>test</a:t>
            </a:r>
            <a:r>
              <a:rPr lang="en-US" dirty="0" err="1" smtClean="0"/>
              <a:t>.dct</a:t>
            </a:r>
            <a:endParaRPr lang="en-US" dirty="0"/>
          </a:p>
          <a:p>
            <a:endParaRPr lang="en-US" dirty="0"/>
          </a:p>
          <a:p>
            <a:endParaRPr lang="en-US" dirty="0" smtClean="0"/>
          </a:p>
          <a:p>
            <a:endParaRPr lang="en-US" dirty="0" smtClean="0"/>
          </a:p>
          <a:p>
            <a:endParaRPr lang="en-US" dirty="0"/>
          </a:p>
          <a:p>
            <a:r>
              <a:rPr lang="en-US" dirty="0" smtClean="0"/>
              <a:t> Using the dictionary file, data are read into </a:t>
            </a:r>
            <a:r>
              <a:rPr lang="en-US" dirty="0" err="1" smtClean="0"/>
              <a:t>stata</a:t>
            </a:r>
            <a:r>
              <a:rPr lang="en-US" dirty="0" smtClean="0"/>
              <a:t> like so:</a:t>
            </a:r>
          </a:p>
          <a:p>
            <a:pPr marL="457200" lvl="1" indent="0">
              <a:buNone/>
            </a:pPr>
            <a:r>
              <a:rPr lang="en-US" dirty="0" err="1" smtClean="0">
                <a:latin typeface="Consolas" pitchFamily="49" charset="0"/>
                <a:cs typeface="Consolas" pitchFamily="49" charset="0"/>
              </a:rPr>
              <a:t>infile</a:t>
            </a:r>
            <a:r>
              <a:rPr lang="en-US" dirty="0" smtClean="0">
                <a:latin typeface="Consolas" pitchFamily="49" charset="0"/>
                <a:cs typeface="Consolas" pitchFamily="49" charset="0"/>
              </a:rPr>
              <a:t> using </a:t>
            </a:r>
            <a:r>
              <a:rPr lang="en-US" dirty="0" err="1" smtClean="0">
                <a:latin typeface="Consolas" pitchFamily="49" charset="0"/>
                <a:cs typeface="Consolas" pitchFamily="49" charset="0"/>
              </a:rPr>
              <a:t>test</a:t>
            </a:r>
            <a:r>
              <a:rPr lang="en-US" dirty="0" err="1" smtClean="0">
                <a:latin typeface="Consolas" pitchFamily="49" charset="0"/>
                <a:cs typeface="Consolas" pitchFamily="49" charset="0"/>
              </a:rPr>
              <a:t>.dct</a:t>
            </a:r>
            <a:r>
              <a:rPr lang="en-US" dirty="0" smtClean="0">
                <a:latin typeface="Consolas" pitchFamily="49" charset="0"/>
                <a:cs typeface="Consolas" pitchFamily="49" charset="0"/>
              </a:rPr>
              <a:t>, clear</a:t>
            </a:r>
            <a:endParaRPr lang="en-US" dirty="0">
              <a:latin typeface="Consolas" pitchFamily="49" charset="0"/>
              <a:cs typeface="Consolas" pitchFamily="49" charset="0"/>
            </a:endParaRPr>
          </a:p>
          <a:p>
            <a:pPr marL="0" indent="0">
              <a:buNone/>
            </a:pPr>
            <a:endParaRPr lang="en-US" dirty="0" smtClean="0"/>
          </a:p>
        </p:txBody>
      </p:sp>
      <p:sp>
        <p:nvSpPr>
          <p:cNvPr id="4" name="Rectangle 3"/>
          <p:cNvSpPr/>
          <p:nvPr/>
        </p:nvSpPr>
        <p:spPr>
          <a:xfrm>
            <a:off x="2438400" y="3810000"/>
            <a:ext cx="6248400" cy="1384995"/>
          </a:xfrm>
          <a:prstGeom prst="rect">
            <a:avLst/>
          </a:prstGeom>
          <a:ln>
            <a:solidFill>
              <a:schemeClr val="accent1"/>
            </a:solidFill>
          </a:ln>
        </p:spPr>
        <p:txBody>
          <a:bodyPr wrap="square">
            <a:spAutoFit/>
          </a:bodyPr>
          <a:lstStyle/>
          <a:p>
            <a:r>
              <a:rPr lang="en-US" sz="1400" dirty="0">
                <a:latin typeface="Consolas" pitchFamily="49" charset="0"/>
                <a:cs typeface="Consolas" pitchFamily="49" charset="0"/>
              </a:rPr>
              <a:t>dictionary using </a:t>
            </a:r>
            <a:r>
              <a:rPr lang="en-US" sz="1400" dirty="0" err="1" smtClean="0">
                <a:latin typeface="Consolas" pitchFamily="49" charset="0"/>
                <a:cs typeface="Consolas" pitchFamily="49" charset="0"/>
              </a:rPr>
              <a:t>test</a:t>
            </a:r>
            <a:r>
              <a:rPr lang="en-US" sz="1400" dirty="0" err="1" smtClean="0">
                <a:latin typeface="Consolas" pitchFamily="49" charset="0"/>
                <a:cs typeface="Consolas" pitchFamily="49" charset="0"/>
              </a:rPr>
              <a:t>.raw</a:t>
            </a:r>
            <a:r>
              <a:rPr lang="en-US" sz="1400" dirty="0" smtClean="0">
                <a:latin typeface="Consolas" pitchFamily="49" charset="0"/>
                <a:cs typeface="Consolas" pitchFamily="49" charset="0"/>
              </a:rPr>
              <a:t> </a:t>
            </a:r>
            <a:r>
              <a:rPr lang="en-US" sz="1400" dirty="0">
                <a:latin typeface="Consolas" pitchFamily="49" charset="0"/>
                <a:cs typeface="Consolas" pitchFamily="49" charset="0"/>
              </a:rPr>
              <a:t>{</a:t>
            </a:r>
          </a:p>
          <a:p>
            <a:r>
              <a:rPr lang="en-US" sz="1400" dirty="0">
                <a:latin typeface="Consolas" pitchFamily="49" charset="0"/>
                <a:cs typeface="Consolas" pitchFamily="49" charset="0"/>
              </a:rPr>
              <a:t>   _column(4)  str14 country  %14s "country name"</a:t>
            </a:r>
          </a:p>
          <a:p>
            <a:r>
              <a:rPr lang="en-US" sz="1400" dirty="0">
                <a:latin typeface="Consolas" pitchFamily="49" charset="0"/>
                <a:cs typeface="Consolas" pitchFamily="49" charset="0"/>
              </a:rPr>
              <a:t>   _column(23)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settings %2.0f "settings"</a:t>
            </a:r>
          </a:p>
          <a:p>
            <a:r>
              <a:rPr lang="en-US" sz="1400" dirty="0">
                <a:latin typeface="Consolas" pitchFamily="49" charset="0"/>
                <a:cs typeface="Consolas" pitchFamily="49" charset="0"/>
              </a:rPr>
              <a:t>   _column(31)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effort   %2.0f "effort"</a:t>
            </a:r>
          </a:p>
          <a:p>
            <a:r>
              <a:rPr lang="en-US" sz="1400" dirty="0">
                <a:latin typeface="Consolas" pitchFamily="49" charset="0"/>
                <a:cs typeface="Consolas" pitchFamily="49" charset="0"/>
              </a:rPr>
              <a:t>   _column(40)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change   %2.0f "change"</a:t>
            </a:r>
          </a:p>
          <a:p>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111933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Lessons in </a:t>
            </a:r>
            <a:br>
              <a:rPr lang="en-US" dirty="0" smtClean="0"/>
            </a:br>
            <a:r>
              <a:rPr lang="en-US" dirty="0" smtClean="0"/>
              <a:t>Importing / Exporting Data</a:t>
            </a:r>
            <a:endParaRPr lang="en-US" dirty="0"/>
          </a:p>
        </p:txBody>
      </p:sp>
      <p:sp>
        <p:nvSpPr>
          <p:cNvPr id="3" name="Content Placeholder 2"/>
          <p:cNvSpPr>
            <a:spLocks noGrp="1"/>
          </p:cNvSpPr>
          <p:nvPr>
            <p:ph idx="1"/>
          </p:nvPr>
        </p:nvSpPr>
        <p:spPr/>
        <p:txBody>
          <a:bodyPr>
            <a:normAutofit lnSpcReduction="10000"/>
          </a:bodyPr>
          <a:lstStyle/>
          <a:p>
            <a:r>
              <a:rPr lang="en-US" dirty="0" smtClean="0"/>
              <a:t>Stat/Transfer can import / export data to and from various formats</a:t>
            </a:r>
          </a:p>
          <a:p>
            <a:r>
              <a:rPr lang="en-US" dirty="0" smtClean="0"/>
              <a:t>But don’t blindly trust any piece of software that moves data from one system / package / application to another</a:t>
            </a:r>
          </a:p>
          <a:p>
            <a:r>
              <a:rPr lang="en-US" dirty="0" smtClean="0"/>
              <a:t>Be careful and double-check everything</a:t>
            </a:r>
          </a:p>
          <a:p>
            <a:r>
              <a:rPr lang="en-US" dirty="0" smtClean="0"/>
              <a:t>It helps to know both the systems / packages/ applications well</a:t>
            </a:r>
          </a:p>
          <a:p>
            <a:r>
              <a:rPr lang="en-US" dirty="0" smtClean="0"/>
              <a:t>Ask help</a:t>
            </a:r>
            <a:endParaRPr lang="en-US" dirty="0"/>
          </a:p>
        </p:txBody>
      </p:sp>
    </p:spTree>
    <p:extLst>
      <p:ext uri="{BB962C8B-B14F-4D97-AF65-F5344CB8AC3E}">
        <p14:creationId xmlns:p14="http://schemas.microsoft.com/office/powerpoint/2010/main" val="264982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Directory</a:t>
            </a:r>
            <a:endParaRPr lang="en-US" dirty="0"/>
          </a:p>
        </p:txBody>
      </p:sp>
      <p:sp>
        <p:nvSpPr>
          <p:cNvPr id="3" name="Content Placeholder 2"/>
          <p:cNvSpPr>
            <a:spLocks noGrp="1"/>
          </p:cNvSpPr>
          <p:nvPr>
            <p:ph idx="1"/>
          </p:nvPr>
        </p:nvSpPr>
        <p:spPr/>
        <p:txBody>
          <a:bodyPr>
            <a:normAutofit/>
          </a:bodyPr>
          <a:lstStyle/>
          <a:p>
            <a:r>
              <a:rPr lang="en-US" sz="2400" dirty="0" smtClean="0">
                <a:latin typeface="Consolas" panose="020B0609020204030204" pitchFamily="49" charset="0"/>
                <a:cs typeface="Consolas" panose="020B0609020204030204" pitchFamily="49" charset="0"/>
              </a:rPr>
              <a:t>example do file (dm.do) and other files are in the zip file attachment (dm.zip) sent to you this afternoon</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smtClean="0">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cd to where you put this file (dm.do) in</a:t>
            </a:r>
          </a:p>
          <a:p>
            <a:pPr marL="0" indent="0">
              <a:buNone/>
            </a:pPr>
            <a:r>
              <a:rPr lang="en-US" sz="2400" dirty="0">
                <a:latin typeface="Consolas" panose="020B0609020204030204" pitchFamily="49" charset="0"/>
                <a:cs typeface="Consolas" panose="020B0609020204030204" pitchFamily="49" charset="0"/>
              </a:rPr>
              <a:t>cd z:\dm</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 check which directory I am in</a:t>
            </a:r>
          </a:p>
          <a:p>
            <a:pPr marL="0" indent="0">
              <a:buNone/>
            </a:pPr>
            <a:r>
              <a:rPr lang="en-US" sz="2400" dirty="0" err="1">
                <a:latin typeface="Consolas" panose="020B0609020204030204" pitchFamily="49" charset="0"/>
                <a:cs typeface="Consolas" panose="020B0609020204030204" pitchFamily="49" charset="0"/>
              </a:rPr>
              <a:t>pwd</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015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clear </a:t>
            </a:r>
            <a:r>
              <a:rPr lang="en-US" dirty="0" smtClean="0"/>
              <a:t>all</a:t>
            </a:r>
            <a:endParaRPr lang="en-US" dirty="0"/>
          </a:p>
          <a:p>
            <a:pPr marL="0" indent="0">
              <a:buNone/>
            </a:pPr>
            <a:r>
              <a:rPr lang="en-US" dirty="0"/>
              <a:t>display 1 + </a:t>
            </a:r>
            <a:r>
              <a:rPr lang="en-US" dirty="0" smtClean="0"/>
              <a:t>2</a:t>
            </a:r>
            <a:endParaRPr lang="en-US" dirty="0"/>
          </a:p>
          <a:p>
            <a:pPr marL="0" indent="0">
              <a:buNone/>
            </a:pPr>
            <a:endParaRPr lang="en-US" dirty="0"/>
          </a:p>
          <a:p>
            <a:pPr marL="0" indent="0">
              <a:buNone/>
            </a:pPr>
            <a:r>
              <a:rPr lang="en-US" dirty="0" smtClean="0"/>
              <a:t>display </a:t>
            </a:r>
            <a:r>
              <a:rPr lang="en-US" dirty="0" err="1"/>
              <a:t>ln</a:t>
            </a:r>
            <a:r>
              <a:rPr lang="en-US" dirty="0"/>
              <a:t>( 0.3 / (1-0.3) </a:t>
            </a:r>
            <a:r>
              <a:rPr lang="en-US" dirty="0" smtClean="0"/>
              <a:t>)</a:t>
            </a:r>
          </a:p>
          <a:p>
            <a:pPr marL="0" indent="0">
              <a:buNone/>
            </a:pPr>
            <a:r>
              <a:rPr lang="en-US" dirty="0" smtClean="0"/>
              <a:t>display </a:t>
            </a:r>
            <a:r>
              <a:rPr lang="en-US" dirty="0" err="1"/>
              <a:t>logit</a:t>
            </a:r>
            <a:r>
              <a:rPr lang="en-US" dirty="0"/>
              <a:t>(0.3)</a:t>
            </a:r>
          </a:p>
          <a:p>
            <a:pPr marL="0" indent="0">
              <a:buNone/>
            </a:pPr>
            <a:endParaRPr lang="en-US" dirty="0"/>
          </a:p>
          <a:p>
            <a:pPr marL="0" indent="0">
              <a:buNone/>
            </a:pPr>
            <a:r>
              <a:rPr lang="en-US" dirty="0"/>
              <a:t>// it can display strings as well</a:t>
            </a:r>
          </a:p>
          <a:p>
            <a:pPr marL="0" indent="0">
              <a:buNone/>
            </a:pPr>
            <a:r>
              <a:rPr lang="en-US" dirty="0"/>
              <a:t>display "hello, world?"</a:t>
            </a:r>
          </a:p>
          <a:p>
            <a:pPr marL="0" indent="0">
              <a:buNone/>
            </a:pPr>
            <a:endParaRPr lang="en-US" dirty="0"/>
          </a:p>
          <a:p>
            <a:pPr marL="0" indent="0">
              <a:buNone/>
            </a:pPr>
            <a:r>
              <a:rPr lang="en-US" dirty="0"/>
              <a:t>// some system values</a:t>
            </a:r>
          </a:p>
          <a:p>
            <a:pPr marL="0" indent="0">
              <a:buNone/>
            </a:pPr>
            <a:r>
              <a:rPr lang="en-US" dirty="0"/>
              <a:t>display c(</a:t>
            </a:r>
            <a:r>
              <a:rPr lang="en-US" dirty="0" err="1"/>
              <a:t>current_date</a:t>
            </a:r>
            <a:r>
              <a:rPr lang="en-US" dirty="0"/>
              <a:t>)</a:t>
            </a:r>
          </a:p>
        </p:txBody>
      </p:sp>
    </p:spTree>
    <p:extLst>
      <p:ext uri="{BB962C8B-B14F-4D97-AF65-F5344CB8AC3E}">
        <p14:creationId xmlns:p14="http://schemas.microsoft.com/office/powerpoint/2010/main" val="68499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Stata Dataset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latin typeface="Consolas" panose="020B0609020204030204" pitchFamily="49" charset="0"/>
                <a:cs typeface="Consolas" panose="020B0609020204030204" pitchFamily="49" charset="0"/>
              </a:rPr>
              <a:t>// Stata dataset is an array of observations on variables</a:t>
            </a:r>
          </a:p>
          <a:p>
            <a:pPr marL="0" indent="0">
              <a:buNone/>
            </a:pPr>
            <a:r>
              <a:rPr lang="en-US" dirty="0">
                <a:latin typeface="Consolas" panose="020B0609020204030204" pitchFamily="49" charset="0"/>
                <a:cs typeface="Consolas" panose="020B0609020204030204" pitchFamily="49" charset="0"/>
              </a:rPr>
              <a:t>clear all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describe the current </a:t>
            </a:r>
            <a:r>
              <a:rPr lang="en-US" dirty="0" err="1">
                <a:latin typeface="Consolas" panose="020B0609020204030204" pitchFamily="49" charset="0"/>
                <a:cs typeface="Consolas" panose="020B0609020204030204" pitchFamily="49" charset="0"/>
              </a:rPr>
              <a:t>stata</a:t>
            </a:r>
            <a:r>
              <a:rPr lang="en-US" dirty="0">
                <a:latin typeface="Consolas" panose="020B0609020204030204" pitchFamily="49" charset="0"/>
                <a:cs typeface="Consolas" panose="020B0609020204030204" pitchFamily="49" charset="0"/>
              </a:rPr>
              <a:t> dataset in memory ("master" dataset)</a:t>
            </a:r>
          </a:p>
          <a:p>
            <a:pPr marL="0" indent="0">
              <a:buNone/>
            </a:pPr>
            <a:r>
              <a:rPr lang="en-US" dirty="0">
                <a:latin typeface="Consolas" panose="020B0609020204030204" pitchFamily="49" charset="0"/>
                <a:cs typeface="Consolas" panose="020B0609020204030204" pitchFamily="49" charset="0"/>
              </a:rPr>
              <a:t>describe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create some observations -- still no variables</a:t>
            </a:r>
          </a:p>
          <a:p>
            <a:pPr marL="0" indent="0">
              <a:buNone/>
            </a:pPr>
            <a:r>
              <a:rPr lang="en-US" dirty="0">
                <a:latin typeface="Consolas" panose="020B0609020204030204" pitchFamily="49" charset="0"/>
                <a:cs typeface="Consolas" panose="020B0609020204030204" pitchFamily="49" charset="0"/>
              </a:rPr>
              <a:t>set </a:t>
            </a:r>
            <a:r>
              <a:rPr lang="en-US" dirty="0" err="1">
                <a:latin typeface="Consolas" panose="020B0609020204030204" pitchFamily="49" charset="0"/>
                <a:cs typeface="Consolas" panose="020B0609020204030204" pitchFamily="49" charset="0"/>
              </a:rPr>
              <a:t>obs</a:t>
            </a:r>
            <a:r>
              <a:rPr lang="en-US" dirty="0">
                <a:latin typeface="Consolas" panose="020B0609020204030204" pitchFamily="49" charset="0"/>
                <a:cs typeface="Consolas" panose="020B0609020204030204" pitchFamily="49" charset="0"/>
              </a:rPr>
              <a:t> 5</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create a variable, x, with all the values equal to 1</a:t>
            </a:r>
          </a:p>
          <a:p>
            <a:pPr marL="0" indent="0">
              <a:buNone/>
            </a:pPr>
            <a:r>
              <a:rPr lang="en-US" dirty="0">
                <a:latin typeface="Consolas" panose="020B0609020204030204" pitchFamily="49" charset="0"/>
                <a:cs typeface="Consolas" panose="020B0609020204030204" pitchFamily="49" charset="0"/>
              </a:rPr>
              <a:t>generate x = 1</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create another variable, y, </a:t>
            </a: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with </a:t>
            </a:r>
            <a:r>
              <a:rPr lang="en-US" dirty="0">
                <a:latin typeface="Consolas" panose="020B0609020204030204" pitchFamily="49" charset="0"/>
                <a:cs typeface="Consolas" panose="020B0609020204030204" pitchFamily="49" charset="0"/>
              </a:rPr>
              <a:t>the built-in observation </a:t>
            </a:r>
            <a:r>
              <a:rPr lang="en-US" dirty="0" smtClean="0">
                <a:latin typeface="Consolas" panose="020B0609020204030204" pitchFamily="49" charset="0"/>
                <a:cs typeface="Consolas" panose="020B0609020204030204" pitchFamily="49" charset="0"/>
              </a:rPr>
              <a:t>number, _n</a:t>
            </a:r>
          </a:p>
          <a:p>
            <a:pPr marL="0" indent="0">
              <a:buNone/>
            </a:pPr>
            <a:r>
              <a:rPr lang="en-US" dirty="0" smtClean="0">
                <a:latin typeface="Consolas" panose="020B0609020204030204" pitchFamily="49" charset="0"/>
                <a:cs typeface="Consolas" panose="020B0609020204030204" pitchFamily="49" charset="0"/>
              </a:rPr>
              <a:t>generate </a:t>
            </a:r>
            <a:r>
              <a:rPr lang="en-US" dirty="0">
                <a:latin typeface="Consolas" panose="020B0609020204030204" pitchFamily="49" charset="0"/>
                <a:cs typeface="Consolas" panose="020B0609020204030204" pitchFamily="49" charset="0"/>
              </a:rPr>
              <a:t>y = _n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list</a:t>
            </a:r>
            <a:endParaRPr lang="en-US" dirty="0">
              <a:latin typeface="Consolas" panose="020B0609020204030204" pitchFamily="49" charset="0"/>
              <a:cs typeface="Consolas" panose="020B0609020204030204" pitchFamily="49" charset="0"/>
            </a:endParaRPr>
          </a:p>
        </p:txBody>
      </p:sp>
      <p:sp>
        <p:nvSpPr>
          <p:cNvPr id="6" name="Rectangle 5"/>
          <p:cNvSpPr/>
          <p:nvPr/>
        </p:nvSpPr>
        <p:spPr>
          <a:xfrm>
            <a:off x="6324600" y="3886200"/>
            <a:ext cx="2590800" cy="2585323"/>
          </a:xfrm>
          <a:prstGeom prst="rect">
            <a:avLst/>
          </a:prstGeom>
        </p:spPr>
        <p:txBody>
          <a:bodyPr wrap="square">
            <a:spAutoFit/>
          </a:bodyPr>
          <a:lstStyle/>
          <a:p>
            <a:r>
              <a:rPr lang="en-US" dirty="0"/>
              <a:t> </a:t>
            </a:r>
            <a:r>
              <a:rPr lang="en-US" dirty="0" smtClean="0"/>
              <a:t>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x   y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1   1 |</a:t>
            </a:r>
          </a:p>
          <a:p>
            <a:r>
              <a:rPr lang="en-US" dirty="0">
                <a:latin typeface="Consolas" panose="020B0609020204030204" pitchFamily="49" charset="0"/>
                <a:cs typeface="Consolas" panose="020B0609020204030204" pitchFamily="49" charset="0"/>
              </a:rPr>
              <a:t>  2. | 1   2 |</a:t>
            </a:r>
          </a:p>
          <a:p>
            <a:r>
              <a:rPr lang="en-US" dirty="0">
                <a:latin typeface="Consolas" panose="020B0609020204030204" pitchFamily="49" charset="0"/>
                <a:cs typeface="Consolas" panose="020B0609020204030204" pitchFamily="49" charset="0"/>
              </a:rPr>
              <a:t>  3. | 1   3 |</a:t>
            </a:r>
          </a:p>
          <a:p>
            <a:r>
              <a:rPr lang="en-US" dirty="0">
                <a:latin typeface="Consolas" panose="020B0609020204030204" pitchFamily="49" charset="0"/>
                <a:cs typeface="Consolas" panose="020B0609020204030204" pitchFamily="49" charset="0"/>
              </a:rPr>
              <a:t>  4. | 1   4 |</a:t>
            </a:r>
          </a:p>
          <a:p>
            <a:r>
              <a:rPr lang="en-US" dirty="0">
                <a:latin typeface="Consolas" panose="020B0609020204030204" pitchFamily="49" charset="0"/>
                <a:cs typeface="Consolas" panose="020B0609020204030204" pitchFamily="49" charset="0"/>
              </a:rPr>
              <a:t>  5. | 1   5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0836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nsolas" panose="020B0609020204030204" pitchFamily="49" charset="0"/>
                <a:cs typeface="Consolas" panose="020B0609020204030204" pitchFamily="49" charset="0"/>
              </a:rPr>
              <a:t>clear </a:t>
            </a:r>
            <a:r>
              <a:rPr lang="en-US" dirty="0" smtClean="0">
                <a:latin typeface="Consolas" panose="020B0609020204030204" pitchFamily="49" charset="0"/>
                <a:cs typeface="Consolas" panose="020B0609020204030204" pitchFamily="49" charset="0"/>
              </a:rPr>
              <a:t>all</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set </a:t>
            </a:r>
            <a:r>
              <a:rPr lang="en-US" dirty="0" err="1">
                <a:latin typeface="Consolas" panose="020B0609020204030204" pitchFamily="49" charset="0"/>
                <a:cs typeface="Consolas" panose="020B0609020204030204" pitchFamily="49" charset="0"/>
              </a:rPr>
              <a:t>obs</a:t>
            </a:r>
            <a:r>
              <a:rPr lang="en-US" dirty="0">
                <a:latin typeface="Consolas" panose="020B0609020204030204" pitchFamily="49" charset="0"/>
                <a:cs typeface="Consolas" panose="020B0609020204030204" pitchFamily="49" charset="0"/>
              </a:rPr>
              <a:t> 5</a:t>
            </a:r>
          </a:p>
          <a:p>
            <a:pPr marL="0" indent="0">
              <a:buNone/>
            </a:pPr>
            <a:r>
              <a:rPr lang="en-US" dirty="0">
                <a:latin typeface="Consolas" panose="020B0609020204030204" pitchFamily="49" charset="0"/>
                <a:cs typeface="Consolas" panose="020B0609020204030204" pitchFamily="49" charset="0"/>
              </a:rPr>
              <a:t>generate x = 1</a:t>
            </a:r>
          </a:p>
          <a:p>
            <a:pPr marL="0" indent="0">
              <a:buNone/>
            </a:pPr>
            <a:r>
              <a:rPr lang="en-US" dirty="0">
                <a:latin typeface="Consolas" panose="020B0609020204030204" pitchFamily="49" charset="0"/>
                <a:cs typeface="Consolas" panose="020B0609020204030204" pitchFamily="49" charset="0"/>
              </a:rPr>
              <a:t>generate y = _n</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replace x = 2  </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replace is often used with either "in" or "if"</a:t>
            </a:r>
          </a:p>
          <a:p>
            <a:pPr marL="0" indent="0">
              <a:buNone/>
            </a:pPr>
            <a:r>
              <a:rPr lang="en-US" dirty="0">
                <a:latin typeface="Consolas" panose="020B0609020204030204" pitchFamily="49" charset="0"/>
                <a:cs typeface="Consolas" panose="020B0609020204030204" pitchFamily="49" charset="0"/>
              </a:rPr>
              <a:t>replace x = 3 in 1/3  </a:t>
            </a:r>
          </a:p>
          <a:p>
            <a:pPr marL="0" indent="0">
              <a:buNone/>
            </a:pPr>
            <a:r>
              <a:rPr lang="en-US" dirty="0">
                <a:latin typeface="Consolas" panose="020B0609020204030204" pitchFamily="49" charset="0"/>
                <a:cs typeface="Consolas" panose="020B0609020204030204" pitchFamily="49" charset="0"/>
              </a:rPr>
              <a:t>replace y = 9 if y == </a:t>
            </a:r>
            <a:r>
              <a:rPr lang="en-US" dirty="0" smtClean="0">
                <a:latin typeface="Consolas" panose="020B0609020204030204" pitchFamily="49" charset="0"/>
                <a:cs typeface="Consolas" panose="020B0609020204030204" pitchFamily="49" charset="0"/>
              </a:rPr>
              <a:t>5</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you can refer to other variables in the if condition as well</a:t>
            </a:r>
          </a:p>
          <a:p>
            <a:pPr marL="0" indent="0">
              <a:buNone/>
            </a:pPr>
            <a:r>
              <a:rPr lang="en-US" dirty="0">
                <a:latin typeface="Consolas" panose="020B0609020204030204" pitchFamily="49" charset="0"/>
                <a:cs typeface="Consolas" panose="020B0609020204030204" pitchFamily="49" charset="0"/>
              </a:rPr>
              <a:t>replace x = -99 if y &lt; </a:t>
            </a:r>
            <a:r>
              <a:rPr lang="en-US" dirty="0" smtClean="0">
                <a:latin typeface="Consolas" panose="020B0609020204030204" pitchFamily="49" charset="0"/>
                <a:cs typeface="Consolas" panose="020B0609020204030204" pitchFamily="49" charset="0"/>
              </a:rPr>
              <a:t>3</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suppose that -99 in x and 9 in y are to be missing values</a:t>
            </a:r>
          </a:p>
          <a:p>
            <a:pPr marL="0" indent="0">
              <a:buNone/>
            </a:pPr>
            <a:r>
              <a:rPr lang="en-US" dirty="0">
                <a:latin typeface="Consolas" panose="020B0609020204030204" pitchFamily="49" charset="0"/>
                <a:cs typeface="Consolas" panose="020B0609020204030204" pitchFamily="49" charset="0"/>
              </a:rPr>
              <a:t>replace x = . if x == -99</a:t>
            </a:r>
          </a:p>
          <a:p>
            <a:pPr marL="0" indent="0">
              <a:buNone/>
            </a:pPr>
            <a:r>
              <a:rPr lang="en-US" dirty="0">
                <a:latin typeface="Consolas" panose="020B0609020204030204" pitchFamily="49" charset="0"/>
                <a:cs typeface="Consolas" panose="020B0609020204030204" pitchFamily="49" charset="0"/>
              </a:rPr>
              <a:t>replace y = . if y == 9</a:t>
            </a:r>
          </a:p>
          <a:p>
            <a:pPr marL="0" indent="0">
              <a:buNone/>
            </a:pPr>
            <a:r>
              <a:rPr lang="en-US" dirty="0" smtClean="0">
                <a:latin typeface="Consolas" panose="020B0609020204030204" pitchFamily="49" charset="0"/>
                <a:cs typeface="Consolas" panose="020B0609020204030204" pitchFamily="49" charset="0"/>
              </a:rPr>
              <a:t>list</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6286500" y="538877"/>
            <a:ext cx="2438400" cy="2585323"/>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x   y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   1 |</a:t>
            </a:r>
          </a:p>
          <a:p>
            <a:r>
              <a:rPr lang="en-US" dirty="0">
                <a:latin typeface="Consolas" panose="020B0609020204030204" pitchFamily="49" charset="0"/>
                <a:cs typeface="Consolas" panose="020B0609020204030204" pitchFamily="49" charset="0"/>
              </a:rPr>
              <a:t>  2. | .   2 |</a:t>
            </a:r>
          </a:p>
          <a:p>
            <a:r>
              <a:rPr lang="en-US" dirty="0">
                <a:latin typeface="Consolas" panose="020B0609020204030204" pitchFamily="49" charset="0"/>
                <a:cs typeface="Consolas" panose="020B0609020204030204" pitchFamily="49" charset="0"/>
              </a:rPr>
              <a:t>  3. | 3   3 |</a:t>
            </a:r>
          </a:p>
          <a:p>
            <a:r>
              <a:rPr lang="en-US" dirty="0">
                <a:latin typeface="Consolas" panose="020B0609020204030204" pitchFamily="49" charset="0"/>
                <a:cs typeface="Consolas" panose="020B0609020204030204" pitchFamily="49" charset="0"/>
              </a:rPr>
              <a:t>  4. | 2   4 |</a:t>
            </a:r>
          </a:p>
          <a:p>
            <a:r>
              <a:rPr lang="en-US" dirty="0">
                <a:latin typeface="Consolas" panose="020B0609020204030204" pitchFamily="49" charset="0"/>
                <a:cs typeface="Consolas" panose="020B0609020204030204" pitchFamily="49" charset="0"/>
              </a:rPr>
              <a:t>  5. | 2   .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07347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Consolas" panose="020B0609020204030204" pitchFamily="49" charset="0"/>
                <a:cs typeface="Consolas" panose="020B0609020204030204" pitchFamily="49" charset="0"/>
              </a:rPr>
              <a:t>clear </a:t>
            </a:r>
            <a:r>
              <a:rPr lang="en-US" dirty="0">
                <a:latin typeface="Consolas" panose="020B0609020204030204" pitchFamily="49" charset="0"/>
                <a:cs typeface="Consolas" panose="020B0609020204030204" pitchFamily="49" charset="0"/>
              </a:rPr>
              <a:t>all</a:t>
            </a:r>
          </a:p>
          <a:p>
            <a:pPr marL="0" indent="0">
              <a:buNone/>
            </a:pPr>
            <a:r>
              <a:rPr lang="en-US" dirty="0">
                <a:latin typeface="Consolas" panose="020B0609020204030204" pitchFamily="49" charset="0"/>
                <a:cs typeface="Consolas" panose="020B0609020204030204" pitchFamily="49" charset="0"/>
              </a:rPr>
              <a:t>set </a:t>
            </a:r>
            <a:r>
              <a:rPr lang="en-US" dirty="0" err="1">
                <a:latin typeface="Consolas" panose="020B0609020204030204" pitchFamily="49" charset="0"/>
                <a:cs typeface="Consolas" panose="020B0609020204030204" pitchFamily="49" charset="0"/>
              </a:rPr>
              <a:t>obs</a:t>
            </a:r>
            <a:r>
              <a:rPr lang="en-US" dirty="0">
                <a:latin typeface="Consolas" panose="020B0609020204030204" pitchFamily="49" charset="0"/>
                <a:cs typeface="Consolas" panose="020B0609020204030204" pitchFamily="49" charset="0"/>
              </a:rPr>
              <a:t> 50</a:t>
            </a:r>
          </a:p>
          <a:p>
            <a:pPr marL="0" indent="0">
              <a:buNone/>
            </a:pPr>
            <a:r>
              <a:rPr lang="en-US" dirty="0">
                <a:latin typeface="Consolas" panose="020B0609020204030204" pitchFamily="49" charset="0"/>
                <a:cs typeface="Consolas" panose="020B0609020204030204" pitchFamily="49" charset="0"/>
              </a:rPr>
              <a:t>set seed </a:t>
            </a:r>
            <a:r>
              <a:rPr lang="en-US" dirty="0" smtClean="0">
                <a:latin typeface="Consolas" panose="020B0609020204030204" pitchFamily="49" charset="0"/>
                <a:cs typeface="Consolas" panose="020B0609020204030204" pitchFamily="49" charset="0"/>
              </a:rPr>
              <a:t>12345</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generate x = </a:t>
            </a:r>
            <a:r>
              <a:rPr lang="en-US" dirty="0" err="1">
                <a:latin typeface="Consolas" panose="020B0609020204030204" pitchFamily="49" charset="0"/>
                <a:cs typeface="Consolas" panose="020B0609020204030204" pitchFamily="49" charset="0"/>
              </a:rPr>
              <a:t>runiform</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generate y = </a:t>
            </a:r>
            <a:r>
              <a:rPr lang="en-US" dirty="0" err="1">
                <a:latin typeface="Consolas" panose="020B0609020204030204" pitchFamily="49" charset="0"/>
                <a:cs typeface="Consolas" panose="020B0609020204030204" pitchFamily="49" charset="0"/>
              </a:rPr>
              <a:t>runiform</a:t>
            </a:r>
            <a:r>
              <a:rPr lang="en-US" dirty="0">
                <a:latin typeface="Consolas" panose="020B0609020204030204" pitchFamily="49" charset="0"/>
                <a:cs typeface="Consolas" panose="020B0609020204030204" pitchFamily="49" charset="0"/>
              </a:rPr>
              <a:t>()</a:t>
            </a:r>
          </a:p>
          <a:p>
            <a:pPr marL="0" indent="0">
              <a:buNone/>
            </a:pPr>
            <a:r>
              <a:rPr lang="en-US" dirty="0" err="1">
                <a:latin typeface="Consolas" panose="020B0609020204030204" pitchFamily="49" charset="0"/>
                <a:cs typeface="Consolas" panose="020B0609020204030204" pitchFamily="49" charset="0"/>
              </a:rPr>
              <a:t>twoway</a:t>
            </a:r>
            <a:r>
              <a:rPr lang="en-US" dirty="0">
                <a:latin typeface="Consolas" panose="020B0609020204030204" pitchFamily="49" charset="0"/>
                <a:cs typeface="Consolas" panose="020B0609020204030204" pitchFamily="49" charset="0"/>
              </a:rPr>
              <a:t> scatter x </a:t>
            </a:r>
            <a:r>
              <a:rPr lang="en-US" dirty="0" smtClean="0">
                <a:latin typeface="Consolas" panose="020B0609020204030204" pitchFamily="49" charset="0"/>
                <a:cs typeface="Consolas" panose="020B0609020204030204" pitchFamily="49" charset="0"/>
              </a:rPr>
              <a:t>y</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3200400"/>
            <a:ext cx="4015974" cy="2939549"/>
          </a:xfrm>
          <a:prstGeom prst="rect">
            <a:avLst/>
          </a:prstGeom>
        </p:spPr>
      </p:pic>
    </p:spTree>
    <p:extLst>
      <p:ext uri="{BB962C8B-B14F-4D97-AF65-F5344CB8AC3E}">
        <p14:creationId xmlns:p14="http://schemas.microsoft.com/office/powerpoint/2010/main" val="324122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latin typeface="Consolas" panose="020B0609020204030204" pitchFamily="49" charset="0"/>
                <a:cs typeface="Consolas" panose="020B0609020204030204" pitchFamily="49" charset="0"/>
              </a:rPr>
              <a:t>clear </a:t>
            </a:r>
            <a:r>
              <a:rPr lang="en-US" dirty="0">
                <a:latin typeface="Consolas" panose="020B0609020204030204" pitchFamily="49" charset="0"/>
                <a:cs typeface="Consolas" panose="020B0609020204030204" pitchFamily="49" charset="0"/>
              </a:rPr>
              <a:t>all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input </a:t>
            </a:r>
            <a:r>
              <a:rPr lang="en-US" dirty="0">
                <a:latin typeface="Consolas" panose="020B0609020204030204" pitchFamily="49" charset="0"/>
                <a:cs typeface="Consolas" panose="020B0609020204030204" pitchFamily="49" charset="0"/>
              </a:rPr>
              <a:t>x y</a:t>
            </a:r>
          </a:p>
          <a:p>
            <a:pPr marL="0" indent="0">
              <a:buNone/>
            </a:pPr>
            <a:r>
              <a:rPr lang="en-US" dirty="0">
                <a:latin typeface="Consolas" panose="020B0609020204030204" pitchFamily="49" charset="0"/>
                <a:cs typeface="Consolas" panose="020B0609020204030204" pitchFamily="49" charset="0"/>
              </a:rPr>
              <a:t>. 1</a:t>
            </a:r>
          </a:p>
          <a:p>
            <a:pPr marL="0" indent="0">
              <a:buNone/>
            </a:pPr>
            <a:r>
              <a:rPr lang="en-US" dirty="0">
                <a:latin typeface="Consolas" panose="020B0609020204030204" pitchFamily="49" charset="0"/>
                <a:cs typeface="Consolas" panose="020B0609020204030204" pitchFamily="49" charset="0"/>
              </a:rPr>
              <a:t>. 2</a:t>
            </a:r>
          </a:p>
          <a:p>
            <a:pPr marL="0" indent="0">
              <a:buNone/>
            </a:pPr>
            <a:r>
              <a:rPr lang="en-US" dirty="0">
                <a:latin typeface="Consolas" panose="020B0609020204030204" pitchFamily="49" charset="0"/>
                <a:cs typeface="Consolas" panose="020B0609020204030204" pitchFamily="49" charset="0"/>
              </a:rPr>
              <a:t>3 3</a:t>
            </a:r>
          </a:p>
          <a:p>
            <a:pPr marL="0" indent="0">
              <a:buNone/>
            </a:pPr>
            <a:r>
              <a:rPr lang="en-US" dirty="0">
                <a:latin typeface="Consolas" panose="020B0609020204030204" pitchFamily="49" charset="0"/>
                <a:cs typeface="Consolas" panose="020B0609020204030204" pitchFamily="49" charset="0"/>
              </a:rPr>
              <a:t>2 4</a:t>
            </a:r>
          </a:p>
          <a:p>
            <a:pPr marL="0" indent="0">
              <a:buNone/>
            </a:pPr>
            <a:r>
              <a:rPr lang="en-US" dirty="0">
                <a:latin typeface="Consolas" panose="020B0609020204030204" pitchFamily="49" charset="0"/>
                <a:cs typeface="Consolas" panose="020B0609020204030204" pitchFamily="49" charset="0"/>
              </a:rPr>
              <a:t>2 .</a:t>
            </a:r>
          </a:p>
          <a:p>
            <a:pPr marL="0" indent="0">
              <a:buNone/>
            </a:pPr>
            <a:r>
              <a:rPr lang="en-US" dirty="0">
                <a:latin typeface="Consolas" panose="020B0609020204030204" pitchFamily="49" charset="0"/>
                <a:cs typeface="Consolas" panose="020B0609020204030204" pitchFamily="49" charset="0"/>
              </a:rPr>
              <a:t>end</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create a new variable dichotomizing y around </a:t>
            </a:r>
            <a:r>
              <a:rPr lang="en-US" dirty="0" smtClean="0">
                <a:latin typeface="Consolas" panose="020B0609020204030204" pitchFamily="49" charset="0"/>
                <a:cs typeface="Consolas" panose="020B0609020204030204" pitchFamily="49" charset="0"/>
              </a:rPr>
              <a:t>2.5</a:t>
            </a:r>
          </a:p>
          <a:p>
            <a:pPr marL="0" indent="0">
              <a:buNone/>
            </a:pPr>
            <a:r>
              <a:rPr lang="en-US" dirty="0" smtClean="0">
                <a:latin typeface="Consolas" panose="020B0609020204030204" pitchFamily="49" charset="0"/>
                <a:cs typeface="Consolas" panose="020B0609020204030204" pitchFamily="49" charset="0"/>
              </a:rPr>
              <a:t>// this is incorrect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generate </a:t>
            </a:r>
            <a:r>
              <a:rPr lang="en-US" dirty="0" err="1">
                <a:latin typeface="Consolas" panose="020B0609020204030204" pitchFamily="49" charset="0"/>
                <a:cs typeface="Consolas" panose="020B0609020204030204" pitchFamily="49" charset="0"/>
              </a:rPr>
              <a:t>high_y</a:t>
            </a:r>
            <a:r>
              <a:rPr lang="en-US" dirty="0">
                <a:latin typeface="Consolas" panose="020B0609020204030204" pitchFamily="49" charset="0"/>
                <a:cs typeface="Consolas" panose="020B0609020204030204" pitchFamily="49" charset="0"/>
              </a:rPr>
              <a:t> = 0</a:t>
            </a:r>
          </a:p>
          <a:p>
            <a:pPr marL="0" indent="0">
              <a:buNone/>
            </a:pPr>
            <a:r>
              <a:rPr lang="en-US" dirty="0">
                <a:latin typeface="Consolas" panose="020B0609020204030204" pitchFamily="49" charset="0"/>
                <a:cs typeface="Consolas" panose="020B0609020204030204" pitchFamily="49" charset="0"/>
              </a:rPr>
              <a:t>replace </a:t>
            </a:r>
            <a:r>
              <a:rPr lang="en-US" dirty="0" err="1">
                <a:latin typeface="Consolas" panose="020B0609020204030204" pitchFamily="49" charset="0"/>
                <a:cs typeface="Consolas" panose="020B0609020204030204" pitchFamily="49" charset="0"/>
              </a:rPr>
              <a:t>high_y</a:t>
            </a:r>
            <a:r>
              <a:rPr lang="en-US" dirty="0">
                <a:latin typeface="Consolas" panose="020B0609020204030204" pitchFamily="49" charset="0"/>
                <a:cs typeface="Consolas" panose="020B0609020204030204" pitchFamily="49" charset="0"/>
              </a:rPr>
              <a:t> = 1 if 2.5 &lt; y</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correct way</a:t>
            </a:r>
          </a:p>
          <a:p>
            <a:pPr marL="0" indent="0">
              <a:buNone/>
            </a:pPr>
            <a:r>
              <a:rPr lang="en-US" dirty="0">
                <a:latin typeface="Consolas" panose="020B0609020204030204" pitchFamily="49" charset="0"/>
                <a:cs typeface="Consolas" panose="020B0609020204030204" pitchFamily="49" charset="0"/>
              </a:rPr>
              <a:t>generate high_y2 = 0 if !missing(y</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replace high_y2 = 1 if 2.5 &lt; y &amp; !missing(y</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list</a:t>
            </a:r>
          </a:p>
        </p:txBody>
      </p:sp>
      <p:sp>
        <p:nvSpPr>
          <p:cNvPr id="4" name="Rectangle 3"/>
          <p:cNvSpPr/>
          <p:nvPr/>
        </p:nvSpPr>
        <p:spPr>
          <a:xfrm>
            <a:off x="4419600" y="1295400"/>
            <a:ext cx="4572000" cy="2585323"/>
          </a:xfrm>
          <a:prstGeom prst="rect">
            <a:avLst/>
          </a:prstGeom>
        </p:spPr>
        <p:txBody>
          <a:bodyPr>
            <a:spAutoFit/>
          </a:bodyPr>
          <a:lstStyle/>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 x   y   </a:t>
            </a:r>
            <a:r>
              <a:rPr lang="en-US" dirty="0" err="1">
                <a:latin typeface="Consolas" panose="020B0609020204030204" pitchFamily="49" charset="0"/>
                <a:cs typeface="Consolas" panose="020B0609020204030204" pitchFamily="49" charset="0"/>
              </a:rPr>
              <a:t>high_y</a:t>
            </a:r>
            <a:r>
              <a:rPr lang="en-US" dirty="0">
                <a:latin typeface="Consolas" panose="020B0609020204030204" pitchFamily="49" charset="0"/>
                <a:cs typeface="Consolas" panose="020B0609020204030204" pitchFamily="49" charset="0"/>
              </a:rPr>
              <a:t>   high_y2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1. | .   1        0         0 |</a:t>
            </a:r>
          </a:p>
          <a:p>
            <a:r>
              <a:rPr lang="en-US" dirty="0">
                <a:latin typeface="Consolas" panose="020B0609020204030204" pitchFamily="49" charset="0"/>
                <a:cs typeface="Consolas" panose="020B0609020204030204" pitchFamily="49" charset="0"/>
              </a:rPr>
              <a:t>  2. | .   2        0         0 |</a:t>
            </a:r>
          </a:p>
          <a:p>
            <a:r>
              <a:rPr lang="en-US" dirty="0">
                <a:latin typeface="Consolas" panose="020B0609020204030204" pitchFamily="49" charset="0"/>
                <a:cs typeface="Consolas" panose="020B0609020204030204" pitchFamily="49" charset="0"/>
              </a:rPr>
              <a:t>  3. | 3   3        1         1 |</a:t>
            </a:r>
          </a:p>
          <a:p>
            <a:r>
              <a:rPr lang="en-US" dirty="0">
                <a:latin typeface="Consolas" panose="020B0609020204030204" pitchFamily="49" charset="0"/>
                <a:cs typeface="Consolas" panose="020B0609020204030204" pitchFamily="49" charset="0"/>
              </a:rPr>
              <a:t>  4. | 2   4        1         1 |</a:t>
            </a:r>
          </a:p>
          <a:p>
            <a:r>
              <a:rPr lang="en-US" dirty="0">
                <a:latin typeface="Consolas" panose="020B0609020204030204" pitchFamily="49" charset="0"/>
                <a:cs typeface="Consolas" panose="020B0609020204030204" pitchFamily="49" charset="0"/>
              </a:rPr>
              <a:t>  5. | 2   .        1         . |</a:t>
            </a:r>
          </a:p>
          <a:p>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16489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2214</Words>
  <Application>Microsoft Office PowerPoint</Application>
  <PresentationFormat>On-screen Show (4:3)</PresentationFormat>
  <Paragraphs>508</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Stata Workshop 2  (Data Management)</vt:lpstr>
      <vt:lpstr>Online Resources</vt:lpstr>
      <vt:lpstr>Topics</vt:lpstr>
      <vt:lpstr>Change Directory</vt:lpstr>
      <vt:lpstr>Display</vt:lpstr>
      <vt:lpstr>Stata Dataset</vt:lpstr>
      <vt:lpstr>Replace</vt:lpstr>
      <vt:lpstr>Random Data</vt:lpstr>
      <vt:lpstr>Missing Values</vt:lpstr>
      <vt:lpstr>Save and Use</vt:lpstr>
      <vt:lpstr>Labels</vt:lpstr>
      <vt:lpstr>Summarize</vt:lpstr>
      <vt:lpstr>Excel</vt:lpstr>
      <vt:lpstr>Combining Datasets</vt:lpstr>
      <vt:lpstr>PowerPoint Presentation</vt:lpstr>
      <vt:lpstr>PowerPoint Presentation</vt:lpstr>
      <vt:lpstr>PowerPoint Presentation</vt:lpstr>
      <vt:lpstr>PowerPoint Presentation</vt:lpstr>
      <vt:lpstr>PowerPoint Presentation</vt:lpstr>
      <vt:lpstr>Append</vt:lpstr>
      <vt:lpstr>Append Example</vt:lpstr>
      <vt:lpstr>PowerPoint Presentation</vt:lpstr>
      <vt:lpstr>One-to-One Match Merge</vt:lpstr>
      <vt:lpstr>One-to-One Match Merge Example</vt:lpstr>
      <vt:lpstr>Many-to-One Match Merge Example</vt:lpstr>
      <vt:lpstr>How stata merges</vt:lpstr>
      <vt:lpstr>Reading A Raw Data File</vt:lpstr>
      <vt:lpstr>Inputting Raw Data</vt:lpstr>
      <vt:lpstr>Input commands</vt:lpstr>
      <vt:lpstr>Free Format</vt:lpstr>
      <vt:lpstr>Fixed Column Format</vt:lpstr>
      <vt:lpstr>General Lessons in  Importing / Exporting Data</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Stata Workshop 2  (Data Management)</dc:title>
  <dc:creator>cchung</dc:creator>
  <cp:lastModifiedBy>cchung</cp:lastModifiedBy>
  <cp:revision>137</cp:revision>
  <dcterms:created xsi:type="dcterms:W3CDTF">2012-02-02T16:08:29Z</dcterms:created>
  <dcterms:modified xsi:type="dcterms:W3CDTF">2013-09-18T18:22:11Z</dcterms:modified>
</cp:coreProperties>
</file>