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333" r:id="rId5"/>
    <p:sldId id="334" r:id="rId6"/>
    <p:sldId id="335" r:id="rId7"/>
    <p:sldId id="336" r:id="rId8"/>
    <p:sldId id="337" r:id="rId9"/>
    <p:sldId id="338" r:id="rId10"/>
    <p:sldId id="339" r:id="rId11"/>
    <p:sldId id="340" r:id="rId12"/>
    <p:sldId id="341" r:id="rId13"/>
    <p:sldId id="289" r:id="rId14"/>
    <p:sldId id="293" r:id="rId15"/>
    <p:sldId id="295" r:id="rId16"/>
    <p:sldId id="296" r:id="rId17"/>
    <p:sldId id="297" r:id="rId18"/>
    <p:sldId id="298" r:id="rId19"/>
    <p:sldId id="299" r:id="rId20"/>
    <p:sldId id="308" r:id="rId21"/>
    <p:sldId id="309" r:id="rId22"/>
    <p:sldId id="310" r:id="rId23"/>
    <p:sldId id="311" r:id="rId24"/>
    <p:sldId id="312"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a:srgbClr val="D0D8E8"/>
    <a:srgbClr val="FF0505"/>
    <a:srgbClr val="FF5757"/>
    <a:srgbClr val="FF61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0" autoAdjust="0"/>
    <p:restoredTop sz="94660"/>
  </p:normalViewPr>
  <p:slideViewPr>
    <p:cSldViewPr>
      <p:cViewPr>
        <p:scale>
          <a:sx n="100" d="100"/>
          <a:sy n="100" d="100"/>
        </p:scale>
        <p:origin x="-69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4A5E2D9-AD76-4DFB-B9AD-E668D23773B2}" type="datetimeFigureOut">
              <a:rPr lang="en-US" smtClean="0"/>
              <a:t>9/25/2013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39AAD6C-692E-44CA-9AF9-92EE2DD87E35}" type="slidenum">
              <a:rPr lang="en-US" smtClean="0"/>
              <a:t>‹#›</a:t>
            </a:fld>
            <a:endParaRPr lang="en-US"/>
          </a:p>
        </p:txBody>
      </p:sp>
    </p:spTree>
    <p:extLst>
      <p:ext uri="{BB962C8B-B14F-4D97-AF65-F5344CB8AC3E}">
        <p14:creationId xmlns:p14="http://schemas.microsoft.com/office/powerpoint/2010/main" val="2076660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9AAD6C-692E-44CA-9AF9-92EE2DD87E35}" type="slidenum">
              <a:rPr lang="en-US" smtClean="0"/>
              <a:t>12</a:t>
            </a:fld>
            <a:endParaRPr lang="en-US"/>
          </a:p>
        </p:txBody>
      </p:sp>
    </p:spTree>
    <p:extLst>
      <p:ext uri="{BB962C8B-B14F-4D97-AF65-F5344CB8AC3E}">
        <p14:creationId xmlns:p14="http://schemas.microsoft.com/office/powerpoint/2010/main" val="52722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CE4591-2453-4978-80D9-74691467B3D3}"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201721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CE4591-2453-4978-80D9-74691467B3D3}"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2787705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4CE4591-2453-4978-80D9-74691467B3D3}"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290875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4CE4591-2453-4978-80D9-74691467B3D3}"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3404005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CE4591-2453-4978-80D9-74691467B3D3}" type="datetimeFigureOut">
              <a:rPr lang="en-US" smtClean="0"/>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2599756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CE4591-2453-4978-80D9-74691467B3D3}" type="datetimeFigureOut">
              <a:rPr lang="en-US" smtClean="0"/>
              <a:t>9/25/2013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405398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CE4591-2453-4978-80D9-74691467B3D3}" type="datetimeFigureOut">
              <a:rPr lang="en-US" smtClean="0"/>
              <a:t>9/25/2013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190507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CE4591-2453-4978-80D9-74691467B3D3}" type="datetimeFigureOut">
              <a:rPr lang="en-US" smtClean="0"/>
              <a:t>9/25/2013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1989277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E4591-2453-4978-80D9-74691467B3D3}" type="datetimeFigureOut">
              <a:rPr lang="en-US" smtClean="0"/>
              <a:t>9/25/2013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259635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E4591-2453-4978-80D9-74691467B3D3}" type="datetimeFigureOut">
              <a:rPr lang="en-US" smtClean="0"/>
              <a:t>9/25/2013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3497193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E4591-2453-4978-80D9-74691467B3D3}" type="datetimeFigureOut">
              <a:rPr lang="en-US" smtClean="0"/>
              <a:t>9/25/2013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2243464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E4591-2453-4978-80D9-74691467B3D3}" type="datetimeFigureOut">
              <a:rPr lang="en-US" smtClean="0"/>
              <a:t>9/25/2013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A5446-F98A-4E70-A6BB-1EF0B3763679}" type="slidenum">
              <a:rPr lang="en-US" smtClean="0"/>
              <a:t>‹#›</a:t>
            </a:fld>
            <a:endParaRPr lang="en-US"/>
          </a:p>
        </p:txBody>
      </p:sp>
    </p:spTree>
    <p:extLst>
      <p:ext uri="{BB962C8B-B14F-4D97-AF65-F5344CB8AC3E}">
        <p14:creationId xmlns:p14="http://schemas.microsoft.com/office/powerpoint/2010/main" val="2139358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stata-press/data/r12/even" TargetMode="External"/><Relationship Id="rId2" Type="http://schemas.openxmlformats.org/officeDocument/2006/relationships/hyperlink" Target="http://www.stata-press.com/data/r13/odd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tata.com/bookstore/data-management-using-stata/" TargetMode="External"/><Relationship Id="rId2" Type="http://schemas.openxmlformats.org/officeDocument/2006/relationships/hyperlink" Target="http://data.princeton.edu/stata/" TargetMode="External"/><Relationship Id="rId1" Type="http://schemas.openxmlformats.org/officeDocument/2006/relationships/slideLayout" Target="../slideLayouts/slideLayout2.xml"/><Relationship Id="rId6" Type="http://schemas.openxmlformats.org/officeDocument/2006/relationships/hyperlink" Target="http://stata.com/links/" TargetMode="External"/><Relationship Id="rId5" Type="http://schemas.openxmlformats.org/officeDocument/2006/relationships/hyperlink" Target="http://stata.com/support/" TargetMode="External"/><Relationship Id="rId4" Type="http://schemas.openxmlformats.org/officeDocument/2006/relationships/hyperlink" Target="http://www.ats.ucla.edu/stat/stat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838200"/>
            <a:ext cx="8686800" cy="917575"/>
          </a:xfrm>
        </p:spPr>
        <p:txBody>
          <a:bodyPr>
            <a:normAutofit fontScale="90000"/>
          </a:bodyPr>
          <a:lstStyle/>
          <a:p>
            <a:r>
              <a:rPr lang="en-US" sz="4000" dirty="0" smtClean="0">
                <a:latin typeface="Arial" panose="020B0604020202020204" pitchFamily="34" charset="0"/>
                <a:cs typeface="Arial" panose="020B0604020202020204" pitchFamily="34" charset="0"/>
              </a:rPr>
              <a:t>Introduction to </a:t>
            </a:r>
            <a:r>
              <a:rPr lang="en-US" sz="4000" dirty="0" err="1" smtClean="0">
                <a:latin typeface="Arial" panose="020B0604020202020204" pitchFamily="34" charset="0"/>
                <a:cs typeface="Arial" panose="020B0604020202020204" pitchFamily="34" charset="0"/>
              </a:rPr>
              <a:t>Stata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Data</a:t>
            </a:r>
            <a:r>
              <a:rPr lang="en-US" sz="4000" dirty="0" smtClean="0">
                <a:latin typeface="Arial" panose="020B0604020202020204" pitchFamily="34" charset="0"/>
                <a:cs typeface="Arial" panose="020B0604020202020204" pitchFamily="34" charset="0"/>
              </a:rPr>
              <a:t> Management</a:t>
            </a:r>
            <a:r>
              <a:rPr lang="en-US" dirty="0" smtClean="0"/>
              <a:t/>
            </a:r>
            <a:br>
              <a:rPr lang="en-US" dirty="0" smtClean="0"/>
            </a:br>
            <a:endParaRPr lang="en-US" dirty="0"/>
          </a:p>
        </p:txBody>
      </p:sp>
      <p:sp>
        <p:nvSpPr>
          <p:cNvPr id="3" name="Subtitle 2"/>
          <p:cNvSpPr>
            <a:spLocks noGrp="1"/>
          </p:cNvSpPr>
          <p:nvPr>
            <p:ph type="subTitle" idx="1"/>
          </p:nvPr>
        </p:nvSpPr>
        <p:spPr>
          <a:xfrm>
            <a:off x="1524000" y="5257800"/>
            <a:ext cx="6400800" cy="838200"/>
          </a:xfrm>
        </p:spPr>
        <p:txBody>
          <a:bodyPr/>
          <a:lstStyle/>
          <a:p>
            <a:pPr lvl="0" fontAlgn="base">
              <a:spcBef>
                <a:spcPct val="0"/>
              </a:spcBef>
              <a:spcAft>
                <a:spcPct val="0"/>
              </a:spcAft>
            </a:pPr>
            <a:r>
              <a:rPr lang="en-US" sz="1200" dirty="0" smtClean="0">
                <a:solidFill>
                  <a:srgbClr val="000000"/>
                </a:solidFill>
                <a:latin typeface="Arial" charset="0"/>
              </a:rPr>
              <a:t>Chang Y. Chung</a:t>
            </a:r>
            <a:endParaRPr lang="en-US" sz="1200" dirty="0">
              <a:solidFill>
                <a:srgbClr val="000000"/>
              </a:solidFill>
              <a:latin typeface="Arial" charset="0"/>
            </a:endParaRPr>
          </a:p>
          <a:p>
            <a:pPr lvl="0" fontAlgn="base">
              <a:spcBef>
                <a:spcPct val="0"/>
              </a:spcBef>
              <a:spcAft>
                <a:spcPct val="0"/>
              </a:spcAft>
            </a:pPr>
            <a:r>
              <a:rPr lang="en-US" sz="1200" dirty="0">
                <a:solidFill>
                  <a:srgbClr val="000000"/>
                </a:solidFill>
                <a:latin typeface="Arial" charset="0"/>
              </a:rPr>
              <a:t>Office of Population Research</a:t>
            </a:r>
          </a:p>
          <a:p>
            <a:pPr lvl="0" fontAlgn="base">
              <a:spcBef>
                <a:spcPct val="0"/>
              </a:spcBef>
              <a:spcAft>
                <a:spcPct val="0"/>
              </a:spcAft>
            </a:pPr>
            <a:r>
              <a:rPr lang="en-US" sz="1200" dirty="0">
                <a:solidFill>
                  <a:srgbClr val="000000"/>
                </a:solidFill>
                <a:latin typeface="Arial" charset="0"/>
              </a:rPr>
              <a:t>Princeton University</a:t>
            </a:r>
          </a:p>
          <a:p>
            <a:pPr lvl="0" fontAlgn="base">
              <a:spcBef>
                <a:spcPct val="0"/>
              </a:spcBef>
              <a:spcAft>
                <a:spcPct val="0"/>
              </a:spcAft>
            </a:pPr>
            <a:r>
              <a:rPr lang="en-US" sz="1200" dirty="0" smtClean="0">
                <a:solidFill>
                  <a:srgbClr val="000000"/>
                </a:solidFill>
                <a:latin typeface="Arial" charset="0"/>
              </a:rPr>
              <a:t>September </a:t>
            </a:r>
            <a:r>
              <a:rPr lang="en-US" sz="1200" dirty="0">
                <a:solidFill>
                  <a:srgbClr val="000000"/>
                </a:solidFill>
                <a:latin typeface="Arial" charset="0"/>
              </a:rPr>
              <a:t>2013</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6271007"/>
            <a:ext cx="871250" cy="306918"/>
          </a:xfrm>
          <a:prstGeom prst="rect">
            <a:avLst/>
          </a:prstGeom>
        </p:spPr>
      </p:pic>
      <p:sp>
        <p:nvSpPr>
          <p:cNvPr id="6" name="Rectangle 5"/>
          <p:cNvSpPr/>
          <p:nvPr/>
        </p:nvSpPr>
        <p:spPr>
          <a:xfrm>
            <a:off x="2362200" y="19050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10200" y="1905000"/>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67000" y="36576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05400" y="3657600"/>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rved Right Arrow 9"/>
          <p:cNvSpPr/>
          <p:nvPr/>
        </p:nvSpPr>
        <p:spPr>
          <a:xfrm>
            <a:off x="1066800" y="2819400"/>
            <a:ext cx="731520"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Left Arrow 11"/>
          <p:cNvSpPr/>
          <p:nvPr/>
        </p:nvSpPr>
        <p:spPr>
          <a:xfrm>
            <a:off x="7315200" y="2819400"/>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21339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152400"/>
            <a:ext cx="8229600" cy="1143000"/>
          </a:xfrm>
        </p:spPr>
        <p:txBody>
          <a:bodyPr>
            <a:normAutofit/>
          </a:bodyPr>
          <a:lstStyle/>
          <a:p>
            <a:r>
              <a:rPr lang="en-US" sz="3600" dirty="0" smtClean="0">
                <a:latin typeface="Arial" panose="020B0604020202020204" pitchFamily="34" charset="0"/>
                <a:cs typeface="Arial" panose="020B0604020202020204" pitchFamily="34" charset="0"/>
              </a:rPr>
              <a:t>Labels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1000" y="685800"/>
            <a:ext cx="8229600" cy="4525963"/>
          </a:xfrm>
        </p:spPr>
        <p:txBody>
          <a:bodyPr>
            <a:normAutofit fontScale="47500" lnSpcReduction="20000"/>
          </a:bodyPr>
          <a:lstStyle/>
          <a:p>
            <a:pPr marL="0" indent="0">
              <a:buNone/>
            </a:pPr>
            <a:r>
              <a:rPr lang="en-US" dirty="0" smtClean="0">
                <a:latin typeface="Courier" pitchFamily="49" charset="0"/>
                <a:cs typeface="Consolas" panose="020B0609020204030204" pitchFamily="49" charset="0"/>
              </a:rPr>
              <a:t>clear </a:t>
            </a:r>
            <a:r>
              <a:rPr lang="en-US" dirty="0">
                <a:latin typeface="Courier" pitchFamily="49" charset="0"/>
                <a:cs typeface="Consolas" panose="020B0609020204030204" pitchFamily="49" charset="0"/>
              </a:rPr>
              <a:t>all</a:t>
            </a:r>
          </a:p>
          <a:p>
            <a:pPr marL="0" indent="0">
              <a:buNone/>
            </a:pPr>
            <a:r>
              <a:rPr lang="en-US" dirty="0">
                <a:latin typeface="Courier" pitchFamily="49" charset="0"/>
                <a:cs typeface="Consolas" panose="020B0609020204030204" pitchFamily="49" charset="0"/>
              </a:rPr>
              <a:t>use </a:t>
            </a:r>
            <a:r>
              <a:rPr lang="en-US" dirty="0" err="1">
                <a:latin typeface="Courier" pitchFamily="49" charset="0"/>
                <a:cs typeface="Consolas" panose="020B0609020204030204" pitchFamily="49" charset="0"/>
              </a:rPr>
              <a:t>birth.dta</a:t>
            </a:r>
            <a:endParaRPr lang="en-US" dirty="0">
              <a:latin typeface="Courier" pitchFamily="49" charset="0"/>
              <a:cs typeface="Consolas" panose="020B0609020204030204" pitchFamily="49" charset="0"/>
            </a:endParaRPr>
          </a:p>
          <a:p>
            <a:pPr marL="0" indent="0">
              <a:buNone/>
            </a:pPr>
            <a:endParaRPr lang="en-US" dirty="0">
              <a:latin typeface="Courier" pitchFamily="49" charset="0"/>
              <a:cs typeface="Consolas" panose="020B0609020204030204" pitchFamily="49" charset="0"/>
            </a:endParaRPr>
          </a:p>
          <a:p>
            <a:pPr marL="0" indent="0">
              <a:buNone/>
            </a:pPr>
            <a:r>
              <a:rPr lang="en-US" dirty="0" smtClean="0">
                <a:latin typeface="Courier" pitchFamily="49" charset="0"/>
                <a:cs typeface="Consolas" panose="020B0609020204030204" pitchFamily="49" charset="0"/>
              </a:rPr>
              <a:t>generate </a:t>
            </a:r>
            <a:r>
              <a:rPr lang="en-US" dirty="0">
                <a:latin typeface="Courier" pitchFamily="49" charset="0"/>
                <a:cs typeface="Consolas" panose="020B0609020204030204" pitchFamily="49" charset="0"/>
              </a:rPr>
              <a:t>gender = 1 if name == "Amy" | name == "Cathy</a:t>
            </a:r>
            <a:r>
              <a:rPr lang="en-US" dirty="0" smtClean="0">
                <a:latin typeface="Courier" pitchFamily="49" charset="0"/>
                <a:cs typeface="Consolas" panose="020B0609020204030204" pitchFamily="49" charset="0"/>
              </a:rPr>
              <a:t>"</a:t>
            </a:r>
            <a:endParaRPr lang="en-US" dirty="0">
              <a:latin typeface="Courier" pitchFamily="49" charset="0"/>
              <a:cs typeface="Consolas" panose="020B0609020204030204" pitchFamily="49" charset="0"/>
            </a:endParaRPr>
          </a:p>
          <a:p>
            <a:pPr marL="0" indent="0">
              <a:buNone/>
            </a:pPr>
            <a:r>
              <a:rPr lang="en-US" dirty="0">
                <a:latin typeface="Courier" pitchFamily="49" charset="0"/>
                <a:cs typeface="Consolas" panose="020B0609020204030204" pitchFamily="49" charset="0"/>
              </a:rPr>
              <a:t>replace </a:t>
            </a:r>
            <a:r>
              <a:rPr lang="en-US" dirty="0" smtClean="0">
                <a:latin typeface="Courier" pitchFamily="49" charset="0"/>
                <a:cs typeface="Consolas" panose="020B0609020204030204" pitchFamily="49" charset="0"/>
              </a:rPr>
              <a:t> gender </a:t>
            </a:r>
            <a:r>
              <a:rPr lang="en-US" dirty="0">
                <a:latin typeface="Courier" pitchFamily="49" charset="0"/>
                <a:cs typeface="Consolas" panose="020B0609020204030204" pitchFamily="49" charset="0"/>
              </a:rPr>
              <a:t>= 2 if name == "Bill</a:t>
            </a:r>
            <a:r>
              <a:rPr lang="en-US" dirty="0" smtClean="0">
                <a:latin typeface="Courier" pitchFamily="49" charset="0"/>
                <a:cs typeface="Consolas" panose="020B0609020204030204" pitchFamily="49" charset="0"/>
              </a:rPr>
              <a:t>"</a:t>
            </a:r>
            <a:endParaRPr lang="en-US" dirty="0">
              <a:latin typeface="Courier" pitchFamily="49" charset="0"/>
              <a:cs typeface="Consolas" panose="020B0609020204030204" pitchFamily="49" charset="0"/>
            </a:endParaRPr>
          </a:p>
          <a:p>
            <a:pPr marL="0" indent="0">
              <a:buNone/>
            </a:pPr>
            <a:r>
              <a:rPr lang="en-US" dirty="0" smtClean="0">
                <a:latin typeface="Courier" pitchFamily="49" charset="0"/>
                <a:cs typeface="Consolas" panose="020B0609020204030204" pitchFamily="49" charset="0"/>
              </a:rPr>
              <a:t>tabulate </a:t>
            </a:r>
            <a:r>
              <a:rPr lang="en-US" dirty="0">
                <a:latin typeface="Courier" pitchFamily="49" charset="0"/>
                <a:cs typeface="Consolas" panose="020B0609020204030204" pitchFamily="49" charset="0"/>
              </a:rPr>
              <a:t>gender</a:t>
            </a:r>
          </a:p>
          <a:p>
            <a:pPr marL="0" indent="0">
              <a:buNone/>
            </a:pPr>
            <a:endParaRPr lang="en-US" dirty="0">
              <a:latin typeface="Courier" pitchFamily="49" charset="0"/>
              <a:cs typeface="Consolas" panose="020B0609020204030204" pitchFamily="49" charset="0"/>
            </a:endParaRPr>
          </a:p>
          <a:p>
            <a:pPr marL="0" indent="0">
              <a:buNone/>
            </a:pPr>
            <a:r>
              <a:rPr lang="en-US" dirty="0" smtClean="0">
                <a:latin typeface="Courier" pitchFamily="49" charset="0"/>
                <a:cs typeface="Consolas" panose="020B0609020204030204" pitchFamily="49" charset="0"/>
              </a:rPr>
              <a:t>// </a:t>
            </a:r>
            <a:r>
              <a:rPr lang="en-US" dirty="0" smtClean="0">
                <a:latin typeface="Courier" pitchFamily="49" charset="0"/>
                <a:cs typeface="Consolas" panose="020B0609020204030204" pitchFamily="49" charset="0"/>
              </a:rPr>
              <a:t>associating a variable with a </a:t>
            </a:r>
            <a:r>
              <a:rPr lang="en-US" b="1" dirty="0" smtClean="0">
                <a:latin typeface="Courier" pitchFamily="49" charset="0"/>
                <a:cs typeface="Consolas" panose="020B0609020204030204" pitchFamily="49" charset="0"/>
              </a:rPr>
              <a:t>value label</a:t>
            </a:r>
            <a:r>
              <a:rPr lang="en-US" dirty="0" smtClean="0">
                <a:latin typeface="Courier" pitchFamily="49" charset="0"/>
                <a:cs typeface="Consolas" panose="020B0609020204030204" pitchFamily="49" charset="0"/>
              </a:rPr>
              <a:t> requires </a:t>
            </a:r>
            <a:r>
              <a:rPr lang="en-US" b="1" dirty="0" smtClean="0">
                <a:latin typeface="Courier" pitchFamily="49" charset="0"/>
                <a:cs typeface="Consolas" panose="020B0609020204030204" pitchFamily="49" charset="0"/>
              </a:rPr>
              <a:t>two steps</a:t>
            </a:r>
            <a:r>
              <a:rPr lang="en-US" dirty="0" smtClean="0">
                <a:latin typeface="Courier" pitchFamily="49" charset="0"/>
                <a:cs typeface="Consolas" panose="020B0609020204030204" pitchFamily="49" charset="0"/>
              </a:rPr>
              <a:t>:</a:t>
            </a:r>
            <a:endParaRPr lang="en-US" dirty="0" smtClean="0">
              <a:latin typeface="Courier" pitchFamily="49" charset="0"/>
              <a:cs typeface="Consolas" panose="020B0609020204030204" pitchFamily="49" charset="0"/>
            </a:endParaRPr>
          </a:p>
          <a:p>
            <a:pPr marL="0" indent="0">
              <a:buNone/>
            </a:pPr>
            <a:r>
              <a:rPr lang="en-US" dirty="0" smtClean="0">
                <a:latin typeface="Courier" pitchFamily="49" charset="0"/>
                <a:cs typeface="Consolas" panose="020B0609020204030204" pitchFamily="49" charset="0"/>
              </a:rPr>
              <a:t>// </a:t>
            </a:r>
            <a:r>
              <a:rPr lang="en-US" dirty="0" smtClean="0">
                <a:latin typeface="Courier" pitchFamily="49" charset="0"/>
                <a:cs typeface="Consolas" panose="020B0609020204030204" pitchFamily="49" charset="0"/>
              </a:rPr>
              <a:t>first, </a:t>
            </a:r>
            <a:r>
              <a:rPr lang="en-US" b="1" dirty="0" smtClean="0">
                <a:latin typeface="Courier" pitchFamily="49" charset="0"/>
                <a:cs typeface="Consolas" panose="020B0609020204030204" pitchFamily="49" charset="0"/>
              </a:rPr>
              <a:t>create</a:t>
            </a:r>
            <a:r>
              <a:rPr lang="en-US" dirty="0" smtClean="0">
                <a:latin typeface="Courier" pitchFamily="49" charset="0"/>
                <a:cs typeface="Consolas" panose="020B0609020204030204" pitchFamily="49" charset="0"/>
              </a:rPr>
              <a:t> </a:t>
            </a:r>
            <a:r>
              <a:rPr lang="en-US" dirty="0">
                <a:latin typeface="Courier" pitchFamily="49" charset="0"/>
                <a:cs typeface="Consolas" panose="020B0609020204030204" pitchFamily="49" charset="0"/>
              </a:rPr>
              <a:t>the value </a:t>
            </a:r>
            <a:r>
              <a:rPr lang="en-US" dirty="0" smtClean="0">
                <a:latin typeface="Courier" pitchFamily="49" charset="0"/>
                <a:cs typeface="Consolas" panose="020B0609020204030204" pitchFamily="49" charset="0"/>
              </a:rPr>
              <a:t>label</a:t>
            </a:r>
          </a:p>
          <a:p>
            <a:pPr marL="0" indent="0">
              <a:buNone/>
            </a:pPr>
            <a:r>
              <a:rPr lang="en-US" dirty="0" smtClean="0">
                <a:latin typeface="Courier" pitchFamily="49" charset="0"/>
                <a:cs typeface="Consolas" panose="020B0609020204030204" pitchFamily="49" charset="0"/>
              </a:rPr>
              <a:t>label define gender 1 "girl" 2 "boy"</a:t>
            </a:r>
          </a:p>
          <a:p>
            <a:pPr marL="0" indent="0">
              <a:buNone/>
            </a:pPr>
            <a:endParaRPr lang="en-US" dirty="0" smtClean="0">
              <a:latin typeface="Courier" pitchFamily="49" charset="0"/>
              <a:cs typeface="Consolas" panose="020B0609020204030204" pitchFamily="49" charset="0"/>
            </a:endParaRPr>
          </a:p>
          <a:p>
            <a:pPr marL="0" indent="0">
              <a:buNone/>
            </a:pPr>
            <a:r>
              <a:rPr lang="en-US" dirty="0" smtClean="0">
                <a:latin typeface="Courier" pitchFamily="49" charset="0"/>
                <a:cs typeface="Consolas" panose="020B0609020204030204" pitchFamily="49" charset="0"/>
              </a:rPr>
              <a:t>// </a:t>
            </a:r>
            <a:r>
              <a:rPr lang="en-US" dirty="0" smtClean="0">
                <a:latin typeface="Courier" pitchFamily="49" charset="0"/>
                <a:cs typeface="Consolas" panose="020B0609020204030204" pitchFamily="49" charset="0"/>
              </a:rPr>
              <a:t>second, </a:t>
            </a:r>
            <a:r>
              <a:rPr lang="en-US" b="1" dirty="0" smtClean="0">
                <a:latin typeface="Courier" pitchFamily="49" charset="0"/>
                <a:cs typeface="Consolas" panose="020B0609020204030204" pitchFamily="49" charset="0"/>
              </a:rPr>
              <a:t>attach</a:t>
            </a:r>
            <a:r>
              <a:rPr lang="en-US" dirty="0" smtClean="0">
                <a:latin typeface="Courier" pitchFamily="49" charset="0"/>
                <a:cs typeface="Consolas" panose="020B0609020204030204" pitchFamily="49" charset="0"/>
              </a:rPr>
              <a:t> </a:t>
            </a:r>
            <a:r>
              <a:rPr lang="en-US" dirty="0">
                <a:latin typeface="Courier" pitchFamily="49" charset="0"/>
                <a:cs typeface="Consolas" panose="020B0609020204030204" pitchFamily="49" charset="0"/>
              </a:rPr>
              <a:t>the value label to </a:t>
            </a:r>
            <a:r>
              <a:rPr lang="en-US" dirty="0" smtClean="0">
                <a:latin typeface="Courier" pitchFamily="49" charset="0"/>
                <a:cs typeface="Consolas" panose="020B0609020204030204" pitchFamily="49" charset="0"/>
              </a:rPr>
              <a:t>the variable</a:t>
            </a:r>
            <a:endParaRPr lang="en-US" dirty="0">
              <a:latin typeface="Courier" pitchFamily="49" charset="0"/>
              <a:cs typeface="Consolas" panose="020B0609020204030204" pitchFamily="49" charset="0"/>
            </a:endParaRPr>
          </a:p>
          <a:p>
            <a:pPr marL="0" indent="0">
              <a:buNone/>
            </a:pPr>
            <a:r>
              <a:rPr lang="en-US" dirty="0">
                <a:latin typeface="Courier" pitchFamily="49" charset="0"/>
                <a:cs typeface="Consolas" panose="020B0609020204030204" pitchFamily="49" charset="0"/>
              </a:rPr>
              <a:t>label values gender </a:t>
            </a:r>
            <a:r>
              <a:rPr lang="en-US" dirty="0" err="1" smtClean="0">
                <a:latin typeface="Courier" pitchFamily="49" charset="0"/>
                <a:cs typeface="Consolas" panose="020B0609020204030204" pitchFamily="49" charset="0"/>
              </a:rPr>
              <a:t>gender</a:t>
            </a:r>
            <a:endParaRPr lang="en-US" dirty="0">
              <a:latin typeface="Courier" pitchFamily="49" charset="0"/>
              <a:cs typeface="Consolas" panose="020B0609020204030204" pitchFamily="49" charset="0"/>
            </a:endParaRPr>
          </a:p>
          <a:p>
            <a:pPr marL="0" indent="0">
              <a:buNone/>
            </a:pPr>
            <a:r>
              <a:rPr lang="en-US" dirty="0" smtClean="0">
                <a:latin typeface="Courier" pitchFamily="49" charset="0"/>
                <a:cs typeface="Consolas" panose="020B0609020204030204" pitchFamily="49" charset="0"/>
              </a:rPr>
              <a:t>tabulate </a:t>
            </a:r>
            <a:r>
              <a:rPr lang="en-US" dirty="0">
                <a:latin typeface="Courier" pitchFamily="49" charset="0"/>
                <a:cs typeface="Consolas" panose="020B0609020204030204" pitchFamily="49" charset="0"/>
              </a:rPr>
              <a:t>gender </a:t>
            </a:r>
          </a:p>
          <a:p>
            <a:pPr marL="0" indent="0">
              <a:buNone/>
            </a:pPr>
            <a:endParaRPr lang="en-US" dirty="0">
              <a:latin typeface="Courier" pitchFamily="49" charset="0"/>
              <a:cs typeface="Consolas" panose="020B0609020204030204" pitchFamily="49" charset="0"/>
            </a:endParaRPr>
          </a:p>
          <a:p>
            <a:pPr marL="0" indent="0">
              <a:buNone/>
            </a:pPr>
            <a:r>
              <a:rPr lang="en-US" dirty="0">
                <a:latin typeface="Courier" pitchFamily="49" charset="0"/>
                <a:cs typeface="Consolas" panose="020B0609020204030204" pitchFamily="49" charset="0"/>
              </a:rPr>
              <a:t>// </a:t>
            </a:r>
            <a:r>
              <a:rPr lang="en-US" dirty="0" smtClean="0">
                <a:latin typeface="Courier" pitchFamily="49" charset="0"/>
                <a:cs typeface="Consolas" panose="020B0609020204030204" pitchFamily="49" charset="0"/>
              </a:rPr>
              <a:t>we can also create a </a:t>
            </a:r>
            <a:r>
              <a:rPr lang="en-US" b="1" dirty="0" smtClean="0">
                <a:latin typeface="Courier" pitchFamily="49" charset="0"/>
                <a:cs typeface="Consolas" panose="020B0609020204030204" pitchFamily="49" charset="0"/>
              </a:rPr>
              <a:t>variable </a:t>
            </a:r>
            <a:r>
              <a:rPr lang="en-US" b="1" dirty="0">
                <a:latin typeface="Courier" pitchFamily="49" charset="0"/>
                <a:cs typeface="Consolas" panose="020B0609020204030204" pitchFamily="49" charset="0"/>
              </a:rPr>
              <a:t>label </a:t>
            </a:r>
            <a:endParaRPr lang="en-US" b="1" dirty="0" smtClean="0">
              <a:latin typeface="Courier" pitchFamily="49" charset="0"/>
              <a:cs typeface="Consolas" panose="020B0609020204030204" pitchFamily="49" charset="0"/>
            </a:endParaRPr>
          </a:p>
          <a:p>
            <a:pPr marL="0" indent="0">
              <a:buNone/>
            </a:pPr>
            <a:r>
              <a:rPr lang="en-US" dirty="0" smtClean="0">
                <a:latin typeface="Courier" pitchFamily="49" charset="0"/>
                <a:cs typeface="Consolas" panose="020B0609020204030204" pitchFamily="49" charset="0"/>
              </a:rPr>
              <a:t>label </a:t>
            </a:r>
            <a:r>
              <a:rPr lang="en-US" dirty="0">
                <a:latin typeface="Courier" pitchFamily="49" charset="0"/>
                <a:cs typeface="Consolas" panose="020B0609020204030204" pitchFamily="49" charset="0"/>
              </a:rPr>
              <a:t>variable gender "Gender of the respondent"</a:t>
            </a:r>
          </a:p>
          <a:p>
            <a:pPr marL="0" indent="0">
              <a:buNone/>
            </a:pPr>
            <a:r>
              <a:rPr lang="en-US" dirty="0">
                <a:latin typeface="Courier" pitchFamily="49" charset="0"/>
                <a:cs typeface="Consolas" panose="020B0609020204030204" pitchFamily="49" charset="0"/>
              </a:rPr>
              <a:t>describe gender</a:t>
            </a:r>
            <a:endParaRPr lang="en-US" i="1" dirty="0">
              <a:latin typeface="Courier" pitchFamily="49" charset="0"/>
              <a:cs typeface="Consolas" panose="020B0609020204030204" pitchFamily="49" charset="0"/>
            </a:endParaRPr>
          </a:p>
        </p:txBody>
      </p:sp>
      <p:sp>
        <p:nvSpPr>
          <p:cNvPr id="4" name="Rectangle 3"/>
          <p:cNvSpPr/>
          <p:nvPr/>
        </p:nvSpPr>
        <p:spPr>
          <a:xfrm>
            <a:off x="1400175" y="4953000"/>
            <a:ext cx="7743825" cy="954107"/>
          </a:xfrm>
          <a:prstGeom prst="rect">
            <a:avLst/>
          </a:prstGeom>
        </p:spPr>
        <p:txBody>
          <a:bodyPr wrap="square">
            <a:spAutoFit/>
          </a:bodyPr>
          <a:lstStyle/>
          <a:p>
            <a:r>
              <a:rPr lang="en-US" sz="1400" b="1" dirty="0" smtClean="0">
                <a:latin typeface="Courier" pitchFamily="49" charset="0"/>
                <a:cs typeface="Consolas" panose="020B0609020204030204" pitchFamily="49" charset="0"/>
              </a:rPr>
              <a:t>              storage   </a:t>
            </a:r>
            <a:r>
              <a:rPr lang="en-US" sz="1400" b="1" dirty="0" smtClean="0">
                <a:latin typeface="Courier" pitchFamily="49" charset="0"/>
                <a:cs typeface="Consolas" panose="020B0609020204030204" pitchFamily="49" charset="0"/>
              </a:rPr>
              <a:t>display    value</a:t>
            </a:r>
            <a:endParaRPr lang="en-US" sz="1400" b="1" dirty="0">
              <a:latin typeface="Courier" pitchFamily="49" charset="0"/>
              <a:cs typeface="Consolas" panose="020B0609020204030204" pitchFamily="49" charset="0"/>
            </a:endParaRPr>
          </a:p>
          <a:p>
            <a:r>
              <a:rPr lang="en-US" sz="1400" b="1" dirty="0">
                <a:latin typeface="Courier" pitchFamily="49" charset="0"/>
                <a:cs typeface="Consolas" panose="020B0609020204030204" pitchFamily="49" charset="0"/>
              </a:rPr>
              <a:t>variable name   type    format     label      variable label</a:t>
            </a:r>
          </a:p>
          <a:p>
            <a:r>
              <a:rPr lang="en-US" sz="1400" b="1" dirty="0" smtClean="0">
                <a:latin typeface="Courier" pitchFamily="49" charset="0"/>
                <a:cs typeface="Consolas" panose="020B0609020204030204" pitchFamily="49" charset="0"/>
              </a:rPr>
              <a:t>----------------------------------------------------------------------             </a:t>
            </a:r>
            <a:endParaRPr lang="en-US" sz="1400" b="1" dirty="0">
              <a:latin typeface="Courier" pitchFamily="49" charset="0"/>
              <a:cs typeface="Consolas" panose="020B0609020204030204" pitchFamily="49" charset="0"/>
            </a:endParaRPr>
          </a:p>
          <a:p>
            <a:r>
              <a:rPr lang="en-US" sz="1400" b="1" dirty="0">
                <a:latin typeface="Courier" pitchFamily="49" charset="0"/>
                <a:cs typeface="Consolas" panose="020B0609020204030204" pitchFamily="49" charset="0"/>
              </a:rPr>
              <a:t>gender          </a:t>
            </a:r>
            <a:r>
              <a:rPr lang="en-US" sz="1400" b="1" dirty="0" err="1">
                <a:latin typeface="Courier" pitchFamily="49" charset="0"/>
                <a:cs typeface="Consolas" panose="020B0609020204030204" pitchFamily="49" charset="0"/>
              </a:rPr>
              <a:t>int</a:t>
            </a:r>
            <a:r>
              <a:rPr lang="en-US" sz="1400" b="1" dirty="0">
                <a:latin typeface="Courier" pitchFamily="49" charset="0"/>
                <a:cs typeface="Consolas" panose="020B0609020204030204" pitchFamily="49" charset="0"/>
              </a:rPr>
              <a:t>     %8.0g      gender     </a:t>
            </a:r>
            <a:r>
              <a:rPr lang="en-US" sz="1400" b="1" dirty="0" err="1">
                <a:latin typeface="Courier" pitchFamily="49" charset="0"/>
                <a:cs typeface="Consolas" panose="020B0609020204030204" pitchFamily="49" charset="0"/>
              </a:rPr>
              <a:t>Gender</a:t>
            </a:r>
            <a:r>
              <a:rPr lang="en-US" sz="1400" b="1" dirty="0">
                <a:latin typeface="Courier" pitchFamily="49" charset="0"/>
                <a:cs typeface="Consolas" panose="020B0609020204030204" pitchFamily="49" charset="0"/>
              </a:rPr>
              <a:t> of the </a:t>
            </a:r>
            <a:r>
              <a:rPr lang="en-US" sz="1400" b="1" dirty="0" smtClean="0">
                <a:latin typeface="Courier" pitchFamily="49" charset="0"/>
                <a:cs typeface="Consolas" panose="020B0609020204030204" pitchFamily="49" charset="0"/>
              </a:rPr>
              <a:t>respondent</a:t>
            </a:r>
            <a:endParaRPr lang="en-US" sz="1400" b="1" dirty="0">
              <a:latin typeface="Courier" pitchFamily="49" charset="0"/>
              <a:cs typeface="Consolas" panose="020B0609020204030204" pitchFamily="49" charset="0"/>
            </a:endParaRPr>
          </a:p>
        </p:txBody>
      </p:sp>
    </p:spTree>
    <p:extLst>
      <p:ext uri="{BB962C8B-B14F-4D97-AF65-F5344CB8AC3E}">
        <p14:creationId xmlns:p14="http://schemas.microsoft.com/office/powerpoint/2010/main" val="3741820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4"/>
            <a:ext cx="8229600" cy="1143000"/>
          </a:xfrm>
        </p:spPr>
        <p:txBody>
          <a:bodyPr/>
          <a:lstStyle/>
          <a:p>
            <a:r>
              <a:rPr lang="en-US" sz="3600" dirty="0" smtClean="0">
                <a:latin typeface="Arial" panose="020B0604020202020204" pitchFamily="34" charset="0"/>
                <a:cs typeface="Arial" panose="020B0604020202020204" pitchFamily="34" charset="0"/>
              </a:rPr>
              <a:t>Summarize</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400" y="838200"/>
            <a:ext cx="8382000" cy="5867400"/>
          </a:xfrm>
        </p:spPr>
        <p:txBody>
          <a:bodyPr>
            <a:normAutofit fontScale="55000" lnSpcReduction="20000"/>
          </a:bodyPr>
          <a:lstStyle/>
          <a:p>
            <a:pPr marL="0" indent="0">
              <a:buNone/>
            </a:pPr>
            <a:r>
              <a:rPr lang="en-US" sz="2900" dirty="0" smtClean="0">
                <a:latin typeface="Courier" pitchFamily="49" charset="0"/>
                <a:cs typeface="Consolas" panose="020B0609020204030204" pitchFamily="49" charset="0"/>
              </a:rPr>
              <a:t>clear </a:t>
            </a:r>
            <a:r>
              <a:rPr lang="en-US" sz="2900" dirty="0">
                <a:latin typeface="Courier" pitchFamily="49" charset="0"/>
                <a:cs typeface="Consolas" panose="020B0609020204030204" pitchFamily="49" charset="0"/>
              </a:rPr>
              <a:t>all</a:t>
            </a:r>
          </a:p>
          <a:p>
            <a:pPr marL="0" indent="0">
              <a:buNone/>
            </a:pPr>
            <a:r>
              <a:rPr lang="en-US" sz="2900" dirty="0" err="1">
                <a:latin typeface="Courier" pitchFamily="49" charset="0"/>
                <a:cs typeface="Consolas" panose="020B0609020204030204" pitchFamily="49" charset="0"/>
              </a:rPr>
              <a:t>sysuse</a:t>
            </a:r>
            <a:r>
              <a:rPr lang="en-US" sz="2900" dirty="0">
                <a:latin typeface="Courier" pitchFamily="49" charset="0"/>
                <a:cs typeface="Consolas" panose="020B0609020204030204" pitchFamily="49" charset="0"/>
              </a:rPr>
              <a:t> auto</a:t>
            </a:r>
          </a:p>
          <a:p>
            <a:pPr marL="0" indent="0">
              <a:buNone/>
            </a:pPr>
            <a:endParaRPr lang="en-US" sz="2900" dirty="0" smtClean="0">
              <a:latin typeface="Courier" pitchFamily="49" charset="0"/>
              <a:cs typeface="Consolas" panose="020B0609020204030204" pitchFamily="49" charset="0"/>
            </a:endParaRPr>
          </a:p>
          <a:p>
            <a:pPr marL="0" indent="0">
              <a:buNone/>
            </a:pPr>
            <a:r>
              <a:rPr lang="en-US" sz="2900" dirty="0" smtClean="0">
                <a:latin typeface="Courier" pitchFamily="49" charset="0"/>
                <a:cs typeface="Consolas" panose="020B0609020204030204" pitchFamily="49" charset="0"/>
              </a:rPr>
              <a:t>list </a:t>
            </a:r>
            <a:r>
              <a:rPr lang="en-US" sz="2900" dirty="0">
                <a:latin typeface="Courier" pitchFamily="49" charset="0"/>
                <a:cs typeface="Consolas" panose="020B0609020204030204" pitchFamily="49" charset="0"/>
              </a:rPr>
              <a:t>make price mpg foreign in 1/5</a:t>
            </a:r>
          </a:p>
          <a:p>
            <a:pPr marL="0" indent="0">
              <a:buNone/>
            </a:pPr>
            <a:r>
              <a:rPr lang="en-US" sz="2900" dirty="0" smtClean="0">
                <a:latin typeface="Courier" pitchFamily="49" charset="0"/>
                <a:cs typeface="Consolas" panose="020B0609020204030204" pitchFamily="49" charset="0"/>
              </a:rPr>
              <a:t>list </a:t>
            </a:r>
            <a:r>
              <a:rPr lang="en-US" sz="2900" dirty="0">
                <a:latin typeface="Courier" pitchFamily="49" charset="0"/>
                <a:cs typeface="Consolas" panose="020B0609020204030204" pitchFamily="49" charset="0"/>
              </a:rPr>
              <a:t>make price mpg foreign in -</a:t>
            </a:r>
            <a:r>
              <a:rPr lang="en-US" sz="2900" dirty="0" smtClean="0">
                <a:latin typeface="Courier" pitchFamily="49" charset="0"/>
                <a:cs typeface="Consolas" panose="020B0609020204030204" pitchFamily="49" charset="0"/>
              </a:rPr>
              <a:t>5/L</a:t>
            </a:r>
          </a:p>
          <a:p>
            <a:pPr marL="0" indent="0">
              <a:buNone/>
            </a:pPr>
            <a:endParaRPr lang="en-US" sz="3500" dirty="0" smtClean="0">
              <a:latin typeface="Courier" pitchFamily="49" charset="0"/>
              <a:cs typeface="Consolas" panose="020B0609020204030204" pitchFamily="49" charset="0"/>
            </a:endParaRPr>
          </a:p>
          <a:p>
            <a:pPr marL="0" indent="0">
              <a:buNone/>
            </a:pPr>
            <a:endParaRPr lang="en-US" sz="3500" dirty="0">
              <a:latin typeface="Courier" pitchFamily="49" charset="0"/>
              <a:cs typeface="Consolas" panose="020B0609020204030204" pitchFamily="49" charset="0"/>
            </a:endParaRPr>
          </a:p>
          <a:p>
            <a:pPr marL="0" indent="0">
              <a:buNone/>
            </a:pPr>
            <a:endParaRPr lang="en-US" sz="3500" dirty="0">
              <a:latin typeface="Courier" pitchFamily="49" charset="0"/>
              <a:cs typeface="Consolas" panose="020B0609020204030204" pitchFamily="49" charset="0"/>
            </a:endParaRPr>
          </a:p>
          <a:p>
            <a:pPr marL="0" indent="0">
              <a:buNone/>
            </a:pPr>
            <a:r>
              <a:rPr lang="en-US" sz="2900" dirty="0" smtClean="0">
                <a:latin typeface="Courier" pitchFamily="49" charset="0"/>
                <a:cs typeface="Consolas" panose="020B0609020204030204" pitchFamily="49" charset="0"/>
              </a:rPr>
              <a:t>// </a:t>
            </a:r>
            <a:r>
              <a:rPr lang="en-US" sz="2900" dirty="0" smtClean="0">
                <a:latin typeface="Courier" pitchFamily="49" charset="0"/>
                <a:cs typeface="Consolas" panose="020B0609020204030204" pitchFamily="49" charset="0"/>
              </a:rPr>
              <a:t>variable foreign has </a:t>
            </a:r>
            <a:r>
              <a:rPr lang="en-US" sz="2900" dirty="0" smtClean="0">
                <a:latin typeface="Courier" pitchFamily="49" charset="0"/>
                <a:cs typeface="Consolas" panose="020B0609020204030204" pitchFamily="49" charset="0"/>
              </a:rPr>
              <a:t>a value label </a:t>
            </a:r>
            <a:endParaRPr lang="en-US" sz="2900" dirty="0" smtClean="0">
              <a:latin typeface="Courier" pitchFamily="49" charset="0"/>
              <a:cs typeface="Consolas" panose="020B0609020204030204" pitchFamily="49" charset="0"/>
            </a:endParaRPr>
          </a:p>
          <a:p>
            <a:pPr marL="0" indent="0">
              <a:buNone/>
            </a:pPr>
            <a:r>
              <a:rPr lang="en-US" sz="2900" dirty="0" smtClean="0">
                <a:latin typeface="Courier" pitchFamily="49" charset="0"/>
                <a:cs typeface="Consolas" panose="020B0609020204030204" pitchFamily="49" charset="0"/>
              </a:rPr>
              <a:t>tabulate foreign</a:t>
            </a:r>
          </a:p>
          <a:p>
            <a:pPr marL="0" indent="0">
              <a:buNone/>
            </a:pPr>
            <a:r>
              <a:rPr lang="en-US" sz="2900" dirty="0" smtClean="0">
                <a:latin typeface="Courier" pitchFamily="49" charset="0"/>
                <a:cs typeface="Consolas" panose="020B0609020204030204" pitchFamily="49" charset="0"/>
              </a:rPr>
              <a:t>tabulate </a:t>
            </a:r>
            <a:r>
              <a:rPr lang="en-US" sz="2900" dirty="0">
                <a:latin typeface="Courier" pitchFamily="49" charset="0"/>
                <a:cs typeface="Consolas" panose="020B0609020204030204" pitchFamily="49" charset="0"/>
              </a:rPr>
              <a:t>foreign, </a:t>
            </a:r>
            <a:r>
              <a:rPr lang="en-US" sz="2900" dirty="0" err="1" smtClean="0">
                <a:latin typeface="Courier" pitchFamily="49" charset="0"/>
                <a:cs typeface="Consolas" panose="020B0609020204030204" pitchFamily="49" charset="0"/>
              </a:rPr>
              <a:t>nolabel</a:t>
            </a:r>
            <a:endParaRPr lang="en-US" sz="2900" dirty="0" smtClean="0">
              <a:latin typeface="Courier" pitchFamily="49" charset="0"/>
              <a:cs typeface="Consolas" panose="020B0609020204030204" pitchFamily="49" charset="0"/>
            </a:endParaRPr>
          </a:p>
          <a:p>
            <a:pPr marL="400050" lvl="1" indent="0">
              <a:buNone/>
            </a:pPr>
            <a:endParaRPr lang="en-US" sz="3500" dirty="0">
              <a:latin typeface="Courier" pitchFamily="49" charset="0"/>
              <a:cs typeface="Consolas" panose="020B0609020204030204" pitchFamily="49" charset="0"/>
            </a:endParaRPr>
          </a:p>
          <a:p>
            <a:pPr marL="400050" lvl="1" indent="0">
              <a:buNone/>
            </a:pPr>
            <a:endParaRPr lang="en-US" sz="4300" dirty="0">
              <a:latin typeface="Courier" pitchFamily="49" charset="0"/>
              <a:cs typeface="Consolas" panose="020B0609020204030204" pitchFamily="49" charset="0"/>
            </a:endParaRPr>
          </a:p>
          <a:p>
            <a:pPr marL="0" indent="0">
              <a:buNone/>
            </a:pPr>
            <a:r>
              <a:rPr lang="en-US" sz="2900" dirty="0">
                <a:latin typeface="Courier" pitchFamily="49" charset="0"/>
                <a:cs typeface="Consolas" panose="020B0609020204030204" pitchFamily="49" charset="0"/>
              </a:rPr>
              <a:t>// continuous variables can be </a:t>
            </a:r>
            <a:endParaRPr lang="en-US" sz="2900" dirty="0" smtClean="0">
              <a:latin typeface="Courier" pitchFamily="49" charset="0"/>
              <a:cs typeface="Consolas" panose="020B0609020204030204" pitchFamily="49" charset="0"/>
            </a:endParaRPr>
          </a:p>
          <a:p>
            <a:pPr marL="0" indent="0">
              <a:buNone/>
            </a:pPr>
            <a:r>
              <a:rPr lang="en-US" sz="2900" dirty="0" smtClean="0">
                <a:latin typeface="Courier" pitchFamily="49" charset="0"/>
                <a:cs typeface="Consolas" panose="020B0609020204030204" pitchFamily="49" charset="0"/>
              </a:rPr>
              <a:t>// </a:t>
            </a:r>
            <a:r>
              <a:rPr lang="en-US" sz="2900" dirty="0" smtClean="0">
                <a:latin typeface="Courier" pitchFamily="49" charset="0"/>
                <a:cs typeface="Consolas" panose="020B0609020204030204" pitchFamily="49" charset="0"/>
              </a:rPr>
              <a:t>summarized </a:t>
            </a:r>
            <a:r>
              <a:rPr lang="en-US" sz="2900" dirty="0">
                <a:latin typeface="Courier" pitchFamily="49" charset="0"/>
                <a:cs typeface="Consolas" panose="020B0609020204030204" pitchFamily="49" charset="0"/>
              </a:rPr>
              <a:t>nicely </a:t>
            </a:r>
            <a:r>
              <a:rPr lang="en-US" sz="2900" dirty="0" smtClean="0">
                <a:latin typeface="Courier" pitchFamily="49" charset="0"/>
                <a:cs typeface="Consolas" panose="020B0609020204030204" pitchFamily="49" charset="0"/>
              </a:rPr>
              <a:t>via the “summarize” command</a:t>
            </a:r>
            <a:endParaRPr lang="en-US" sz="2900" dirty="0">
              <a:latin typeface="Courier" pitchFamily="49" charset="0"/>
              <a:cs typeface="Consolas" panose="020B0609020204030204" pitchFamily="49" charset="0"/>
            </a:endParaRPr>
          </a:p>
          <a:p>
            <a:pPr marL="0" indent="0">
              <a:buNone/>
            </a:pPr>
            <a:r>
              <a:rPr lang="en-US" sz="2900" dirty="0">
                <a:latin typeface="Courier" pitchFamily="49" charset="0"/>
                <a:cs typeface="Consolas" panose="020B0609020204030204" pitchFamily="49" charset="0"/>
              </a:rPr>
              <a:t>summarize price</a:t>
            </a:r>
          </a:p>
          <a:p>
            <a:pPr marL="0" indent="0">
              <a:buNone/>
            </a:pPr>
            <a:r>
              <a:rPr lang="en-US" sz="2900" dirty="0" smtClean="0">
                <a:latin typeface="Courier" pitchFamily="49" charset="0"/>
                <a:cs typeface="Consolas" panose="020B0609020204030204" pitchFamily="49" charset="0"/>
              </a:rPr>
              <a:t>summarize </a:t>
            </a:r>
            <a:r>
              <a:rPr lang="en-US" sz="2900" dirty="0">
                <a:latin typeface="Courier" pitchFamily="49" charset="0"/>
                <a:cs typeface="Consolas" panose="020B0609020204030204" pitchFamily="49" charset="0"/>
              </a:rPr>
              <a:t>price, detail</a:t>
            </a:r>
          </a:p>
          <a:p>
            <a:pPr marL="0" indent="0">
              <a:buNone/>
            </a:pPr>
            <a:endParaRPr lang="en-US" dirty="0">
              <a:latin typeface="Courier" pitchFamily="49" charset="0"/>
              <a:cs typeface="Consolas" panose="020B0609020204030204" pitchFamily="49" charset="0"/>
            </a:endParaRPr>
          </a:p>
          <a:p>
            <a:pPr marL="0" indent="0">
              <a:buNone/>
            </a:pPr>
            <a:r>
              <a:rPr lang="en-US" sz="2900" dirty="0" smtClean="0">
                <a:latin typeface="Courier" pitchFamily="49" charset="0"/>
                <a:cs typeface="Consolas" panose="020B0609020204030204" pitchFamily="49" charset="0"/>
              </a:rPr>
              <a:t>// other commands</a:t>
            </a:r>
            <a:endParaRPr lang="en-US" sz="2900" dirty="0">
              <a:latin typeface="Courier" pitchFamily="49" charset="0"/>
              <a:cs typeface="Consolas" panose="020B0609020204030204" pitchFamily="49" charset="0"/>
            </a:endParaRPr>
          </a:p>
          <a:p>
            <a:pPr marL="0" indent="0">
              <a:buNone/>
            </a:pPr>
            <a:r>
              <a:rPr lang="en-US" sz="2900" dirty="0">
                <a:latin typeface="Courier" pitchFamily="49" charset="0"/>
                <a:cs typeface="Consolas" panose="020B0609020204030204" pitchFamily="49" charset="0"/>
              </a:rPr>
              <a:t>inspect price</a:t>
            </a:r>
          </a:p>
          <a:p>
            <a:pPr marL="0" indent="0">
              <a:buNone/>
            </a:pPr>
            <a:r>
              <a:rPr lang="en-US" sz="2900" dirty="0" smtClean="0">
                <a:latin typeface="Courier" pitchFamily="49" charset="0"/>
                <a:cs typeface="Consolas" panose="020B0609020204030204" pitchFamily="49" charset="0"/>
              </a:rPr>
              <a:t>codebook </a:t>
            </a:r>
            <a:r>
              <a:rPr lang="en-US" sz="2900" dirty="0">
                <a:latin typeface="Courier" pitchFamily="49" charset="0"/>
                <a:cs typeface="Consolas" panose="020B0609020204030204" pitchFamily="49" charset="0"/>
              </a:rPr>
              <a:t>make price</a:t>
            </a:r>
          </a:p>
        </p:txBody>
      </p:sp>
      <p:sp>
        <p:nvSpPr>
          <p:cNvPr id="4" name="Rectangle 3"/>
          <p:cNvSpPr/>
          <p:nvPr/>
        </p:nvSpPr>
        <p:spPr>
          <a:xfrm>
            <a:off x="3505200" y="4876799"/>
            <a:ext cx="5715000" cy="938719"/>
          </a:xfrm>
          <a:prstGeom prst="rect">
            <a:avLst/>
          </a:prstGeom>
        </p:spPr>
        <p:txBody>
          <a:bodyPr wrap="square">
            <a:spAutoFit/>
          </a:bodyPr>
          <a:lstStyle/>
          <a:p>
            <a:endParaRPr lang="en-US" sz="1100" b="1" dirty="0">
              <a:latin typeface="+mj-lt"/>
            </a:endParaRPr>
          </a:p>
          <a:p>
            <a:r>
              <a:rPr lang="en-US" sz="1100" b="1" dirty="0">
                <a:latin typeface="+mj-lt"/>
              </a:rPr>
              <a:t>    Variable |       </a:t>
            </a:r>
            <a:r>
              <a:rPr lang="en-US" sz="1100" b="1" dirty="0" err="1">
                <a:latin typeface="+mj-lt"/>
              </a:rPr>
              <a:t>Obs</a:t>
            </a:r>
            <a:r>
              <a:rPr lang="en-US" sz="1100" b="1" dirty="0">
                <a:latin typeface="+mj-lt"/>
              </a:rPr>
              <a:t>        Mean    Std. Dev.       Min        Max</a:t>
            </a:r>
          </a:p>
          <a:p>
            <a:r>
              <a:rPr lang="en-US" sz="1100" b="1" dirty="0">
                <a:latin typeface="+mj-lt"/>
              </a:rPr>
              <a:t>-------------+--------------------------------------------------------</a:t>
            </a:r>
          </a:p>
          <a:p>
            <a:r>
              <a:rPr lang="en-US" sz="1100" b="1" dirty="0">
                <a:latin typeface="+mj-lt"/>
              </a:rPr>
              <a:t>       price |        74    6165.257    2949.496       3291      15906</a:t>
            </a:r>
          </a:p>
          <a:p>
            <a:endParaRPr lang="en-US" sz="1100" b="1" dirty="0"/>
          </a:p>
        </p:txBody>
      </p:sp>
      <p:sp>
        <p:nvSpPr>
          <p:cNvPr id="5" name="Rectangle 4"/>
          <p:cNvSpPr/>
          <p:nvPr/>
        </p:nvSpPr>
        <p:spPr>
          <a:xfrm>
            <a:off x="4800600" y="2905125"/>
            <a:ext cx="4572000" cy="1107996"/>
          </a:xfrm>
          <a:prstGeom prst="rect">
            <a:avLst/>
          </a:prstGeom>
        </p:spPr>
        <p:txBody>
          <a:bodyPr>
            <a:spAutoFit/>
          </a:bodyPr>
          <a:lstStyle/>
          <a:p>
            <a:r>
              <a:rPr lang="en-US" sz="1100" b="1" dirty="0">
                <a:latin typeface="Courier" pitchFamily="49" charset="0"/>
              </a:rPr>
              <a:t> </a:t>
            </a:r>
            <a:r>
              <a:rPr lang="en-US" sz="1100" b="1" dirty="0" smtClean="0">
                <a:latin typeface="Courier" pitchFamily="49" charset="0"/>
              </a:rPr>
              <a:t>  Car </a:t>
            </a:r>
            <a:r>
              <a:rPr lang="en-US" sz="1100" b="1" dirty="0">
                <a:latin typeface="Courier" pitchFamily="49" charset="0"/>
              </a:rPr>
              <a:t>type |      Freq.     Percent        Cum.</a:t>
            </a:r>
          </a:p>
          <a:p>
            <a:r>
              <a:rPr lang="en-US" sz="1100" b="1" dirty="0">
                <a:latin typeface="Courier" pitchFamily="49" charset="0"/>
              </a:rPr>
              <a:t>------------+-----------------------------------</a:t>
            </a:r>
          </a:p>
          <a:p>
            <a:r>
              <a:rPr lang="en-US" sz="1100" b="1" dirty="0">
                <a:latin typeface="Courier" pitchFamily="49" charset="0"/>
              </a:rPr>
              <a:t>          0 |         52       70.27       70.27</a:t>
            </a:r>
          </a:p>
          <a:p>
            <a:r>
              <a:rPr lang="en-US" sz="1100" b="1" dirty="0">
                <a:latin typeface="Courier" pitchFamily="49" charset="0"/>
              </a:rPr>
              <a:t>          1 |         22       29.73      100.00</a:t>
            </a:r>
          </a:p>
          <a:p>
            <a:r>
              <a:rPr lang="en-US" sz="1100" b="1" dirty="0">
                <a:latin typeface="Courier" pitchFamily="49" charset="0"/>
              </a:rPr>
              <a:t>------------+-----------------------------------</a:t>
            </a:r>
          </a:p>
          <a:p>
            <a:r>
              <a:rPr lang="en-US" sz="1100" b="1" dirty="0">
                <a:latin typeface="Courier" pitchFamily="49" charset="0"/>
              </a:rPr>
              <a:t>      Total |         74      100.00</a:t>
            </a:r>
          </a:p>
        </p:txBody>
      </p:sp>
      <p:sp>
        <p:nvSpPr>
          <p:cNvPr id="6" name="Rectangle 5"/>
          <p:cNvSpPr/>
          <p:nvPr/>
        </p:nvSpPr>
        <p:spPr>
          <a:xfrm>
            <a:off x="4800600" y="990597"/>
            <a:ext cx="4572000" cy="1615827"/>
          </a:xfrm>
          <a:prstGeom prst="rect">
            <a:avLst/>
          </a:prstGeom>
        </p:spPr>
        <p:txBody>
          <a:bodyPr wrap="square">
            <a:spAutoFit/>
          </a:bodyPr>
          <a:lstStyle/>
          <a:p>
            <a:r>
              <a:rPr lang="en-US" sz="1100" b="1" dirty="0">
                <a:latin typeface="Courier" pitchFamily="49" charset="0"/>
              </a:rPr>
              <a:t> </a:t>
            </a:r>
            <a:r>
              <a:rPr lang="en-US" sz="1100" b="1" dirty="0" smtClean="0">
                <a:latin typeface="Courier" pitchFamily="49" charset="0"/>
              </a:rPr>
              <a:t>    +--------------------------------------+</a:t>
            </a:r>
            <a:endParaRPr lang="en-US" sz="1100" b="1" dirty="0">
              <a:latin typeface="Courier" pitchFamily="49" charset="0"/>
            </a:endParaRPr>
          </a:p>
          <a:p>
            <a:r>
              <a:rPr lang="en-US" sz="1100" b="1" dirty="0">
                <a:latin typeface="Courier" pitchFamily="49" charset="0"/>
              </a:rPr>
              <a:t>     | make           price   mpg   foreign |</a:t>
            </a:r>
          </a:p>
          <a:p>
            <a:r>
              <a:rPr lang="en-US" sz="1100" b="1" dirty="0">
                <a:latin typeface="Courier" pitchFamily="49" charset="0"/>
              </a:rPr>
              <a:t>     |--------------------------------------|</a:t>
            </a:r>
          </a:p>
          <a:p>
            <a:r>
              <a:rPr lang="en-US" sz="1100" b="1" dirty="0">
                <a:latin typeface="Courier" pitchFamily="49" charset="0"/>
              </a:rPr>
              <a:t> 70. | VW Dasher      7,140    23   Foreign |</a:t>
            </a:r>
          </a:p>
          <a:p>
            <a:r>
              <a:rPr lang="en-US" sz="1100" b="1" dirty="0">
                <a:latin typeface="Courier" pitchFamily="49" charset="0"/>
              </a:rPr>
              <a:t> 71. | VW Diesel      5,397    41   Foreign |</a:t>
            </a:r>
          </a:p>
          <a:p>
            <a:r>
              <a:rPr lang="en-US" sz="1100" b="1" dirty="0">
                <a:latin typeface="Courier" pitchFamily="49" charset="0"/>
              </a:rPr>
              <a:t> 72. | VW Rabbit      4,697    25   Foreign |</a:t>
            </a:r>
          </a:p>
          <a:p>
            <a:r>
              <a:rPr lang="en-US" sz="1100" b="1" dirty="0">
                <a:latin typeface="Courier" pitchFamily="49" charset="0"/>
              </a:rPr>
              <a:t> 73. | VW </a:t>
            </a:r>
            <a:r>
              <a:rPr lang="en-US" sz="1100" b="1" dirty="0" err="1">
                <a:latin typeface="Courier" pitchFamily="49" charset="0"/>
              </a:rPr>
              <a:t>Scirocco</a:t>
            </a:r>
            <a:r>
              <a:rPr lang="en-US" sz="1100" b="1" dirty="0">
                <a:latin typeface="Courier" pitchFamily="49" charset="0"/>
              </a:rPr>
              <a:t>    6,850    25   Foreign |</a:t>
            </a:r>
          </a:p>
          <a:p>
            <a:r>
              <a:rPr lang="en-US" sz="1100" b="1" dirty="0">
                <a:latin typeface="Courier" pitchFamily="49" charset="0"/>
              </a:rPr>
              <a:t> 74. | Volvo 260     11,995    17   Foreign |</a:t>
            </a:r>
          </a:p>
          <a:p>
            <a:r>
              <a:rPr lang="en-US" sz="1100" b="1" dirty="0">
                <a:latin typeface="Courier" pitchFamily="49" charset="0"/>
              </a:rPr>
              <a:t>     +--------------------------------------+</a:t>
            </a:r>
          </a:p>
        </p:txBody>
      </p:sp>
    </p:spTree>
    <p:extLst>
      <p:ext uri="{BB962C8B-B14F-4D97-AF65-F5344CB8AC3E}">
        <p14:creationId xmlns:p14="http://schemas.microsoft.com/office/powerpoint/2010/main" val="321610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Autofit/>
          </a:bodyPr>
          <a:lstStyle/>
          <a:p>
            <a:r>
              <a:rPr lang="en-US" sz="3600" dirty="0" smtClean="0">
                <a:latin typeface="Arial" panose="020B0604020202020204" pitchFamily="34" charset="0"/>
                <a:cs typeface="Arial" panose="020B0604020202020204" pitchFamily="34" charset="0"/>
              </a:rPr>
              <a:t>Excel</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762000"/>
            <a:ext cx="8229600" cy="4525963"/>
          </a:xfrm>
        </p:spPr>
        <p:txBody>
          <a:bodyPr>
            <a:normAutofit/>
          </a:bodyPr>
          <a:lstStyle/>
          <a:p>
            <a:pPr marL="0" indent="0">
              <a:buNone/>
            </a:pPr>
            <a:r>
              <a:rPr lang="en-US" sz="1600" dirty="0">
                <a:latin typeface="Courier" pitchFamily="49" charset="0"/>
                <a:cs typeface="Consolas" panose="020B0609020204030204" pitchFamily="49" charset="0"/>
              </a:rPr>
              <a:t>clear all</a:t>
            </a:r>
          </a:p>
          <a:p>
            <a:pPr marL="0" indent="0">
              <a:buNone/>
            </a:pPr>
            <a:r>
              <a:rPr lang="en-US" sz="1600" dirty="0" err="1">
                <a:latin typeface="Courier" pitchFamily="49" charset="0"/>
                <a:cs typeface="Consolas" panose="020B0609020204030204" pitchFamily="49" charset="0"/>
              </a:rPr>
              <a:t>sysuse</a:t>
            </a:r>
            <a:r>
              <a:rPr lang="en-US" sz="1600" dirty="0">
                <a:latin typeface="Courier" pitchFamily="49" charset="0"/>
                <a:cs typeface="Consolas" panose="020B0609020204030204" pitchFamily="49" charset="0"/>
              </a:rPr>
              <a:t> auto</a:t>
            </a:r>
          </a:p>
          <a:p>
            <a:pPr marL="0" indent="0">
              <a:buNone/>
            </a:pPr>
            <a:r>
              <a:rPr lang="en-US" sz="1600" dirty="0">
                <a:latin typeface="Courier" pitchFamily="49" charset="0"/>
                <a:cs typeface="Consolas" panose="020B0609020204030204" pitchFamily="49" charset="0"/>
              </a:rPr>
              <a:t>keep make price mpg </a:t>
            </a:r>
            <a:r>
              <a:rPr lang="en-US" sz="1600" dirty="0" smtClean="0">
                <a:latin typeface="Courier" pitchFamily="49" charset="0"/>
                <a:cs typeface="Consolas" panose="020B0609020204030204" pitchFamily="49" charset="0"/>
              </a:rPr>
              <a:t>foreign</a:t>
            </a:r>
            <a:endParaRPr lang="en-US" sz="1600" dirty="0">
              <a:latin typeface="Courier" pitchFamily="49" charset="0"/>
              <a:cs typeface="Consolas" panose="020B0609020204030204" pitchFamily="49" charset="0"/>
            </a:endParaRPr>
          </a:p>
          <a:p>
            <a:pPr marL="0" indent="0">
              <a:buNone/>
            </a:pPr>
            <a:r>
              <a:rPr lang="en-US" sz="1600" dirty="0">
                <a:latin typeface="Courier" pitchFamily="49" charset="0"/>
                <a:cs typeface="Consolas" panose="020B0609020204030204" pitchFamily="49" charset="0"/>
              </a:rPr>
              <a:t>keep in </a:t>
            </a:r>
            <a:r>
              <a:rPr lang="en-US" sz="1600" dirty="0" smtClean="0">
                <a:latin typeface="Courier" pitchFamily="49" charset="0"/>
                <a:cs typeface="Consolas" panose="020B0609020204030204" pitchFamily="49" charset="0"/>
              </a:rPr>
              <a:t>1/5</a:t>
            </a:r>
          </a:p>
          <a:p>
            <a:pPr marL="0" indent="0">
              <a:buNone/>
            </a:pPr>
            <a:endParaRPr lang="en-US" sz="1600" dirty="0">
              <a:latin typeface="Courier" pitchFamily="49" charset="0"/>
              <a:cs typeface="Consolas" panose="020B0609020204030204" pitchFamily="49" charset="0"/>
            </a:endParaRPr>
          </a:p>
          <a:p>
            <a:pPr marL="0" indent="0">
              <a:buNone/>
            </a:pPr>
            <a:r>
              <a:rPr lang="en-US" sz="1600" dirty="0" smtClean="0">
                <a:latin typeface="Courier" pitchFamily="49" charset="0"/>
                <a:cs typeface="Consolas" panose="020B0609020204030204" pitchFamily="49" charset="0"/>
              </a:rPr>
              <a:t>export </a:t>
            </a:r>
            <a:r>
              <a:rPr lang="en-US" sz="1600" dirty="0">
                <a:latin typeface="Courier" pitchFamily="49" charset="0"/>
                <a:cs typeface="Consolas" panose="020B0609020204030204" pitchFamily="49" charset="0"/>
              </a:rPr>
              <a:t>excel using auto.xls, replace first(</a:t>
            </a:r>
            <a:r>
              <a:rPr lang="en-US" sz="1600" dirty="0" err="1">
                <a:latin typeface="Courier" pitchFamily="49" charset="0"/>
                <a:cs typeface="Consolas" panose="020B0609020204030204" pitchFamily="49" charset="0"/>
              </a:rPr>
              <a:t>var</a:t>
            </a:r>
            <a:r>
              <a:rPr lang="en-US" sz="1600" dirty="0">
                <a:latin typeface="Courier" pitchFamily="49" charset="0"/>
                <a:cs typeface="Consolas" panose="020B0609020204030204" pitchFamily="49" charset="0"/>
              </a:rPr>
              <a:t>)</a:t>
            </a:r>
          </a:p>
          <a:p>
            <a:pPr marL="0" indent="0">
              <a:buNone/>
            </a:pPr>
            <a:r>
              <a:rPr lang="en-US" sz="1600" dirty="0" smtClean="0">
                <a:latin typeface="Courier" pitchFamily="49" charset="0"/>
                <a:cs typeface="Consolas" panose="020B0609020204030204" pitchFamily="49" charset="0"/>
              </a:rPr>
              <a:t>!</a:t>
            </a:r>
            <a:r>
              <a:rPr lang="en-US" sz="1600" dirty="0">
                <a:latin typeface="Courier" pitchFamily="49" charset="0"/>
                <a:cs typeface="Consolas" panose="020B0609020204030204" pitchFamily="49" charset="0"/>
              </a:rPr>
              <a:t>start auto.xls</a:t>
            </a:r>
          </a:p>
          <a:p>
            <a:pPr marL="0" indent="0">
              <a:buNone/>
            </a:pPr>
            <a:endParaRPr lang="en-US" sz="1600" dirty="0">
              <a:latin typeface="Courier" pitchFamily="49" charset="0"/>
              <a:cs typeface="Consolas" panose="020B0609020204030204" pitchFamily="49" charset="0"/>
            </a:endParaRPr>
          </a:p>
          <a:p>
            <a:pPr marL="0" indent="0">
              <a:buNone/>
            </a:pPr>
            <a:r>
              <a:rPr lang="en-US" sz="1600" dirty="0">
                <a:latin typeface="Courier" pitchFamily="49" charset="0"/>
                <a:cs typeface="Consolas" panose="020B0609020204030204" pitchFamily="49" charset="0"/>
              </a:rPr>
              <a:t>// </a:t>
            </a:r>
            <a:r>
              <a:rPr lang="en-US" sz="1600" dirty="0" smtClean="0">
                <a:latin typeface="Courier" pitchFamily="49" charset="0"/>
                <a:cs typeface="Consolas" panose="020B0609020204030204" pitchFamily="49" charset="0"/>
              </a:rPr>
              <a:t>bring the excel file back into memory as a </a:t>
            </a:r>
            <a:r>
              <a:rPr lang="en-US" sz="1600" dirty="0" err="1" smtClean="0">
                <a:latin typeface="Courier" pitchFamily="49" charset="0"/>
                <a:cs typeface="Consolas" panose="020B0609020204030204" pitchFamily="49" charset="0"/>
              </a:rPr>
              <a:t>Stata</a:t>
            </a:r>
            <a:r>
              <a:rPr lang="en-US" sz="1600" dirty="0" smtClean="0">
                <a:latin typeface="Courier" pitchFamily="49" charset="0"/>
                <a:cs typeface="Consolas" panose="020B0609020204030204" pitchFamily="49" charset="0"/>
              </a:rPr>
              <a:t> dataset</a:t>
            </a:r>
            <a:endParaRPr lang="en-US" sz="1600" dirty="0">
              <a:latin typeface="Courier" pitchFamily="49" charset="0"/>
              <a:cs typeface="Consolas" panose="020B0609020204030204" pitchFamily="49" charset="0"/>
            </a:endParaRPr>
          </a:p>
          <a:p>
            <a:pPr marL="0" indent="0">
              <a:buNone/>
            </a:pPr>
            <a:r>
              <a:rPr lang="en-US" sz="1600" dirty="0" smtClean="0">
                <a:latin typeface="Courier" pitchFamily="49" charset="0"/>
                <a:cs typeface="Consolas" panose="020B0609020204030204" pitchFamily="49" charset="0"/>
              </a:rPr>
              <a:t>clear </a:t>
            </a:r>
            <a:r>
              <a:rPr lang="en-US" sz="1600" dirty="0">
                <a:latin typeface="Courier" pitchFamily="49" charset="0"/>
                <a:cs typeface="Consolas" panose="020B0609020204030204" pitchFamily="49" charset="0"/>
              </a:rPr>
              <a:t>all</a:t>
            </a:r>
          </a:p>
          <a:p>
            <a:pPr marL="0" indent="0">
              <a:buNone/>
            </a:pPr>
            <a:r>
              <a:rPr lang="en-US" sz="1600" dirty="0" smtClean="0">
                <a:latin typeface="Courier" pitchFamily="49" charset="0"/>
                <a:cs typeface="Consolas" panose="020B0609020204030204" pitchFamily="49" charset="0"/>
              </a:rPr>
              <a:t>import </a:t>
            </a:r>
            <a:r>
              <a:rPr lang="en-US" sz="1600" dirty="0">
                <a:latin typeface="Courier" pitchFamily="49" charset="0"/>
                <a:cs typeface="Consolas" panose="020B0609020204030204" pitchFamily="49" charset="0"/>
              </a:rPr>
              <a:t>excel using auto.xls, clear </a:t>
            </a:r>
            <a:r>
              <a:rPr lang="en-US" sz="1600" dirty="0" err="1">
                <a:latin typeface="Courier" pitchFamily="49" charset="0"/>
                <a:cs typeface="Consolas" panose="020B0609020204030204" pitchFamily="49" charset="0"/>
              </a:rPr>
              <a:t>firstrow</a:t>
            </a:r>
            <a:endParaRPr lang="en-US" sz="1600" dirty="0">
              <a:latin typeface="Courier" pitchFamily="49" charset="0"/>
              <a:cs typeface="Consolas" panose="020B0609020204030204" pitchFamily="49" charset="0"/>
            </a:endParaRPr>
          </a:p>
          <a:p>
            <a:pPr marL="0" indent="0">
              <a:buNone/>
            </a:pPr>
            <a:r>
              <a:rPr lang="en-US" sz="1600" dirty="0" smtClean="0">
                <a:latin typeface="Courier" pitchFamily="49" charset="0"/>
                <a:cs typeface="Consolas" panose="020B0609020204030204" pitchFamily="49" charset="0"/>
              </a:rPr>
              <a:t>  </a:t>
            </a:r>
            <a:endParaRPr lang="en-US" sz="1600" dirty="0" smtClean="0">
              <a:latin typeface="Courier" pitchFamily="49" charset="0"/>
              <a:cs typeface="Consolas" panose="020B0609020204030204" pitchFamily="49" charset="0"/>
            </a:endParaRPr>
          </a:p>
          <a:p>
            <a:pPr marL="0" indent="0">
              <a:buNone/>
            </a:pPr>
            <a:r>
              <a:rPr lang="en-US" sz="1600" dirty="0" smtClean="0">
                <a:latin typeface="Courier" pitchFamily="49" charset="0"/>
                <a:cs typeface="Consolas" panose="020B0609020204030204" pitchFamily="49" charset="0"/>
              </a:rPr>
              <a:t>describe</a:t>
            </a:r>
            <a:endParaRPr lang="en-US" sz="1600" dirty="0">
              <a:latin typeface="Courier" pitchFamily="49" charset="0"/>
              <a:cs typeface="Consolas" panose="020B0609020204030204" pitchFamily="49" charset="0"/>
            </a:endParaRPr>
          </a:p>
          <a:p>
            <a:pPr marL="0" indent="0">
              <a:buNone/>
            </a:pPr>
            <a:r>
              <a:rPr lang="en-US" sz="1600" dirty="0">
                <a:latin typeface="Courier" pitchFamily="49" charset="0"/>
                <a:cs typeface="Consolas" panose="020B0609020204030204" pitchFamily="49" charset="0"/>
              </a:rPr>
              <a:t>list</a:t>
            </a:r>
          </a:p>
        </p:txBody>
      </p:sp>
      <p:sp>
        <p:nvSpPr>
          <p:cNvPr id="4" name="Rectangle 3"/>
          <p:cNvSpPr/>
          <p:nvPr/>
        </p:nvSpPr>
        <p:spPr>
          <a:xfrm>
            <a:off x="2819400" y="4191000"/>
            <a:ext cx="5943600" cy="1692771"/>
          </a:xfrm>
          <a:prstGeom prst="rect">
            <a:avLst/>
          </a:prstGeom>
        </p:spPr>
        <p:txBody>
          <a:bodyPr wrap="square">
            <a:spAutoFit/>
          </a:bodyPr>
          <a:lstStyle/>
          <a:p>
            <a:r>
              <a:rPr lang="en-US" sz="1300" b="1" dirty="0" smtClean="0">
                <a:latin typeface="Courier" pitchFamily="49" charset="0"/>
                <a:cs typeface="Consolas" panose="020B0609020204030204" pitchFamily="49" charset="0"/>
              </a:rPr>
              <a:t>              storage   display    </a:t>
            </a:r>
            <a:r>
              <a:rPr lang="en-US" sz="1300" b="1" dirty="0">
                <a:latin typeface="Courier" pitchFamily="49" charset="0"/>
                <a:cs typeface="Consolas" panose="020B0609020204030204" pitchFamily="49" charset="0"/>
              </a:rPr>
              <a:t>value</a:t>
            </a:r>
          </a:p>
          <a:p>
            <a:r>
              <a:rPr lang="en-US" sz="1300" b="1" dirty="0">
                <a:latin typeface="Courier" pitchFamily="49" charset="0"/>
                <a:cs typeface="Consolas" panose="020B0609020204030204" pitchFamily="49" charset="0"/>
              </a:rPr>
              <a:t>variable name   type    format     label      variable label</a:t>
            </a:r>
          </a:p>
          <a:p>
            <a:r>
              <a:rPr lang="en-US" sz="1300" b="1" dirty="0" smtClean="0">
                <a:latin typeface="Courier" pitchFamily="49" charset="0"/>
                <a:cs typeface="Consolas" panose="020B0609020204030204" pitchFamily="49" charset="0"/>
              </a:rPr>
              <a:t>----------------------------------------------------------</a:t>
            </a:r>
          </a:p>
          <a:p>
            <a:r>
              <a:rPr lang="en-US" sz="1300" b="1" dirty="0" smtClean="0">
                <a:latin typeface="Courier" pitchFamily="49" charset="0"/>
                <a:cs typeface="Consolas" panose="020B0609020204030204" pitchFamily="49" charset="0"/>
              </a:rPr>
              <a:t>make            str13   %13s                  make</a:t>
            </a:r>
          </a:p>
          <a:p>
            <a:r>
              <a:rPr lang="en-US" sz="1300" b="1" dirty="0" smtClean="0">
                <a:latin typeface="Courier" pitchFamily="49" charset="0"/>
                <a:cs typeface="Consolas" panose="020B0609020204030204" pitchFamily="49" charset="0"/>
              </a:rPr>
              <a:t>price           </a:t>
            </a:r>
            <a:r>
              <a:rPr lang="en-US" sz="1300" b="1" dirty="0" err="1">
                <a:latin typeface="Courier" pitchFamily="49" charset="0"/>
                <a:cs typeface="Consolas" panose="020B0609020204030204" pitchFamily="49" charset="0"/>
              </a:rPr>
              <a:t>int</a:t>
            </a:r>
            <a:r>
              <a:rPr lang="en-US" sz="1300" b="1" dirty="0">
                <a:latin typeface="Courier" pitchFamily="49" charset="0"/>
                <a:cs typeface="Consolas" panose="020B0609020204030204" pitchFamily="49" charset="0"/>
              </a:rPr>
              <a:t>     %10.0g                price</a:t>
            </a:r>
          </a:p>
          <a:p>
            <a:r>
              <a:rPr lang="en-US" sz="1300" b="1" dirty="0">
                <a:latin typeface="Courier" pitchFamily="49" charset="0"/>
                <a:cs typeface="Consolas" panose="020B0609020204030204" pitchFamily="49" charset="0"/>
              </a:rPr>
              <a:t>mpg             byte    %10.0g                mpg</a:t>
            </a:r>
          </a:p>
          <a:p>
            <a:r>
              <a:rPr lang="en-US" sz="1300" b="1" dirty="0">
                <a:latin typeface="Courier" pitchFamily="49" charset="0"/>
                <a:cs typeface="Consolas" panose="020B0609020204030204" pitchFamily="49" charset="0"/>
              </a:rPr>
              <a:t>foreign         str8    %9s                   </a:t>
            </a:r>
            <a:r>
              <a:rPr lang="en-US" sz="1300" b="1" dirty="0" smtClean="0">
                <a:latin typeface="Courier" pitchFamily="49" charset="0"/>
                <a:cs typeface="Consolas" panose="020B0609020204030204" pitchFamily="49" charset="0"/>
              </a:rPr>
              <a:t>foreign</a:t>
            </a:r>
            <a:endParaRPr lang="en-US" sz="1300" b="1" dirty="0">
              <a:latin typeface="Courier" pitchFamily="49" charset="0"/>
              <a:cs typeface="Consolas" panose="020B0609020204030204" pitchFamily="49" charset="0"/>
            </a:endParaRPr>
          </a:p>
        </p:txBody>
      </p:sp>
    </p:spTree>
    <p:extLst>
      <p:ext uri="{BB962C8B-B14F-4D97-AF65-F5344CB8AC3E}">
        <p14:creationId xmlns:p14="http://schemas.microsoft.com/office/powerpoint/2010/main" val="3297690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222395390"/>
              </p:ext>
            </p:extLst>
          </p:nvPr>
        </p:nvGraphicFramePr>
        <p:xfrm>
          <a:off x="533400" y="1066800"/>
          <a:ext cx="2362200" cy="1676400"/>
        </p:xfrm>
        <a:graphic>
          <a:graphicData uri="http://schemas.openxmlformats.org/drawingml/2006/table">
            <a:tbl>
              <a:tblPr firstRow="1" bandRow="1">
                <a:tableStyleId>{5C22544A-7EE6-4342-B048-85BDC9FD1C3A}</a:tableStyleId>
              </a:tblPr>
              <a:tblGrid>
                <a:gridCol w="590550"/>
                <a:gridCol w="590550"/>
                <a:gridCol w="590550"/>
                <a:gridCol w="590550"/>
              </a:tblGrid>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191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036588220"/>
              </p:ext>
            </p:extLst>
          </p:nvPr>
        </p:nvGraphicFramePr>
        <p:xfrm>
          <a:off x="533400" y="3733800"/>
          <a:ext cx="2362200" cy="838200"/>
        </p:xfrm>
        <a:graphic>
          <a:graphicData uri="http://schemas.openxmlformats.org/drawingml/2006/table">
            <a:tbl>
              <a:tblPr firstRow="1" bandRow="1">
                <a:tableStyleId>{5C22544A-7EE6-4342-B048-85BDC9FD1C3A}</a:tableStyleId>
              </a:tblPr>
              <a:tblGrid>
                <a:gridCol w="590550"/>
                <a:gridCol w="590550"/>
                <a:gridCol w="590550"/>
                <a:gridCol w="590550"/>
              </a:tblGrid>
              <a:tr h="419100">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r>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Up Arrow 4"/>
          <p:cNvSpPr/>
          <p:nvPr/>
        </p:nvSpPr>
        <p:spPr>
          <a:xfrm>
            <a:off x="1447800" y="2947926"/>
            <a:ext cx="533400" cy="609600"/>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79435256"/>
              </p:ext>
            </p:extLst>
          </p:nvPr>
        </p:nvGraphicFramePr>
        <p:xfrm>
          <a:off x="3886200" y="2132736"/>
          <a:ext cx="2362200" cy="1676400"/>
        </p:xfrm>
        <a:graphic>
          <a:graphicData uri="http://schemas.openxmlformats.org/drawingml/2006/table">
            <a:tbl>
              <a:tblPr firstRow="1" bandRow="1">
                <a:tableStyleId>{5C22544A-7EE6-4342-B048-85BDC9FD1C3A}</a:tableStyleId>
              </a:tblPr>
              <a:tblGrid>
                <a:gridCol w="590550"/>
                <a:gridCol w="552450"/>
                <a:gridCol w="628650"/>
                <a:gridCol w="590550"/>
              </a:tblGrid>
              <a:tr h="41910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4191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4191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63038047"/>
              </p:ext>
            </p:extLst>
          </p:nvPr>
        </p:nvGraphicFramePr>
        <p:xfrm>
          <a:off x="7239000" y="2095914"/>
          <a:ext cx="1181100" cy="1257300"/>
        </p:xfrm>
        <a:graphic>
          <a:graphicData uri="http://schemas.openxmlformats.org/drawingml/2006/table">
            <a:tbl>
              <a:tblPr firstRow="1" bandRow="1">
                <a:tableStyleId>{5C22544A-7EE6-4342-B048-85BDC9FD1C3A}</a:tableStyleId>
              </a:tblPr>
              <a:tblGrid>
                <a:gridCol w="590550"/>
                <a:gridCol w="590550"/>
              </a:tblGrid>
              <a:tr h="419100">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r>
            </a:tbl>
          </a:graphicData>
        </a:graphic>
      </p:graphicFrame>
      <p:sp>
        <p:nvSpPr>
          <p:cNvPr id="8" name="Up Arrow 7"/>
          <p:cNvSpPr/>
          <p:nvPr/>
        </p:nvSpPr>
        <p:spPr>
          <a:xfrm rot="16200000">
            <a:off x="6438900" y="2490995"/>
            <a:ext cx="533400" cy="762000"/>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499300" y="298786"/>
            <a:ext cx="4339650" cy="646331"/>
          </a:xfrm>
          <a:prstGeom prst="rect">
            <a:avLst/>
          </a:prstGeom>
        </p:spPr>
        <p:txBody>
          <a:bodyPr wrap="none">
            <a:spAutoFit/>
          </a:bodyPr>
          <a:lstStyle/>
          <a:p>
            <a:r>
              <a:rPr lang="en-US" sz="3600" dirty="0">
                <a:solidFill>
                  <a:prstClr val="black"/>
                </a:solidFill>
                <a:latin typeface="Arial" panose="020B0604020202020204" pitchFamily="34" charset="0"/>
                <a:cs typeface="Arial" panose="020B0604020202020204" pitchFamily="34" charset="0"/>
              </a:rPr>
              <a:t>Combining Datasets</a:t>
            </a:r>
            <a:endParaRPr lang="en-US" dirty="0"/>
          </a:p>
        </p:txBody>
      </p:sp>
      <p:sp>
        <p:nvSpPr>
          <p:cNvPr id="9" name="TextBox 8"/>
          <p:cNvSpPr txBox="1"/>
          <p:nvPr/>
        </p:nvSpPr>
        <p:spPr>
          <a:xfrm>
            <a:off x="1914525" y="3257696"/>
            <a:ext cx="1371600" cy="369332"/>
          </a:xfrm>
          <a:prstGeom prst="rect">
            <a:avLst/>
          </a:prstGeom>
          <a:noFill/>
        </p:spPr>
        <p:txBody>
          <a:bodyPr wrap="square" rtlCol="0">
            <a:spAutoFit/>
          </a:bodyPr>
          <a:lstStyle/>
          <a:p>
            <a:r>
              <a:rPr lang="en-US" b="1" dirty="0" smtClean="0">
                <a:latin typeface="Courier" pitchFamily="49" charset="0"/>
              </a:rPr>
              <a:t>append</a:t>
            </a:r>
            <a:endParaRPr lang="en-US" b="1" dirty="0">
              <a:latin typeface="Courier" pitchFamily="49" charset="0"/>
            </a:endParaRPr>
          </a:p>
        </p:txBody>
      </p:sp>
      <p:sp>
        <p:nvSpPr>
          <p:cNvPr id="10" name="TextBox 9"/>
          <p:cNvSpPr txBox="1"/>
          <p:nvPr/>
        </p:nvSpPr>
        <p:spPr>
          <a:xfrm>
            <a:off x="6381750" y="3252726"/>
            <a:ext cx="914400" cy="369332"/>
          </a:xfrm>
          <a:prstGeom prst="rect">
            <a:avLst/>
          </a:prstGeom>
          <a:noFill/>
        </p:spPr>
        <p:txBody>
          <a:bodyPr wrap="square" rtlCol="0">
            <a:spAutoFit/>
          </a:bodyPr>
          <a:lstStyle/>
          <a:p>
            <a:r>
              <a:rPr lang="en-US" b="1" dirty="0" smtClean="0">
                <a:latin typeface="Courier" pitchFamily="49" charset="0"/>
              </a:rPr>
              <a:t>merge</a:t>
            </a:r>
            <a:endParaRPr lang="en-US" b="1" dirty="0">
              <a:latin typeface="Courier" pitchFamily="49" charset="0"/>
            </a:endParaRPr>
          </a:p>
        </p:txBody>
      </p:sp>
      <p:sp>
        <p:nvSpPr>
          <p:cNvPr id="12" name="TextBox 11"/>
          <p:cNvSpPr txBox="1"/>
          <p:nvPr/>
        </p:nvSpPr>
        <p:spPr>
          <a:xfrm>
            <a:off x="304798" y="4796314"/>
            <a:ext cx="3048001" cy="1200329"/>
          </a:xfrm>
          <a:prstGeom prst="rect">
            <a:avLst/>
          </a:prstGeom>
          <a:noFill/>
        </p:spPr>
        <p:txBody>
          <a:bodyPr wrap="square" rtlCol="0">
            <a:spAutoFit/>
          </a:bodyPr>
          <a:lstStyle/>
          <a:p>
            <a:r>
              <a:rPr lang="en-US" dirty="0" err="1" smtClean="0"/>
              <a:t>Stata</a:t>
            </a:r>
            <a:r>
              <a:rPr lang="en-US" dirty="0" smtClean="0"/>
              <a:t> </a:t>
            </a:r>
            <a:r>
              <a:rPr lang="en-US" dirty="0"/>
              <a:t>dataset stored on disk (the </a:t>
            </a:r>
            <a:r>
              <a:rPr lang="en-US" i="1" dirty="0"/>
              <a:t>using</a:t>
            </a:r>
            <a:r>
              <a:rPr lang="en-US" dirty="0"/>
              <a:t> dataset) </a:t>
            </a:r>
            <a:r>
              <a:rPr lang="en-US" dirty="0" smtClean="0"/>
              <a:t> is added to </a:t>
            </a:r>
            <a:r>
              <a:rPr lang="en-US" dirty="0"/>
              <a:t>the end of the dataset in memory (the </a:t>
            </a:r>
            <a:r>
              <a:rPr lang="en-US" i="1" dirty="0"/>
              <a:t>master</a:t>
            </a:r>
            <a:r>
              <a:rPr lang="en-US" dirty="0"/>
              <a:t> dataset</a:t>
            </a:r>
            <a:r>
              <a:rPr lang="en-US" dirty="0" smtClean="0"/>
              <a:t>).</a:t>
            </a:r>
            <a:endParaRPr lang="en-US" dirty="0"/>
          </a:p>
        </p:txBody>
      </p:sp>
      <p:sp>
        <p:nvSpPr>
          <p:cNvPr id="13" name="TextBox 12"/>
          <p:cNvSpPr txBox="1"/>
          <p:nvPr/>
        </p:nvSpPr>
        <p:spPr>
          <a:xfrm>
            <a:off x="3400425" y="4038600"/>
            <a:ext cx="5562600" cy="1477328"/>
          </a:xfrm>
          <a:prstGeom prst="rect">
            <a:avLst/>
          </a:prstGeom>
          <a:noFill/>
        </p:spPr>
        <p:txBody>
          <a:bodyPr wrap="square" rtlCol="0">
            <a:spAutoFit/>
          </a:bodyPr>
          <a:lstStyle/>
          <a:p>
            <a:r>
              <a:rPr lang="en-US" dirty="0" smtClean="0"/>
              <a:t>Variables from corresponding </a:t>
            </a:r>
            <a:r>
              <a:rPr lang="en-US" dirty="0"/>
              <a:t>observations </a:t>
            </a:r>
            <a:r>
              <a:rPr lang="en-US" dirty="0" smtClean="0"/>
              <a:t> determined by  the key variable(s) are joined to form observations containing variables from both the dataset stored on disk (the </a:t>
            </a:r>
            <a:r>
              <a:rPr lang="en-US" i="1" dirty="0" smtClean="0"/>
              <a:t>using</a:t>
            </a:r>
            <a:r>
              <a:rPr lang="en-US" dirty="0" smtClean="0"/>
              <a:t> dataset) and variables from the dataset in memory (the </a:t>
            </a:r>
            <a:r>
              <a:rPr lang="en-US" i="1" dirty="0" smtClean="0"/>
              <a:t>master</a:t>
            </a:r>
            <a:r>
              <a:rPr lang="en-US" dirty="0" smtClean="0"/>
              <a:t> dataset) .</a:t>
            </a:r>
            <a:endParaRPr lang="en-US" dirty="0"/>
          </a:p>
        </p:txBody>
      </p:sp>
    </p:spTree>
    <p:extLst>
      <p:ext uri="{BB962C8B-B14F-4D97-AF65-F5344CB8AC3E}">
        <p14:creationId xmlns:p14="http://schemas.microsoft.com/office/powerpoint/2010/main" val="3928571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lstStyle/>
          <a:p>
            <a:r>
              <a:rPr lang="en-US" sz="3600" dirty="0" smtClean="0"/>
              <a:t>Append</a:t>
            </a:r>
            <a:endParaRPr lang="en-US" sz="3600" dirty="0"/>
          </a:p>
        </p:txBody>
      </p:sp>
      <p:sp>
        <p:nvSpPr>
          <p:cNvPr id="3" name="Content Placeholder 2"/>
          <p:cNvSpPr>
            <a:spLocks noGrp="1"/>
          </p:cNvSpPr>
          <p:nvPr>
            <p:ph idx="1"/>
          </p:nvPr>
        </p:nvSpPr>
        <p:spPr>
          <a:xfrm>
            <a:off x="76200" y="990600"/>
            <a:ext cx="8915400" cy="4525963"/>
          </a:xfrm>
        </p:spPr>
        <p:txBody>
          <a:bodyPr>
            <a:noAutofit/>
          </a:bodyPr>
          <a:lstStyle/>
          <a:p>
            <a:r>
              <a:rPr lang="en-US" sz="2000" dirty="0" err="1">
                <a:latin typeface="Arial" panose="020B0604020202020204" pitchFamily="34" charset="0"/>
                <a:cs typeface="Arial" panose="020B0604020202020204" pitchFamily="34" charset="0"/>
              </a:rPr>
              <a:t>Stata</a:t>
            </a:r>
            <a:r>
              <a:rPr lang="en-US" sz="2000" dirty="0">
                <a:latin typeface="Arial" panose="020B0604020202020204" pitchFamily="34" charset="0"/>
                <a:cs typeface="Arial" panose="020B0604020202020204" pitchFamily="34" charset="0"/>
              </a:rPr>
              <a:t> dataset stored on disk (the </a:t>
            </a:r>
            <a:r>
              <a:rPr lang="en-US" sz="2000" i="1" dirty="0">
                <a:latin typeface="Arial" panose="020B0604020202020204" pitchFamily="34" charset="0"/>
                <a:cs typeface="Arial" panose="020B0604020202020204" pitchFamily="34" charset="0"/>
              </a:rPr>
              <a:t>using</a:t>
            </a:r>
            <a:r>
              <a:rPr lang="en-US" sz="2000" dirty="0">
                <a:latin typeface="Arial" panose="020B0604020202020204" pitchFamily="34" charset="0"/>
                <a:cs typeface="Arial" panose="020B0604020202020204" pitchFamily="34" charset="0"/>
              </a:rPr>
              <a:t> dataset)  is added to the end of the dataset in memory (the </a:t>
            </a:r>
            <a:r>
              <a:rPr lang="en-US" sz="2000" i="1" dirty="0">
                <a:latin typeface="Arial" panose="020B0604020202020204" pitchFamily="34" charset="0"/>
                <a:cs typeface="Arial" panose="020B0604020202020204" pitchFamily="34" charset="0"/>
              </a:rPr>
              <a:t>master</a:t>
            </a:r>
            <a:r>
              <a:rPr lang="en-US" sz="2000" dirty="0">
                <a:latin typeface="Arial" panose="020B0604020202020204" pitchFamily="34" charset="0"/>
                <a:cs typeface="Arial" panose="020B0604020202020204" pitchFamily="34" charset="0"/>
              </a:rPr>
              <a:t> dataset</a:t>
            </a:r>
            <a:r>
              <a:rPr lang="en-US" sz="2000" dirty="0" smtClean="0">
                <a:latin typeface="Arial" panose="020B0604020202020204" pitchFamily="34" charset="0"/>
                <a:cs typeface="Arial" panose="020B0604020202020204" pitchFamily="34" charset="0"/>
              </a:rPr>
              <a:t>).</a:t>
            </a:r>
          </a:p>
          <a:p>
            <a:endParaRPr lang="en-US" sz="2000" dirty="0"/>
          </a:p>
          <a:p>
            <a:r>
              <a:rPr lang="en-US" sz="2000" dirty="0" smtClean="0">
                <a:latin typeface="Arial" panose="020B0604020202020204" pitchFamily="34" charset="0"/>
                <a:cs typeface="Arial" panose="020B0604020202020204" pitchFamily="34" charset="0"/>
              </a:rPr>
              <a:t>Syntax</a:t>
            </a:r>
            <a:r>
              <a:rPr lang="en-US" sz="2000" dirty="0" smtClean="0">
                <a:latin typeface="Arial" panose="020B0604020202020204" pitchFamily="34" charset="0"/>
                <a:cs typeface="Arial" panose="020B0604020202020204" pitchFamily="34" charset="0"/>
              </a:rPr>
              <a:t>:</a:t>
            </a:r>
            <a:r>
              <a:rPr lang="en-US" sz="2000" dirty="0" smtClean="0"/>
              <a:t> </a:t>
            </a:r>
            <a:r>
              <a:rPr lang="en-US" sz="2000" dirty="0" smtClean="0">
                <a:latin typeface="Courier" pitchFamily="49" charset="0"/>
              </a:rPr>
              <a:t>append using </a:t>
            </a:r>
            <a:r>
              <a:rPr lang="en-US" sz="2000" i="1" dirty="0" smtClean="0">
                <a:latin typeface="Courier" pitchFamily="49" charset="0"/>
              </a:rPr>
              <a:t>filename [, options</a:t>
            </a:r>
            <a:r>
              <a:rPr lang="en-US" sz="2000" i="1" dirty="0" smtClean="0">
                <a:latin typeface="Courier" pitchFamily="49" charset="0"/>
              </a:rPr>
              <a:t>]</a:t>
            </a:r>
          </a:p>
          <a:p>
            <a:endParaRPr lang="en-US" sz="2000" dirty="0">
              <a:latin typeface="Courier" pitchFamily="49" charset="0"/>
            </a:endParaRPr>
          </a:p>
          <a:p>
            <a:r>
              <a:rPr lang="en-US" sz="2000" dirty="0" smtClean="0">
                <a:latin typeface="Arial" panose="020B0604020202020204" pitchFamily="34" charset="0"/>
                <a:cs typeface="Arial" panose="020B0604020202020204" pitchFamily="34" charset="0"/>
              </a:rPr>
              <a:t>New master </a:t>
            </a:r>
            <a:r>
              <a:rPr lang="en-US" sz="2000" dirty="0" smtClean="0">
                <a:latin typeface="Arial" panose="020B0604020202020204" pitchFamily="34" charset="0"/>
                <a:cs typeface="Arial" panose="020B0604020202020204" pitchFamily="34" charset="0"/>
              </a:rPr>
              <a:t>dataset </a:t>
            </a:r>
            <a:r>
              <a:rPr lang="en-US" sz="2000" dirty="0" smtClean="0">
                <a:latin typeface="Arial" panose="020B0604020202020204" pitchFamily="34" charset="0"/>
                <a:cs typeface="Arial" panose="020B0604020202020204" pitchFamily="34" charset="0"/>
              </a:rPr>
              <a:t>has </a:t>
            </a:r>
            <a:r>
              <a:rPr lang="en-US" sz="2000" dirty="0" smtClean="0">
                <a:latin typeface="Arial" panose="020B0604020202020204" pitchFamily="34" charset="0"/>
                <a:cs typeface="Arial" panose="020B0604020202020204" pitchFamily="34" charset="0"/>
              </a:rPr>
              <a:t>more observations </a:t>
            </a:r>
            <a:r>
              <a:rPr lang="en-US" sz="2000" dirty="0" err="1" smtClean="0">
                <a:latin typeface="Arial" panose="020B0604020202020204" pitchFamily="34" charset="0"/>
                <a:cs typeface="Arial" panose="020B0604020202020204" pitchFamily="34" charset="0"/>
              </a:rPr>
              <a:t>than</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before.</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Variables are matched by </a:t>
            </a:r>
            <a:r>
              <a:rPr lang="en-US" sz="2000" i="1" dirty="0" smtClean="0">
                <a:latin typeface="Arial" panose="020B0604020202020204" pitchFamily="34" charset="0"/>
                <a:cs typeface="Arial" panose="020B0604020202020204" pitchFamily="34" charset="0"/>
              </a:rPr>
              <a:t>name</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(not by variable order</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When combining datasets, the master dataset usually has </a:t>
            </a:r>
            <a:r>
              <a:rPr lang="en-US" sz="2000" dirty="0" smtClean="0">
                <a:latin typeface="Arial" panose="020B0604020202020204" pitchFamily="34" charset="0"/>
                <a:cs typeface="Arial" panose="020B0604020202020204" pitchFamily="34" charset="0"/>
              </a:rPr>
              <a:t>authority </a:t>
            </a:r>
            <a:r>
              <a:rPr lang="en-US" sz="2000" dirty="0" smtClean="0">
                <a:latin typeface="Arial" panose="020B0604020202020204" pitchFamily="34" charset="0"/>
                <a:cs typeface="Arial" panose="020B0604020202020204" pitchFamily="34" charset="0"/>
              </a:rPr>
              <a:t>and the </a:t>
            </a:r>
            <a:r>
              <a:rPr lang="en-US" sz="2000" dirty="0" smtClean="0">
                <a:latin typeface="Arial" panose="020B0604020202020204" pitchFamily="34" charset="0"/>
                <a:cs typeface="Arial" panose="020B0604020202020204" pitchFamily="34" charset="0"/>
              </a:rPr>
              <a:t>values </a:t>
            </a:r>
            <a:r>
              <a:rPr lang="en-US" sz="2000" dirty="0" smtClean="0">
                <a:latin typeface="Arial" panose="020B0604020202020204" pitchFamily="34" charset="0"/>
                <a:cs typeface="Arial" panose="020B0604020202020204" pitchFamily="34" charset="0"/>
              </a:rPr>
              <a:t>in the master </a:t>
            </a:r>
            <a:r>
              <a:rPr lang="en-US" sz="2000" dirty="0" smtClean="0">
                <a:latin typeface="Arial" panose="020B0604020202020204" pitchFamily="34" charset="0"/>
                <a:cs typeface="Arial" panose="020B0604020202020204" pitchFamily="34" charset="0"/>
              </a:rPr>
              <a:t>dataset are </a:t>
            </a:r>
            <a:r>
              <a:rPr lang="en-US" sz="2000" dirty="0" smtClean="0">
                <a:latin typeface="Arial" panose="020B0604020202020204" pitchFamily="34" charset="0"/>
                <a:cs typeface="Arial" panose="020B0604020202020204" pitchFamily="34" charset="0"/>
              </a:rPr>
              <a:t>often </a:t>
            </a:r>
            <a:r>
              <a:rPr lang="en-US" sz="2000" i="1" dirty="0" smtClean="0">
                <a:latin typeface="Arial" panose="020B0604020202020204" pitchFamily="34" charset="0"/>
                <a:cs typeface="Arial" panose="020B0604020202020204" pitchFamily="34" charset="0"/>
              </a:rPr>
              <a:t>inviolable</a:t>
            </a:r>
            <a:r>
              <a:rPr lang="en-US" sz="2000" dirty="0" smtClean="0">
                <a:latin typeface="Arial" panose="020B0604020202020204" pitchFamily="34" charset="0"/>
                <a:cs typeface="Arial" panose="020B0604020202020204" pitchFamily="34" charset="0"/>
              </a:rPr>
              <a:t>.</a:t>
            </a:r>
          </a:p>
          <a:p>
            <a:pPr lvl="1"/>
            <a:r>
              <a:rPr lang="en-US" sz="2000" dirty="0" smtClean="0">
                <a:latin typeface="Arial" panose="020B0604020202020204" pitchFamily="34" charset="0"/>
                <a:cs typeface="Arial" panose="020B0604020202020204" pitchFamily="34" charset="0"/>
              </a:rPr>
              <a:t>Master dataset’s variable </a:t>
            </a:r>
            <a:r>
              <a:rPr lang="en-US" sz="2000" dirty="0" smtClean="0">
                <a:latin typeface="Arial" panose="020B0604020202020204" pitchFamily="34" charset="0"/>
                <a:cs typeface="Arial" panose="020B0604020202020204" pitchFamily="34" charset="0"/>
              </a:rPr>
              <a:t>labels, </a:t>
            </a:r>
            <a:r>
              <a:rPr lang="en-US" sz="2000" dirty="0" smtClean="0">
                <a:latin typeface="Arial" panose="020B0604020202020204" pitchFamily="34" charset="0"/>
                <a:cs typeface="Arial" panose="020B0604020202020204" pitchFamily="34" charset="0"/>
              </a:rPr>
              <a:t>value labels, </a:t>
            </a:r>
            <a:r>
              <a:rPr lang="en-US" sz="2000" dirty="0" smtClean="0">
                <a:latin typeface="Arial" panose="020B0604020202020204" pitchFamily="34" charset="0"/>
                <a:cs typeface="Arial" panose="020B0604020202020204" pitchFamily="34" charset="0"/>
              </a:rPr>
              <a:t>and other characteristics </a:t>
            </a:r>
            <a:r>
              <a:rPr lang="en-US" sz="2000" dirty="0" smtClean="0">
                <a:latin typeface="Arial" panose="020B0604020202020204" pitchFamily="34" charset="0"/>
                <a:cs typeface="Arial" panose="020B0604020202020204" pitchFamily="34" charset="0"/>
              </a:rPr>
              <a:t>are </a:t>
            </a:r>
            <a:r>
              <a:rPr lang="en-US" sz="2000" dirty="0" smtClean="0">
                <a:latin typeface="Arial" panose="020B0604020202020204" pitchFamily="34" charset="0"/>
                <a:cs typeface="Arial" panose="020B0604020202020204" pitchFamily="34" charset="0"/>
              </a:rPr>
              <a:t>maintained,  although storage </a:t>
            </a:r>
            <a:r>
              <a:rPr lang="en-US" sz="2000" dirty="0" smtClean="0">
                <a:latin typeface="Arial" panose="020B0604020202020204" pitchFamily="34" charset="0"/>
                <a:cs typeface="Arial" panose="020B0604020202020204" pitchFamily="34" charset="0"/>
              </a:rPr>
              <a:t>types are automatically adjusted if </a:t>
            </a:r>
            <a:r>
              <a:rPr lang="en-US" sz="2000" dirty="0" smtClean="0">
                <a:latin typeface="Arial" panose="020B0604020202020204" pitchFamily="34" charset="0"/>
                <a:cs typeface="Arial" panose="020B0604020202020204" pitchFamily="34" charset="0"/>
              </a:rPr>
              <a:t>necessary.</a:t>
            </a:r>
          </a:p>
          <a:p>
            <a:pPr lvl="1"/>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Non-matched variables </a:t>
            </a:r>
            <a:r>
              <a:rPr lang="en-US" sz="2000" dirty="0" smtClean="0">
                <a:latin typeface="Arial" panose="020B0604020202020204" pitchFamily="34" charset="0"/>
                <a:cs typeface="Arial" panose="020B0604020202020204" pitchFamily="34" charset="0"/>
              </a:rPr>
              <a:t>are included.</a:t>
            </a: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968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anose="020B0604020202020204" pitchFamily="34" charset="0"/>
                <a:cs typeface="Arial" panose="020B0604020202020204" pitchFamily="34" charset="0"/>
              </a:rPr>
              <a:t>Append Examp</a:t>
            </a:r>
            <a:r>
              <a:rPr lang="en-US" sz="3600" dirty="0" smtClean="0"/>
              <a:t>le</a:t>
            </a:r>
            <a:endParaRPr lang="en-US" sz="3600" dirty="0"/>
          </a:p>
        </p:txBody>
      </p:sp>
      <p:sp>
        <p:nvSpPr>
          <p:cNvPr id="3" name="Content Placeholder 2"/>
          <p:cNvSpPr>
            <a:spLocks noGrp="1"/>
          </p:cNvSpPr>
          <p:nvPr>
            <p:ph idx="1"/>
          </p:nvPr>
        </p:nvSpPr>
        <p:spPr>
          <a:xfrm>
            <a:off x="457200" y="1371600"/>
            <a:ext cx="8229600" cy="4525963"/>
          </a:xfrm>
        </p:spPr>
        <p:txBody>
          <a:bodyPr>
            <a:normAutofit fontScale="92500" lnSpcReduction="10000"/>
          </a:bodyPr>
          <a:lstStyle/>
          <a:p>
            <a:pPr marL="0" indent="0">
              <a:buNone/>
            </a:pPr>
            <a:r>
              <a:rPr lang="en-US" sz="2100" dirty="0">
                <a:latin typeface="Courier" pitchFamily="49" charset="0"/>
                <a:cs typeface="Consolas" panose="020B0609020204030204" pitchFamily="49" charset="0"/>
              </a:rPr>
              <a:t>c</a:t>
            </a:r>
            <a:r>
              <a:rPr lang="en-US" sz="2100" dirty="0" smtClean="0">
                <a:latin typeface="Courier" pitchFamily="49" charset="0"/>
                <a:cs typeface="Consolas" panose="020B0609020204030204" pitchFamily="49" charset="0"/>
              </a:rPr>
              <a:t>lear all</a:t>
            </a:r>
          </a:p>
          <a:p>
            <a:pPr marL="0" indent="0">
              <a:buNone/>
            </a:pPr>
            <a:r>
              <a:rPr lang="en-US" sz="2100" dirty="0" smtClean="0">
                <a:latin typeface="Courier" pitchFamily="49" charset="0"/>
                <a:cs typeface="Consolas" panose="020B0609020204030204" pitchFamily="49" charset="0"/>
              </a:rPr>
              <a:t>use </a:t>
            </a:r>
            <a:r>
              <a:rPr lang="en-US" sz="2100" dirty="0" smtClean="0">
                <a:latin typeface="Courier" pitchFamily="49" charset="0"/>
                <a:cs typeface="Consolas" panose="020B0609020204030204" pitchFamily="49" charset="0"/>
                <a:hlinkClick r:id="rId2"/>
              </a:rPr>
              <a:t>http://www.stata-press.com/data/r13/odd1</a:t>
            </a:r>
            <a:endParaRPr lang="en-US" sz="2100" dirty="0" smtClean="0">
              <a:latin typeface="Courier" pitchFamily="49" charset="0"/>
              <a:cs typeface="Consolas" panose="020B0609020204030204" pitchFamily="49" charset="0"/>
            </a:endParaRPr>
          </a:p>
          <a:p>
            <a:pPr marL="0" indent="0">
              <a:buNone/>
            </a:pPr>
            <a:r>
              <a:rPr lang="en-US" sz="2100" dirty="0" smtClean="0">
                <a:latin typeface="Courier" pitchFamily="49" charset="0"/>
                <a:cs typeface="Consolas" panose="020B0609020204030204" pitchFamily="49" charset="0"/>
              </a:rPr>
              <a:t>append using </a:t>
            </a:r>
            <a:r>
              <a:rPr lang="en-US" sz="2100" dirty="0" smtClean="0">
                <a:latin typeface="Courier" pitchFamily="49" charset="0"/>
                <a:cs typeface="Consolas" panose="020B0609020204030204" pitchFamily="49" charset="0"/>
                <a:hlinkClick r:id="rId3"/>
              </a:rPr>
              <a:t>http://www.stata-press/data/r13/even</a:t>
            </a:r>
            <a:r>
              <a:rPr lang="en-US" sz="2100" dirty="0" smtClean="0">
                <a:latin typeface="Courier" pitchFamily="49" charset="0"/>
                <a:cs typeface="Consolas" panose="020B0609020204030204" pitchFamily="49" charset="0"/>
              </a:rPr>
              <a:t> </a:t>
            </a:r>
          </a:p>
          <a:p>
            <a:pPr marL="0" indent="0">
              <a:buNone/>
            </a:pPr>
            <a:r>
              <a:rPr lang="en-US" sz="2100" dirty="0" smtClean="0">
                <a:latin typeface="Courier" pitchFamily="49" charset="0"/>
                <a:cs typeface="Consolas" panose="020B0609020204030204" pitchFamily="49" charset="0"/>
              </a:rPr>
              <a:t>list</a:t>
            </a:r>
          </a:p>
          <a:p>
            <a:pPr marL="400050" lvl="1" indent="0">
              <a:buNone/>
            </a:pPr>
            <a:endParaRPr lang="en-US" dirty="0" smtClean="0"/>
          </a:p>
          <a:p>
            <a:pPr marL="400050" lvl="1"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a:p>
        </p:txBody>
      </p:sp>
      <p:sp>
        <p:nvSpPr>
          <p:cNvPr id="4" name="Rectangle 3"/>
          <p:cNvSpPr/>
          <p:nvPr/>
        </p:nvSpPr>
        <p:spPr>
          <a:xfrm>
            <a:off x="3886200" y="2743200"/>
            <a:ext cx="4572000" cy="3693319"/>
          </a:xfrm>
          <a:prstGeom prst="rect">
            <a:avLst/>
          </a:prstGeom>
        </p:spPr>
        <p:txBody>
          <a:bodyPr>
            <a:spAutoFit/>
          </a:bodyPr>
          <a:lstStyle/>
          <a:p>
            <a:r>
              <a:rPr lang="en-US" dirty="0" smtClean="0">
                <a:latin typeface="Consolas" pitchFamily="49" charset="0"/>
                <a:cs typeface="Consolas" pitchFamily="49" charset="0"/>
              </a:rPr>
              <a:t>     </a:t>
            </a:r>
            <a:r>
              <a:rPr lang="en-US" dirty="0">
                <a:latin typeface="Consolas" pitchFamily="49" charset="0"/>
                <a:cs typeface="Consolas" pitchFamily="49" charset="0"/>
              </a:rPr>
              <a:t>+---------------------+</a:t>
            </a:r>
          </a:p>
          <a:p>
            <a:r>
              <a:rPr lang="en-US" dirty="0">
                <a:latin typeface="Consolas" pitchFamily="49" charset="0"/>
                <a:cs typeface="Consolas" pitchFamily="49" charset="0"/>
              </a:rPr>
              <a:t>     | odd   number   even |</a:t>
            </a:r>
          </a:p>
          <a:p>
            <a:r>
              <a:rPr lang="en-US" dirty="0">
                <a:latin typeface="Consolas" pitchFamily="49" charset="0"/>
                <a:cs typeface="Consolas" pitchFamily="49" charset="0"/>
              </a:rPr>
              <a:t>     |---------------------|</a:t>
            </a:r>
          </a:p>
          <a:p>
            <a:r>
              <a:rPr lang="en-US" dirty="0">
                <a:latin typeface="Consolas" pitchFamily="49" charset="0"/>
                <a:cs typeface="Consolas" pitchFamily="49" charset="0"/>
              </a:rPr>
              <a:t>  1. |   1        1      . |</a:t>
            </a:r>
          </a:p>
          <a:p>
            <a:r>
              <a:rPr lang="en-US" dirty="0">
                <a:latin typeface="Consolas" pitchFamily="49" charset="0"/>
                <a:cs typeface="Consolas" pitchFamily="49" charset="0"/>
              </a:rPr>
              <a:t>  2. |   3        2      . |</a:t>
            </a:r>
          </a:p>
          <a:p>
            <a:r>
              <a:rPr lang="en-US" dirty="0">
                <a:latin typeface="Consolas" pitchFamily="49" charset="0"/>
                <a:cs typeface="Consolas" pitchFamily="49" charset="0"/>
              </a:rPr>
              <a:t>  3. |   5        3      . |</a:t>
            </a:r>
          </a:p>
          <a:p>
            <a:r>
              <a:rPr lang="en-US" dirty="0">
                <a:latin typeface="Consolas" pitchFamily="49" charset="0"/>
                <a:cs typeface="Consolas" pitchFamily="49" charset="0"/>
              </a:rPr>
              <a:t>  4. |   7        4      . |</a:t>
            </a:r>
          </a:p>
          <a:p>
            <a:r>
              <a:rPr lang="en-US" dirty="0">
                <a:latin typeface="Consolas" pitchFamily="49" charset="0"/>
                <a:cs typeface="Consolas" pitchFamily="49" charset="0"/>
              </a:rPr>
              <a:t>  5. |   9        5      . |</a:t>
            </a:r>
          </a:p>
          <a:p>
            <a:r>
              <a:rPr lang="en-US" dirty="0">
                <a:latin typeface="Consolas" pitchFamily="49" charset="0"/>
                <a:cs typeface="Consolas" pitchFamily="49" charset="0"/>
              </a:rPr>
              <a:t>     |---------------------|</a:t>
            </a:r>
          </a:p>
          <a:p>
            <a:r>
              <a:rPr lang="en-US" dirty="0">
                <a:latin typeface="Consolas" pitchFamily="49" charset="0"/>
                <a:cs typeface="Consolas" pitchFamily="49" charset="0"/>
              </a:rPr>
              <a:t>  6. |   .        6     12 |</a:t>
            </a:r>
          </a:p>
          <a:p>
            <a:r>
              <a:rPr lang="en-US" dirty="0">
                <a:latin typeface="Consolas" pitchFamily="49" charset="0"/>
                <a:cs typeface="Consolas" pitchFamily="49" charset="0"/>
              </a:rPr>
              <a:t>  7. |   .        7     14 |</a:t>
            </a:r>
          </a:p>
          <a:p>
            <a:r>
              <a:rPr lang="en-US" dirty="0">
                <a:latin typeface="Consolas" pitchFamily="49" charset="0"/>
                <a:cs typeface="Consolas" pitchFamily="49" charset="0"/>
              </a:rPr>
              <a:t>  8. |   .        8     16 |</a:t>
            </a:r>
          </a:p>
          <a:p>
            <a:r>
              <a:rPr lang="en-US" dirty="0">
                <a:latin typeface="Consolas" pitchFamily="49" charset="0"/>
                <a:cs typeface="Consolas" pitchFamily="49" charset="0"/>
              </a:rPr>
              <a:t>     +---------------------+</a:t>
            </a:r>
          </a:p>
        </p:txBody>
      </p:sp>
    </p:spTree>
    <p:extLst>
      <p:ext uri="{BB962C8B-B14F-4D97-AF65-F5344CB8AC3E}">
        <p14:creationId xmlns:p14="http://schemas.microsoft.com/office/powerpoint/2010/main" val="1836599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smtClean="0">
                <a:latin typeface="Arial" panose="020B0604020202020204" pitchFamily="34" charset="0"/>
                <a:cs typeface="Arial" panose="020B0604020202020204" pitchFamily="34" charset="0"/>
              </a:rPr>
              <a:t>One-to-One Match Merge</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600" y="838200"/>
            <a:ext cx="8382000" cy="6248400"/>
          </a:xfrm>
        </p:spPr>
        <p:txBody>
          <a:bodyPr>
            <a:noAutofit/>
          </a:bodyPr>
          <a:lstStyle/>
          <a:p>
            <a:r>
              <a:rPr lang="en-US" sz="2000" dirty="0">
                <a:latin typeface="Arial" panose="020B0604020202020204" pitchFamily="34" charset="0"/>
                <a:cs typeface="Arial" panose="020B0604020202020204" pitchFamily="34" charset="0"/>
              </a:rPr>
              <a:t>Variables from corresponding observations  determined by  the key variable(s) are joined to form observations containing variables from both the dataset stored on disk (the </a:t>
            </a:r>
            <a:r>
              <a:rPr lang="en-US" sz="2000" i="1" dirty="0">
                <a:latin typeface="Arial" panose="020B0604020202020204" pitchFamily="34" charset="0"/>
                <a:cs typeface="Arial" panose="020B0604020202020204" pitchFamily="34" charset="0"/>
              </a:rPr>
              <a:t>using</a:t>
            </a:r>
            <a:r>
              <a:rPr lang="en-US" sz="2000" dirty="0">
                <a:latin typeface="Arial" panose="020B0604020202020204" pitchFamily="34" charset="0"/>
                <a:cs typeface="Arial" panose="020B0604020202020204" pitchFamily="34" charset="0"/>
              </a:rPr>
              <a:t> dataset) and variables from the dataset in memory (the </a:t>
            </a:r>
            <a:r>
              <a:rPr lang="en-US" sz="2000" i="1" dirty="0">
                <a:latin typeface="Arial" panose="020B0604020202020204" pitchFamily="34" charset="0"/>
                <a:cs typeface="Arial" panose="020B0604020202020204" pitchFamily="34" charset="0"/>
              </a:rPr>
              <a:t>master</a:t>
            </a:r>
            <a:r>
              <a:rPr lang="en-US" sz="2000" dirty="0">
                <a:latin typeface="Arial" panose="020B0604020202020204" pitchFamily="34" charset="0"/>
                <a:cs typeface="Arial" panose="020B0604020202020204" pitchFamily="34" charset="0"/>
              </a:rPr>
              <a:t> dataset) </a:t>
            </a:r>
            <a:r>
              <a:rPr lang="en-US" sz="2000" dirty="0" smtClean="0">
                <a:latin typeface="Arial" panose="020B0604020202020204" pitchFamily="34" charset="0"/>
                <a:cs typeface="Arial" panose="020B0604020202020204" pitchFamily="34" charset="0"/>
              </a:rPr>
              <a:t>.</a:t>
            </a:r>
          </a:p>
          <a:p>
            <a:pPr marL="0" indent="0">
              <a:buNone/>
            </a:pPr>
            <a:endParaRPr lang="en-US" sz="2000" dirty="0"/>
          </a:p>
          <a:p>
            <a:r>
              <a:rPr lang="en-US" sz="2000" dirty="0" smtClean="0">
                <a:latin typeface="Arial" panose="020B0604020202020204" pitchFamily="34" charset="0"/>
                <a:cs typeface="Arial" panose="020B0604020202020204" pitchFamily="34" charset="0"/>
              </a:rPr>
              <a:t>Syntax</a:t>
            </a:r>
            <a:r>
              <a:rPr lang="en-US" sz="2000" dirty="0" smtClean="0">
                <a:latin typeface="Arial" panose="020B0604020202020204" pitchFamily="34" charset="0"/>
                <a:cs typeface="Arial" panose="020B0604020202020204" pitchFamily="34" charset="0"/>
              </a:rPr>
              <a:t>:</a:t>
            </a:r>
            <a:r>
              <a:rPr lang="en-US" sz="2000" dirty="0" smtClean="0"/>
              <a:t> </a:t>
            </a:r>
            <a:r>
              <a:rPr lang="en-US" sz="2000" dirty="0" smtClean="0">
                <a:latin typeface="Courier" pitchFamily="49" charset="0"/>
              </a:rPr>
              <a:t>merge 1:1 </a:t>
            </a:r>
            <a:r>
              <a:rPr lang="en-US" sz="2000" i="1" dirty="0" err="1" smtClean="0">
                <a:latin typeface="Courier" pitchFamily="49" charset="0"/>
              </a:rPr>
              <a:t>varlist</a:t>
            </a:r>
            <a:r>
              <a:rPr lang="en-US" sz="2000" dirty="0" smtClean="0">
                <a:latin typeface="Courier" pitchFamily="49" charset="0"/>
              </a:rPr>
              <a:t> using </a:t>
            </a:r>
            <a:r>
              <a:rPr lang="en-US" sz="2000" i="1" dirty="0" smtClean="0">
                <a:latin typeface="Courier" pitchFamily="49" charset="0"/>
              </a:rPr>
              <a:t>filename</a:t>
            </a:r>
          </a:p>
          <a:p>
            <a:endParaRPr lang="en-US" sz="2000" i="1" dirty="0" smtClean="0">
              <a:latin typeface="Courier" pitchFamily="49" charset="0"/>
            </a:endParaRPr>
          </a:p>
          <a:p>
            <a:r>
              <a:rPr lang="en-US" sz="2000" dirty="0" smtClean="0">
                <a:latin typeface="Arial" panose="020B0604020202020204" pitchFamily="34" charset="0"/>
                <a:cs typeface="Arial" panose="020B0604020202020204" pitchFamily="34" charset="0"/>
              </a:rPr>
              <a:t>Master </a:t>
            </a:r>
            <a:r>
              <a:rPr lang="en-US" sz="2000" dirty="0" smtClean="0">
                <a:latin typeface="Arial" panose="020B0604020202020204" pitchFamily="34" charset="0"/>
                <a:cs typeface="Arial" panose="020B0604020202020204" pitchFamily="34" charset="0"/>
              </a:rPr>
              <a:t>data are </a:t>
            </a:r>
            <a:r>
              <a:rPr lang="en-US" sz="2000" dirty="0" smtClean="0">
                <a:latin typeface="Arial" panose="020B0604020202020204" pitchFamily="34" charset="0"/>
                <a:cs typeface="Arial" panose="020B0604020202020204" pitchFamily="34" charset="0"/>
              </a:rPr>
              <a:t>inviolable: if a variable already exists in the </a:t>
            </a:r>
            <a:r>
              <a:rPr lang="en-US" sz="2000" dirty="0" smtClean="0">
                <a:latin typeface="Arial" panose="020B0604020202020204" pitchFamily="34" charset="0"/>
                <a:cs typeface="Arial" panose="020B0604020202020204" pitchFamily="34" charset="0"/>
              </a:rPr>
              <a:t>master dataset, its values are </a:t>
            </a:r>
            <a:r>
              <a:rPr lang="en-US" sz="2000" b="1" dirty="0" smtClean="0">
                <a:latin typeface="Arial" panose="020B0604020202020204" pitchFamily="34" charset="0"/>
                <a:cs typeface="Arial" panose="020B0604020202020204" pitchFamily="34" charset="0"/>
              </a:rPr>
              <a:t>not</a:t>
            </a:r>
            <a:r>
              <a:rPr lang="en-US" sz="2000" dirty="0" smtClean="0">
                <a:latin typeface="Arial" panose="020B0604020202020204" pitchFamily="34" charset="0"/>
                <a:cs typeface="Arial" panose="020B0604020202020204" pitchFamily="34" charset="0"/>
              </a:rPr>
              <a:t> replaced by values from the using dataset. </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By </a:t>
            </a:r>
            <a:r>
              <a:rPr lang="en-US" sz="2000" dirty="0" smtClean="0">
                <a:latin typeface="Arial" panose="020B0604020202020204" pitchFamily="34" charset="0"/>
                <a:cs typeface="Arial" panose="020B0604020202020204" pitchFamily="34" charset="0"/>
              </a:rPr>
              <a:t>default, merge creates a new variable, _merge, which contains numeric codes concerning the source and the contents of each observation in the new, merged dataset</a:t>
            </a:r>
            <a:r>
              <a:rPr lang="en-US" sz="2000" dirty="0" smtClean="0">
                <a:latin typeface="Arial" panose="020B0604020202020204" pitchFamily="34" charset="0"/>
                <a:cs typeface="Arial" panose="020B0604020202020204" pitchFamily="34" charset="0"/>
              </a:rPr>
              <a:t>.</a:t>
            </a:r>
          </a:p>
          <a:p>
            <a:pPr marL="0" indent="0">
              <a:buNone/>
            </a:pPr>
            <a:r>
              <a:rPr lang="en-US" sz="2000" dirty="0" smtClean="0">
                <a:latin typeface="Arial" panose="020B0604020202020204" pitchFamily="34" charset="0"/>
                <a:cs typeface="Arial" panose="020B0604020202020204" pitchFamily="34" charset="0"/>
              </a:rPr>
              <a:t>                                                      _</a:t>
            </a:r>
            <a:r>
              <a:rPr lang="en-US" sz="2000" dirty="0" smtClean="0">
                <a:latin typeface="Arial" panose="020B0604020202020204" pitchFamily="34" charset="0"/>
                <a:cs typeface="Arial" panose="020B0604020202020204" pitchFamily="34" charset="0"/>
              </a:rPr>
              <a:t>merge </a:t>
            </a:r>
            <a:r>
              <a:rPr lang="en-US" sz="2000" dirty="0" smtClean="0">
                <a:latin typeface="Arial" panose="020B0604020202020204" pitchFamily="34" charset="0"/>
                <a:cs typeface="Arial" panose="020B0604020202020204" pitchFamily="34" charset="0"/>
              </a:rPr>
              <a:t>values:</a:t>
            </a:r>
            <a:endParaRPr lang="en-US" sz="2000" dirty="0" smtClean="0">
              <a:latin typeface="Arial" panose="020B0604020202020204" pitchFamily="34" charset="0"/>
              <a:cs typeface="Arial" panose="020B0604020202020204" pitchFamily="34" charset="0"/>
            </a:endParaRPr>
          </a:p>
          <a:p>
            <a:pPr marL="457200" lvl="1"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1 </a:t>
            </a:r>
            <a:r>
              <a:rPr lang="en-US" sz="2000" dirty="0" smtClean="0">
                <a:latin typeface="Arial" panose="020B0604020202020204" pitchFamily="34" charset="0"/>
                <a:cs typeface="Arial" panose="020B0604020202020204" pitchFamily="34" charset="0"/>
              </a:rPr>
              <a:t>(master) originally appeared in master only</a:t>
            </a:r>
          </a:p>
          <a:p>
            <a:pPr marL="457200" lvl="1" indent="0">
              <a:buNone/>
            </a:pPr>
            <a:r>
              <a:rPr lang="en-US" sz="2000" dirty="0" smtClean="0">
                <a:latin typeface="Arial" panose="020B0604020202020204" pitchFamily="34" charset="0"/>
                <a:cs typeface="Arial" panose="020B0604020202020204" pitchFamily="34" charset="0"/>
              </a:rPr>
              <a:t>			2 </a:t>
            </a:r>
            <a:r>
              <a:rPr lang="en-US" sz="2000" dirty="0" smtClean="0">
                <a:latin typeface="Arial" panose="020B0604020202020204" pitchFamily="34" charset="0"/>
                <a:cs typeface="Arial" panose="020B0604020202020204" pitchFamily="34" charset="0"/>
              </a:rPr>
              <a:t>(using) originally appeared in using only</a:t>
            </a:r>
          </a:p>
          <a:p>
            <a:pPr marL="457200" lvl="1" indent="0">
              <a:buNone/>
            </a:pPr>
            <a:r>
              <a:rPr lang="en-US" sz="2000" dirty="0" smtClean="0">
                <a:latin typeface="Arial" panose="020B0604020202020204" pitchFamily="34" charset="0"/>
                <a:cs typeface="Arial" panose="020B0604020202020204" pitchFamily="34" charset="0"/>
              </a:rPr>
              <a:t>			3 </a:t>
            </a:r>
            <a:r>
              <a:rPr lang="en-US" sz="2000" dirty="0" smtClean="0">
                <a:latin typeface="Arial" panose="020B0604020202020204" pitchFamily="34" charset="0"/>
                <a:cs typeface="Arial" panose="020B0604020202020204" pitchFamily="34" charset="0"/>
              </a:rPr>
              <a:t>(match) originally appeared in both</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7563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anose="020B0604020202020204" pitchFamily="34" charset="0"/>
                <a:cs typeface="Arial" panose="020B0604020202020204" pitchFamily="34" charset="0"/>
              </a:rPr>
              <a:t>One-to-One Match Merge Example</a:t>
            </a:r>
            <a:endParaRPr lang="en-US" sz="36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02102400"/>
              </p:ext>
            </p:extLst>
          </p:nvPr>
        </p:nvGraphicFramePr>
        <p:xfrm>
          <a:off x="685800" y="2362200"/>
          <a:ext cx="1181100" cy="1676400"/>
        </p:xfrm>
        <a:graphic>
          <a:graphicData uri="http://schemas.openxmlformats.org/drawingml/2006/table">
            <a:tbl>
              <a:tblPr firstRow="1" bandRow="1">
                <a:tableStyleId>{5C22544A-7EE6-4342-B048-85BDC9FD1C3A}</a:tableStyleId>
              </a:tblPr>
              <a:tblGrid>
                <a:gridCol w="590550"/>
                <a:gridCol w="590550"/>
              </a:tblGrid>
              <a:tr h="419100">
                <a:tc>
                  <a:txBody>
                    <a:bodyPr/>
                    <a:lstStyle/>
                    <a:p>
                      <a:r>
                        <a:rPr lang="en-US" dirty="0" smtClean="0"/>
                        <a:t>id</a:t>
                      </a:r>
                      <a:endParaRPr lang="en-US" dirty="0"/>
                    </a:p>
                  </a:txBody>
                  <a:tcPr/>
                </a:tc>
                <a:tc>
                  <a:txBody>
                    <a:bodyPr/>
                    <a:lstStyle/>
                    <a:p>
                      <a:r>
                        <a:rPr lang="en-US" dirty="0" smtClean="0"/>
                        <a:t>age</a:t>
                      </a:r>
                      <a:endParaRPr lang="en-US" dirty="0"/>
                    </a:p>
                  </a:txBody>
                  <a:tcPr/>
                </a:tc>
              </a:tr>
              <a:tr h="419100">
                <a:tc>
                  <a:txBody>
                    <a:bodyPr/>
                    <a:lstStyle/>
                    <a:p>
                      <a:r>
                        <a:rPr lang="en-US" dirty="0" smtClean="0"/>
                        <a:t>1</a:t>
                      </a:r>
                      <a:endParaRPr lang="en-US" dirty="0"/>
                    </a:p>
                  </a:txBody>
                  <a:tcPr/>
                </a:tc>
                <a:tc>
                  <a:txBody>
                    <a:bodyPr/>
                    <a:lstStyle/>
                    <a:p>
                      <a:r>
                        <a:rPr lang="en-US" dirty="0" smtClean="0"/>
                        <a:t>22</a:t>
                      </a:r>
                      <a:endParaRPr lang="en-US" dirty="0"/>
                    </a:p>
                  </a:txBody>
                  <a:tcPr/>
                </a:tc>
              </a:tr>
              <a:tr h="419100">
                <a:tc>
                  <a:txBody>
                    <a:bodyPr/>
                    <a:lstStyle/>
                    <a:p>
                      <a:r>
                        <a:rPr lang="en-US" dirty="0" smtClean="0"/>
                        <a:t>2</a:t>
                      </a:r>
                      <a:endParaRPr lang="en-US" dirty="0"/>
                    </a:p>
                  </a:txBody>
                  <a:tcPr/>
                </a:tc>
                <a:tc>
                  <a:txBody>
                    <a:bodyPr/>
                    <a:lstStyle/>
                    <a:p>
                      <a:r>
                        <a:rPr lang="en-US" dirty="0" smtClean="0"/>
                        <a:t>56</a:t>
                      </a:r>
                      <a:endParaRPr lang="en-US" dirty="0"/>
                    </a:p>
                  </a:txBody>
                  <a:tcPr/>
                </a:tc>
              </a:tr>
              <a:tr h="419100">
                <a:tc>
                  <a:txBody>
                    <a:bodyPr/>
                    <a:lstStyle/>
                    <a:p>
                      <a:r>
                        <a:rPr lang="en-US" dirty="0" smtClean="0"/>
                        <a:t>5</a:t>
                      </a:r>
                      <a:endParaRPr lang="en-US" dirty="0"/>
                    </a:p>
                  </a:txBody>
                  <a:tcPr/>
                </a:tc>
                <a:tc>
                  <a:txBody>
                    <a:bodyPr/>
                    <a:lstStyle/>
                    <a:p>
                      <a:r>
                        <a:rPr lang="en-US" dirty="0" smtClean="0"/>
                        <a:t>17</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76425867"/>
              </p:ext>
            </p:extLst>
          </p:nvPr>
        </p:nvGraphicFramePr>
        <p:xfrm>
          <a:off x="2590800" y="2362200"/>
          <a:ext cx="1181100" cy="1676400"/>
        </p:xfrm>
        <a:graphic>
          <a:graphicData uri="http://schemas.openxmlformats.org/drawingml/2006/table">
            <a:tbl>
              <a:tblPr firstRow="1" bandRow="1">
                <a:tableStyleId>{5C22544A-7EE6-4342-B048-85BDC9FD1C3A}</a:tableStyleId>
              </a:tblPr>
              <a:tblGrid>
                <a:gridCol w="590550"/>
                <a:gridCol w="590550"/>
              </a:tblGrid>
              <a:tr h="419100">
                <a:tc>
                  <a:txBody>
                    <a:bodyPr/>
                    <a:lstStyle/>
                    <a:p>
                      <a:r>
                        <a:rPr lang="en-US" dirty="0" smtClean="0"/>
                        <a:t>id</a:t>
                      </a:r>
                      <a:endParaRPr lang="en-US" dirty="0"/>
                    </a:p>
                  </a:txBody>
                  <a:tcPr/>
                </a:tc>
                <a:tc>
                  <a:txBody>
                    <a:bodyPr/>
                    <a:lstStyle/>
                    <a:p>
                      <a:r>
                        <a:rPr lang="en-US" dirty="0" err="1" smtClean="0"/>
                        <a:t>wgt</a:t>
                      </a:r>
                      <a:endParaRPr lang="en-US" dirty="0"/>
                    </a:p>
                  </a:txBody>
                  <a:tcPr/>
                </a:tc>
              </a:tr>
              <a:tr h="419100">
                <a:tc>
                  <a:txBody>
                    <a:bodyPr/>
                    <a:lstStyle/>
                    <a:p>
                      <a:r>
                        <a:rPr lang="en-US" dirty="0" smtClean="0"/>
                        <a:t>1</a:t>
                      </a:r>
                      <a:endParaRPr lang="en-US" dirty="0"/>
                    </a:p>
                  </a:txBody>
                  <a:tcPr/>
                </a:tc>
                <a:tc>
                  <a:txBody>
                    <a:bodyPr/>
                    <a:lstStyle/>
                    <a:p>
                      <a:r>
                        <a:rPr lang="en-US" dirty="0" smtClean="0"/>
                        <a:t>130</a:t>
                      </a:r>
                      <a:endParaRPr lang="en-US" dirty="0"/>
                    </a:p>
                  </a:txBody>
                  <a:tcPr/>
                </a:tc>
              </a:tr>
              <a:tr h="419100">
                <a:tc>
                  <a:txBody>
                    <a:bodyPr/>
                    <a:lstStyle/>
                    <a:p>
                      <a:r>
                        <a:rPr lang="en-US" dirty="0" smtClean="0"/>
                        <a:t>2</a:t>
                      </a:r>
                      <a:endParaRPr lang="en-US" dirty="0"/>
                    </a:p>
                  </a:txBody>
                  <a:tcPr/>
                </a:tc>
                <a:tc>
                  <a:txBody>
                    <a:bodyPr/>
                    <a:lstStyle/>
                    <a:p>
                      <a:r>
                        <a:rPr lang="en-US" dirty="0" smtClean="0"/>
                        <a:t>180</a:t>
                      </a:r>
                      <a:endParaRPr lang="en-US" dirty="0"/>
                    </a:p>
                  </a:txBody>
                  <a:tcPr/>
                </a:tc>
              </a:tr>
              <a:tr h="419100">
                <a:tc>
                  <a:txBody>
                    <a:bodyPr/>
                    <a:lstStyle/>
                    <a:p>
                      <a:r>
                        <a:rPr lang="en-US" dirty="0" smtClean="0"/>
                        <a:t>4</a:t>
                      </a:r>
                      <a:endParaRPr lang="en-US" dirty="0"/>
                    </a:p>
                  </a:txBody>
                  <a:tcPr/>
                </a:tc>
                <a:tc>
                  <a:txBody>
                    <a:bodyPr/>
                    <a:lstStyle/>
                    <a:p>
                      <a:r>
                        <a:rPr lang="en-US" dirty="0" smtClean="0"/>
                        <a:t>110</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68399740"/>
              </p:ext>
            </p:extLst>
          </p:nvPr>
        </p:nvGraphicFramePr>
        <p:xfrm>
          <a:off x="4495800" y="2362200"/>
          <a:ext cx="3733800" cy="2095500"/>
        </p:xfrm>
        <a:graphic>
          <a:graphicData uri="http://schemas.openxmlformats.org/drawingml/2006/table">
            <a:tbl>
              <a:tblPr firstRow="1" bandRow="1">
                <a:tableStyleId>{5C22544A-7EE6-4342-B048-85BDC9FD1C3A}</a:tableStyleId>
              </a:tblPr>
              <a:tblGrid>
                <a:gridCol w="933450"/>
                <a:gridCol w="933450"/>
                <a:gridCol w="933450"/>
                <a:gridCol w="933450"/>
              </a:tblGrid>
              <a:tr h="419100">
                <a:tc>
                  <a:txBody>
                    <a:bodyPr/>
                    <a:lstStyle/>
                    <a:p>
                      <a:r>
                        <a:rPr lang="en-US" dirty="0" smtClean="0"/>
                        <a:t>id</a:t>
                      </a:r>
                      <a:endParaRPr lang="en-US" dirty="0"/>
                    </a:p>
                  </a:txBody>
                  <a:tcPr/>
                </a:tc>
                <a:tc>
                  <a:txBody>
                    <a:bodyPr/>
                    <a:lstStyle/>
                    <a:p>
                      <a:r>
                        <a:rPr lang="en-US" dirty="0" smtClean="0"/>
                        <a:t>age</a:t>
                      </a:r>
                      <a:endParaRPr lang="en-US" dirty="0"/>
                    </a:p>
                  </a:txBody>
                  <a:tcPr/>
                </a:tc>
                <a:tc>
                  <a:txBody>
                    <a:bodyPr/>
                    <a:lstStyle/>
                    <a:p>
                      <a:r>
                        <a:rPr lang="en-US" dirty="0" err="1" smtClean="0"/>
                        <a:t>wgt</a:t>
                      </a:r>
                      <a:endParaRPr lang="en-US" dirty="0"/>
                    </a:p>
                  </a:txBody>
                  <a:tcPr/>
                </a:tc>
                <a:tc>
                  <a:txBody>
                    <a:bodyPr/>
                    <a:lstStyle/>
                    <a:p>
                      <a:r>
                        <a:rPr lang="en-US" dirty="0" smtClean="0"/>
                        <a:t>_merge</a:t>
                      </a:r>
                      <a:endParaRPr lang="en-US" dirty="0"/>
                    </a:p>
                  </a:txBody>
                  <a:tcPr/>
                </a:tc>
              </a:tr>
              <a:tr h="419100">
                <a:tc>
                  <a:txBody>
                    <a:bodyPr/>
                    <a:lstStyle/>
                    <a:p>
                      <a:r>
                        <a:rPr lang="en-US" dirty="0" smtClean="0"/>
                        <a:t>1</a:t>
                      </a:r>
                      <a:endParaRPr lang="en-US" dirty="0"/>
                    </a:p>
                  </a:txBody>
                  <a:tcPr/>
                </a:tc>
                <a:tc>
                  <a:txBody>
                    <a:bodyPr/>
                    <a:lstStyle/>
                    <a:p>
                      <a:r>
                        <a:rPr lang="en-US" dirty="0" smtClean="0"/>
                        <a:t>22</a:t>
                      </a:r>
                      <a:endParaRPr lang="en-US" dirty="0"/>
                    </a:p>
                  </a:txBody>
                  <a:tcPr/>
                </a:tc>
                <a:tc>
                  <a:txBody>
                    <a:bodyPr/>
                    <a:lstStyle/>
                    <a:p>
                      <a:r>
                        <a:rPr lang="en-US" dirty="0" smtClean="0"/>
                        <a:t>130</a:t>
                      </a:r>
                      <a:endParaRPr lang="en-US" dirty="0"/>
                    </a:p>
                  </a:txBody>
                  <a:tcPr/>
                </a:tc>
                <a:tc>
                  <a:txBody>
                    <a:bodyPr/>
                    <a:lstStyle/>
                    <a:p>
                      <a:r>
                        <a:rPr lang="en-US" dirty="0" smtClean="0"/>
                        <a:t>3</a:t>
                      </a:r>
                      <a:endParaRPr lang="en-US" dirty="0"/>
                    </a:p>
                  </a:txBody>
                  <a:tcPr/>
                </a:tc>
              </a:tr>
              <a:tr h="419100">
                <a:tc>
                  <a:txBody>
                    <a:bodyPr/>
                    <a:lstStyle/>
                    <a:p>
                      <a:r>
                        <a:rPr lang="en-US" dirty="0" smtClean="0"/>
                        <a:t>2</a:t>
                      </a:r>
                      <a:endParaRPr lang="en-US" dirty="0"/>
                    </a:p>
                  </a:txBody>
                  <a:tcPr/>
                </a:tc>
                <a:tc>
                  <a:txBody>
                    <a:bodyPr/>
                    <a:lstStyle/>
                    <a:p>
                      <a:r>
                        <a:rPr lang="en-US" dirty="0" smtClean="0"/>
                        <a:t>56</a:t>
                      </a:r>
                      <a:endParaRPr lang="en-US" dirty="0"/>
                    </a:p>
                  </a:txBody>
                  <a:tcPr/>
                </a:tc>
                <a:tc>
                  <a:txBody>
                    <a:bodyPr/>
                    <a:lstStyle/>
                    <a:p>
                      <a:r>
                        <a:rPr lang="en-US" dirty="0" smtClean="0"/>
                        <a:t>180</a:t>
                      </a:r>
                      <a:endParaRPr lang="en-US" dirty="0"/>
                    </a:p>
                  </a:txBody>
                  <a:tcPr/>
                </a:tc>
                <a:tc>
                  <a:txBody>
                    <a:bodyPr/>
                    <a:lstStyle/>
                    <a:p>
                      <a:r>
                        <a:rPr lang="en-US" dirty="0" smtClean="0"/>
                        <a:t>3</a:t>
                      </a:r>
                      <a:endParaRPr lang="en-US" dirty="0"/>
                    </a:p>
                  </a:txBody>
                  <a:tcPr/>
                </a:tc>
              </a:tr>
              <a:tr h="419100">
                <a:tc>
                  <a:txBody>
                    <a:bodyPr/>
                    <a:lstStyle/>
                    <a:p>
                      <a:r>
                        <a:rPr lang="en-US" dirty="0" smtClean="0"/>
                        <a:t>5</a:t>
                      </a:r>
                      <a:endParaRPr lang="en-US" dirty="0"/>
                    </a:p>
                  </a:txBody>
                  <a:tcPr/>
                </a:tc>
                <a:tc>
                  <a:txBody>
                    <a:bodyPr/>
                    <a:lstStyle/>
                    <a:p>
                      <a:r>
                        <a:rPr lang="en-US" dirty="0" smtClean="0"/>
                        <a:t>17</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r>
              <a:tr h="419100">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110</a:t>
                      </a:r>
                      <a:endParaRPr lang="en-US" dirty="0"/>
                    </a:p>
                  </a:txBody>
                  <a:tcPr/>
                </a:tc>
                <a:tc>
                  <a:txBody>
                    <a:bodyPr/>
                    <a:lstStyle/>
                    <a:p>
                      <a:r>
                        <a:rPr lang="en-US" dirty="0" smtClean="0"/>
                        <a:t>2</a:t>
                      </a:r>
                      <a:endParaRPr lang="en-US" dirty="0"/>
                    </a:p>
                  </a:txBody>
                  <a:tcPr/>
                </a:tc>
              </a:tr>
            </a:tbl>
          </a:graphicData>
        </a:graphic>
      </p:graphicFrame>
      <p:sp>
        <p:nvSpPr>
          <p:cNvPr id="8" name="TextBox 7"/>
          <p:cNvSpPr txBox="1"/>
          <p:nvPr/>
        </p:nvSpPr>
        <p:spPr>
          <a:xfrm>
            <a:off x="838200" y="1914525"/>
            <a:ext cx="889987"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Master</a:t>
            </a:r>
            <a:endParaRPr lang="en-US" dirty="0">
              <a:latin typeface="Arial" panose="020B0604020202020204" pitchFamily="34" charset="0"/>
              <a:cs typeface="Arial" panose="020B0604020202020204" pitchFamily="34" charset="0"/>
            </a:endParaRPr>
          </a:p>
        </p:txBody>
      </p:sp>
      <p:sp>
        <p:nvSpPr>
          <p:cNvPr id="9" name="TextBox 8"/>
          <p:cNvSpPr txBox="1"/>
          <p:nvPr/>
        </p:nvSpPr>
        <p:spPr>
          <a:xfrm>
            <a:off x="2667000" y="1914525"/>
            <a:ext cx="774571"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Using</a:t>
            </a:r>
            <a:endParaRPr lang="en-US" dirty="0">
              <a:latin typeface="Arial" panose="020B0604020202020204" pitchFamily="34" charset="0"/>
              <a:cs typeface="Arial" panose="020B0604020202020204" pitchFamily="34" charset="0"/>
            </a:endParaRPr>
          </a:p>
        </p:txBody>
      </p:sp>
      <p:sp>
        <p:nvSpPr>
          <p:cNvPr id="10" name="TextBox 9"/>
          <p:cNvSpPr txBox="1"/>
          <p:nvPr/>
        </p:nvSpPr>
        <p:spPr>
          <a:xfrm>
            <a:off x="3996437" y="1981200"/>
            <a:ext cx="5147563" cy="369332"/>
          </a:xfrm>
          <a:prstGeom prst="rect">
            <a:avLst/>
          </a:prstGeom>
          <a:noFill/>
        </p:spPr>
        <p:txBody>
          <a:bodyPr wrap="none" rtlCol="0">
            <a:spAutoFit/>
          </a:bodyPr>
          <a:lstStyle/>
          <a:p>
            <a:r>
              <a:rPr lang="en-US" dirty="0" smtClean="0">
                <a:latin typeface="Courier" pitchFamily="49" charset="0"/>
              </a:rPr>
              <a:t>merge 1:1 id using </a:t>
            </a:r>
            <a:r>
              <a:rPr lang="en-US" dirty="0" smtClean="0">
                <a:latin typeface="Courier" pitchFamily="49" charset="0"/>
                <a:sym typeface="Wingdings" pitchFamily="2" charset="2"/>
              </a:rPr>
              <a:t>"</a:t>
            </a:r>
            <a:r>
              <a:rPr lang="en-US" dirty="0" smtClean="0">
                <a:latin typeface="Courier" pitchFamily="49" charset="0"/>
              </a:rPr>
              <a:t>using file name</a:t>
            </a:r>
            <a:r>
              <a:rPr lang="en-US" dirty="0" smtClean="0">
                <a:latin typeface="Courier" pitchFamily="49" charset="0"/>
                <a:sym typeface="Wingdings" pitchFamily="2" charset="2"/>
              </a:rPr>
              <a:t>"</a:t>
            </a:r>
            <a:endParaRPr lang="en-US" dirty="0">
              <a:latin typeface="Courier" pitchFamily="49" charset="0"/>
            </a:endParaRPr>
          </a:p>
        </p:txBody>
      </p:sp>
      <p:sp>
        <p:nvSpPr>
          <p:cNvPr id="11" name="Content Placeholder 2"/>
          <p:cNvSpPr>
            <a:spLocks noGrp="1"/>
          </p:cNvSpPr>
          <p:nvPr>
            <p:ph idx="1"/>
          </p:nvPr>
        </p:nvSpPr>
        <p:spPr>
          <a:xfrm>
            <a:off x="76200" y="4495800"/>
            <a:ext cx="9067800" cy="1554163"/>
          </a:xfrm>
        </p:spPr>
        <p:txBody>
          <a:bodyPr>
            <a:normAutofit/>
          </a:bodyPr>
          <a:lstStyle/>
          <a:p>
            <a:pPr marL="400050" lvl="1" indent="0">
              <a:buNone/>
            </a:pPr>
            <a:r>
              <a:rPr lang="en-US" sz="1800" dirty="0" smtClean="0">
                <a:latin typeface="Courier" pitchFamily="49" charset="0"/>
              </a:rPr>
              <a:t>capture </a:t>
            </a:r>
            <a:r>
              <a:rPr lang="en-US" sz="1800" dirty="0" smtClean="0">
                <a:latin typeface="Courier" pitchFamily="49" charset="0"/>
              </a:rPr>
              <a:t>drop _merge</a:t>
            </a:r>
          </a:p>
          <a:p>
            <a:pPr marL="400050" lvl="1" indent="0">
              <a:buNone/>
            </a:pPr>
            <a:r>
              <a:rPr lang="en-US" sz="1800" dirty="0" smtClean="0">
                <a:latin typeface="Courier" pitchFamily="49" charset="0"/>
              </a:rPr>
              <a:t>merge 1:1 id using </a:t>
            </a:r>
            <a:r>
              <a:rPr lang="en-US" sz="1800" dirty="0" smtClean="0">
                <a:latin typeface="Courier" pitchFamily="49" charset="0"/>
                <a:sym typeface="Wingdings" pitchFamily="2" charset="2"/>
              </a:rPr>
              <a:t>"using file </a:t>
            </a:r>
            <a:r>
              <a:rPr lang="en-US" sz="1800" dirty="0" smtClean="0">
                <a:latin typeface="Courier" pitchFamily="49" charset="0"/>
                <a:sym typeface="Wingdings" pitchFamily="2" charset="2"/>
              </a:rPr>
              <a:t>name", report</a:t>
            </a:r>
            <a:endParaRPr lang="en-US" sz="1800" dirty="0" smtClean="0">
              <a:latin typeface="Courier" pitchFamily="49" charset="0"/>
              <a:sym typeface="Wingdings" pitchFamily="2" charset="2"/>
            </a:endParaRPr>
          </a:p>
          <a:p>
            <a:pPr marL="400050" lvl="1" indent="0">
              <a:buNone/>
            </a:pPr>
            <a:r>
              <a:rPr lang="en-US" sz="1800" dirty="0" smtClean="0">
                <a:latin typeface="Courier" pitchFamily="49" charset="0"/>
                <a:sym typeface="Wingdings" pitchFamily="2" charset="2"/>
              </a:rPr>
              <a:t>drop </a:t>
            </a:r>
            <a:r>
              <a:rPr lang="en-US" sz="1800" dirty="0" smtClean="0">
                <a:latin typeface="Courier" pitchFamily="49" charset="0"/>
                <a:sym typeface="Wingdings" pitchFamily="2" charset="2"/>
              </a:rPr>
              <a:t>_merge</a:t>
            </a:r>
            <a:r>
              <a:rPr lang="en-US" sz="1800" dirty="0" smtClean="0">
                <a:latin typeface="Courier" pitchFamily="49" charset="0"/>
              </a:rPr>
              <a:t> </a:t>
            </a:r>
          </a:p>
        </p:txBody>
      </p:sp>
    </p:spTree>
    <p:extLst>
      <p:ext uri="{BB962C8B-B14F-4D97-AF65-F5344CB8AC3E}">
        <p14:creationId xmlns:p14="http://schemas.microsoft.com/office/powerpoint/2010/main" val="1153321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latin typeface="Arial" panose="020B0604020202020204" pitchFamily="34" charset="0"/>
                <a:cs typeface="Arial" panose="020B0604020202020204" pitchFamily="34" charset="0"/>
              </a:rPr>
              <a:t>Many-to-One Match Merge Example</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5486400"/>
            <a:ext cx="8229600" cy="868363"/>
          </a:xfrm>
        </p:spPr>
        <p:txBody>
          <a:bodyPr>
            <a:normAutofit fontScale="47500" lnSpcReduction="20000"/>
          </a:bodyPr>
          <a:lstStyle/>
          <a:p>
            <a:pPr marL="0" indent="0">
              <a:buNone/>
            </a:pPr>
            <a:r>
              <a:rPr lang="en-US" dirty="0" smtClean="0">
                <a:latin typeface="Courier" pitchFamily="49" charset="0"/>
              </a:rPr>
              <a:t>capture </a:t>
            </a:r>
            <a:r>
              <a:rPr lang="en-US" dirty="0" smtClean="0">
                <a:latin typeface="Courier" pitchFamily="49" charset="0"/>
              </a:rPr>
              <a:t>drop _merge</a:t>
            </a:r>
          </a:p>
          <a:p>
            <a:pPr marL="0" indent="0">
              <a:buNone/>
            </a:pPr>
            <a:r>
              <a:rPr lang="en-US" dirty="0" smtClean="0">
                <a:latin typeface="Courier" pitchFamily="49" charset="0"/>
              </a:rPr>
              <a:t>merge m:1 region using </a:t>
            </a:r>
            <a:r>
              <a:rPr lang="en-US" dirty="0" smtClean="0">
                <a:latin typeface="Courier" pitchFamily="49" charset="0"/>
                <a:sym typeface="Wingdings" pitchFamily="2" charset="2"/>
              </a:rPr>
              <a:t>"</a:t>
            </a:r>
            <a:r>
              <a:rPr lang="en-US" dirty="0" smtClean="0">
                <a:latin typeface="Courier" pitchFamily="49" charset="0"/>
              </a:rPr>
              <a:t>using file name</a:t>
            </a:r>
            <a:r>
              <a:rPr lang="en-US" dirty="0" smtClean="0">
                <a:latin typeface="Courier" pitchFamily="49" charset="0"/>
                <a:sym typeface="Wingdings" pitchFamily="2" charset="2"/>
              </a:rPr>
              <a:t>"</a:t>
            </a:r>
            <a:r>
              <a:rPr lang="en-US" dirty="0" smtClean="0">
                <a:latin typeface="Courier" pitchFamily="49" charset="0"/>
              </a:rPr>
              <a:t>, report </a:t>
            </a:r>
            <a:r>
              <a:rPr lang="en-US" dirty="0" err="1" smtClean="0">
                <a:latin typeface="Courier" pitchFamily="49" charset="0"/>
              </a:rPr>
              <a:t>keepusing</a:t>
            </a:r>
            <a:r>
              <a:rPr lang="en-US" dirty="0" smtClean="0">
                <a:latin typeface="Courier" pitchFamily="49" charset="0"/>
              </a:rPr>
              <a:t>(region x)</a:t>
            </a:r>
          </a:p>
          <a:p>
            <a:pPr marL="0" indent="0">
              <a:buNone/>
            </a:pPr>
            <a:r>
              <a:rPr lang="en-US" dirty="0" smtClean="0">
                <a:latin typeface="Courier" pitchFamily="49" charset="0"/>
              </a:rPr>
              <a:t>drop _merge</a:t>
            </a:r>
            <a:endParaRPr lang="en-US" dirty="0">
              <a:latin typeface="Courier"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528758686"/>
              </p:ext>
            </p:extLst>
          </p:nvPr>
        </p:nvGraphicFramePr>
        <p:xfrm>
          <a:off x="310528" y="1869043"/>
          <a:ext cx="2127873" cy="2933700"/>
        </p:xfrm>
        <a:graphic>
          <a:graphicData uri="http://schemas.openxmlformats.org/drawingml/2006/table">
            <a:tbl>
              <a:tblPr firstRow="1" bandRow="1">
                <a:tableStyleId>{5C22544A-7EE6-4342-B048-85BDC9FD1C3A}</a:tableStyleId>
              </a:tblPr>
              <a:tblGrid>
                <a:gridCol w="527672"/>
                <a:gridCol w="890910"/>
                <a:gridCol w="709291"/>
              </a:tblGrid>
              <a:tr h="419100">
                <a:tc>
                  <a:txBody>
                    <a:bodyPr/>
                    <a:lstStyle/>
                    <a:p>
                      <a:r>
                        <a:rPr lang="en-US" dirty="0" smtClean="0"/>
                        <a:t>id</a:t>
                      </a:r>
                      <a:endParaRPr lang="en-US" dirty="0"/>
                    </a:p>
                  </a:txBody>
                  <a:tcPr/>
                </a:tc>
                <a:tc>
                  <a:txBody>
                    <a:bodyPr/>
                    <a:lstStyle/>
                    <a:p>
                      <a:r>
                        <a:rPr lang="en-US" dirty="0" smtClean="0"/>
                        <a:t>region</a:t>
                      </a:r>
                      <a:endParaRPr lang="en-US" dirty="0"/>
                    </a:p>
                  </a:txBody>
                  <a:tcPr/>
                </a:tc>
                <a:tc>
                  <a:txBody>
                    <a:bodyPr/>
                    <a:lstStyle/>
                    <a:p>
                      <a:r>
                        <a:rPr lang="en-US" dirty="0" smtClean="0"/>
                        <a:t>a</a:t>
                      </a:r>
                      <a:endParaRPr lang="en-US" dirty="0"/>
                    </a:p>
                  </a:txBody>
                  <a:tcPr/>
                </a:tc>
              </a:tr>
              <a:tr h="41910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26</a:t>
                      </a:r>
                      <a:endParaRPr lang="en-US" dirty="0"/>
                    </a:p>
                  </a:txBody>
                  <a:tcPr/>
                </a:tc>
              </a:tr>
              <a:tr h="41910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29</a:t>
                      </a:r>
                      <a:endParaRPr lang="en-US" dirty="0"/>
                    </a:p>
                  </a:txBody>
                  <a:tcPr/>
                </a:tc>
              </a:tr>
              <a:tr h="41910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22</a:t>
                      </a:r>
                      <a:endParaRPr lang="en-US" dirty="0"/>
                    </a:p>
                  </a:txBody>
                  <a:tcPr/>
                </a:tc>
              </a:tr>
              <a:tr h="419100">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21</a:t>
                      </a:r>
                      <a:endParaRPr lang="en-US" dirty="0"/>
                    </a:p>
                  </a:txBody>
                  <a:tcPr/>
                </a:tc>
              </a:tr>
              <a:tr h="41910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24</a:t>
                      </a:r>
                      <a:endParaRPr lang="en-US" dirty="0"/>
                    </a:p>
                  </a:txBody>
                  <a:tcPr/>
                </a:tc>
              </a:tr>
              <a:tr h="419100">
                <a:tc>
                  <a:txBody>
                    <a:bodyPr/>
                    <a:lstStyle/>
                    <a:p>
                      <a:r>
                        <a:rPr lang="en-US" dirty="0" smtClean="0"/>
                        <a:t>6</a:t>
                      </a:r>
                      <a:endParaRPr lang="en-US" dirty="0"/>
                    </a:p>
                  </a:txBody>
                  <a:tcPr/>
                </a:tc>
                <a:tc>
                  <a:txBody>
                    <a:bodyPr/>
                    <a:lstStyle/>
                    <a:p>
                      <a:r>
                        <a:rPr lang="en-US" dirty="0" smtClean="0"/>
                        <a:t>5</a:t>
                      </a:r>
                      <a:endParaRPr lang="en-US" dirty="0"/>
                    </a:p>
                  </a:txBody>
                  <a:tcPr/>
                </a:tc>
                <a:tc>
                  <a:txBody>
                    <a:bodyPr/>
                    <a:lstStyle/>
                    <a:p>
                      <a:r>
                        <a:rPr lang="en-US" dirty="0" smtClean="0"/>
                        <a:t>20</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83315855"/>
              </p:ext>
            </p:extLst>
          </p:nvPr>
        </p:nvGraphicFramePr>
        <p:xfrm>
          <a:off x="2590800" y="1905000"/>
          <a:ext cx="1381521" cy="2057400"/>
        </p:xfrm>
        <a:graphic>
          <a:graphicData uri="http://schemas.openxmlformats.org/drawingml/2006/table">
            <a:tbl>
              <a:tblPr firstRow="1" bandRow="1">
                <a:tableStyleId>{5C22544A-7EE6-4342-B048-85BDC9FD1C3A}</a:tableStyleId>
              </a:tblPr>
              <a:tblGrid>
                <a:gridCol w="888035"/>
                <a:gridCol w="493486"/>
              </a:tblGrid>
              <a:tr h="381000">
                <a:tc>
                  <a:txBody>
                    <a:bodyPr/>
                    <a:lstStyle/>
                    <a:p>
                      <a:r>
                        <a:rPr lang="en-US" dirty="0" smtClean="0"/>
                        <a:t>region</a:t>
                      </a:r>
                      <a:endParaRPr lang="en-US" dirty="0"/>
                    </a:p>
                  </a:txBody>
                  <a:tcPr/>
                </a:tc>
                <a:tc>
                  <a:txBody>
                    <a:bodyPr/>
                    <a:lstStyle/>
                    <a:p>
                      <a:r>
                        <a:rPr lang="en-US" dirty="0" smtClean="0"/>
                        <a:t>x</a:t>
                      </a:r>
                      <a:endParaRPr lang="en-US" dirty="0"/>
                    </a:p>
                  </a:txBody>
                  <a:tcPr/>
                </a:tc>
              </a:tr>
              <a:tr h="419100">
                <a:tc>
                  <a:txBody>
                    <a:bodyPr/>
                    <a:lstStyle/>
                    <a:p>
                      <a:r>
                        <a:rPr lang="en-US" dirty="0" smtClean="0"/>
                        <a:t>1</a:t>
                      </a:r>
                      <a:endParaRPr lang="en-US" dirty="0"/>
                    </a:p>
                  </a:txBody>
                  <a:tcPr/>
                </a:tc>
                <a:tc>
                  <a:txBody>
                    <a:bodyPr/>
                    <a:lstStyle/>
                    <a:p>
                      <a:r>
                        <a:rPr lang="en-US" dirty="0" smtClean="0"/>
                        <a:t>15</a:t>
                      </a:r>
                      <a:endParaRPr lang="en-US" dirty="0"/>
                    </a:p>
                  </a:txBody>
                  <a:tcPr/>
                </a:tc>
              </a:tr>
              <a:tr h="419100">
                <a:tc>
                  <a:txBody>
                    <a:bodyPr/>
                    <a:lstStyle/>
                    <a:p>
                      <a:r>
                        <a:rPr lang="en-US" dirty="0" smtClean="0"/>
                        <a:t>2</a:t>
                      </a:r>
                      <a:endParaRPr lang="en-US" dirty="0"/>
                    </a:p>
                  </a:txBody>
                  <a:tcPr/>
                </a:tc>
                <a:tc>
                  <a:txBody>
                    <a:bodyPr/>
                    <a:lstStyle/>
                    <a:p>
                      <a:r>
                        <a:rPr lang="en-US" dirty="0" smtClean="0"/>
                        <a:t>13</a:t>
                      </a:r>
                      <a:endParaRPr lang="en-US" dirty="0"/>
                    </a:p>
                  </a:txBody>
                  <a:tcPr/>
                </a:tc>
              </a:tr>
              <a:tr h="419100">
                <a:tc>
                  <a:txBody>
                    <a:bodyPr/>
                    <a:lstStyle/>
                    <a:p>
                      <a:r>
                        <a:rPr lang="en-US" dirty="0" smtClean="0"/>
                        <a:t>3</a:t>
                      </a:r>
                      <a:endParaRPr lang="en-US" dirty="0"/>
                    </a:p>
                  </a:txBody>
                  <a:tcPr/>
                </a:tc>
                <a:tc>
                  <a:txBody>
                    <a:bodyPr/>
                    <a:lstStyle/>
                    <a:p>
                      <a:r>
                        <a:rPr lang="en-US" dirty="0" smtClean="0"/>
                        <a:t>12</a:t>
                      </a:r>
                      <a:endParaRPr lang="en-US" dirty="0"/>
                    </a:p>
                  </a:txBody>
                  <a:tcPr/>
                </a:tc>
              </a:tr>
              <a:tr h="419100">
                <a:tc>
                  <a:txBody>
                    <a:bodyPr/>
                    <a:lstStyle/>
                    <a:p>
                      <a:r>
                        <a:rPr lang="en-US" dirty="0" smtClean="0"/>
                        <a:t>4</a:t>
                      </a:r>
                      <a:endParaRPr lang="en-US" dirty="0"/>
                    </a:p>
                  </a:txBody>
                  <a:tcPr/>
                </a:tc>
                <a:tc>
                  <a:txBody>
                    <a:bodyPr/>
                    <a:lstStyle/>
                    <a:p>
                      <a:r>
                        <a:rPr lang="en-US" dirty="0" smtClean="0"/>
                        <a:t>11</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18337295"/>
              </p:ext>
            </p:extLst>
          </p:nvPr>
        </p:nvGraphicFramePr>
        <p:xfrm>
          <a:off x="4191000" y="1905000"/>
          <a:ext cx="4648200" cy="3352800"/>
        </p:xfrm>
        <a:graphic>
          <a:graphicData uri="http://schemas.openxmlformats.org/drawingml/2006/table">
            <a:tbl>
              <a:tblPr firstRow="1" bandRow="1">
                <a:tableStyleId>{5C22544A-7EE6-4342-B048-85BDC9FD1C3A}</a:tableStyleId>
              </a:tblPr>
              <a:tblGrid>
                <a:gridCol w="899160"/>
                <a:gridCol w="899160"/>
                <a:gridCol w="899160"/>
                <a:gridCol w="899160"/>
                <a:gridCol w="1051560"/>
              </a:tblGrid>
              <a:tr h="419100">
                <a:tc>
                  <a:txBody>
                    <a:bodyPr/>
                    <a:lstStyle/>
                    <a:p>
                      <a:r>
                        <a:rPr lang="en-US" dirty="0" smtClean="0"/>
                        <a:t>id</a:t>
                      </a:r>
                      <a:endParaRPr lang="en-US" dirty="0"/>
                    </a:p>
                  </a:txBody>
                  <a:tcPr/>
                </a:tc>
                <a:tc>
                  <a:txBody>
                    <a:bodyPr/>
                    <a:lstStyle/>
                    <a:p>
                      <a:r>
                        <a:rPr lang="en-US" dirty="0" smtClean="0"/>
                        <a:t>region</a:t>
                      </a:r>
                      <a:endParaRPr lang="en-US" dirty="0"/>
                    </a:p>
                  </a:txBody>
                  <a:tcPr/>
                </a:tc>
                <a:tc>
                  <a:txBody>
                    <a:bodyPr/>
                    <a:lstStyle/>
                    <a:p>
                      <a:r>
                        <a:rPr lang="en-US" dirty="0" smtClean="0"/>
                        <a:t>a</a:t>
                      </a:r>
                      <a:endParaRPr lang="en-US" dirty="0"/>
                    </a:p>
                  </a:txBody>
                  <a:tcPr/>
                </a:tc>
                <a:tc>
                  <a:txBody>
                    <a:bodyPr/>
                    <a:lstStyle/>
                    <a:p>
                      <a:r>
                        <a:rPr lang="en-US" dirty="0" smtClean="0"/>
                        <a:t>x</a:t>
                      </a:r>
                      <a:endParaRPr lang="en-US" dirty="0"/>
                    </a:p>
                  </a:txBody>
                  <a:tcPr/>
                </a:tc>
                <a:tc>
                  <a:txBody>
                    <a:bodyPr/>
                    <a:lstStyle/>
                    <a:p>
                      <a:r>
                        <a:rPr lang="en-US" dirty="0" smtClean="0"/>
                        <a:t>_merge</a:t>
                      </a:r>
                      <a:endParaRPr lang="en-US" dirty="0"/>
                    </a:p>
                  </a:txBody>
                  <a:tcPr/>
                </a:tc>
              </a:tr>
              <a:tr h="41910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26</a:t>
                      </a:r>
                      <a:endParaRPr lang="en-US" dirty="0"/>
                    </a:p>
                  </a:txBody>
                  <a:tcPr/>
                </a:tc>
                <a:tc>
                  <a:txBody>
                    <a:bodyPr/>
                    <a:lstStyle/>
                    <a:p>
                      <a:r>
                        <a:rPr lang="en-US" dirty="0" smtClean="0"/>
                        <a:t>13</a:t>
                      </a:r>
                      <a:endParaRPr lang="en-US" dirty="0"/>
                    </a:p>
                  </a:txBody>
                  <a:tcPr/>
                </a:tc>
                <a:tc>
                  <a:txBody>
                    <a:bodyPr/>
                    <a:lstStyle/>
                    <a:p>
                      <a:r>
                        <a:rPr lang="en-US" dirty="0" smtClean="0"/>
                        <a:t>3</a:t>
                      </a:r>
                      <a:endParaRPr lang="en-US" dirty="0"/>
                    </a:p>
                  </a:txBody>
                  <a:tcPr/>
                </a:tc>
              </a:tr>
              <a:tr h="41910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29</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r>
              <a:tr h="41910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22</a:t>
                      </a:r>
                      <a:endParaRPr lang="en-US" dirty="0"/>
                    </a:p>
                  </a:txBody>
                  <a:tcPr/>
                </a:tc>
                <a:tc>
                  <a:txBody>
                    <a:bodyPr/>
                    <a:lstStyle/>
                    <a:p>
                      <a:r>
                        <a:rPr lang="en-US" dirty="0" smtClean="0"/>
                        <a:t>13</a:t>
                      </a:r>
                      <a:endParaRPr lang="en-US" dirty="0"/>
                    </a:p>
                  </a:txBody>
                  <a:tcPr/>
                </a:tc>
                <a:tc>
                  <a:txBody>
                    <a:bodyPr/>
                    <a:lstStyle/>
                    <a:p>
                      <a:r>
                        <a:rPr lang="en-US" dirty="0" smtClean="0"/>
                        <a:t>3</a:t>
                      </a:r>
                      <a:endParaRPr lang="en-US" dirty="0"/>
                    </a:p>
                  </a:txBody>
                  <a:tcPr/>
                </a:tc>
              </a:tr>
              <a:tr h="419100">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21</a:t>
                      </a:r>
                      <a:endParaRPr lang="en-US" dirty="0"/>
                    </a:p>
                  </a:txBody>
                  <a:tcPr/>
                </a:tc>
                <a:tc>
                  <a:txBody>
                    <a:bodyPr/>
                    <a:lstStyle/>
                    <a:p>
                      <a:r>
                        <a:rPr lang="en-US" dirty="0" smtClean="0"/>
                        <a:t>12</a:t>
                      </a:r>
                      <a:endParaRPr lang="en-US" dirty="0"/>
                    </a:p>
                  </a:txBody>
                  <a:tcPr/>
                </a:tc>
                <a:tc>
                  <a:txBody>
                    <a:bodyPr/>
                    <a:lstStyle/>
                    <a:p>
                      <a:r>
                        <a:rPr lang="en-US" dirty="0" smtClean="0"/>
                        <a:t>3</a:t>
                      </a:r>
                      <a:endParaRPr lang="en-US" dirty="0"/>
                    </a:p>
                  </a:txBody>
                  <a:tcPr/>
                </a:tc>
              </a:tr>
              <a:tr h="41910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24</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r>
              <a:tr h="419100">
                <a:tc>
                  <a:txBody>
                    <a:bodyPr/>
                    <a:lstStyle/>
                    <a:p>
                      <a:r>
                        <a:rPr lang="en-US" dirty="0" smtClean="0"/>
                        <a:t>6</a:t>
                      </a:r>
                      <a:endParaRPr lang="en-US" dirty="0"/>
                    </a:p>
                  </a:txBody>
                  <a:tcPr/>
                </a:tc>
                <a:tc>
                  <a:txBody>
                    <a:bodyPr/>
                    <a:lstStyle/>
                    <a:p>
                      <a:r>
                        <a:rPr lang="en-US" dirty="0" smtClean="0"/>
                        <a:t>5</a:t>
                      </a:r>
                      <a:endParaRPr lang="en-US" dirty="0"/>
                    </a:p>
                  </a:txBody>
                  <a:tcPr/>
                </a:tc>
                <a:tc>
                  <a:txBody>
                    <a:bodyPr/>
                    <a:lstStyle/>
                    <a:p>
                      <a:r>
                        <a:rPr lang="en-US" dirty="0" smtClean="0"/>
                        <a:t>20</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r>
              <a:tr h="419100">
                <a:tc>
                  <a:txBody>
                    <a:bodyPr/>
                    <a:lstStyle/>
                    <a:p>
                      <a:r>
                        <a:rPr lang="en-US" dirty="0" smtClean="0"/>
                        <a:t>.</a:t>
                      </a:r>
                      <a:endParaRPr lang="en-US" dirty="0"/>
                    </a:p>
                  </a:txBody>
                  <a:tcPr/>
                </a:tc>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11</a:t>
                      </a:r>
                      <a:endParaRPr lang="en-US" dirty="0"/>
                    </a:p>
                  </a:txBody>
                  <a:tcPr/>
                </a:tc>
                <a:tc>
                  <a:txBody>
                    <a:bodyPr/>
                    <a:lstStyle/>
                    <a:p>
                      <a:r>
                        <a:rPr lang="en-US" dirty="0" smtClean="0"/>
                        <a:t>2</a:t>
                      </a:r>
                      <a:endParaRPr lang="en-US" dirty="0"/>
                    </a:p>
                  </a:txBody>
                  <a:tcPr/>
                </a:tc>
              </a:tr>
            </a:tbl>
          </a:graphicData>
        </a:graphic>
      </p:graphicFrame>
      <p:sp>
        <p:nvSpPr>
          <p:cNvPr id="7" name="TextBox 6"/>
          <p:cNvSpPr txBox="1"/>
          <p:nvPr/>
        </p:nvSpPr>
        <p:spPr>
          <a:xfrm>
            <a:off x="838200" y="1371600"/>
            <a:ext cx="889987"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Master</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2971800" y="1400175"/>
            <a:ext cx="774571"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Using</a:t>
            </a:r>
            <a:endParaRPr lang="en-US" dirty="0">
              <a:latin typeface="Arial" panose="020B0604020202020204" pitchFamily="34" charset="0"/>
              <a:cs typeface="Arial" panose="020B0604020202020204" pitchFamily="34" charset="0"/>
            </a:endParaRPr>
          </a:p>
        </p:txBody>
      </p:sp>
      <p:sp>
        <p:nvSpPr>
          <p:cNvPr id="9" name="TextBox 8"/>
          <p:cNvSpPr txBox="1"/>
          <p:nvPr/>
        </p:nvSpPr>
        <p:spPr>
          <a:xfrm>
            <a:off x="4191000" y="1475660"/>
            <a:ext cx="4480714" cy="307777"/>
          </a:xfrm>
          <a:prstGeom prst="rect">
            <a:avLst/>
          </a:prstGeom>
          <a:noFill/>
        </p:spPr>
        <p:txBody>
          <a:bodyPr wrap="none" rtlCol="0">
            <a:spAutoFit/>
          </a:bodyPr>
          <a:lstStyle/>
          <a:p>
            <a:r>
              <a:rPr lang="en-US" sz="1400" dirty="0" smtClean="0">
                <a:latin typeface="Courier" pitchFamily="49" charset="0"/>
              </a:rPr>
              <a:t>merge m:1 region using </a:t>
            </a:r>
            <a:r>
              <a:rPr lang="en-US" sz="1400" dirty="0" smtClean="0">
                <a:latin typeface="Courier" pitchFamily="49" charset="0"/>
                <a:sym typeface="Wingdings" pitchFamily="2" charset="2"/>
              </a:rPr>
              <a:t>"</a:t>
            </a:r>
            <a:r>
              <a:rPr lang="en-US" sz="1400" dirty="0" smtClean="0">
                <a:latin typeface="Courier" pitchFamily="49" charset="0"/>
              </a:rPr>
              <a:t>using file name</a:t>
            </a:r>
            <a:r>
              <a:rPr lang="en-US" sz="1400" dirty="0" smtClean="0">
                <a:latin typeface="Courier" pitchFamily="49" charset="0"/>
                <a:sym typeface="Wingdings" pitchFamily="2" charset="2"/>
              </a:rPr>
              <a:t>"</a:t>
            </a:r>
            <a:endParaRPr lang="en-US" sz="1400" dirty="0">
              <a:latin typeface="Courier" pitchFamily="49" charset="0"/>
            </a:endParaRPr>
          </a:p>
        </p:txBody>
      </p:sp>
    </p:spTree>
    <p:extLst>
      <p:ext uri="{BB962C8B-B14F-4D97-AF65-F5344CB8AC3E}">
        <p14:creationId xmlns:p14="http://schemas.microsoft.com/office/powerpoint/2010/main" val="3068346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anose="020B0604020202020204" pitchFamily="34" charset="0"/>
                <a:cs typeface="Arial" panose="020B0604020202020204" pitchFamily="34" charset="0"/>
              </a:rPr>
              <a:t>How </a:t>
            </a:r>
            <a:r>
              <a:rPr lang="en-US" sz="3600" dirty="0" err="1" smtClean="0">
                <a:latin typeface="Arial" panose="020B0604020202020204" pitchFamily="34" charset="0"/>
                <a:cs typeface="Arial" panose="020B0604020202020204" pitchFamily="34" charset="0"/>
              </a:rPr>
              <a:t>Stata</a:t>
            </a:r>
            <a:r>
              <a:rPr lang="en-US" sz="3600" dirty="0" smtClean="0">
                <a:latin typeface="Arial" panose="020B0604020202020204" pitchFamily="34" charset="0"/>
                <a:cs typeface="Arial" panose="020B0604020202020204" pitchFamily="34" charset="0"/>
              </a:rPr>
              <a:t> Merges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600" y="1600200"/>
            <a:ext cx="8763000" cy="4525963"/>
          </a:xfrm>
        </p:spPr>
        <p:txBody>
          <a:bodyPr>
            <a:normAutofit fontScale="85000" lnSpcReduction="10000"/>
          </a:bodyPr>
          <a:lstStyle/>
          <a:p>
            <a:pPr marL="0" indent="0">
              <a:buNone/>
            </a:pPr>
            <a:r>
              <a:rPr lang="en-US" dirty="0" smtClean="0">
                <a:latin typeface="Arial" panose="020B0604020202020204" pitchFamily="34" charset="0"/>
                <a:cs typeface="Arial" panose="020B0604020202020204" pitchFamily="34" charset="0"/>
              </a:rPr>
              <a:t>“Remember this formal definition. It will serve you </a:t>
            </a:r>
            <a:r>
              <a:rPr lang="en-US" dirty="0" smtClean="0">
                <a:latin typeface="Arial" panose="020B0604020202020204" pitchFamily="34" charset="0"/>
                <a:cs typeface="Arial" panose="020B0604020202020204" pitchFamily="34" charset="0"/>
              </a:rPr>
              <a:t>well” </a:t>
            </a:r>
            <a:r>
              <a:rPr lang="en-US" dirty="0" smtClean="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Stata</a:t>
            </a:r>
            <a:r>
              <a:rPr lang="en-US" dirty="0">
                <a:latin typeface="Arial" panose="020B0604020202020204" pitchFamily="34" charset="0"/>
                <a:cs typeface="Arial" panose="020B0604020202020204" pitchFamily="34" charset="0"/>
              </a:rPr>
              <a:t> 12 Manual, Data Management [D], </a:t>
            </a:r>
            <a:r>
              <a:rPr lang="en-US" dirty="0" smtClean="0">
                <a:latin typeface="Arial" panose="020B0604020202020204" pitchFamily="34" charset="0"/>
                <a:cs typeface="Arial" panose="020B0604020202020204" pitchFamily="34" charset="0"/>
              </a:rPr>
              <a:t>p.438</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0" indent="0">
              <a:buNone/>
            </a:pPr>
            <a:endParaRPr lang="en-US" dirty="0" smtClean="0"/>
          </a:p>
          <a:p>
            <a:pPr marL="400050" lvl="1" indent="0">
              <a:buNone/>
            </a:pPr>
            <a:r>
              <a:rPr lang="en-US" dirty="0" smtClean="0">
                <a:latin typeface="Times New Roman" pitchFamily="18" charset="0"/>
                <a:cs typeface="Times New Roman" pitchFamily="18" charset="0"/>
              </a:rPr>
              <a:t>“The formal definition for merge behavior is the following: Start with the first observation of the master. Find the corresponding observation in the using data, if there is one. Record the matched or unmatched result. Proceed to the next observation in the master dataset. When you finish working through the master dataset, work through unused observations from the using data. By default, unmatched observations are kept in the merged data, whether they come from the master dataset or the using dataset.”</a:t>
            </a:r>
          </a:p>
          <a:p>
            <a:pPr marL="400050" lvl="1" indent="0">
              <a:buNone/>
            </a:pPr>
            <a:endParaRPr lang="en-US" dirty="0">
              <a:latin typeface="Times New Roman" pitchFamily="18" charset="0"/>
              <a:cs typeface="Times New Roman" pitchFamily="18" charset="0"/>
            </a:endParaRPr>
          </a:p>
          <a:p>
            <a:pPr marL="400050" lvl="1"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56804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600" dirty="0" smtClean="0">
                <a:latin typeface="Arial" panose="020B0604020202020204" pitchFamily="34" charset="0"/>
                <a:cs typeface="Arial" panose="020B0604020202020204" pitchFamily="34" charset="0"/>
              </a:rPr>
              <a:t>Online Resources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600" y="1219200"/>
            <a:ext cx="8839200" cy="4525963"/>
          </a:xfrm>
        </p:spPr>
        <p:txBody>
          <a:bodyPr>
            <a:normAutofit fontScale="85000" lnSpcReduction="10000"/>
          </a:bodyPr>
          <a:lstStyle/>
          <a:p>
            <a:pPr marL="342900" lvl="1" indent="-342900">
              <a:buFont typeface="Arial" pitchFamily="34" charset="0"/>
              <a:buChar char="•"/>
            </a:pPr>
            <a:r>
              <a:rPr lang="en-US" dirty="0" smtClean="0">
                <a:latin typeface="Arial" panose="020B0604020202020204" pitchFamily="34" charset="0"/>
                <a:cs typeface="Arial" panose="020B0604020202020204" pitchFamily="34" charset="0"/>
                <a:hlinkClick r:id="rId2"/>
              </a:rPr>
              <a:t>http://data.princeton.edu/stata/</a:t>
            </a:r>
            <a:r>
              <a:rPr lang="en-US" dirty="0" smtClean="0">
                <a:latin typeface="Arial" panose="020B0604020202020204" pitchFamily="34" charset="0"/>
                <a:cs typeface="Arial" panose="020B0604020202020204" pitchFamily="34" charset="0"/>
              </a:rPr>
              <a:t>, by German Rodríguez</a:t>
            </a:r>
          </a:p>
          <a:p>
            <a:pPr marL="0" lvl="1" indent="0">
              <a:buNone/>
            </a:pPr>
            <a:endParaRPr lang="en-US" dirty="0" smtClean="0">
              <a:latin typeface="Arial" panose="020B0604020202020204" pitchFamily="34" charset="0"/>
              <a:cs typeface="Arial" panose="020B0604020202020204" pitchFamily="34" charset="0"/>
            </a:endParaRPr>
          </a:p>
          <a:p>
            <a:r>
              <a:rPr lang="en-US" sz="2800" i="1" dirty="0" err="1" smtClean="0">
                <a:latin typeface="Arial" panose="020B0604020202020204" pitchFamily="34" charset="0"/>
                <a:cs typeface="Arial" panose="020B0604020202020204" pitchFamily="34" charset="0"/>
              </a:rPr>
              <a:t>Data</a:t>
            </a:r>
            <a:r>
              <a:rPr lang="en-US" sz="2800" i="1" dirty="0" smtClean="0">
                <a:latin typeface="Arial" panose="020B0604020202020204" pitchFamily="34" charset="0"/>
                <a:cs typeface="Arial" panose="020B0604020202020204" pitchFamily="34" charset="0"/>
              </a:rPr>
              <a:t> Management Using </a:t>
            </a:r>
            <a:r>
              <a:rPr lang="en-US" sz="2800" i="1" dirty="0" err="1" smtClean="0">
                <a:latin typeface="Arial" panose="020B0604020202020204" pitchFamily="34" charset="0"/>
                <a:cs typeface="Arial" panose="020B0604020202020204" pitchFamily="34" charset="0"/>
              </a:rPr>
              <a:t>Stata</a:t>
            </a:r>
            <a:r>
              <a:rPr lang="en-US" sz="2800" i="1" dirty="0" smtClean="0">
                <a:latin typeface="Arial" panose="020B0604020202020204" pitchFamily="34" charset="0"/>
                <a:cs typeface="Arial" panose="020B0604020202020204" pitchFamily="34" charset="0"/>
              </a:rPr>
              <a:t>: A Practical Handbook, </a:t>
            </a:r>
            <a:r>
              <a:rPr lang="en-US" sz="2800" dirty="0" smtClean="0">
                <a:latin typeface="Arial" panose="020B0604020202020204" pitchFamily="34" charset="0"/>
                <a:cs typeface="Arial" panose="020B0604020202020204" pitchFamily="34" charset="0"/>
              </a:rPr>
              <a:t>by Michael Mitchell, 2010, </a:t>
            </a:r>
            <a:r>
              <a:rPr lang="en-US" sz="2800" dirty="0" err="1" smtClean="0">
                <a:latin typeface="Arial" panose="020B0604020202020204" pitchFamily="34" charset="0"/>
                <a:cs typeface="Arial" panose="020B0604020202020204" pitchFamily="34" charset="0"/>
              </a:rPr>
              <a:t>Stata</a:t>
            </a:r>
            <a:r>
              <a:rPr lang="en-US" sz="2800" dirty="0" smtClean="0">
                <a:latin typeface="Arial" panose="020B0604020202020204" pitchFamily="34" charset="0"/>
                <a:cs typeface="Arial" panose="020B0604020202020204" pitchFamily="34" charset="0"/>
              </a:rPr>
              <a:t> Press. </a:t>
            </a:r>
            <a:r>
              <a:rPr lang="en-US" sz="2600" dirty="0" smtClean="0">
                <a:latin typeface="Arial" panose="020B0604020202020204" pitchFamily="34" charset="0"/>
                <a:cs typeface="Arial" panose="020B0604020202020204" pitchFamily="34" charset="0"/>
                <a:hlinkClick r:id="rId3"/>
              </a:rPr>
              <a:t>http</a:t>
            </a:r>
            <a:r>
              <a:rPr lang="en-US" sz="2600" dirty="0">
                <a:latin typeface="Arial" panose="020B0604020202020204" pitchFamily="34" charset="0"/>
                <a:cs typeface="Arial" panose="020B0604020202020204" pitchFamily="34" charset="0"/>
                <a:hlinkClick r:id="rId3"/>
              </a:rPr>
              <a:t>://</a:t>
            </a:r>
            <a:r>
              <a:rPr lang="en-US" sz="2600" dirty="0" smtClean="0">
                <a:latin typeface="Arial" panose="020B0604020202020204" pitchFamily="34" charset="0"/>
                <a:cs typeface="Arial" panose="020B0604020202020204" pitchFamily="34" charset="0"/>
                <a:hlinkClick r:id="rId3"/>
              </a:rPr>
              <a:t>www.stata.com/bookstore/data-management-using-stata</a:t>
            </a:r>
            <a:r>
              <a:rPr lang="en-US" sz="2600" dirty="0" smtClean="0">
                <a:latin typeface="Arial" panose="020B0604020202020204" pitchFamily="34" charset="0"/>
                <a:cs typeface="Arial" panose="020B0604020202020204" pitchFamily="34" charset="0"/>
                <a:hlinkClick r:id="rId3"/>
              </a:rPr>
              <a:t>/</a:t>
            </a:r>
            <a:endParaRPr lang="en-US" sz="2600" dirty="0" smtClean="0">
              <a:latin typeface="Arial" panose="020B0604020202020204" pitchFamily="34" charset="0"/>
              <a:cs typeface="Arial" panose="020B0604020202020204" pitchFamily="34" charset="0"/>
            </a:endParaRPr>
          </a:p>
          <a:p>
            <a:pPr marL="457200" lvl="1" indent="0">
              <a:buNone/>
            </a:pPr>
            <a:endParaRPr lang="en-US" sz="2600" dirty="0" smtClean="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UCLA </a:t>
            </a:r>
            <a:r>
              <a:rPr lang="en-US" sz="2800" dirty="0" smtClean="0">
                <a:latin typeface="Arial" panose="020B0604020202020204" pitchFamily="34" charset="0"/>
                <a:cs typeface="Arial" panose="020B0604020202020204" pitchFamily="34" charset="0"/>
              </a:rPr>
              <a:t> Academic Technology Services (ATS)</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hlinkClick r:id="rId4"/>
              </a:rPr>
              <a:t>http</a:t>
            </a:r>
            <a:r>
              <a:rPr lang="en-US" sz="2800" dirty="0" smtClean="0">
                <a:latin typeface="Arial" panose="020B0604020202020204" pitchFamily="34" charset="0"/>
                <a:cs typeface="Arial" panose="020B0604020202020204" pitchFamily="34" charset="0"/>
                <a:hlinkClick r:id="rId4"/>
              </a:rPr>
              <a:t>://www.ats.ucla.edu/stat/stata</a:t>
            </a:r>
            <a:r>
              <a:rPr lang="en-US" dirty="0" smtClean="0">
                <a:latin typeface="Arial" panose="020B0604020202020204" pitchFamily="34" charset="0"/>
                <a:cs typeface="Arial" panose="020B0604020202020204" pitchFamily="34" charset="0"/>
                <a:hlinkClick r:id="rId4"/>
              </a:rPr>
              <a:t>/</a:t>
            </a:r>
            <a:endParaRPr lang="en-US" dirty="0" smtClean="0">
              <a:latin typeface="Arial" panose="020B0604020202020204" pitchFamily="34" charset="0"/>
              <a:cs typeface="Arial" panose="020B0604020202020204" pitchFamily="34" charset="0"/>
            </a:endParaRPr>
          </a:p>
          <a:p>
            <a:pPr marL="457200" lvl="1" indent="0">
              <a:buNone/>
            </a:pPr>
            <a:endParaRPr lang="en-US" dirty="0" smtClean="0">
              <a:latin typeface="Arial" panose="020B0604020202020204" pitchFamily="34" charset="0"/>
              <a:cs typeface="Arial" panose="020B0604020202020204" pitchFamily="34" charset="0"/>
            </a:endParaRPr>
          </a:p>
          <a:p>
            <a:r>
              <a:rPr lang="en-US" sz="2800" dirty="0" err="1" smtClean="0">
                <a:latin typeface="Arial" panose="020B0604020202020204" pitchFamily="34" charset="0"/>
                <a:cs typeface="Arial" panose="020B0604020202020204" pitchFamily="34" charset="0"/>
              </a:rPr>
              <a:t>Stata</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Corporation</a:t>
            </a:r>
            <a:r>
              <a:rPr lang="en-US"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hlinkClick r:id="rId5"/>
              </a:rPr>
              <a:t>http://stata.com/support/</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hlinkClick r:id="rId6"/>
              </a:rPr>
              <a:t>http</a:t>
            </a:r>
            <a:r>
              <a:rPr lang="en-US" sz="2800" dirty="0" smtClean="0">
                <a:latin typeface="Arial" panose="020B0604020202020204" pitchFamily="34" charset="0"/>
                <a:cs typeface="Arial" panose="020B0604020202020204" pitchFamily="34" charset="0"/>
                <a:hlinkClick r:id="rId6"/>
              </a:rPr>
              <a:t>://stata.com/links/</a:t>
            </a:r>
            <a:endParaRPr lang="en-US"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7250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latin typeface="Arial" panose="020B0604020202020204" pitchFamily="34" charset="0"/>
                <a:cs typeface="Arial" panose="020B0604020202020204" pitchFamily="34" charset="0"/>
              </a:rPr>
              <a:t>Working with Raw </a:t>
            </a:r>
            <a:r>
              <a:rPr lang="en-US" sz="3600" dirty="0" err="1" smtClean="0">
                <a:latin typeface="Arial" panose="020B0604020202020204" pitchFamily="34" charset="0"/>
                <a:cs typeface="Arial" panose="020B0604020202020204" pitchFamily="34" charset="0"/>
              </a:rPr>
              <a:t>Data</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6200" y="1219200"/>
            <a:ext cx="8839200" cy="4525963"/>
          </a:xfrm>
        </p:spPr>
        <p:txBody>
          <a:bodyPr>
            <a:normAutofit fontScale="77500" lnSpcReduction="20000"/>
          </a:bodyPr>
          <a:lstStyle/>
          <a:p>
            <a:r>
              <a:rPr lang="en-US" dirty="0" err="1" smtClean="0">
                <a:latin typeface="Arial" panose="020B0604020202020204" pitchFamily="34" charset="0"/>
                <a:cs typeface="Arial" panose="020B0604020202020204" pitchFamily="34" charset="0"/>
              </a:rPr>
              <a:t>Stata</a:t>
            </a:r>
            <a:r>
              <a:rPr lang="en-US" dirty="0" smtClean="0">
                <a:latin typeface="Arial" panose="020B0604020202020204" pitchFamily="34" charset="0"/>
                <a:cs typeface="Arial" panose="020B0604020202020204" pitchFamily="34" charset="0"/>
              </a:rPr>
              <a:t> stores data in a proprietary format, i.e. the  </a:t>
            </a:r>
            <a:r>
              <a:rPr lang="en-US" b="1" dirty="0" smtClean="0">
                <a:latin typeface="Arial" panose="020B0604020202020204" pitchFamily="34" charset="0"/>
                <a:cs typeface="Arial" panose="020B0604020202020204" pitchFamily="34" charset="0"/>
              </a:rPr>
              <a:t>.</a:t>
            </a:r>
            <a:r>
              <a:rPr lang="en-US" b="1" dirty="0" err="1" smtClean="0">
                <a:latin typeface="Arial" panose="020B0604020202020204" pitchFamily="34" charset="0"/>
                <a:cs typeface="Arial" panose="020B0604020202020204" pitchFamily="34" charset="0"/>
              </a:rPr>
              <a:t>dta</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file</a:t>
            </a:r>
            <a:r>
              <a:rPr lang="en-US" dirty="0" smtClean="0"/>
              <a:t>.</a:t>
            </a:r>
          </a:p>
          <a:p>
            <a:pPr marL="0" indent="0">
              <a:buNone/>
            </a:pPr>
            <a:endParaRPr lang="en-US" dirty="0" smtClean="0"/>
          </a:p>
          <a:p>
            <a:r>
              <a:rPr lang="en-US" dirty="0" smtClean="0">
                <a:latin typeface="Arial" panose="020B0604020202020204" pitchFamily="34" charset="0"/>
                <a:cs typeface="Arial" panose="020B0604020202020204" pitchFamily="34" charset="0"/>
              </a:rPr>
              <a:t>Once data are stored in a .</a:t>
            </a:r>
            <a:r>
              <a:rPr lang="en-US" dirty="0" err="1" smtClean="0">
                <a:latin typeface="Arial" panose="020B0604020202020204" pitchFamily="34" charset="0"/>
                <a:cs typeface="Arial" panose="020B0604020202020204" pitchFamily="34" charset="0"/>
              </a:rPr>
              <a:t>dta</a:t>
            </a:r>
            <a:r>
              <a:rPr lang="en-US" dirty="0" smtClean="0">
                <a:latin typeface="Arial" panose="020B0604020202020204" pitchFamily="34" charset="0"/>
                <a:cs typeface="Arial" panose="020B0604020202020204" pitchFamily="34" charset="0"/>
              </a:rPr>
              <a:t> file, </a:t>
            </a:r>
            <a:r>
              <a:rPr lang="en-US" dirty="0" smtClean="0">
                <a:latin typeface="Arial" panose="020B0604020202020204" pitchFamily="34" charset="0"/>
                <a:cs typeface="Arial" panose="020B0604020202020204" pitchFamily="34" charset="0"/>
              </a:rPr>
              <a:t> it can </a:t>
            </a:r>
            <a:r>
              <a:rPr lang="en-US" dirty="0" smtClean="0">
                <a:latin typeface="Arial" panose="020B0604020202020204" pitchFamily="34" charset="0"/>
                <a:cs typeface="Arial" panose="020B0604020202020204" pitchFamily="34" charset="0"/>
              </a:rPr>
              <a:t>quickly </a:t>
            </a:r>
            <a:r>
              <a:rPr lang="en-US" dirty="0" smtClean="0">
                <a:latin typeface="Arial" panose="020B0604020202020204" pitchFamily="34" charset="0"/>
                <a:cs typeface="Arial" panose="020B0604020202020204" pitchFamily="34" charset="0"/>
              </a:rPr>
              <a:t>be loaded into </a:t>
            </a:r>
            <a:r>
              <a:rPr lang="en-US" dirty="0" smtClean="0">
                <a:latin typeface="Arial" panose="020B0604020202020204" pitchFamily="34" charset="0"/>
                <a:cs typeface="Arial" panose="020B0604020202020204" pitchFamily="34" charset="0"/>
              </a:rPr>
              <a:t>memory </a:t>
            </a:r>
            <a:r>
              <a:rPr lang="en-US" dirty="0" smtClean="0">
                <a:latin typeface="Arial" panose="020B0604020202020204" pitchFamily="34" charset="0"/>
                <a:cs typeface="Arial" panose="020B0604020202020204" pitchFamily="34" charset="0"/>
              </a:rPr>
              <a:t>via </a:t>
            </a:r>
            <a:r>
              <a:rPr lang="en-US" dirty="0" smtClean="0">
                <a:latin typeface="Arial" panose="020B0604020202020204" pitchFamily="34" charset="0"/>
                <a:cs typeface="Arial" panose="020B0604020202020204" pitchFamily="34" charset="0"/>
              </a:rPr>
              <a:t>the </a:t>
            </a:r>
            <a:r>
              <a:rPr lang="en-US" dirty="0" smtClean="0">
                <a:latin typeface="Arial" panose="020B0604020202020204" pitchFamily="34" charset="0"/>
                <a:cs typeface="Arial" panose="020B0604020202020204" pitchFamily="34" charset="0"/>
                <a:sym typeface="Wingdings" pitchFamily="2" charset="2"/>
              </a:rPr>
              <a:t>"</a:t>
            </a:r>
            <a:r>
              <a:rPr lang="en-US" dirty="0" smtClean="0">
                <a:latin typeface="Arial" panose="020B0604020202020204" pitchFamily="34" charset="0"/>
                <a:cs typeface="Arial" panose="020B0604020202020204" pitchFamily="34" charset="0"/>
              </a:rPr>
              <a:t>use</a:t>
            </a:r>
            <a:r>
              <a:rPr lang="en-US" dirty="0" smtClean="0">
                <a:solidFill>
                  <a:prstClr val="black"/>
                </a:solidFill>
                <a:latin typeface="Arial" panose="020B0604020202020204" pitchFamily="34" charset="0"/>
                <a:cs typeface="Arial" panose="020B0604020202020204" pitchFamily="34" charset="0"/>
                <a:sym typeface="Wingdings" pitchFamily="2" charset="2"/>
              </a:rPr>
              <a:t>"</a:t>
            </a:r>
            <a:r>
              <a:rPr lang="en-US" dirty="0" smtClean="0">
                <a:latin typeface="Arial" panose="020B0604020202020204" pitchFamily="34" charset="0"/>
                <a:cs typeface="Arial" panose="020B0604020202020204" pitchFamily="34" charset="0"/>
              </a:rPr>
              <a:t> command.</a:t>
            </a:r>
          </a:p>
          <a:p>
            <a:endParaRPr lang="en-US" dirty="0" smtClean="0"/>
          </a:p>
          <a:p>
            <a:r>
              <a:rPr lang="en-US" dirty="0" err="1" smtClean="0">
                <a:latin typeface="Arial" panose="020B0604020202020204" pitchFamily="34" charset="0"/>
                <a:cs typeface="Arial" panose="020B0604020202020204" pitchFamily="34" charset="0"/>
              </a:rPr>
              <a:t>Data</a:t>
            </a:r>
            <a:r>
              <a:rPr lang="en-US" dirty="0" smtClean="0">
                <a:latin typeface="Arial" panose="020B0604020202020204" pitchFamily="34" charset="0"/>
                <a:cs typeface="Arial" panose="020B0604020202020204" pitchFamily="34" charset="0"/>
              </a:rPr>
              <a:t> in other formats need to be converted  into </a:t>
            </a:r>
            <a:r>
              <a:rPr lang="en-US" dirty="0" err="1" smtClean="0">
                <a:latin typeface="Arial" panose="020B0604020202020204" pitchFamily="34" charset="0"/>
                <a:cs typeface="Arial" panose="020B0604020202020204" pitchFamily="34" charset="0"/>
              </a:rPr>
              <a:t>Stata</a:t>
            </a:r>
            <a:r>
              <a:rPr lang="en-US" dirty="0" smtClean="0">
                <a:latin typeface="Arial" panose="020B0604020202020204" pitchFamily="34" charset="0"/>
                <a:cs typeface="Arial" panose="020B0604020202020204" pitchFamily="34" charset="0"/>
              </a:rPr>
              <a:t> format. </a:t>
            </a:r>
          </a:p>
          <a:p>
            <a:endParaRPr lang="en-US" dirty="0"/>
          </a:p>
          <a:p>
            <a:r>
              <a:rPr lang="en-US" dirty="0" smtClean="0">
                <a:latin typeface="Arial" panose="020B0604020202020204" pitchFamily="34" charset="0"/>
                <a:cs typeface="Arial" panose="020B0604020202020204" pitchFamily="34" charset="0"/>
              </a:rPr>
              <a:t>One such other format </a:t>
            </a:r>
            <a:r>
              <a:rPr lang="en-US" dirty="0" smtClean="0">
                <a:latin typeface="Arial" panose="020B0604020202020204" pitchFamily="34" charset="0"/>
                <a:cs typeface="Arial" panose="020B0604020202020204" pitchFamily="34" charset="0"/>
              </a:rPr>
              <a:t>is known as </a:t>
            </a:r>
            <a:r>
              <a:rPr lang="en-US" b="1" dirty="0" smtClean="0">
                <a:latin typeface="Arial" panose="020B0604020202020204" pitchFamily="34" charset="0"/>
                <a:cs typeface="Arial" panose="020B0604020202020204" pitchFamily="34" charset="0"/>
              </a:rPr>
              <a:t>raw </a:t>
            </a:r>
            <a:r>
              <a:rPr lang="en-US" b="1" dirty="0" err="1" smtClean="0">
                <a:latin typeface="Arial" panose="020B0604020202020204" pitchFamily="34" charset="0"/>
                <a:cs typeface="Arial" panose="020B0604020202020204" pitchFamily="34" charset="0"/>
              </a:rPr>
              <a:t>data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which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Stata</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assumes </a:t>
            </a:r>
            <a:r>
              <a:rPr lang="en-US" dirty="0" smtClean="0">
                <a:latin typeface="Arial" panose="020B0604020202020204" pitchFamily="34" charset="0"/>
                <a:cs typeface="Arial" panose="020B0604020202020204" pitchFamily="34" charset="0"/>
              </a:rPr>
              <a:t>is stored in a file with a </a:t>
            </a:r>
            <a:r>
              <a:rPr lang="en-US" dirty="0">
                <a:solidFill>
                  <a:prstClr val="black"/>
                </a:solidFill>
                <a:latin typeface="Arial" panose="020B0604020202020204" pitchFamily="34" charset="0"/>
                <a:cs typeface="Arial" panose="020B0604020202020204" pitchFamily="34" charset="0"/>
                <a:sym typeface="Wingdings" pitchFamily="2" charset="2"/>
              </a:rPr>
              <a:t>"</a:t>
            </a:r>
            <a:r>
              <a:rPr lang="en-US" dirty="0" smtClean="0">
                <a:latin typeface="Arial" panose="020B0604020202020204" pitchFamily="34" charset="0"/>
                <a:cs typeface="Arial" panose="020B0604020202020204" pitchFamily="34" charset="0"/>
              </a:rPr>
              <a:t>.raw</a:t>
            </a:r>
            <a:r>
              <a:rPr lang="en-US" dirty="0" smtClean="0">
                <a:solidFill>
                  <a:prstClr val="black"/>
                </a:solidFill>
                <a:latin typeface="Arial" panose="020B0604020202020204" pitchFamily="34" charset="0"/>
                <a:cs typeface="Arial" panose="020B0604020202020204" pitchFamily="34" charset="0"/>
                <a:sym typeface="Wingdings" pitchFamily="2" charset="2"/>
              </a:rPr>
              <a:t>"</a:t>
            </a:r>
            <a:r>
              <a:rPr lang="en-US" dirty="0" smtClean="0">
                <a:latin typeface="Arial" panose="020B0604020202020204" pitchFamily="34" charset="0"/>
                <a:cs typeface="Arial" panose="020B0604020202020204" pitchFamily="34" charset="0"/>
              </a:rPr>
              <a:t> extension.</a:t>
            </a:r>
            <a:endParaRPr lang="en-US" dirty="0" smtClean="0">
              <a:latin typeface="Arial" panose="020B0604020202020204" pitchFamily="34" charset="0"/>
              <a:cs typeface="Arial" panose="020B0604020202020204" pitchFamily="34" charset="0"/>
            </a:endParaRPr>
          </a:p>
          <a:p>
            <a:endParaRPr lang="en-US" dirty="0" smtClean="0"/>
          </a:p>
          <a:p>
            <a:endParaRPr lang="en-US" dirty="0"/>
          </a:p>
        </p:txBody>
      </p:sp>
    </p:spTree>
    <p:extLst>
      <p:ext uri="{BB962C8B-B14F-4D97-AF65-F5344CB8AC3E}">
        <p14:creationId xmlns:p14="http://schemas.microsoft.com/office/powerpoint/2010/main" val="1388191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err="1" smtClean="0">
                <a:latin typeface="Arial" panose="020B0604020202020204" pitchFamily="34" charset="0"/>
                <a:cs typeface="Arial" panose="020B0604020202020204" pitchFamily="34" charset="0"/>
              </a:rPr>
              <a:t>Data</a:t>
            </a:r>
            <a:r>
              <a:rPr lang="en-US" sz="3600" dirty="0" smtClean="0">
                <a:latin typeface="Arial" panose="020B0604020202020204" pitchFamily="34" charset="0"/>
                <a:cs typeface="Arial" panose="020B0604020202020204" pitchFamily="34" charset="0"/>
              </a:rPr>
              <a:t> Import </a:t>
            </a:r>
            <a:r>
              <a:rPr lang="en-US" sz="3600" dirty="0" smtClean="0">
                <a:latin typeface="Arial" panose="020B0604020202020204" pitchFamily="34" charset="0"/>
                <a:cs typeface="Arial" panose="020B0604020202020204" pitchFamily="34" charset="0"/>
              </a:rPr>
              <a:t>commands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1000" y="1066800"/>
            <a:ext cx="8229600" cy="5105400"/>
          </a:xfrm>
        </p:spPr>
        <p:txBody>
          <a:bodyPr>
            <a:normAutofit fontScale="62500" lnSpcReduction="20000"/>
          </a:bodyPr>
          <a:lstStyle/>
          <a:p>
            <a:r>
              <a:rPr lang="en-US" dirty="0" smtClean="0">
                <a:latin typeface="Arial" panose="020B0604020202020204" pitchFamily="34" charset="0"/>
                <a:cs typeface="Arial" panose="020B0604020202020204" pitchFamily="34" charset="0"/>
              </a:rPr>
              <a:t>For an overview of </a:t>
            </a:r>
            <a:r>
              <a:rPr lang="en-US" dirty="0" smtClean="0">
                <a:latin typeface="Arial" panose="020B0604020202020204" pitchFamily="34" charset="0"/>
                <a:cs typeface="Arial" panose="020B0604020202020204" pitchFamily="34" charset="0"/>
              </a:rPr>
              <a:t>the </a:t>
            </a:r>
            <a:r>
              <a:rPr lang="en-US" dirty="0" smtClean="0">
                <a:latin typeface="Arial" panose="020B0604020202020204" pitchFamily="34" charset="0"/>
                <a:cs typeface="Arial" panose="020B0604020202020204" pitchFamily="34" charset="0"/>
              </a:rPr>
              <a:t>commands that import </a:t>
            </a:r>
            <a:r>
              <a:rPr lang="en-US" dirty="0" smtClean="0">
                <a:latin typeface="Arial" panose="020B0604020202020204" pitchFamily="34" charset="0"/>
                <a:cs typeface="Arial" panose="020B0604020202020204" pitchFamily="34" charset="0"/>
              </a:rPr>
              <a:t>(or convert) </a:t>
            </a:r>
            <a:r>
              <a:rPr lang="en-US" dirty="0" err="1" smtClean="0">
                <a:latin typeface="Arial" panose="020B0604020202020204" pitchFamily="34" charset="0"/>
                <a:cs typeface="Arial" panose="020B0604020202020204" pitchFamily="34" charset="0"/>
              </a:rPr>
              <a:t>data</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into </a:t>
            </a:r>
            <a:r>
              <a:rPr lang="en-US" dirty="0" err="1" smtClean="0">
                <a:latin typeface="Arial" panose="020B0604020202020204" pitchFamily="34" charset="0"/>
                <a:cs typeface="Arial" panose="020B0604020202020204" pitchFamily="34" charset="0"/>
              </a:rPr>
              <a:t>Stata</a:t>
            </a:r>
            <a:r>
              <a:rPr lang="en-US" dirty="0" smtClean="0">
                <a:latin typeface="Arial" panose="020B0604020202020204" pitchFamily="34" charset="0"/>
                <a:cs typeface="Arial" panose="020B0604020202020204" pitchFamily="34" charset="0"/>
              </a:rPr>
              <a:t> format:  </a:t>
            </a:r>
            <a:r>
              <a:rPr lang="en-US" b="1" dirty="0" smtClean="0">
                <a:latin typeface="Courier" pitchFamily="49" charset="0"/>
              </a:rPr>
              <a:t>help </a:t>
            </a:r>
            <a:r>
              <a:rPr lang="en-US" b="1" dirty="0" smtClean="0">
                <a:latin typeface="Courier" pitchFamily="49" charset="0"/>
              </a:rPr>
              <a:t>import</a:t>
            </a:r>
          </a:p>
          <a:p>
            <a:pPr marL="0" indent="0">
              <a:buNone/>
            </a:pPr>
            <a:r>
              <a:rPr lang="en-US" sz="2900" dirty="0" smtClean="0">
                <a:latin typeface="Courier" pitchFamily="49" charset="0"/>
              </a:rPr>
              <a:t> </a:t>
            </a:r>
            <a:endParaRPr lang="en-US" sz="2900" dirty="0" smtClean="0">
              <a:latin typeface="Courier" pitchFamily="49" charset="0"/>
            </a:endParaRPr>
          </a:p>
          <a:p>
            <a:r>
              <a:rPr lang="en-US" dirty="0" err="1" smtClean="0">
                <a:latin typeface="Arial" panose="020B0604020202020204" pitchFamily="34" charset="0"/>
                <a:cs typeface="Arial" panose="020B0604020202020204" pitchFamily="34" charset="0"/>
              </a:rPr>
              <a:t>Stata’s</a:t>
            </a:r>
            <a:r>
              <a:rPr lang="en-US" dirty="0" smtClean="0">
                <a:latin typeface="Arial" panose="020B0604020202020204" pitchFamily="34" charset="0"/>
                <a:cs typeface="Arial" panose="020B0604020202020204" pitchFamily="34" charset="0"/>
              </a:rPr>
              <a:t> flagship input command to read </a:t>
            </a:r>
            <a:r>
              <a:rPr lang="en-US" dirty="0" smtClean="0">
                <a:latin typeface="Arial" panose="020B0604020202020204" pitchFamily="34" charset="0"/>
                <a:cs typeface="Arial" panose="020B0604020202020204" pitchFamily="34" charset="0"/>
              </a:rPr>
              <a:t>raw </a:t>
            </a:r>
            <a:r>
              <a:rPr lang="en-US" dirty="0" smtClean="0">
                <a:latin typeface="Arial" panose="020B0604020202020204" pitchFamily="34" charset="0"/>
                <a:cs typeface="Arial" panose="020B0604020202020204" pitchFamily="34" charset="0"/>
              </a:rPr>
              <a:t>data is </a:t>
            </a:r>
            <a:r>
              <a:rPr lang="en-US" b="1" dirty="0" err="1" smtClean="0">
                <a:latin typeface="Arial" panose="020B0604020202020204" pitchFamily="34" charset="0"/>
                <a:cs typeface="Arial" panose="020B0604020202020204" pitchFamily="34" charset="0"/>
              </a:rPr>
              <a:t>infile</a:t>
            </a:r>
            <a:r>
              <a:rPr lang="en-US" dirty="0" smtClean="0">
                <a:latin typeface="Arial" panose="020B0604020202020204" pitchFamily="34" charset="0"/>
                <a:cs typeface="Arial" panose="020B0604020202020204" pitchFamily="34" charset="0"/>
              </a:rPr>
              <a:t>, which can deal with both:</a:t>
            </a:r>
          </a:p>
          <a:p>
            <a:pPr lvl="1"/>
            <a:r>
              <a:rPr lang="en-US" sz="3200" i="1" dirty="0" smtClean="0">
                <a:latin typeface="Arial" panose="020B0604020202020204" pitchFamily="34" charset="0"/>
                <a:cs typeface="Arial" panose="020B0604020202020204" pitchFamily="34" charset="0"/>
              </a:rPr>
              <a:t>Free format</a:t>
            </a:r>
            <a:r>
              <a:rPr lang="en-US" sz="3200" dirty="0" smtClean="0">
                <a:latin typeface="Arial" panose="020B0604020202020204" pitchFamily="34" charset="0"/>
                <a:cs typeface="Arial" panose="020B0604020202020204" pitchFamily="34" charset="0"/>
              </a:rPr>
              <a:t> data: </a:t>
            </a:r>
          </a:p>
          <a:p>
            <a:pPr lvl="2"/>
            <a:r>
              <a:rPr lang="en-US" sz="3200" dirty="0" smtClean="0">
                <a:latin typeface="Arial" panose="020B0604020202020204" pitchFamily="34" charset="0"/>
                <a:cs typeface="Arial" panose="020B0604020202020204" pitchFamily="34" charset="0"/>
              </a:rPr>
              <a:t>values are delimited (by a space, tab, or comma)</a:t>
            </a:r>
          </a:p>
          <a:p>
            <a:pPr lvl="2"/>
            <a:r>
              <a:rPr lang="en-US" sz="3200" dirty="0" smtClean="0">
                <a:latin typeface="Arial" panose="020B0604020202020204" pitchFamily="34" charset="0"/>
                <a:cs typeface="Arial" panose="020B0604020202020204" pitchFamily="34" charset="0"/>
              </a:rPr>
              <a:t>string value </a:t>
            </a:r>
            <a:r>
              <a:rPr lang="en-US" sz="3200" dirty="0" smtClean="0">
                <a:latin typeface="Arial" panose="020B0604020202020204" pitchFamily="34" charset="0"/>
                <a:cs typeface="Arial" panose="020B0604020202020204" pitchFamily="34" charset="0"/>
              </a:rPr>
              <a:t>are </a:t>
            </a:r>
            <a:r>
              <a:rPr lang="en-US" sz="3200" dirty="0" smtClean="0">
                <a:latin typeface="Arial" panose="020B0604020202020204" pitchFamily="34" charset="0"/>
                <a:cs typeface="Arial" panose="020B0604020202020204" pitchFamily="34" charset="0"/>
              </a:rPr>
              <a:t>quoted if </a:t>
            </a:r>
            <a:r>
              <a:rPr lang="en-US" sz="3200" dirty="0" smtClean="0">
                <a:latin typeface="Arial" panose="020B0604020202020204" pitchFamily="34" charset="0"/>
                <a:cs typeface="Arial" panose="020B0604020202020204" pitchFamily="34" charset="0"/>
              </a:rPr>
              <a:t>they contain spaces </a:t>
            </a:r>
            <a:r>
              <a:rPr lang="en-US" sz="3200" dirty="0" smtClean="0">
                <a:latin typeface="Arial" panose="020B0604020202020204" pitchFamily="34" charset="0"/>
                <a:cs typeface="Arial" panose="020B0604020202020204" pitchFamily="34" charset="0"/>
              </a:rPr>
              <a:t>or commas</a:t>
            </a:r>
          </a:p>
          <a:p>
            <a:pPr lvl="1"/>
            <a:r>
              <a:rPr lang="en-US" sz="3200" i="1" dirty="0" smtClean="0">
                <a:latin typeface="Arial" panose="020B0604020202020204" pitchFamily="34" charset="0"/>
                <a:cs typeface="Arial" panose="020B0604020202020204" pitchFamily="34" charset="0"/>
              </a:rPr>
              <a:t>Fixed </a:t>
            </a:r>
            <a:r>
              <a:rPr lang="en-US" sz="3200" i="1" dirty="0" smtClean="0">
                <a:latin typeface="Arial" panose="020B0604020202020204" pitchFamily="34" charset="0"/>
                <a:cs typeface="Arial" panose="020B0604020202020204" pitchFamily="34" charset="0"/>
              </a:rPr>
              <a:t>format</a:t>
            </a:r>
            <a:r>
              <a:rPr lang="en-US" sz="3200" dirty="0" smtClean="0">
                <a:latin typeface="Arial" panose="020B0604020202020204" pitchFamily="34" charset="0"/>
                <a:cs typeface="Arial" panose="020B0604020202020204" pitchFamily="34" charset="0"/>
              </a:rPr>
              <a:t> data:</a:t>
            </a:r>
          </a:p>
          <a:p>
            <a:pPr lvl="2"/>
            <a:r>
              <a:rPr lang="en-US" sz="3200" dirty="0" smtClean="0">
                <a:latin typeface="Arial" panose="020B0604020202020204" pitchFamily="34" charset="0"/>
                <a:cs typeface="Arial" panose="020B0604020202020204" pitchFamily="34" charset="0"/>
              </a:rPr>
              <a:t>values are not delimited by </a:t>
            </a:r>
            <a:r>
              <a:rPr lang="en-US" sz="3200" dirty="0" smtClean="0">
                <a:latin typeface="Arial" panose="020B0604020202020204" pitchFamily="34" charset="0"/>
                <a:cs typeface="Arial" panose="020B0604020202020204" pitchFamily="34" charset="0"/>
              </a:rPr>
              <a:t>appear </a:t>
            </a:r>
            <a:r>
              <a:rPr lang="en-US" sz="3200" dirty="0" smtClean="0">
                <a:latin typeface="Arial" panose="020B0604020202020204" pitchFamily="34" charset="0"/>
                <a:cs typeface="Arial" panose="020B0604020202020204" pitchFamily="34" charset="0"/>
              </a:rPr>
              <a:t>in </a:t>
            </a:r>
            <a:r>
              <a:rPr lang="en-US" sz="3200" dirty="0" smtClean="0">
                <a:latin typeface="Arial" panose="020B0604020202020204" pitchFamily="34" charset="0"/>
                <a:cs typeface="Arial" panose="020B0604020202020204" pitchFamily="34" charset="0"/>
              </a:rPr>
              <a:t>fixed columns</a:t>
            </a:r>
          </a:p>
          <a:p>
            <a:pPr lvl="2"/>
            <a:endParaRPr lang="en-US" sz="2900" dirty="0" smtClean="0"/>
          </a:p>
          <a:p>
            <a:r>
              <a:rPr lang="en-US" dirty="0" smtClean="0">
                <a:latin typeface="Arial" panose="020B0604020202020204" pitchFamily="34" charset="0"/>
                <a:cs typeface="Arial" panose="020B0604020202020204" pitchFamily="34" charset="0"/>
              </a:rPr>
              <a:t>For </a:t>
            </a:r>
            <a:r>
              <a:rPr lang="en-US" dirty="0" smtClean="0">
                <a:latin typeface="Arial" panose="020B0604020202020204" pitchFamily="34" charset="0"/>
                <a:cs typeface="Arial" panose="020B0604020202020204" pitchFamily="34" charset="0"/>
              </a:rPr>
              <a:t>simple free format files, may use </a:t>
            </a:r>
            <a:r>
              <a:rPr lang="en-US" b="1" dirty="0" err="1" smtClean="0">
                <a:latin typeface="Courier" pitchFamily="49" charset="0"/>
              </a:rPr>
              <a:t>insheet</a:t>
            </a:r>
            <a:r>
              <a:rPr lang="en-US" dirty="0" smtClean="0"/>
              <a:t> </a:t>
            </a:r>
            <a:r>
              <a:rPr lang="en-US" dirty="0" smtClean="0">
                <a:latin typeface="Arial" panose="020B0604020202020204" pitchFamily="34" charset="0"/>
                <a:cs typeface="Arial" panose="020B0604020202020204" pitchFamily="34" charset="0"/>
              </a:rPr>
              <a:t>command.</a:t>
            </a:r>
          </a:p>
          <a:p>
            <a:endParaRPr lang="en-US" sz="3600" dirty="0" smtClean="0"/>
          </a:p>
          <a:p>
            <a:r>
              <a:rPr lang="en-US" dirty="0" smtClean="0">
                <a:latin typeface="Arial" panose="020B0604020202020204" pitchFamily="34" charset="0"/>
                <a:cs typeface="Arial" panose="020B0604020202020204" pitchFamily="34" charset="0"/>
              </a:rPr>
              <a:t>For simple fixed format files, may use </a:t>
            </a:r>
            <a:r>
              <a:rPr lang="en-US" b="1" dirty="0" smtClean="0">
                <a:latin typeface="Courier" pitchFamily="49" charset="0"/>
              </a:rPr>
              <a:t>infix</a:t>
            </a:r>
            <a:r>
              <a:rPr lang="en-US" dirty="0" smtClean="0"/>
              <a:t> </a:t>
            </a:r>
            <a:r>
              <a:rPr lang="en-US" dirty="0" smtClean="0">
                <a:latin typeface="Arial" panose="020B0604020202020204" pitchFamily="34" charset="0"/>
                <a:cs typeface="Arial" panose="020B0604020202020204" pitchFamily="34" charset="0"/>
              </a:rPr>
              <a:t>command.</a:t>
            </a:r>
          </a:p>
          <a:p>
            <a:endParaRPr lang="en-US" sz="3600" dirty="0" smtClean="0"/>
          </a:p>
          <a:p>
            <a:r>
              <a:rPr lang="en-US" dirty="0" smtClean="0">
                <a:latin typeface="Arial" panose="020B0604020202020204" pitchFamily="34" charset="0"/>
                <a:cs typeface="Arial" panose="020B0604020202020204" pitchFamily="34" charset="0"/>
              </a:rPr>
              <a:t>Both</a:t>
            </a:r>
            <a:r>
              <a:rPr lang="en-US" dirty="0" smtClean="0"/>
              <a:t> </a:t>
            </a:r>
            <a:r>
              <a:rPr lang="en-US" b="1" dirty="0" err="1" smtClean="0">
                <a:latin typeface="Courier" pitchFamily="49" charset="0"/>
              </a:rPr>
              <a:t>infile</a:t>
            </a:r>
            <a:r>
              <a:rPr lang="en-US" dirty="0" smtClean="0"/>
              <a:t> </a:t>
            </a:r>
            <a:r>
              <a:rPr lang="en-US" dirty="0" smtClean="0">
                <a:latin typeface="Arial" panose="020B0604020202020204" pitchFamily="34" charset="0"/>
                <a:cs typeface="Arial" panose="020B0604020202020204" pitchFamily="34" charset="0"/>
              </a:rPr>
              <a:t>and</a:t>
            </a:r>
            <a:r>
              <a:rPr lang="en-US" dirty="0" smtClean="0"/>
              <a:t> </a:t>
            </a:r>
            <a:r>
              <a:rPr lang="en-US" b="1" dirty="0" smtClean="0">
                <a:latin typeface="Courier" pitchFamily="49" charset="0"/>
              </a:rPr>
              <a:t>infix</a:t>
            </a:r>
            <a:r>
              <a:rPr lang="en-US" dirty="0" smtClean="0"/>
              <a:t> </a:t>
            </a:r>
            <a:r>
              <a:rPr lang="en-US" dirty="0" smtClean="0">
                <a:latin typeface="Arial" panose="020B0604020202020204" pitchFamily="34" charset="0"/>
                <a:cs typeface="Arial" panose="020B0604020202020204" pitchFamily="34" charset="0"/>
              </a:rPr>
              <a:t>allow using a separate </a:t>
            </a:r>
            <a:r>
              <a:rPr lang="en-US" i="1" dirty="0" smtClean="0">
                <a:latin typeface="Arial" panose="020B0604020202020204" pitchFamily="34" charset="0"/>
                <a:cs typeface="Arial" panose="020B0604020202020204" pitchFamily="34" charset="0"/>
              </a:rPr>
              <a:t>dictionary </a:t>
            </a:r>
            <a:r>
              <a:rPr lang="en-US" dirty="0" smtClean="0">
                <a:latin typeface="Arial" panose="020B0604020202020204" pitchFamily="34" charset="0"/>
                <a:cs typeface="Arial" panose="020B0604020202020204" pitchFamily="34" charset="0"/>
              </a:rPr>
              <a:t>file.</a:t>
            </a:r>
            <a:endParaRPr lang="en-US" dirty="0" smtClean="0">
              <a:latin typeface="Arial" panose="020B0604020202020204" pitchFamily="34" charset="0"/>
              <a:cs typeface="Arial" panose="020B0604020202020204" pitchFamily="34" charset="0"/>
            </a:endParaRPr>
          </a:p>
          <a:p>
            <a:endParaRPr lang="en-US" sz="3600" dirty="0"/>
          </a:p>
        </p:txBody>
      </p:sp>
    </p:spTree>
    <p:extLst>
      <p:ext uri="{BB962C8B-B14F-4D97-AF65-F5344CB8AC3E}">
        <p14:creationId xmlns:p14="http://schemas.microsoft.com/office/powerpoint/2010/main" val="573143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3600" dirty="0" smtClean="0">
                <a:latin typeface="Arial" panose="020B0604020202020204" pitchFamily="34" charset="0"/>
                <a:cs typeface="Arial" panose="020B0604020202020204" pitchFamily="34" charset="0"/>
              </a:rPr>
              <a:t>Free Format</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5800" y="1524000"/>
            <a:ext cx="8229600" cy="4953000"/>
          </a:xfrm>
        </p:spPr>
        <p:txBody>
          <a:bodyPr>
            <a:normAutofit/>
          </a:bodyPr>
          <a:lstStyle/>
          <a:p>
            <a:pPr marL="0" indent="0">
              <a:buNone/>
            </a:pPr>
            <a:r>
              <a:rPr lang="en-US" sz="2000" dirty="0" err="1" smtClean="0">
                <a:latin typeface="Arial" panose="020B0604020202020204" pitchFamily="34" charset="0"/>
                <a:cs typeface="Arial" panose="020B0604020202020204" pitchFamily="34" charset="0"/>
              </a:rPr>
              <a:t>test.raw</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file looks like:</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r>
              <a:rPr lang="en-US" sz="1600" dirty="0" err="1" smtClean="0">
                <a:latin typeface="Consolas" panose="020B0609020204030204" pitchFamily="49" charset="0"/>
                <a:cs typeface="Consolas" panose="020B0609020204030204" pitchFamily="49" charset="0"/>
              </a:rPr>
              <a:t>infile</a:t>
            </a:r>
            <a:r>
              <a:rPr lang="en-US" sz="1600" dirty="0" smtClean="0">
                <a:latin typeface="Consolas" panose="020B0609020204030204" pitchFamily="49" charset="0"/>
                <a:cs typeface="Consolas" panose="020B0609020204030204" pitchFamily="49" charset="0"/>
              </a:rPr>
              <a:t> str14 country setting effort change using </a:t>
            </a:r>
            <a:r>
              <a:rPr lang="en-US" sz="1600" dirty="0" err="1" smtClean="0">
                <a:latin typeface="Consolas" panose="020B0609020204030204" pitchFamily="49" charset="0"/>
                <a:cs typeface="Consolas" panose="020B0609020204030204" pitchFamily="49" charset="0"/>
              </a:rPr>
              <a:t>test.raw</a:t>
            </a:r>
            <a:r>
              <a:rPr lang="en-US" sz="1600" dirty="0" smtClean="0">
                <a:latin typeface="Consolas" panose="020B0609020204030204" pitchFamily="49" charset="0"/>
                <a:cs typeface="Consolas" panose="020B0609020204030204" pitchFamily="49" charset="0"/>
              </a:rPr>
              <a:t>, clear</a:t>
            </a:r>
          </a:p>
          <a:p>
            <a:pPr marL="0" indent="0">
              <a:buNone/>
            </a:pPr>
            <a:endParaRPr lang="en-US" dirty="0" smtClean="0"/>
          </a:p>
          <a:p>
            <a:pPr marL="0" indent="0">
              <a:buNone/>
            </a:pPr>
            <a:endParaRPr lang="en-US" dirty="0"/>
          </a:p>
          <a:p>
            <a:endParaRPr lang="en-US" dirty="0"/>
          </a:p>
        </p:txBody>
      </p:sp>
      <p:sp>
        <p:nvSpPr>
          <p:cNvPr id="4" name="Rectangle 3"/>
          <p:cNvSpPr/>
          <p:nvPr/>
        </p:nvSpPr>
        <p:spPr>
          <a:xfrm>
            <a:off x="3733800" y="1066800"/>
            <a:ext cx="4572000" cy="4401205"/>
          </a:xfrm>
          <a:prstGeom prst="rect">
            <a:avLst/>
          </a:prstGeom>
          <a:ln>
            <a:solidFill>
              <a:schemeClr val="accent1"/>
            </a:solidFill>
          </a:ln>
        </p:spPr>
        <p:txBody>
          <a:bodyPr>
            <a:spAutoFit/>
          </a:bodyPr>
          <a:lstStyle/>
          <a:p>
            <a:r>
              <a:rPr lang="en-US" sz="1400" dirty="0">
                <a:latin typeface="Courier" pitchFamily="49" charset="0"/>
                <a:cs typeface="Consolas" pitchFamily="49" charset="0"/>
              </a:rPr>
              <a:t> </a:t>
            </a:r>
            <a:r>
              <a:rPr lang="en-US" sz="1400" dirty="0" smtClean="0">
                <a:latin typeface="Courier" pitchFamily="49" charset="0"/>
                <a:cs typeface="Consolas" pitchFamily="49" charset="0"/>
              </a:rPr>
              <a:t>  Bolivia            </a:t>
            </a:r>
            <a:r>
              <a:rPr lang="en-US" sz="1400" dirty="0">
                <a:latin typeface="Courier" pitchFamily="49" charset="0"/>
                <a:cs typeface="Consolas" pitchFamily="49" charset="0"/>
              </a:rPr>
              <a:t>46       0        1</a:t>
            </a:r>
          </a:p>
          <a:p>
            <a:r>
              <a:rPr lang="en-US" sz="1400" dirty="0">
                <a:latin typeface="Courier" pitchFamily="49" charset="0"/>
                <a:cs typeface="Consolas" pitchFamily="49" charset="0"/>
              </a:rPr>
              <a:t>   Brazil             74       0       10</a:t>
            </a:r>
          </a:p>
          <a:p>
            <a:r>
              <a:rPr lang="en-US" sz="1400" dirty="0">
                <a:latin typeface="Courier" pitchFamily="49" charset="0"/>
                <a:cs typeface="Consolas" pitchFamily="49" charset="0"/>
              </a:rPr>
              <a:t>   Chile              89      16       29</a:t>
            </a:r>
          </a:p>
          <a:p>
            <a:r>
              <a:rPr lang="en-US" sz="1400" dirty="0">
                <a:latin typeface="Courier" pitchFamily="49" charset="0"/>
                <a:cs typeface="Consolas" pitchFamily="49" charset="0"/>
              </a:rPr>
              <a:t>   Colombia           77      16       25</a:t>
            </a:r>
          </a:p>
          <a:p>
            <a:r>
              <a:rPr lang="en-US" sz="1400" dirty="0">
                <a:latin typeface="Courier" pitchFamily="49" charset="0"/>
                <a:cs typeface="Consolas" pitchFamily="49" charset="0"/>
              </a:rPr>
              <a:t>   </a:t>
            </a:r>
            <a:r>
              <a:rPr lang="en-US" sz="1400" dirty="0" err="1">
                <a:latin typeface="Courier" pitchFamily="49" charset="0"/>
                <a:cs typeface="Consolas" pitchFamily="49" charset="0"/>
              </a:rPr>
              <a:t>CostaRica</a:t>
            </a:r>
            <a:r>
              <a:rPr lang="en-US" sz="1400" dirty="0">
                <a:latin typeface="Courier" pitchFamily="49" charset="0"/>
                <a:cs typeface="Consolas" pitchFamily="49" charset="0"/>
              </a:rPr>
              <a:t>          84      21       29</a:t>
            </a:r>
          </a:p>
          <a:p>
            <a:r>
              <a:rPr lang="en-US" sz="1400" dirty="0">
                <a:latin typeface="Courier" pitchFamily="49" charset="0"/>
                <a:cs typeface="Consolas" pitchFamily="49" charset="0"/>
              </a:rPr>
              <a:t>   Cuba               89      15       40</a:t>
            </a:r>
          </a:p>
          <a:p>
            <a:r>
              <a:rPr lang="en-US" sz="1400" dirty="0">
                <a:latin typeface="Courier" pitchFamily="49" charset="0"/>
                <a:cs typeface="Consolas" pitchFamily="49" charset="0"/>
              </a:rPr>
              <a:t>   </a:t>
            </a:r>
            <a:r>
              <a:rPr lang="en-US" sz="1400" dirty="0" err="1">
                <a:latin typeface="Courier" pitchFamily="49" charset="0"/>
                <a:cs typeface="Consolas" pitchFamily="49" charset="0"/>
              </a:rPr>
              <a:t>DominicanRep</a:t>
            </a:r>
            <a:r>
              <a:rPr lang="en-US" sz="1400" dirty="0">
                <a:latin typeface="Courier" pitchFamily="49" charset="0"/>
                <a:cs typeface="Consolas" pitchFamily="49" charset="0"/>
              </a:rPr>
              <a:t>       68      14       21</a:t>
            </a:r>
          </a:p>
          <a:p>
            <a:r>
              <a:rPr lang="en-US" sz="1400" dirty="0">
                <a:latin typeface="Courier" pitchFamily="49" charset="0"/>
                <a:cs typeface="Consolas" pitchFamily="49" charset="0"/>
              </a:rPr>
              <a:t>   Ecuador            70       6        0</a:t>
            </a:r>
          </a:p>
          <a:p>
            <a:r>
              <a:rPr lang="en-US" sz="1400" dirty="0">
                <a:latin typeface="Courier" pitchFamily="49" charset="0"/>
                <a:cs typeface="Consolas" pitchFamily="49" charset="0"/>
              </a:rPr>
              <a:t>   </a:t>
            </a:r>
            <a:r>
              <a:rPr lang="en-US" sz="1400" dirty="0" err="1">
                <a:latin typeface="Courier" pitchFamily="49" charset="0"/>
                <a:cs typeface="Consolas" pitchFamily="49" charset="0"/>
              </a:rPr>
              <a:t>ElSalvador</a:t>
            </a:r>
            <a:r>
              <a:rPr lang="en-US" sz="1400" dirty="0">
                <a:latin typeface="Courier" pitchFamily="49" charset="0"/>
                <a:cs typeface="Consolas" pitchFamily="49" charset="0"/>
              </a:rPr>
              <a:t>         60      13       13</a:t>
            </a:r>
          </a:p>
          <a:p>
            <a:r>
              <a:rPr lang="en-US" sz="1400" dirty="0">
                <a:latin typeface="Courier" pitchFamily="49" charset="0"/>
                <a:cs typeface="Consolas" pitchFamily="49" charset="0"/>
              </a:rPr>
              <a:t>   Guatemala          55       9        4</a:t>
            </a:r>
          </a:p>
          <a:p>
            <a:r>
              <a:rPr lang="en-US" sz="1400" dirty="0">
                <a:latin typeface="Courier" pitchFamily="49" charset="0"/>
                <a:cs typeface="Consolas" pitchFamily="49" charset="0"/>
              </a:rPr>
              <a:t>   Haiti              35       3        0</a:t>
            </a:r>
          </a:p>
          <a:p>
            <a:r>
              <a:rPr lang="en-US" sz="1400" dirty="0">
                <a:latin typeface="Courier" pitchFamily="49" charset="0"/>
                <a:cs typeface="Consolas" pitchFamily="49" charset="0"/>
              </a:rPr>
              <a:t>   Honduras           51       7        7</a:t>
            </a:r>
          </a:p>
          <a:p>
            <a:r>
              <a:rPr lang="en-US" sz="1400" dirty="0">
                <a:latin typeface="Courier" pitchFamily="49" charset="0"/>
                <a:cs typeface="Consolas" pitchFamily="49" charset="0"/>
              </a:rPr>
              <a:t>   Jamaica            87      23       21</a:t>
            </a:r>
          </a:p>
          <a:p>
            <a:r>
              <a:rPr lang="en-US" sz="1400" dirty="0">
                <a:latin typeface="Courier" pitchFamily="49" charset="0"/>
                <a:cs typeface="Consolas" pitchFamily="49" charset="0"/>
              </a:rPr>
              <a:t>   Mexico             83       4        9</a:t>
            </a:r>
          </a:p>
          <a:p>
            <a:r>
              <a:rPr lang="en-US" sz="1400" dirty="0">
                <a:latin typeface="Courier" pitchFamily="49" charset="0"/>
                <a:cs typeface="Consolas" pitchFamily="49" charset="0"/>
              </a:rPr>
              <a:t>   Nicaragua          68       0        7</a:t>
            </a:r>
          </a:p>
          <a:p>
            <a:r>
              <a:rPr lang="en-US" sz="1400" dirty="0">
                <a:latin typeface="Courier" pitchFamily="49" charset="0"/>
                <a:cs typeface="Consolas" pitchFamily="49" charset="0"/>
              </a:rPr>
              <a:t>   Panama             84      19       22</a:t>
            </a:r>
          </a:p>
          <a:p>
            <a:r>
              <a:rPr lang="en-US" sz="1400" dirty="0">
                <a:latin typeface="Courier" pitchFamily="49" charset="0"/>
                <a:cs typeface="Consolas" pitchFamily="49" charset="0"/>
              </a:rPr>
              <a:t>   Paraguay           74       3        6</a:t>
            </a:r>
          </a:p>
          <a:p>
            <a:r>
              <a:rPr lang="en-US" sz="1400" dirty="0">
                <a:latin typeface="Courier" pitchFamily="49" charset="0"/>
                <a:cs typeface="Consolas" pitchFamily="49" charset="0"/>
              </a:rPr>
              <a:t>   Peru               73       0        2</a:t>
            </a:r>
          </a:p>
          <a:p>
            <a:r>
              <a:rPr lang="en-US" sz="1400" dirty="0">
                <a:latin typeface="Courier" pitchFamily="49" charset="0"/>
                <a:cs typeface="Consolas" pitchFamily="49" charset="0"/>
              </a:rPr>
              <a:t>   </a:t>
            </a:r>
            <a:r>
              <a:rPr lang="en-US" sz="1400" dirty="0" err="1">
                <a:latin typeface="Courier" pitchFamily="49" charset="0"/>
                <a:cs typeface="Consolas" pitchFamily="49" charset="0"/>
              </a:rPr>
              <a:t>TrinidadTobago</a:t>
            </a:r>
            <a:r>
              <a:rPr lang="en-US" sz="1400" dirty="0">
                <a:latin typeface="Courier" pitchFamily="49" charset="0"/>
                <a:cs typeface="Consolas" pitchFamily="49" charset="0"/>
              </a:rPr>
              <a:t>     84      15       29</a:t>
            </a:r>
          </a:p>
          <a:p>
            <a:r>
              <a:rPr lang="en-US" sz="1400" dirty="0">
                <a:latin typeface="Courier" pitchFamily="49" charset="0"/>
                <a:cs typeface="Consolas" pitchFamily="49" charset="0"/>
              </a:rPr>
              <a:t>   Venezuela          91       7       11</a:t>
            </a:r>
          </a:p>
        </p:txBody>
      </p:sp>
    </p:spTree>
    <p:extLst>
      <p:ext uri="{BB962C8B-B14F-4D97-AF65-F5344CB8AC3E}">
        <p14:creationId xmlns:p14="http://schemas.microsoft.com/office/powerpoint/2010/main" val="3974087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latin typeface="Arial" panose="020B0604020202020204" pitchFamily="34" charset="0"/>
                <a:cs typeface="Arial" panose="020B0604020202020204" pitchFamily="34" charset="0"/>
              </a:rPr>
              <a:t>Fixed Column Format</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47675" y="1066800"/>
            <a:ext cx="8229600" cy="5181600"/>
          </a:xfrm>
        </p:spPr>
        <p:txBody>
          <a:bodyPr>
            <a:normAutofit fontScale="55000" lnSpcReduction="20000"/>
          </a:bodyPr>
          <a:lstStyle/>
          <a:p>
            <a:r>
              <a:rPr lang="en-US" sz="3600" dirty="0" err="1" smtClean="0">
                <a:latin typeface="Arial" panose="020B0604020202020204" pitchFamily="34" charset="0"/>
                <a:cs typeface="Arial" panose="020B0604020202020204" pitchFamily="34" charset="0"/>
              </a:rPr>
              <a:t>test.raw</a:t>
            </a:r>
            <a:r>
              <a:rPr lang="en-US" sz="3600" dirty="0" smtClean="0">
                <a:latin typeface="Arial" panose="020B0604020202020204" pitchFamily="34" charset="0"/>
                <a:cs typeface="Arial" panose="020B0604020202020204" pitchFamily="34" charset="0"/>
              </a:rPr>
              <a:t> can </a:t>
            </a:r>
            <a:r>
              <a:rPr lang="en-US" sz="3600" dirty="0" smtClean="0">
                <a:latin typeface="Arial" panose="020B0604020202020204" pitchFamily="34" charset="0"/>
                <a:cs typeface="Arial" panose="020B0604020202020204" pitchFamily="34" charset="0"/>
              </a:rPr>
              <a:t>also be read as a fixed </a:t>
            </a:r>
            <a:r>
              <a:rPr lang="en-US" sz="3600" dirty="0" smtClean="0">
                <a:latin typeface="Arial" panose="020B0604020202020204" pitchFamily="34" charset="0"/>
                <a:cs typeface="Arial" panose="020B0604020202020204" pitchFamily="34" charset="0"/>
              </a:rPr>
              <a:t>format file, </a:t>
            </a:r>
            <a:r>
              <a:rPr lang="en-US" sz="3600" dirty="0" smtClean="0">
                <a:latin typeface="Arial" panose="020B0604020202020204" pitchFamily="34" charset="0"/>
                <a:cs typeface="Arial" panose="020B0604020202020204" pitchFamily="34" charset="0"/>
              </a:rPr>
              <a:t>since the values for each variable </a:t>
            </a:r>
            <a:r>
              <a:rPr lang="en-US" sz="3600" dirty="0" smtClean="0">
                <a:latin typeface="Arial" panose="020B0604020202020204" pitchFamily="34" charset="0"/>
                <a:cs typeface="Arial" panose="020B0604020202020204" pitchFamily="34" charset="0"/>
              </a:rPr>
              <a:t>appear </a:t>
            </a:r>
            <a:r>
              <a:rPr lang="en-US" sz="3600" dirty="0" smtClean="0">
                <a:latin typeface="Arial" panose="020B0604020202020204" pitchFamily="34" charset="0"/>
                <a:cs typeface="Arial" panose="020B0604020202020204" pitchFamily="34" charset="0"/>
              </a:rPr>
              <a:t>in </a:t>
            </a:r>
            <a:r>
              <a:rPr lang="en-US" sz="3600" dirty="0" smtClean="0">
                <a:latin typeface="Arial" panose="020B0604020202020204" pitchFamily="34" charset="0"/>
                <a:cs typeface="Arial" panose="020B0604020202020204" pitchFamily="34" charset="0"/>
              </a:rPr>
              <a:t>fixed columns:</a:t>
            </a:r>
          </a:p>
          <a:p>
            <a:endParaRPr lang="en-US" dirty="0">
              <a:latin typeface="Arial" panose="020B0604020202020204" pitchFamily="34" charset="0"/>
              <a:cs typeface="Arial" panose="020B0604020202020204" pitchFamily="34" charset="0"/>
            </a:endParaRPr>
          </a:p>
          <a:p>
            <a:pPr lvl="1"/>
            <a:r>
              <a:rPr lang="en-US" sz="2900" dirty="0" smtClean="0">
                <a:latin typeface="Arial" panose="020B0604020202020204" pitchFamily="34" charset="0"/>
                <a:cs typeface="Arial" panose="020B0604020202020204" pitchFamily="34" charset="0"/>
              </a:rPr>
              <a:t>country </a:t>
            </a:r>
            <a:r>
              <a:rPr lang="en-US" sz="2900" dirty="0" smtClean="0">
                <a:latin typeface="Arial" panose="020B0604020202020204" pitchFamily="34" charset="0"/>
                <a:cs typeface="Arial" panose="020B0604020202020204" pitchFamily="34" charset="0"/>
              </a:rPr>
              <a:t>names are always in columns </a:t>
            </a:r>
            <a:r>
              <a:rPr lang="en-US" sz="2900" dirty="0" smtClean="0">
                <a:latin typeface="Arial" panose="020B0604020202020204" pitchFamily="34" charset="0"/>
                <a:cs typeface="Arial" panose="020B0604020202020204" pitchFamily="34" charset="0"/>
              </a:rPr>
              <a:t>4-17</a:t>
            </a:r>
            <a:endParaRPr lang="en-US" sz="2900" dirty="0" smtClean="0">
              <a:latin typeface="Arial" panose="020B0604020202020204" pitchFamily="34" charset="0"/>
              <a:cs typeface="Arial" panose="020B0604020202020204" pitchFamily="34" charset="0"/>
            </a:endParaRPr>
          </a:p>
          <a:p>
            <a:pPr lvl="1"/>
            <a:r>
              <a:rPr lang="en-US" sz="2900" dirty="0" smtClean="0">
                <a:latin typeface="Arial" panose="020B0604020202020204" pitchFamily="34" charset="0"/>
                <a:cs typeface="Arial" panose="020B0604020202020204" pitchFamily="34" charset="0"/>
              </a:rPr>
              <a:t>settings </a:t>
            </a:r>
            <a:r>
              <a:rPr lang="en-US" sz="2900" dirty="0" smtClean="0">
                <a:latin typeface="Arial" panose="020B0604020202020204" pitchFamily="34" charset="0"/>
                <a:cs typeface="Arial" panose="020B0604020202020204" pitchFamily="34" charset="0"/>
              </a:rPr>
              <a:t>values are </a:t>
            </a:r>
            <a:r>
              <a:rPr lang="en-US" sz="2900" dirty="0" smtClean="0">
                <a:latin typeface="Arial" panose="020B0604020202020204" pitchFamily="34" charset="0"/>
                <a:cs typeface="Arial" panose="020B0604020202020204" pitchFamily="34" charset="0"/>
              </a:rPr>
              <a:t>always </a:t>
            </a:r>
            <a:r>
              <a:rPr lang="en-US" sz="2900" dirty="0" smtClean="0">
                <a:latin typeface="Arial" panose="020B0604020202020204" pitchFamily="34" charset="0"/>
                <a:cs typeface="Arial" panose="020B0604020202020204" pitchFamily="34" charset="0"/>
              </a:rPr>
              <a:t> in columns 23-24 </a:t>
            </a:r>
            <a:endParaRPr lang="en-US" sz="2900" dirty="0" smtClean="0">
              <a:latin typeface="Arial" panose="020B0604020202020204" pitchFamily="34" charset="0"/>
              <a:cs typeface="Arial" panose="020B0604020202020204" pitchFamily="34" charset="0"/>
            </a:endParaRPr>
          </a:p>
          <a:p>
            <a:pPr lvl="1"/>
            <a:r>
              <a:rPr lang="en-US" sz="2900" dirty="0" smtClean="0">
                <a:latin typeface="Arial" panose="020B0604020202020204" pitchFamily="34" charset="0"/>
                <a:cs typeface="Arial" panose="020B0604020202020204" pitchFamily="34" charset="0"/>
              </a:rPr>
              <a:t>effort </a:t>
            </a:r>
            <a:r>
              <a:rPr lang="en-US" sz="2900" dirty="0" smtClean="0">
                <a:latin typeface="Arial" panose="020B0604020202020204" pitchFamily="34" charset="0"/>
                <a:cs typeface="Arial" panose="020B0604020202020204" pitchFamily="34" charset="0"/>
              </a:rPr>
              <a:t>values are always in columns </a:t>
            </a:r>
            <a:r>
              <a:rPr lang="en-US" sz="2900" dirty="0" smtClean="0">
                <a:latin typeface="Arial" panose="020B0604020202020204" pitchFamily="34" charset="0"/>
                <a:cs typeface="Arial" panose="020B0604020202020204" pitchFamily="34" charset="0"/>
              </a:rPr>
              <a:t>31-32 </a:t>
            </a:r>
            <a:endParaRPr lang="en-US" sz="2900" dirty="0" smtClean="0">
              <a:latin typeface="Arial" panose="020B0604020202020204" pitchFamily="34" charset="0"/>
              <a:cs typeface="Arial" panose="020B0604020202020204" pitchFamily="34" charset="0"/>
            </a:endParaRPr>
          </a:p>
          <a:p>
            <a:pPr lvl="1"/>
            <a:r>
              <a:rPr lang="en-US" sz="2900" dirty="0" smtClean="0">
                <a:latin typeface="Arial" panose="020B0604020202020204" pitchFamily="34" charset="0"/>
                <a:cs typeface="Arial" panose="020B0604020202020204" pitchFamily="34" charset="0"/>
              </a:rPr>
              <a:t>change values are always in columns  40-41</a:t>
            </a:r>
          </a:p>
          <a:p>
            <a:pPr lvl="1"/>
            <a:endParaRPr lang="en-US" dirty="0" smtClean="0">
              <a:latin typeface="Arial" panose="020B0604020202020204" pitchFamily="34" charset="0"/>
              <a:cs typeface="Arial" panose="020B0604020202020204" pitchFamily="34" charset="0"/>
            </a:endParaRPr>
          </a:p>
          <a:p>
            <a:r>
              <a:rPr lang="en-US" sz="3600" dirty="0" smtClean="0">
                <a:latin typeface="Arial" panose="020B0604020202020204" pitchFamily="34" charset="0"/>
                <a:cs typeface="Arial" panose="020B0604020202020204" pitchFamily="34" charset="0"/>
              </a:rPr>
              <a:t>Column specifications can </a:t>
            </a:r>
            <a:r>
              <a:rPr lang="en-US" sz="3600" dirty="0" smtClean="0">
                <a:latin typeface="Arial" panose="020B0604020202020204" pitchFamily="34" charset="0"/>
                <a:cs typeface="Arial" panose="020B0604020202020204" pitchFamily="34" charset="0"/>
              </a:rPr>
              <a:t>be separately stored in a dictionary </a:t>
            </a:r>
            <a:r>
              <a:rPr lang="en-US" sz="3600" dirty="0" smtClean="0">
                <a:latin typeface="Arial" panose="020B0604020202020204" pitchFamily="34" charset="0"/>
                <a:cs typeface="Arial" panose="020B0604020202020204" pitchFamily="34" charset="0"/>
              </a:rPr>
              <a:t>file:</a:t>
            </a:r>
          </a:p>
          <a:p>
            <a:endParaRPr lang="en-US" dirty="0" smtClean="0"/>
          </a:p>
          <a:p>
            <a:pPr lvl="1"/>
            <a:r>
              <a:rPr lang="en-US" dirty="0" err="1" smtClean="0"/>
              <a:t>test.dct</a:t>
            </a:r>
            <a:endParaRPr lang="en-US" dirty="0"/>
          </a:p>
          <a:p>
            <a:endParaRPr lang="en-US" dirty="0"/>
          </a:p>
          <a:p>
            <a:endParaRPr lang="en-US" dirty="0" smtClean="0"/>
          </a:p>
          <a:p>
            <a:endParaRPr lang="en-US" dirty="0" smtClean="0"/>
          </a:p>
          <a:p>
            <a:endParaRPr lang="en-US" dirty="0"/>
          </a:p>
          <a:p>
            <a:r>
              <a:rPr lang="en-US" dirty="0" smtClean="0"/>
              <a:t> </a:t>
            </a:r>
            <a:r>
              <a:rPr lang="en-US" sz="3600" dirty="0" smtClean="0">
                <a:latin typeface="Arial" panose="020B0604020202020204" pitchFamily="34" charset="0"/>
                <a:cs typeface="Arial" panose="020B0604020202020204" pitchFamily="34" charset="0"/>
              </a:rPr>
              <a:t>Using the dictionary file, </a:t>
            </a:r>
            <a:r>
              <a:rPr lang="en-US" sz="3600" dirty="0" err="1" smtClean="0">
                <a:latin typeface="Arial" panose="020B0604020202020204" pitchFamily="34" charset="0"/>
                <a:cs typeface="Arial" panose="020B0604020202020204" pitchFamily="34" charset="0"/>
              </a:rPr>
              <a:t>data</a:t>
            </a:r>
            <a:r>
              <a:rPr lang="en-US" sz="3600" dirty="0" smtClean="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can be imported into </a:t>
            </a:r>
            <a:r>
              <a:rPr lang="en-US" sz="3600" dirty="0" err="1" smtClean="0">
                <a:latin typeface="Arial" panose="020B0604020202020204" pitchFamily="34" charset="0"/>
                <a:cs typeface="Arial" panose="020B0604020202020204" pitchFamily="34" charset="0"/>
              </a:rPr>
              <a:t>Stata</a:t>
            </a:r>
            <a:r>
              <a:rPr lang="en-US" sz="3600" dirty="0" smtClean="0">
                <a:latin typeface="Arial" panose="020B0604020202020204" pitchFamily="34" charset="0"/>
                <a:cs typeface="Arial" panose="020B0604020202020204" pitchFamily="34" charset="0"/>
              </a:rPr>
              <a:t> format:</a:t>
            </a:r>
          </a:p>
          <a:p>
            <a:endParaRPr lang="en-US" sz="3600" dirty="0" smtClean="0"/>
          </a:p>
          <a:p>
            <a:pPr marL="457200" lvl="1" indent="0">
              <a:buNone/>
            </a:pPr>
            <a:r>
              <a:rPr lang="en-US" sz="3600" dirty="0" err="1" smtClean="0">
                <a:latin typeface="Courier" pitchFamily="49" charset="0"/>
                <a:cs typeface="Consolas" pitchFamily="49" charset="0"/>
              </a:rPr>
              <a:t>infile</a:t>
            </a:r>
            <a:r>
              <a:rPr lang="en-US" sz="3600" dirty="0" smtClean="0">
                <a:latin typeface="Courier" pitchFamily="49" charset="0"/>
                <a:cs typeface="Consolas" pitchFamily="49" charset="0"/>
              </a:rPr>
              <a:t> using </a:t>
            </a:r>
            <a:r>
              <a:rPr lang="en-US" sz="3600" dirty="0" err="1" smtClean="0">
                <a:latin typeface="Courier" pitchFamily="49" charset="0"/>
                <a:cs typeface="Consolas" pitchFamily="49" charset="0"/>
              </a:rPr>
              <a:t>test.dct</a:t>
            </a:r>
            <a:r>
              <a:rPr lang="en-US" sz="3600" dirty="0" smtClean="0">
                <a:latin typeface="Courier" pitchFamily="49" charset="0"/>
                <a:cs typeface="Consolas" pitchFamily="49" charset="0"/>
              </a:rPr>
              <a:t>, clear</a:t>
            </a:r>
            <a:endParaRPr lang="en-US" sz="3600" dirty="0">
              <a:latin typeface="Courier" pitchFamily="49" charset="0"/>
              <a:cs typeface="Consolas" pitchFamily="49" charset="0"/>
            </a:endParaRPr>
          </a:p>
          <a:p>
            <a:pPr marL="0" indent="0">
              <a:buNone/>
            </a:pPr>
            <a:endParaRPr lang="en-US" sz="3600" dirty="0" smtClean="0"/>
          </a:p>
        </p:txBody>
      </p:sp>
      <p:sp>
        <p:nvSpPr>
          <p:cNvPr id="4" name="Rectangle 3"/>
          <p:cNvSpPr/>
          <p:nvPr/>
        </p:nvSpPr>
        <p:spPr>
          <a:xfrm>
            <a:off x="2133600" y="3429000"/>
            <a:ext cx="6248400" cy="1384995"/>
          </a:xfrm>
          <a:prstGeom prst="rect">
            <a:avLst/>
          </a:prstGeom>
          <a:ln>
            <a:solidFill>
              <a:schemeClr val="accent1"/>
            </a:solidFill>
          </a:ln>
        </p:spPr>
        <p:txBody>
          <a:bodyPr wrap="square">
            <a:spAutoFit/>
          </a:bodyPr>
          <a:lstStyle/>
          <a:p>
            <a:r>
              <a:rPr lang="en-US" sz="1400" dirty="0">
                <a:latin typeface="Courier" pitchFamily="49" charset="0"/>
                <a:cs typeface="Consolas" pitchFamily="49" charset="0"/>
              </a:rPr>
              <a:t>dictionary using </a:t>
            </a:r>
            <a:r>
              <a:rPr lang="en-US" sz="1400" dirty="0" err="1" smtClean="0">
                <a:latin typeface="Courier" pitchFamily="49" charset="0"/>
                <a:cs typeface="Consolas" pitchFamily="49" charset="0"/>
              </a:rPr>
              <a:t>test.raw</a:t>
            </a:r>
            <a:r>
              <a:rPr lang="en-US" sz="1400" dirty="0" smtClean="0">
                <a:latin typeface="Courier" pitchFamily="49" charset="0"/>
                <a:cs typeface="Consolas" pitchFamily="49" charset="0"/>
              </a:rPr>
              <a:t> </a:t>
            </a:r>
            <a:r>
              <a:rPr lang="en-US" sz="1400" dirty="0">
                <a:latin typeface="Courier" pitchFamily="49" charset="0"/>
                <a:cs typeface="Consolas" pitchFamily="49" charset="0"/>
              </a:rPr>
              <a:t>{</a:t>
            </a:r>
          </a:p>
          <a:p>
            <a:r>
              <a:rPr lang="en-US" sz="1400" dirty="0">
                <a:latin typeface="Courier" pitchFamily="49" charset="0"/>
                <a:cs typeface="Consolas" pitchFamily="49" charset="0"/>
              </a:rPr>
              <a:t>   _column(4)  str14 country  %14s "country name"</a:t>
            </a:r>
          </a:p>
          <a:p>
            <a:r>
              <a:rPr lang="en-US" sz="1400" dirty="0">
                <a:latin typeface="Courier" pitchFamily="49" charset="0"/>
                <a:cs typeface="Consolas" pitchFamily="49" charset="0"/>
              </a:rPr>
              <a:t>   _column(23) </a:t>
            </a:r>
            <a:r>
              <a:rPr lang="en-US" sz="1400" dirty="0" err="1">
                <a:latin typeface="Courier" pitchFamily="49" charset="0"/>
                <a:cs typeface="Consolas" pitchFamily="49" charset="0"/>
              </a:rPr>
              <a:t>int</a:t>
            </a:r>
            <a:r>
              <a:rPr lang="en-US" sz="1400" dirty="0">
                <a:latin typeface="Courier" pitchFamily="49" charset="0"/>
                <a:cs typeface="Consolas" pitchFamily="49" charset="0"/>
              </a:rPr>
              <a:t>   settings %2.0f "settings"</a:t>
            </a:r>
          </a:p>
          <a:p>
            <a:r>
              <a:rPr lang="en-US" sz="1400" dirty="0">
                <a:latin typeface="Courier" pitchFamily="49" charset="0"/>
                <a:cs typeface="Consolas" pitchFamily="49" charset="0"/>
              </a:rPr>
              <a:t>   _column(31) </a:t>
            </a:r>
            <a:r>
              <a:rPr lang="en-US" sz="1400" dirty="0" err="1">
                <a:latin typeface="Courier" pitchFamily="49" charset="0"/>
                <a:cs typeface="Consolas" pitchFamily="49" charset="0"/>
              </a:rPr>
              <a:t>int</a:t>
            </a:r>
            <a:r>
              <a:rPr lang="en-US" sz="1400" dirty="0">
                <a:latin typeface="Courier" pitchFamily="49" charset="0"/>
                <a:cs typeface="Consolas" pitchFamily="49" charset="0"/>
              </a:rPr>
              <a:t>   effort   %2.0f "effort"</a:t>
            </a:r>
          </a:p>
          <a:p>
            <a:r>
              <a:rPr lang="en-US" sz="1400" dirty="0">
                <a:latin typeface="Courier" pitchFamily="49" charset="0"/>
                <a:cs typeface="Consolas" pitchFamily="49" charset="0"/>
              </a:rPr>
              <a:t>   _column(40) </a:t>
            </a:r>
            <a:r>
              <a:rPr lang="en-US" sz="1400" dirty="0" err="1">
                <a:latin typeface="Courier" pitchFamily="49" charset="0"/>
                <a:cs typeface="Consolas" pitchFamily="49" charset="0"/>
              </a:rPr>
              <a:t>int</a:t>
            </a:r>
            <a:r>
              <a:rPr lang="en-US" sz="1400" dirty="0">
                <a:latin typeface="Courier" pitchFamily="49" charset="0"/>
                <a:cs typeface="Consolas" pitchFamily="49" charset="0"/>
              </a:rPr>
              <a:t>   change   %2.0f "change"</a:t>
            </a:r>
          </a:p>
          <a:p>
            <a:r>
              <a:rPr lang="en-US" sz="1400" dirty="0">
                <a:latin typeface="Courier" pitchFamily="49" charset="0"/>
                <a:cs typeface="Consolas" pitchFamily="49" charset="0"/>
              </a:rPr>
              <a:t>}</a:t>
            </a:r>
          </a:p>
        </p:txBody>
      </p:sp>
    </p:spTree>
    <p:extLst>
      <p:ext uri="{BB962C8B-B14F-4D97-AF65-F5344CB8AC3E}">
        <p14:creationId xmlns:p14="http://schemas.microsoft.com/office/powerpoint/2010/main" val="1119332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92162"/>
          </a:xfrm>
        </p:spPr>
        <p:txBody>
          <a:bodyPr>
            <a:noAutofit/>
          </a:bodyPr>
          <a:lstStyle/>
          <a:p>
            <a:r>
              <a:rPr lang="en-US" sz="3600" dirty="0" smtClean="0">
                <a:latin typeface="Arial" panose="020B0604020202020204" pitchFamily="34" charset="0"/>
                <a:cs typeface="Arial" panose="020B0604020202020204" pitchFamily="34" charset="0"/>
              </a:rPr>
              <a:t>Lessons About Importing/Exporting </a:t>
            </a:r>
            <a:r>
              <a:rPr lang="en-US" sz="3600" dirty="0" smtClean="0">
                <a:latin typeface="Arial" panose="020B0604020202020204" pitchFamily="34" charset="0"/>
                <a:cs typeface="Arial" panose="020B0604020202020204" pitchFamily="34" charset="0"/>
              </a:rPr>
              <a:t>Data</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050" y="1524000"/>
            <a:ext cx="8915400" cy="3657600"/>
          </a:xfrm>
        </p:spPr>
        <p:txBody>
          <a:bodyPr>
            <a:noAutofit/>
          </a:bodyPr>
          <a:lstStyle/>
          <a:p>
            <a:r>
              <a:rPr lang="en-US" sz="2400" dirty="0" smtClean="0">
                <a:latin typeface="Arial" panose="020B0604020202020204" pitchFamily="34" charset="0"/>
                <a:cs typeface="Arial" panose="020B0604020202020204" pitchFamily="34" charset="0"/>
              </a:rPr>
              <a:t>Stat/Transfer can </a:t>
            </a:r>
            <a:r>
              <a:rPr lang="en-US" sz="2400" dirty="0" smtClean="0">
                <a:latin typeface="Arial" panose="020B0604020202020204" pitchFamily="34" charset="0"/>
                <a:cs typeface="Arial" panose="020B0604020202020204" pitchFamily="34" charset="0"/>
              </a:rPr>
              <a:t>import/export </a:t>
            </a:r>
            <a:r>
              <a:rPr lang="en-US" sz="2400" dirty="0" err="1" smtClean="0">
                <a:latin typeface="Arial" panose="020B0604020202020204" pitchFamily="34" charset="0"/>
                <a:cs typeface="Arial" panose="020B0604020202020204" pitchFamily="34" charset="0"/>
              </a:rPr>
              <a:t>data</a:t>
            </a:r>
            <a:r>
              <a:rPr lang="en-US"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to/from </a:t>
            </a:r>
            <a:r>
              <a:rPr lang="en-US" sz="2400" dirty="0" smtClean="0">
                <a:latin typeface="Arial" panose="020B0604020202020204" pitchFamily="34" charset="0"/>
                <a:cs typeface="Arial" panose="020B0604020202020204" pitchFamily="34" charset="0"/>
              </a:rPr>
              <a:t>various </a:t>
            </a:r>
            <a:r>
              <a:rPr lang="en-US" sz="2400" dirty="0" smtClean="0">
                <a:latin typeface="Arial" panose="020B0604020202020204" pitchFamily="34" charset="0"/>
                <a:cs typeface="Arial" panose="020B0604020202020204" pitchFamily="34" charset="0"/>
              </a:rPr>
              <a:t>formats.</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But </a:t>
            </a:r>
            <a:r>
              <a:rPr lang="en-US" sz="2400" dirty="0" smtClean="0">
                <a:latin typeface="Arial" panose="020B0604020202020204" pitchFamily="34" charset="0"/>
                <a:cs typeface="Arial" panose="020B0604020202020204" pitchFamily="34" charset="0"/>
              </a:rPr>
              <a:t>don’t blindly trust any piece of software that moves data from one </a:t>
            </a:r>
            <a:r>
              <a:rPr lang="en-US" sz="2400" dirty="0" smtClean="0">
                <a:latin typeface="Arial" panose="020B0604020202020204" pitchFamily="34" charset="0"/>
                <a:cs typeface="Arial" panose="020B0604020202020204" pitchFamily="34" charset="0"/>
              </a:rPr>
              <a:t>system/package/application </a:t>
            </a:r>
            <a:r>
              <a:rPr lang="en-US" sz="2400" dirty="0" smtClean="0">
                <a:latin typeface="Arial" panose="020B0604020202020204" pitchFamily="34" charset="0"/>
                <a:cs typeface="Arial" panose="020B0604020202020204" pitchFamily="34" charset="0"/>
              </a:rPr>
              <a:t>to </a:t>
            </a:r>
            <a:r>
              <a:rPr lang="en-US" sz="2400" dirty="0" smtClean="0">
                <a:latin typeface="Arial" panose="020B0604020202020204" pitchFamily="34" charset="0"/>
                <a:cs typeface="Arial" panose="020B0604020202020204" pitchFamily="34" charset="0"/>
              </a:rPr>
              <a:t>another.</a:t>
            </a:r>
          </a:p>
          <a:p>
            <a:endParaRPr lang="en-US" sz="2400" dirty="0">
              <a:solidFill>
                <a:prstClr val="black"/>
              </a:solidFill>
              <a:latin typeface="Arial" panose="020B0604020202020204" pitchFamily="34" charset="0"/>
              <a:cs typeface="Arial" panose="020B0604020202020204" pitchFamily="34" charset="0"/>
            </a:endParaRPr>
          </a:p>
          <a:p>
            <a:r>
              <a:rPr lang="en-US" sz="2400" dirty="0" smtClean="0">
                <a:solidFill>
                  <a:prstClr val="black"/>
                </a:solidFill>
                <a:latin typeface="Arial" panose="020B0604020202020204" pitchFamily="34" charset="0"/>
                <a:cs typeface="Arial" panose="020B0604020202020204" pitchFamily="34" charset="0"/>
              </a:rPr>
              <a:t>It </a:t>
            </a:r>
            <a:r>
              <a:rPr lang="en-US" sz="2400" dirty="0">
                <a:solidFill>
                  <a:prstClr val="black"/>
                </a:solidFill>
                <a:latin typeface="Arial" panose="020B0604020202020204" pitchFamily="34" charset="0"/>
                <a:cs typeface="Arial" panose="020B0604020202020204" pitchFamily="34" charset="0"/>
              </a:rPr>
              <a:t>helps to know both systems/packages/applications well.</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Be careful and double-check </a:t>
            </a:r>
            <a:r>
              <a:rPr lang="en-US" sz="2400" dirty="0" smtClean="0">
                <a:latin typeface="Arial" panose="020B0604020202020204" pitchFamily="34" charset="0"/>
                <a:cs typeface="Arial" panose="020B0604020202020204" pitchFamily="34" charset="0"/>
              </a:rPr>
              <a:t>everything!</a:t>
            </a: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82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latin typeface="Arial" panose="020B0604020202020204" pitchFamily="34" charset="0"/>
                <a:cs typeface="Arial" panose="020B0604020202020204" pitchFamily="34" charset="0"/>
              </a:rPr>
              <a:t>Topics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295400"/>
            <a:ext cx="8229600" cy="4525963"/>
          </a:xfrm>
        </p:spPr>
        <p:txBody>
          <a:bodyPr>
            <a:normAutofit lnSpcReduction="10000"/>
          </a:bodyPr>
          <a:lstStyle/>
          <a:p>
            <a:r>
              <a:rPr lang="en-US" dirty="0" smtClean="0">
                <a:latin typeface="Arial" panose="020B0604020202020204" pitchFamily="34" charset="0"/>
                <a:cs typeface="Arial" panose="020B0604020202020204" pitchFamily="34" charset="0"/>
              </a:rPr>
              <a:t>Display</a:t>
            </a:r>
          </a:p>
          <a:p>
            <a:r>
              <a:rPr lang="en-US" dirty="0" smtClean="0">
                <a:latin typeface="Arial" panose="020B0604020202020204" pitchFamily="34" charset="0"/>
                <a:cs typeface="Arial" panose="020B0604020202020204" pitchFamily="34" charset="0"/>
              </a:rPr>
              <a:t>Stata Dataset</a:t>
            </a:r>
          </a:p>
          <a:p>
            <a:r>
              <a:rPr lang="en-US" dirty="0" smtClean="0">
                <a:latin typeface="Arial" panose="020B0604020202020204" pitchFamily="34" charset="0"/>
                <a:cs typeface="Arial" panose="020B0604020202020204" pitchFamily="34" charset="0"/>
              </a:rPr>
              <a:t>Generate / Replace</a:t>
            </a:r>
          </a:p>
          <a:p>
            <a:r>
              <a:rPr lang="en-US" dirty="0" smtClean="0">
                <a:latin typeface="Arial" panose="020B0604020202020204" pitchFamily="34" charset="0"/>
                <a:cs typeface="Arial" panose="020B0604020202020204" pitchFamily="34" charset="0"/>
              </a:rPr>
              <a:t>Describe / List</a:t>
            </a:r>
          </a:p>
          <a:p>
            <a:r>
              <a:rPr lang="en-US" dirty="0" smtClean="0">
                <a:latin typeface="Arial" panose="020B0604020202020204" pitchFamily="34" charset="0"/>
                <a:cs typeface="Arial" panose="020B0604020202020204" pitchFamily="34" charset="0"/>
              </a:rPr>
              <a:t>Tabulate / Summarize</a:t>
            </a:r>
          </a:p>
          <a:p>
            <a:r>
              <a:rPr lang="en-US" dirty="0" smtClean="0">
                <a:latin typeface="Arial" panose="020B0604020202020204" pitchFamily="34" charset="0"/>
                <a:cs typeface="Arial" panose="020B0604020202020204" pitchFamily="34" charset="0"/>
              </a:rPr>
              <a:t>Import from / Export to Excel File</a:t>
            </a:r>
          </a:p>
          <a:p>
            <a:r>
              <a:rPr lang="en-US" dirty="0" smtClean="0">
                <a:latin typeface="Arial" panose="020B0604020202020204" pitchFamily="34" charset="0"/>
                <a:cs typeface="Arial" panose="020B0604020202020204" pitchFamily="34" charset="0"/>
              </a:rPr>
              <a:t>Append / Merge</a:t>
            </a:r>
          </a:p>
          <a:p>
            <a:r>
              <a:rPr lang="en-US" dirty="0" err="1" smtClean="0">
                <a:latin typeface="Arial" panose="020B0604020202020204" pitchFamily="34" charset="0"/>
                <a:cs typeface="Arial" panose="020B0604020202020204" pitchFamily="34" charset="0"/>
              </a:rPr>
              <a:t>Infile</a:t>
            </a:r>
            <a:r>
              <a:rPr lang="en-US" dirty="0" smtClean="0">
                <a:latin typeface="Arial" panose="020B0604020202020204" pitchFamily="34" charset="0"/>
                <a:cs typeface="Arial" panose="020B0604020202020204" pitchFamily="34" charset="0"/>
              </a:rPr>
              <a:t> (Free format / </a:t>
            </a:r>
            <a:r>
              <a:rPr lang="en-US" dirty="0" smtClean="0">
                <a:latin typeface="Arial" panose="020B0604020202020204" pitchFamily="34" charset="0"/>
                <a:cs typeface="Arial" panose="020B0604020202020204" pitchFamily="34" charset="0"/>
              </a:rPr>
              <a:t>Using </a:t>
            </a:r>
            <a:r>
              <a:rPr lang="en-US" dirty="0" smtClean="0">
                <a:latin typeface="Arial" panose="020B0604020202020204" pitchFamily="34" charset="0"/>
                <a:cs typeface="Arial" panose="020B0604020202020204" pitchFamily="34" charset="0"/>
              </a:rPr>
              <a:t>a dictionary</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1722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anose="020B0604020202020204" pitchFamily="34" charset="0"/>
                <a:cs typeface="Arial" panose="020B0604020202020204" pitchFamily="34" charset="0"/>
              </a:rPr>
              <a:t>Display</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371600"/>
            <a:ext cx="8229600" cy="4525963"/>
          </a:xfrm>
        </p:spPr>
        <p:txBody>
          <a:bodyPr>
            <a:normAutofit fontScale="77500" lnSpcReduction="20000"/>
          </a:bodyPr>
          <a:lstStyle/>
          <a:p>
            <a:pPr marL="0" indent="0">
              <a:buNone/>
            </a:pPr>
            <a:r>
              <a:rPr lang="en-US" dirty="0">
                <a:latin typeface="Courier" pitchFamily="49" charset="0"/>
                <a:cs typeface="Courier New" panose="02070309020205020404" pitchFamily="49" charset="0"/>
              </a:rPr>
              <a:t>clear </a:t>
            </a:r>
            <a:r>
              <a:rPr lang="en-US" dirty="0" smtClean="0">
                <a:latin typeface="Courier" pitchFamily="49" charset="0"/>
                <a:cs typeface="Courier New" panose="02070309020205020404" pitchFamily="49" charset="0"/>
              </a:rPr>
              <a:t>all</a:t>
            </a:r>
            <a:endParaRPr lang="en-US" dirty="0">
              <a:latin typeface="Courier" pitchFamily="49" charset="0"/>
              <a:cs typeface="Courier New" panose="02070309020205020404" pitchFamily="49" charset="0"/>
            </a:endParaRPr>
          </a:p>
          <a:p>
            <a:pPr marL="0" indent="0">
              <a:buNone/>
            </a:pPr>
            <a:r>
              <a:rPr lang="en-US" dirty="0">
                <a:latin typeface="Courier" pitchFamily="49" charset="0"/>
                <a:cs typeface="Courier New" panose="02070309020205020404" pitchFamily="49" charset="0"/>
              </a:rPr>
              <a:t>display 1 + </a:t>
            </a:r>
            <a:r>
              <a:rPr lang="en-US" dirty="0" smtClean="0">
                <a:latin typeface="Courier" pitchFamily="49" charset="0"/>
                <a:cs typeface="Courier New" panose="02070309020205020404" pitchFamily="49" charset="0"/>
              </a:rPr>
              <a:t>2</a:t>
            </a:r>
            <a:endParaRPr lang="en-US" dirty="0">
              <a:latin typeface="Courier" pitchFamily="49" charset="0"/>
              <a:cs typeface="Courier New" panose="02070309020205020404" pitchFamily="49" charset="0"/>
            </a:endParaRPr>
          </a:p>
          <a:p>
            <a:pPr marL="0" indent="0">
              <a:buNone/>
            </a:pPr>
            <a:endParaRPr lang="en-US" dirty="0">
              <a:latin typeface="Courier" pitchFamily="49" charset="0"/>
              <a:cs typeface="Courier New" panose="02070309020205020404" pitchFamily="49" charset="0"/>
            </a:endParaRPr>
          </a:p>
          <a:p>
            <a:pPr marL="0" indent="0">
              <a:buNone/>
            </a:pPr>
            <a:r>
              <a:rPr lang="en-US" dirty="0" smtClean="0">
                <a:latin typeface="Courier" pitchFamily="49" charset="0"/>
                <a:cs typeface="Courier New" panose="02070309020205020404" pitchFamily="49" charset="0"/>
              </a:rPr>
              <a:t>display </a:t>
            </a:r>
            <a:r>
              <a:rPr lang="en-US" dirty="0" err="1">
                <a:latin typeface="Courier" pitchFamily="49" charset="0"/>
                <a:cs typeface="Courier New" panose="02070309020205020404" pitchFamily="49" charset="0"/>
              </a:rPr>
              <a:t>ln</a:t>
            </a:r>
            <a:r>
              <a:rPr lang="en-US" dirty="0">
                <a:latin typeface="Courier" pitchFamily="49" charset="0"/>
                <a:cs typeface="Courier New" panose="02070309020205020404" pitchFamily="49" charset="0"/>
              </a:rPr>
              <a:t>( 0.3 / (1-0.3</a:t>
            </a:r>
            <a:r>
              <a:rPr lang="en-US" dirty="0" smtClean="0">
                <a:latin typeface="Courier" pitchFamily="49" charset="0"/>
                <a:cs typeface="Courier New" panose="02070309020205020404" pitchFamily="49" charset="0"/>
              </a:rPr>
              <a:t>))</a:t>
            </a:r>
            <a:endParaRPr lang="en-US" dirty="0" smtClean="0">
              <a:latin typeface="Courier" pitchFamily="49" charset="0"/>
              <a:cs typeface="Courier New" panose="02070309020205020404" pitchFamily="49" charset="0"/>
            </a:endParaRPr>
          </a:p>
          <a:p>
            <a:pPr marL="0" indent="0">
              <a:buNone/>
            </a:pPr>
            <a:r>
              <a:rPr lang="en-US" dirty="0" smtClean="0">
                <a:latin typeface="Courier" pitchFamily="49" charset="0"/>
                <a:cs typeface="Courier New" panose="02070309020205020404" pitchFamily="49" charset="0"/>
              </a:rPr>
              <a:t>display </a:t>
            </a:r>
            <a:r>
              <a:rPr lang="en-US" dirty="0" err="1">
                <a:latin typeface="Courier" pitchFamily="49" charset="0"/>
                <a:cs typeface="Courier New" panose="02070309020205020404" pitchFamily="49" charset="0"/>
              </a:rPr>
              <a:t>logit</a:t>
            </a:r>
            <a:r>
              <a:rPr lang="en-US" dirty="0">
                <a:latin typeface="Courier" pitchFamily="49" charset="0"/>
                <a:cs typeface="Courier New" panose="02070309020205020404" pitchFamily="49" charset="0"/>
              </a:rPr>
              <a:t>(0.3)</a:t>
            </a:r>
          </a:p>
          <a:p>
            <a:pPr marL="0" indent="0">
              <a:buNone/>
            </a:pPr>
            <a:endParaRPr lang="en-US" dirty="0">
              <a:latin typeface="Courier" pitchFamily="49" charset="0"/>
              <a:cs typeface="Courier New" panose="02070309020205020404" pitchFamily="49" charset="0"/>
            </a:endParaRPr>
          </a:p>
          <a:p>
            <a:pPr marL="0" indent="0">
              <a:buNone/>
            </a:pPr>
            <a:r>
              <a:rPr lang="en-US" dirty="0">
                <a:latin typeface="Courier" pitchFamily="49" charset="0"/>
                <a:cs typeface="Courier New" panose="02070309020205020404" pitchFamily="49" charset="0"/>
              </a:rPr>
              <a:t>// </a:t>
            </a:r>
            <a:r>
              <a:rPr lang="en-US" dirty="0" smtClean="0">
                <a:latin typeface="Courier" pitchFamily="49" charset="0"/>
                <a:cs typeface="Courier New" panose="02070309020205020404" pitchFamily="49" charset="0"/>
              </a:rPr>
              <a:t>displaying a string</a:t>
            </a:r>
          </a:p>
          <a:p>
            <a:pPr marL="0" indent="0">
              <a:buNone/>
            </a:pPr>
            <a:r>
              <a:rPr lang="en-US" dirty="0" smtClean="0">
                <a:latin typeface="Courier" pitchFamily="49" charset="0"/>
                <a:cs typeface="Courier New" panose="02070309020205020404" pitchFamily="49" charset="0"/>
              </a:rPr>
              <a:t>display </a:t>
            </a:r>
            <a:r>
              <a:rPr lang="en-US" dirty="0">
                <a:latin typeface="Courier" pitchFamily="49" charset="0"/>
                <a:cs typeface="Courier New" panose="02070309020205020404" pitchFamily="49" charset="0"/>
              </a:rPr>
              <a:t>"hello, world?"</a:t>
            </a:r>
          </a:p>
          <a:p>
            <a:pPr marL="0" indent="0">
              <a:buNone/>
            </a:pPr>
            <a:endParaRPr lang="en-US" dirty="0">
              <a:latin typeface="Courier" pitchFamily="49" charset="0"/>
              <a:cs typeface="Courier New" panose="02070309020205020404" pitchFamily="49" charset="0"/>
            </a:endParaRPr>
          </a:p>
          <a:p>
            <a:pPr marL="0" indent="0">
              <a:buNone/>
            </a:pPr>
            <a:r>
              <a:rPr lang="en-US" dirty="0">
                <a:latin typeface="Courier" pitchFamily="49" charset="0"/>
                <a:cs typeface="Courier New" panose="02070309020205020404" pitchFamily="49" charset="0"/>
              </a:rPr>
              <a:t>// </a:t>
            </a:r>
            <a:r>
              <a:rPr lang="en-US" dirty="0" smtClean="0">
                <a:latin typeface="Courier" pitchFamily="49" charset="0"/>
                <a:cs typeface="Courier New" panose="02070309020205020404" pitchFamily="49" charset="0"/>
              </a:rPr>
              <a:t>displaying a system value</a:t>
            </a:r>
            <a:endParaRPr lang="en-US" dirty="0">
              <a:latin typeface="Courier" pitchFamily="49" charset="0"/>
              <a:cs typeface="Courier New" panose="02070309020205020404" pitchFamily="49" charset="0"/>
            </a:endParaRPr>
          </a:p>
          <a:p>
            <a:pPr marL="0" indent="0">
              <a:buNone/>
            </a:pPr>
            <a:r>
              <a:rPr lang="en-US" dirty="0">
                <a:latin typeface="Courier" pitchFamily="49" charset="0"/>
                <a:cs typeface="Courier New" panose="02070309020205020404" pitchFamily="49" charset="0"/>
              </a:rPr>
              <a:t>display c(</a:t>
            </a:r>
            <a:r>
              <a:rPr lang="en-US" dirty="0" err="1">
                <a:latin typeface="Courier" pitchFamily="49" charset="0"/>
                <a:cs typeface="Courier New" panose="02070309020205020404" pitchFamily="49" charset="0"/>
              </a:rPr>
              <a:t>current_date</a:t>
            </a:r>
            <a:r>
              <a:rPr lang="en-US" dirty="0">
                <a:latin typeface="Courier" pitchFamily="49" charset="0"/>
                <a:cs typeface="Courier New" panose="02070309020205020404" pitchFamily="49" charset="0"/>
              </a:rPr>
              <a:t>)</a:t>
            </a:r>
          </a:p>
        </p:txBody>
      </p:sp>
    </p:spTree>
    <p:extLst>
      <p:ext uri="{BB962C8B-B14F-4D97-AF65-F5344CB8AC3E}">
        <p14:creationId xmlns:p14="http://schemas.microsoft.com/office/powerpoint/2010/main" val="684992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609600"/>
          </a:xfrm>
        </p:spPr>
        <p:txBody>
          <a:bodyPr>
            <a:normAutofit fontScale="90000"/>
          </a:bodyPr>
          <a:lstStyle/>
          <a:p>
            <a:r>
              <a:rPr lang="en-US" sz="4000" dirty="0" err="1" smtClean="0">
                <a:latin typeface="Arial" panose="020B0604020202020204" pitchFamily="34" charset="0"/>
                <a:cs typeface="Arial" panose="020B0604020202020204" pitchFamily="34" charset="0"/>
              </a:rPr>
              <a:t>Stata</a:t>
            </a:r>
            <a:r>
              <a:rPr lang="en-US" sz="4000" dirty="0" smtClean="0">
                <a:latin typeface="Arial" panose="020B0604020202020204" pitchFamily="34" charset="0"/>
                <a:cs typeface="Arial" panose="020B0604020202020204" pitchFamily="34" charset="0"/>
              </a:rPr>
              <a:t> </a:t>
            </a:r>
            <a:r>
              <a:rPr lang="en-US" sz="4000" dirty="0" smtClean="0">
                <a:latin typeface="Arial" panose="020B0604020202020204" pitchFamily="34" charset="0"/>
                <a:cs typeface="Arial" panose="020B0604020202020204" pitchFamily="34" charset="0"/>
              </a:rPr>
              <a:t>Dataset</a:t>
            </a:r>
            <a:br>
              <a:rPr lang="en-US" sz="4000" dirty="0" smtClean="0">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42925" y="1143000"/>
            <a:ext cx="8534400" cy="4525963"/>
          </a:xfrm>
        </p:spPr>
        <p:txBody>
          <a:bodyPr>
            <a:normAutofit fontScale="25000" lnSpcReduction="20000"/>
          </a:bodyPr>
          <a:lstStyle/>
          <a:p>
            <a:pPr marL="0" indent="0">
              <a:buNone/>
            </a:pPr>
            <a:r>
              <a:rPr lang="en-US" sz="6400" dirty="0" smtClean="0">
                <a:latin typeface="Arial" panose="020B0604020202020204" pitchFamily="34" charset="0"/>
                <a:cs typeface="Arial" panose="020B0604020202020204" pitchFamily="34" charset="0"/>
              </a:rPr>
              <a:t>A </a:t>
            </a:r>
            <a:r>
              <a:rPr lang="en-US" sz="6400" dirty="0" err="1" smtClean="0">
                <a:latin typeface="Arial" panose="020B0604020202020204" pitchFamily="34" charset="0"/>
                <a:cs typeface="Arial" panose="020B0604020202020204" pitchFamily="34" charset="0"/>
              </a:rPr>
              <a:t>Stata</a:t>
            </a:r>
            <a:r>
              <a:rPr lang="en-US" sz="6400" dirty="0" smtClean="0">
                <a:latin typeface="Arial" panose="020B0604020202020204" pitchFamily="34" charset="0"/>
                <a:cs typeface="Arial" panose="020B0604020202020204" pitchFamily="34" charset="0"/>
              </a:rPr>
              <a:t> </a:t>
            </a:r>
            <a:r>
              <a:rPr lang="en-US" sz="6400" dirty="0" smtClean="0">
                <a:latin typeface="Arial" panose="020B0604020202020204" pitchFamily="34" charset="0"/>
                <a:cs typeface="Arial" panose="020B0604020202020204" pitchFamily="34" charset="0"/>
              </a:rPr>
              <a:t>dataset </a:t>
            </a:r>
            <a:r>
              <a:rPr lang="en-US" sz="6400" dirty="0" smtClean="0">
                <a:latin typeface="Arial" panose="020B0604020202020204" pitchFamily="34" charset="0"/>
                <a:cs typeface="Arial" panose="020B0604020202020204" pitchFamily="34" charset="0"/>
              </a:rPr>
              <a:t>is a </a:t>
            </a:r>
            <a:r>
              <a:rPr lang="en-US" sz="6400" b="1" dirty="0" smtClean="0">
                <a:latin typeface="Arial" panose="020B0604020202020204" pitchFamily="34" charset="0"/>
                <a:cs typeface="Arial" panose="020B0604020202020204" pitchFamily="34" charset="0"/>
              </a:rPr>
              <a:t>rectangular</a:t>
            </a:r>
            <a:r>
              <a:rPr lang="en-US" sz="6400" dirty="0" smtClean="0">
                <a:latin typeface="Arial" panose="020B0604020202020204" pitchFamily="34" charset="0"/>
                <a:cs typeface="Arial" panose="020B0604020202020204" pitchFamily="34" charset="0"/>
              </a:rPr>
              <a:t> arrangement of values</a:t>
            </a:r>
          </a:p>
          <a:p>
            <a:pPr marL="0" indent="0">
              <a:buNone/>
            </a:pPr>
            <a:r>
              <a:rPr lang="en-US" sz="6400" dirty="0">
                <a:latin typeface="Arial" panose="020B0604020202020204" pitchFamily="34" charset="0"/>
                <a:cs typeface="Arial" panose="020B0604020202020204" pitchFamily="34" charset="0"/>
              </a:rPr>
              <a:t>	</a:t>
            </a:r>
            <a:r>
              <a:rPr lang="en-US" sz="6400" dirty="0" smtClean="0">
                <a:latin typeface="Arial" panose="020B0604020202020204" pitchFamily="34" charset="0"/>
                <a:cs typeface="Arial" panose="020B0604020202020204" pitchFamily="34" charset="0"/>
              </a:rPr>
              <a:t>- rows are </a:t>
            </a:r>
            <a:r>
              <a:rPr lang="en-US" sz="6400" dirty="0" smtClean="0">
                <a:latin typeface="Arial" panose="020B0604020202020204" pitchFamily="34" charset="0"/>
                <a:cs typeface="Arial" panose="020B0604020202020204" pitchFamily="34" charset="0"/>
              </a:rPr>
              <a:t>observations </a:t>
            </a:r>
          </a:p>
          <a:p>
            <a:pPr marL="0" indent="0">
              <a:buNone/>
            </a:pPr>
            <a:r>
              <a:rPr lang="en-US" sz="6400" dirty="0">
                <a:latin typeface="Arial" panose="020B0604020202020204" pitchFamily="34" charset="0"/>
                <a:cs typeface="Arial" panose="020B0604020202020204" pitchFamily="34" charset="0"/>
              </a:rPr>
              <a:t> </a:t>
            </a:r>
            <a:r>
              <a:rPr lang="en-US" sz="6400" dirty="0" smtClean="0">
                <a:latin typeface="Arial" panose="020B0604020202020204" pitchFamily="34" charset="0"/>
                <a:cs typeface="Arial" panose="020B0604020202020204" pitchFamily="34" charset="0"/>
              </a:rPr>
              <a:t>       	- columns are </a:t>
            </a:r>
            <a:r>
              <a:rPr lang="en-US" sz="6400" dirty="0" smtClean="0">
                <a:latin typeface="Arial" panose="020B0604020202020204" pitchFamily="34" charset="0"/>
                <a:cs typeface="Arial" panose="020B0604020202020204" pitchFamily="34" charset="0"/>
              </a:rPr>
              <a:t>variables</a:t>
            </a:r>
          </a:p>
          <a:p>
            <a:pPr marL="0" indent="0">
              <a:buNone/>
            </a:pPr>
            <a:endParaRPr lang="en-US" sz="4300" dirty="0" smtClean="0">
              <a:latin typeface="Arial" panose="020B0604020202020204" pitchFamily="34" charset="0"/>
              <a:cs typeface="Arial" panose="020B0604020202020204" pitchFamily="34" charset="0"/>
            </a:endParaRPr>
          </a:p>
          <a:p>
            <a:pPr marL="0" indent="0">
              <a:buNone/>
            </a:pPr>
            <a:r>
              <a:rPr lang="en-US" sz="6400" dirty="0">
                <a:latin typeface="Courier" pitchFamily="49" charset="0"/>
                <a:cs typeface="Consolas" panose="020B0609020204030204" pitchFamily="49" charset="0"/>
              </a:rPr>
              <a:t>clear all</a:t>
            </a:r>
          </a:p>
          <a:p>
            <a:pPr marL="0" indent="0">
              <a:buNone/>
            </a:pPr>
            <a:endParaRPr lang="en-US" sz="6400" dirty="0">
              <a:latin typeface="Courier" pitchFamily="49" charset="0"/>
              <a:cs typeface="Consolas" panose="020B0609020204030204" pitchFamily="49" charset="0"/>
            </a:endParaRPr>
          </a:p>
          <a:p>
            <a:pPr marL="0" indent="0">
              <a:buNone/>
            </a:pPr>
            <a:r>
              <a:rPr lang="en-US" sz="6400" dirty="0">
                <a:latin typeface="Courier" pitchFamily="49" charset="0"/>
                <a:cs typeface="Consolas" panose="020B0609020204030204" pitchFamily="49" charset="0"/>
              </a:rPr>
              <a:t>// describe the current </a:t>
            </a:r>
            <a:r>
              <a:rPr lang="en-US" sz="6400" dirty="0" err="1" smtClean="0">
                <a:latin typeface="Courier" pitchFamily="49" charset="0"/>
                <a:cs typeface="Consolas" panose="020B0609020204030204" pitchFamily="49" charset="0"/>
              </a:rPr>
              <a:t>Stata</a:t>
            </a:r>
            <a:r>
              <a:rPr lang="en-US" sz="6400" dirty="0" smtClean="0">
                <a:latin typeface="Courier" pitchFamily="49" charset="0"/>
                <a:cs typeface="Consolas" panose="020B0609020204030204" pitchFamily="49" charset="0"/>
              </a:rPr>
              <a:t> </a:t>
            </a:r>
            <a:r>
              <a:rPr lang="en-US" sz="6400" dirty="0">
                <a:latin typeface="Courier" pitchFamily="49" charset="0"/>
                <a:cs typeface="Consolas" panose="020B0609020204030204" pitchFamily="49" charset="0"/>
              </a:rPr>
              <a:t>dataset in memory ("master" dataset)</a:t>
            </a:r>
          </a:p>
          <a:p>
            <a:pPr marL="0" indent="0">
              <a:buNone/>
            </a:pPr>
            <a:r>
              <a:rPr lang="en-US" sz="6400" dirty="0">
                <a:latin typeface="Courier" pitchFamily="49" charset="0"/>
                <a:cs typeface="Consolas" panose="020B0609020204030204" pitchFamily="49" charset="0"/>
              </a:rPr>
              <a:t>describe</a:t>
            </a:r>
          </a:p>
          <a:p>
            <a:pPr marL="0" indent="0">
              <a:buNone/>
            </a:pPr>
            <a:endParaRPr lang="en-US" sz="6400" dirty="0">
              <a:latin typeface="Courier" pitchFamily="49" charset="0"/>
              <a:cs typeface="Consolas" panose="020B0609020204030204" pitchFamily="49" charset="0"/>
            </a:endParaRPr>
          </a:p>
          <a:p>
            <a:pPr marL="0" indent="0">
              <a:buNone/>
            </a:pPr>
            <a:r>
              <a:rPr lang="en-US" sz="6400" dirty="0">
                <a:latin typeface="Courier" pitchFamily="49" charset="0"/>
                <a:cs typeface="Consolas" panose="020B0609020204030204" pitchFamily="49" charset="0"/>
              </a:rPr>
              <a:t>// create some observations -- still no variables</a:t>
            </a:r>
          </a:p>
          <a:p>
            <a:pPr marL="0" indent="0">
              <a:buNone/>
            </a:pPr>
            <a:r>
              <a:rPr lang="en-US" sz="6400" dirty="0">
                <a:latin typeface="Courier" pitchFamily="49" charset="0"/>
                <a:cs typeface="Consolas" panose="020B0609020204030204" pitchFamily="49" charset="0"/>
              </a:rPr>
              <a:t>set </a:t>
            </a:r>
            <a:r>
              <a:rPr lang="en-US" sz="6400" dirty="0" err="1">
                <a:latin typeface="Courier" pitchFamily="49" charset="0"/>
                <a:cs typeface="Consolas" panose="020B0609020204030204" pitchFamily="49" charset="0"/>
              </a:rPr>
              <a:t>obs</a:t>
            </a:r>
            <a:r>
              <a:rPr lang="en-US" sz="6400" dirty="0">
                <a:latin typeface="Courier" pitchFamily="49" charset="0"/>
                <a:cs typeface="Consolas" panose="020B0609020204030204" pitchFamily="49" charset="0"/>
              </a:rPr>
              <a:t> 5</a:t>
            </a:r>
          </a:p>
          <a:p>
            <a:pPr marL="0" indent="0">
              <a:buNone/>
            </a:pPr>
            <a:endParaRPr lang="en-US" sz="6400" dirty="0">
              <a:latin typeface="Courier" pitchFamily="49" charset="0"/>
              <a:cs typeface="Consolas" panose="020B0609020204030204" pitchFamily="49" charset="0"/>
            </a:endParaRPr>
          </a:p>
          <a:p>
            <a:pPr marL="0" indent="0">
              <a:buNone/>
            </a:pPr>
            <a:r>
              <a:rPr lang="en-US" sz="6400" dirty="0">
                <a:latin typeface="Courier" pitchFamily="49" charset="0"/>
                <a:cs typeface="Consolas" panose="020B0609020204030204" pitchFamily="49" charset="0"/>
              </a:rPr>
              <a:t>// create a </a:t>
            </a:r>
            <a:r>
              <a:rPr lang="en-US" sz="6400" dirty="0" smtClean="0">
                <a:latin typeface="Courier" pitchFamily="49" charset="0"/>
                <a:cs typeface="Consolas" panose="020B0609020204030204" pitchFamily="49" charset="0"/>
              </a:rPr>
              <a:t>variable named </a:t>
            </a:r>
            <a:r>
              <a:rPr lang="en-US" sz="6400" dirty="0">
                <a:latin typeface="Courier" pitchFamily="49" charset="0"/>
                <a:cs typeface="Consolas" panose="020B0609020204030204" pitchFamily="49" charset="0"/>
              </a:rPr>
              <a:t>x, </a:t>
            </a:r>
            <a:r>
              <a:rPr lang="en-US" sz="6400" dirty="0" err="1" smtClean="0">
                <a:latin typeface="Courier" pitchFamily="49" charset="0"/>
                <a:cs typeface="Consolas" panose="020B0609020204030204" pitchFamily="49" charset="0"/>
              </a:rPr>
              <a:t>which</a:t>
            </a:r>
            <a:r>
              <a:rPr lang="en-US" sz="6400" dirty="0" smtClean="0">
                <a:latin typeface="Courier" pitchFamily="49" charset="0"/>
                <a:cs typeface="Consolas" panose="020B0609020204030204" pitchFamily="49" charset="0"/>
              </a:rPr>
              <a:t> has the </a:t>
            </a:r>
          </a:p>
          <a:p>
            <a:pPr marL="0" indent="0">
              <a:buNone/>
            </a:pPr>
            <a:r>
              <a:rPr lang="en-US" sz="6400" dirty="0" smtClean="0">
                <a:latin typeface="Courier" pitchFamily="49" charset="0"/>
                <a:cs typeface="Consolas" panose="020B0609020204030204" pitchFamily="49" charset="0"/>
              </a:rPr>
              <a:t>// </a:t>
            </a:r>
            <a:r>
              <a:rPr lang="en-US" sz="6400" dirty="0" smtClean="0">
                <a:latin typeface="Courier" pitchFamily="49" charset="0"/>
                <a:cs typeface="Consolas" panose="020B0609020204030204" pitchFamily="49" charset="0"/>
              </a:rPr>
              <a:t>value 1 for all observations</a:t>
            </a:r>
            <a:endParaRPr lang="en-US" sz="6400" dirty="0">
              <a:latin typeface="Courier" pitchFamily="49" charset="0"/>
              <a:cs typeface="Consolas" panose="020B0609020204030204" pitchFamily="49" charset="0"/>
            </a:endParaRPr>
          </a:p>
          <a:p>
            <a:pPr marL="0" indent="0">
              <a:buNone/>
            </a:pPr>
            <a:r>
              <a:rPr lang="en-US" sz="6400" dirty="0">
                <a:latin typeface="Courier" pitchFamily="49" charset="0"/>
                <a:cs typeface="Consolas" panose="020B0609020204030204" pitchFamily="49" charset="0"/>
              </a:rPr>
              <a:t>generate x = 1</a:t>
            </a:r>
          </a:p>
          <a:p>
            <a:pPr marL="0" indent="0">
              <a:buNone/>
            </a:pPr>
            <a:endParaRPr lang="en-US" sz="6400" dirty="0">
              <a:latin typeface="Courier" pitchFamily="49" charset="0"/>
              <a:cs typeface="Consolas" panose="020B0609020204030204" pitchFamily="49" charset="0"/>
            </a:endParaRPr>
          </a:p>
          <a:p>
            <a:pPr marL="0" indent="0">
              <a:buNone/>
            </a:pPr>
            <a:r>
              <a:rPr lang="en-US" sz="6400" dirty="0">
                <a:latin typeface="Courier" pitchFamily="49" charset="0"/>
                <a:cs typeface="Consolas" panose="020B0609020204030204" pitchFamily="49" charset="0"/>
              </a:rPr>
              <a:t>// create another </a:t>
            </a:r>
            <a:r>
              <a:rPr lang="en-US" sz="6400" dirty="0" smtClean="0">
                <a:latin typeface="Courier" pitchFamily="49" charset="0"/>
                <a:cs typeface="Consolas" panose="020B0609020204030204" pitchFamily="49" charset="0"/>
              </a:rPr>
              <a:t>variable y</a:t>
            </a:r>
            <a:r>
              <a:rPr lang="en-US" sz="6400" dirty="0">
                <a:latin typeface="Courier" pitchFamily="49" charset="0"/>
                <a:cs typeface="Consolas" panose="020B0609020204030204" pitchFamily="49" charset="0"/>
              </a:rPr>
              <a:t>, </a:t>
            </a:r>
            <a:r>
              <a:rPr lang="en-US" sz="6400" dirty="0" err="1" smtClean="0">
                <a:latin typeface="Courier" pitchFamily="49" charset="0"/>
                <a:cs typeface="Consolas" panose="020B0609020204030204" pitchFamily="49" charset="0"/>
              </a:rPr>
              <a:t>which</a:t>
            </a:r>
            <a:r>
              <a:rPr lang="en-US" sz="6400" dirty="0" smtClean="0">
                <a:latin typeface="Courier" pitchFamily="49" charset="0"/>
                <a:cs typeface="Consolas" panose="020B0609020204030204" pitchFamily="49" charset="0"/>
              </a:rPr>
              <a:t> has the </a:t>
            </a:r>
          </a:p>
          <a:p>
            <a:pPr marL="0" indent="0">
              <a:buNone/>
            </a:pPr>
            <a:r>
              <a:rPr lang="en-US" sz="6400" dirty="0" smtClean="0">
                <a:latin typeface="Courier" pitchFamily="49" charset="0"/>
                <a:cs typeface="Consolas" panose="020B0609020204030204" pitchFamily="49" charset="0"/>
              </a:rPr>
              <a:t>// observation number as its value</a:t>
            </a:r>
            <a:endParaRPr lang="en-US" sz="6400" dirty="0" smtClean="0">
              <a:latin typeface="Courier" pitchFamily="49" charset="0"/>
              <a:cs typeface="Consolas" panose="020B0609020204030204" pitchFamily="49" charset="0"/>
            </a:endParaRPr>
          </a:p>
          <a:p>
            <a:pPr marL="0" indent="0">
              <a:buNone/>
            </a:pPr>
            <a:r>
              <a:rPr lang="en-US" sz="6400" dirty="0" smtClean="0">
                <a:latin typeface="Courier" pitchFamily="49" charset="0"/>
                <a:cs typeface="Consolas" panose="020B0609020204030204" pitchFamily="49" charset="0"/>
              </a:rPr>
              <a:t>generate </a:t>
            </a:r>
            <a:r>
              <a:rPr lang="en-US" sz="6400" dirty="0">
                <a:latin typeface="Courier" pitchFamily="49" charset="0"/>
                <a:cs typeface="Consolas" panose="020B0609020204030204" pitchFamily="49" charset="0"/>
              </a:rPr>
              <a:t>y = _n</a:t>
            </a:r>
          </a:p>
          <a:p>
            <a:pPr marL="0" indent="0">
              <a:buNone/>
            </a:pPr>
            <a:endParaRPr lang="en-US" sz="6400" dirty="0">
              <a:latin typeface="Courier" pitchFamily="49" charset="0"/>
              <a:cs typeface="Consolas" panose="020B0609020204030204" pitchFamily="49" charset="0"/>
            </a:endParaRPr>
          </a:p>
          <a:p>
            <a:pPr marL="0" indent="0">
              <a:buNone/>
            </a:pPr>
            <a:r>
              <a:rPr lang="en-US" sz="6400" dirty="0" smtClean="0">
                <a:latin typeface="Courier" pitchFamily="49" charset="0"/>
                <a:cs typeface="Consolas" panose="020B0609020204030204" pitchFamily="49" charset="0"/>
              </a:rPr>
              <a:t>list</a:t>
            </a:r>
            <a:endParaRPr lang="en-US" sz="6400" dirty="0">
              <a:latin typeface="Courier" pitchFamily="49" charset="0"/>
              <a:cs typeface="Consolas" panose="020B0609020204030204" pitchFamily="49" charset="0"/>
            </a:endParaRPr>
          </a:p>
        </p:txBody>
      </p:sp>
      <p:sp>
        <p:nvSpPr>
          <p:cNvPr id="6" name="Rectangle 5"/>
          <p:cNvSpPr/>
          <p:nvPr/>
        </p:nvSpPr>
        <p:spPr>
          <a:xfrm>
            <a:off x="6477000" y="4114800"/>
            <a:ext cx="2590800" cy="2308324"/>
          </a:xfrm>
          <a:prstGeom prst="rect">
            <a:avLst/>
          </a:prstGeom>
        </p:spPr>
        <p:txBody>
          <a:bodyPr wrap="square">
            <a:spAutoFit/>
          </a:bodyPr>
          <a:lstStyle/>
          <a:p>
            <a:r>
              <a:rPr lang="en-US" sz="1600" dirty="0"/>
              <a:t> </a:t>
            </a:r>
            <a:r>
              <a:rPr lang="en-US" sz="1600" dirty="0" smtClean="0"/>
              <a:t>             </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 x   y |</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1. | 1   1 |</a:t>
            </a:r>
          </a:p>
          <a:p>
            <a:r>
              <a:rPr lang="en-US" sz="1600" dirty="0">
                <a:latin typeface="Consolas" panose="020B0609020204030204" pitchFamily="49" charset="0"/>
                <a:cs typeface="Consolas" panose="020B0609020204030204" pitchFamily="49" charset="0"/>
              </a:rPr>
              <a:t>  2. | 1   2 |</a:t>
            </a:r>
          </a:p>
          <a:p>
            <a:r>
              <a:rPr lang="en-US" sz="1600" dirty="0">
                <a:latin typeface="Consolas" panose="020B0609020204030204" pitchFamily="49" charset="0"/>
                <a:cs typeface="Consolas" panose="020B0609020204030204" pitchFamily="49" charset="0"/>
              </a:rPr>
              <a:t>  3. | 1   3 |</a:t>
            </a:r>
          </a:p>
          <a:p>
            <a:r>
              <a:rPr lang="en-US" sz="1600" dirty="0">
                <a:latin typeface="Consolas" panose="020B0609020204030204" pitchFamily="49" charset="0"/>
                <a:cs typeface="Consolas" panose="020B0609020204030204" pitchFamily="49" charset="0"/>
              </a:rPr>
              <a:t>  4. | 1   4 |</a:t>
            </a:r>
          </a:p>
          <a:p>
            <a:r>
              <a:rPr lang="en-US" sz="1600" dirty="0">
                <a:latin typeface="Consolas" panose="020B0609020204030204" pitchFamily="49" charset="0"/>
                <a:cs typeface="Consolas" panose="020B0609020204030204" pitchFamily="49" charset="0"/>
              </a:rPr>
              <a:t>  5. | 1   5 |</a:t>
            </a:r>
          </a:p>
          <a:p>
            <a:r>
              <a:rPr lang="en-US" sz="16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908361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
            <a:ext cx="8229600" cy="1143000"/>
          </a:xfrm>
        </p:spPr>
        <p:txBody>
          <a:bodyPr>
            <a:normAutofit/>
          </a:bodyPr>
          <a:lstStyle/>
          <a:p>
            <a:r>
              <a:rPr lang="en-US" sz="3600" dirty="0" smtClean="0">
                <a:latin typeface="Arial" panose="020B0604020202020204" pitchFamily="34" charset="0"/>
                <a:cs typeface="Arial" panose="020B0604020202020204" pitchFamily="34" charset="0"/>
              </a:rPr>
              <a:t>Replace</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685800"/>
            <a:ext cx="8229600" cy="4525963"/>
          </a:xfrm>
        </p:spPr>
        <p:txBody>
          <a:bodyPr>
            <a:noAutofit/>
          </a:bodyPr>
          <a:lstStyle/>
          <a:p>
            <a:pPr marL="0" indent="0">
              <a:buNone/>
            </a:pPr>
            <a:r>
              <a:rPr lang="en-US" sz="1600" dirty="0">
                <a:latin typeface="Courier" pitchFamily="49" charset="0"/>
                <a:cs typeface="Consolas" panose="020B0609020204030204" pitchFamily="49" charset="0"/>
              </a:rPr>
              <a:t>clear </a:t>
            </a:r>
            <a:r>
              <a:rPr lang="en-US" sz="1600" dirty="0" smtClean="0">
                <a:latin typeface="Courier" pitchFamily="49" charset="0"/>
                <a:cs typeface="Consolas" panose="020B0609020204030204" pitchFamily="49" charset="0"/>
              </a:rPr>
              <a:t>all</a:t>
            </a:r>
            <a:endParaRPr lang="en-US" sz="1600" dirty="0">
              <a:latin typeface="Courier" pitchFamily="49" charset="0"/>
              <a:cs typeface="Consolas" panose="020B0609020204030204" pitchFamily="49" charset="0"/>
            </a:endParaRPr>
          </a:p>
          <a:p>
            <a:pPr marL="0" indent="0">
              <a:buNone/>
            </a:pPr>
            <a:r>
              <a:rPr lang="en-US" sz="1600" dirty="0">
                <a:latin typeface="Courier" pitchFamily="49" charset="0"/>
                <a:cs typeface="Consolas" panose="020B0609020204030204" pitchFamily="49" charset="0"/>
              </a:rPr>
              <a:t>set </a:t>
            </a:r>
            <a:r>
              <a:rPr lang="en-US" sz="1600" dirty="0" err="1">
                <a:latin typeface="Courier" pitchFamily="49" charset="0"/>
                <a:cs typeface="Consolas" panose="020B0609020204030204" pitchFamily="49" charset="0"/>
              </a:rPr>
              <a:t>obs</a:t>
            </a:r>
            <a:r>
              <a:rPr lang="en-US" sz="1600" dirty="0">
                <a:latin typeface="Courier" pitchFamily="49" charset="0"/>
                <a:cs typeface="Consolas" panose="020B0609020204030204" pitchFamily="49" charset="0"/>
              </a:rPr>
              <a:t> 5</a:t>
            </a:r>
          </a:p>
          <a:p>
            <a:pPr marL="0" indent="0">
              <a:buNone/>
            </a:pPr>
            <a:r>
              <a:rPr lang="en-US" sz="1600" dirty="0">
                <a:latin typeface="Courier" pitchFamily="49" charset="0"/>
                <a:cs typeface="Consolas" panose="020B0609020204030204" pitchFamily="49" charset="0"/>
              </a:rPr>
              <a:t>generate x = 1</a:t>
            </a:r>
          </a:p>
          <a:p>
            <a:pPr marL="0" indent="0">
              <a:buNone/>
            </a:pPr>
            <a:r>
              <a:rPr lang="en-US" sz="1600" dirty="0">
                <a:latin typeface="Courier" pitchFamily="49" charset="0"/>
                <a:cs typeface="Consolas" panose="020B0609020204030204" pitchFamily="49" charset="0"/>
              </a:rPr>
              <a:t>generate y = _n</a:t>
            </a:r>
          </a:p>
          <a:p>
            <a:pPr marL="0" indent="0">
              <a:buNone/>
            </a:pPr>
            <a:endParaRPr lang="en-US" sz="1600" dirty="0">
              <a:latin typeface="Courier" pitchFamily="49" charset="0"/>
              <a:cs typeface="Consolas" panose="020B0609020204030204" pitchFamily="49" charset="0"/>
            </a:endParaRPr>
          </a:p>
          <a:p>
            <a:pPr marL="0" indent="0">
              <a:buNone/>
            </a:pPr>
            <a:r>
              <a:rPr lang="en-US" sz="1600" dirty="0">
                <a:latin typeface="Courier" pitchFamily="49" charset="0"/>
                <a:cs typeface="Consolas" panose="020B0609020204030204" pitchFamily="49" charset="0"/>
              </a:rPr>
              <a:t>replace x = 2  </a:t>
            </a:r>
          </a:p>
          <a:p>
            <a:pPr marL="0" indent="0">
              <a:buNone/>
            </a:pPr>
            <a:endParaRPr lang="en-US" sz="1600" dirty="0">
              <a:latin typeface="Courier" pitchFamily="49" charset="0"/>
              <a:cs typeface="Consolas" panose="020B0609020204030204" pitchFamily="49" charset="0"/>
            </a:endParaRPr>
          </a:p>
          <a:p>
            <a:pPr marL="0" indent="0">
              <a:buNone/>
            </a:pPr>
            <a:r>
              <a:rPr lang="en-US" sz="1600" dirty="0">
                <a:latin typeface="Courier" pitchFamily="49" charset="0"/>
                <a:cs typeface="Consolas" panose="020B0609020204030204" pitchFamily="49" charset="0"/>
              </a:rPr>
              <a:t>// replace is often used with </a:t>
            </a:r>
            <a:r>
              <a:rPr lang="en-US" sz="1600" dirty="0" smtClean="0">
                <a:latin typeface="Courier" pitchFamily="49" charset="0"/>
                <a:cs typeface="Consolas" panose="020B0609020204030204" pitchFamily="49" charset="0"/>
              </a:rPr>
              <a:t>"</a:t>
            </a:r>
            <a:r>
              <a:rPr lang="en-US" sz="1600" dirty="0">
                <a:latin typeface="Courier" pitchFamily="49" charset="0"/>
                <a:cs typeface="Consolas" panose="020B0609020204030204" pitchFamily="49" charset="0"/>
              </a:rPr>
              <a:t>in" or "if"</a:t>
            </a:r>
          </a:p>
          <a:p>
            <a:pPr marL="0" indent="0">
              <a:buNone/>
            </a:pPr>
            <a:r>
              <a:rPr lang="en-US" sz="1600" dirty="0">
                <a:latin typeface="Courier" pitchFamily="49" charset="0"/>
                <a:cs typeface="Consolas" panose="020B0609020204030204" pitchFamily="49" charset="0"/>
              </a:rPr>
              <a:t>replace x = 3 in 1/3  </a:t>
            </a:r>
          </a:p>
          <a:p>
            <a:pPr marL="0" indent="0">
              <a:buNone/>
            </a:pPr>
            <a:r>
              <a:rPr lang="en-US" sz="1600" dirty="0">
                <a:latin typeface="Courier" pitchFamily="49" charset="0"/>
                <a:cs typeface="Consolas" panose="020B0609020204030204" pitchFamily="49" charset="0"/>
              </a:rPr>
              <a:t>replace y = 9 if y == </a:t>
            </a:r>
            <a:r>
              <a:rPr lang="en-US" sz="1600" dirty="0" smtClean="0">
                <a:latin typeface="Courier" pitchFamily="49" charset="0"/>
                <a:cs typeface="Consolas" panose="020B0609020204030204" pitchFamily="49" charset="0"/>
              </a:rPr>
              <a:t>5</a:t>
            </a:r>
            <a:endParaRPr lang="en-US" sz="1600" dirty="0">
              <a:latin typeface="Courier" pitchFamily="49" charset="0"/>
              <a:cs typeface="Consolas" panose="020B0609020204030204" pitchFamily="49" charset="0"/>
            </a:endParaRPr>
          </a:p>
          <a:p>
            <a:pPr marL="0" indent="0">
              <a:buNone/>
            </a:pPr>
            <a:endParaRPr lang="en-US" sz="1600" dirty="0">
              <a:latin typeface="Courier" pitchFamily="49" charset="0"/>
              <a:cs typeface="Consolas" panose="020B0609020204030204" pitchFamily="49" charset="0"/>
            </a:endParaRPr>
          </a:p>
          <a:p>
            <a:pPr marL="0" indent="0">
              <a:buNone/>
            </a:pPr>
            <a:r>
              <a:rPr lang="en-US" sz="1600" dirty="0">
                <a:latin typeface="Courier" pitchFamily="49" charset="0"/>
                <a:cs typeface="Consolas" panose="020B0609020204030204" pitchFamily="49" charset="0"/>
              </a:rPr>
              <a:t>// </a:t>
            </a:r>
            <a:r>
              <a:rPr lang="en-US" sz="1600" dirty="0" smtClean="0">
                <a:latin typeface="Courier" pitchFamily="49" charset="0"/>
                <a:cs typeface="Consolas" panose="020B0609020204030204" pitchFamily="49" charset="0"/>
              </a:rPr>
              <a:t>other </a:t>
            </a:r>
            <a:r>
              <a:rPr lang="en-US" sz="1600" dirty="0">
                <a:latin typeface="Courier" pitchFamily="49" charset="0"/>
                <a:cs typeface="Consolas" panose="020B0609020204030204" pitchFamily="49" charset="0"/>
              </a:rPr>
              <a:t>variables </a:t>
            </a:r>
            <a:r>
              <a:rPr lang="en-US" sz="1600" dirty="0" smtClean="0">
                <a:latin typeface="Courier" pitchFamily="49" charset="0"/>
                <a:cs typeface="Consolas" panose="020B0609020204030204" pitchFamily="49" charset="0"/>
              </a:rPr>
              <a:t>can be specified in an </a:t>
            </a:r>
            <a:r>
              <a:rPr lang="en-US" sz="1600" dirty="0">
                <a:latin typeface="Courier" pitchFamily="49" charset="0"/>
                <a:cs typeface="Consolas" panose="020B0609020204030204" pitchFamily="49" charset="0"/>
              </a:rPr>
              <a:t>if condition </a:t>
            </a:r>
            <a:endParaRPr lang="en-US" sz="1600" dirty="0" smtClean="0">
              <a:latin typeface="Courier" pitchFamily="49" charset="0"/>
              <a:cs typeface="Consolas" panose="020B0609020204030204" pitchFamily="49" charset="0"/>
            </a:endParaRPr>
          </a:p>
          <a:p>
            <a:pPr marL="0" indent="0">
              <a:buNone/>
            </a:pPr>
            <a:r>
              <a:rPr lang="en-US" sz="1600" dirty="0" smtClean="0">
                <a:latin typeface="Courier" pitchFamily="49" charset="0"/>
                <a:cs typeface="Consolas" panose="020B0609020204030204" pitchFamily="49" charset="0"/>
              </a:rPr>
              <a:t>replace </a:t>
            </a:r>
            <a:r>
              <a:rPr lang="en-US" sz="1600" dirty="0">
                <a:latin typeface="Courier" pitchFamily="49" charset="0"/>
                <a:cs typeface="Consolas" panose="020B0609020204030204" pitchFamily="49" charset="0"/>
              </a:rPr>
              <a:t>x = -99 if y &lt; </a:t>
            </a:r>
            <a:r>
              <a:rPr lang="en-US" sz="1600" dirty="0" smtClean="0">
                <a:latin typeface="Courier" pitchFamily="49" charset="0"/>
                <a:cs typeface="Consolas" panose="020B0609020204030204" pitchFamily="49" charset="0"/>
              </a:rPr>
              <a:t>3</a:t>
            </a:r>
            <a:endParaRPr lang="en-US" sz="1600" dirty="0">
              <a:latin typeface="Courier" pitchFamily="49" charset="0"/>
              <a:cs typeface="Consolas" panose="020B0609020204030204" pitchFamily="49" charset="0"/>
            </a:endParaRPr>
          </a:p>
          <a:p>
            <a:pPr marL="0" indent="0">
              <a:buNone/>
            </a:pPr>
            <a:endParaRPr lang="en-US" sz="1600" dirty="0">
              <a:latin typeface="Courier" pitchFamily="49" charset="0"/>
              <a:cs typeface="Consolas" panose="020B0609020204030204" pitchFamily="49" charset="0"/>
            </a:endParaRPr>
          </a:p>
          <a:p>
            <a:pPr marL="0" indent="0">
              <a:buNone/>
            </a:pPr>
            <a:r>
              <a:rPr lang="en-US" sz="1600" dirty="0">
                <a:latin typeface="Courier" pitchFamily="49" charset="0"/>
                <a:cs typeface="Consolas" panose="020B0609020204030204" pitchFamily="49" charset="0"/>
              </a:rPr>
              <a:t>// </a:t>
            </a:r>
            <a:r>
              <a:rPr lang="en-US" sz="1600" dirty="0" smtClean="0">
                <a:latin typeface="Courier" pitchFamily="49" charset="0"/>
                <a:cs typeface="Consolas" panose="020B0609020204030204" pitchFamily="49" charset="0"/>
              </a:rPr>
              <a:t>change the x values of -99 to </a:t>
            </a:r>
            <a:r>
              <a:rPr lang="en-US" sz="1600" dirty="0" smtClean="0">
                <a:solidFill>
                  <a:prstClr val="black"/>
                </a:solidFill>
                <a:latin typeface="Courier" pitchFamily="49" charset="0"/>
                <a:cs typeface="Consolas" panose="020B0609020204030204" pitchFamily="49" charset="0"/>
              </a:rPr>
              <a:t>"</a:t>
            </a:r>
            <a:r>
              <a:rPr lang="en-US" sz="1600" dirty="0" smtClean="0">
                <a:latin typeface="Courier" pitchFamily="49" charset="0"/>
                <a:cs typeface="Consolas" panose="020B0609020204030204" pitchFamily="49" charset="0"/>
              </a:rPr>
              <a:t>missing</a:t>
            </a:r>
            <a:r>
              <a:rPr lang="en-US" sz="1600" dirty="0" smtClean="0">
                <a:solidFill>
                  <a:prstClr val="black"/>
                </a:solidFill>
                <a:latin typeface="Courier" pitchFamily="49" charset="0"/>
                <a:cs typeface="Consolas" panose="020B0609020204030204" pitchFamily="49" charset="0"/>
              </a:rPr>
              <a:t>"</a:t>
            </a:r>
            <a:endParaRPr lang="en-US" sz="1600" dirty="0" smtClean="0">
              <a:latin typeface="Courier" pitchFamily="49" charset="0"/>
              <a:cs typeface="Consolas" panose="020B0609020204030204" pitchFamily="49" charset="0"/>
            </a:endParaRPr>
          </a:p>
          <a:p>
            <a:pPr marL="0" indent="0">
              <a:buNone/>
            </a:pPr>
            <a:r>
              <a:rPr lang="en-US" sz="1600" dirty="0" smtClean="0">
                <a:latin typeface="Courier" pitchFamily="49" charset="0"/>
                <a:cs typeface="Consolas" panose="020B0609020204030204" pitchFamily="49" charset="0"/>
              </a:rPr>
              <a:t>// and change y values of 9 to </a:t>
            </a:r>
            <a:r>
              <a:rPr lang="en-US" sz="1600" dirty="0" smtClean="0">
                <a:solidFill>
                  <a:prstClr val="black"/>
                </a:solidFill>
                <a:latin typeface="Courier" pitchFamily="49" charset="0"/>
                <a:cs typeface="Consolas" panose="020B0609020204030204" pitchFamily="49" charset="0"/>
              </a:rPr>
              <a:t>"</a:t>
            </a:r>
            <a:r>
              <a:rPr lang="en-US" sz="1600" dirty="0" smtClean="0">
                <a:latin typeface="Courier" pitchFamily="49" charset="0"/>
                <a:cs typeface="Consolas" panose="020B0609020204030204" pitchFamily="49" charset="0"/>
              </a:rPr>
              <a:t>missing</a:t>
            </a:r>
            <a:r>
              <a:rPr lang="en-US" sz="1600" dirty="0" smtClean="0">
                <a:solidFill>
                  <a:prstClr val="black"/>
                </a:solidFill>
                <a:latin typeface="Courier" pitchFamily="49" charset="0"/>
                <a:cs typeface="Consolas" panose="020B0609020204030204" pitchFamily="49" charset="0"/>
              </a:rPr>
              <a:t>"</a:t>
            </a:r>
            <a:r>
              <a:rPr lang="en-US" sz="1600" dirty="0" smtClean="0">
                <a:latin typeface="Courier" pitchFamily="49" charset="0"/>
                <a:cs typeface="Consolas" panose="020B0609020204030204" pitchFamily="49" charset="0"/>
              </a:rPr>
              <a:t> </a:t>
            </a:r>
          </a:p>
          <a:p>
            <a:pPr marL="0" indent="0">
              <a:buNone/>
            </a:pPr>
            <a:r>
              <a:rPr lang="en-US" sz="1600" dirty="0" smtClean="0">
                <a:latin typeface="Courier" pitchFamily="49" charset="0"/>
                <a:cs typeface="Consolas" panose="020B0609020204030204" pitchFamily="49" charset="0"/>
              </a:rPr>
              <a:t>replace </a:t>
            </a:r>
            <a:r>
              <a:rPr lang="en-US" sz="1600" dirty="0">
                <a:latin typeface="Courier" pitchFamily="49" charset="0"/>
                <a:cs typeface="Consolas" panose="020B0609020204030204" pitchFamily="49" charset="0"/>
              </a:rPr>
              <a:t>x = . if x == -99</a:t>
            </a:r>
          </a:p>
          <a:p>
            <a:pPr marL="0" indent="0">
              <a:buNone/>
            </a:pPr>
            <a:r>
              <a:rPr lang="en-US" sz="1600" dirty="0">
                <a:latin typeface="Courier" pitchFamily="49" charset="0"/>
                <a:cs typeface="Consolas" panose="020B0609020204030204" pitchFamily="49" charset="0"/>
              </a:rPr>
              <a:t>replace y = . if y == 9</a:t>
            </a:r>
          </a:p>
          <a:p>
            <a:pPr marL="0" indent="0">
              <a:buNone/>
            </a:pPr>
            <a:r>
              <a:rPr lang="en-US" sz="1600" dirty="0" smtClean="0">
                <a:latin typeface="Courier" pitchFamily="49" charset="0"/>
                <a:cs typeface="Consolas" panose="020B0609020204030204" pitchFamily="49" charset="0"/>
              </a:rPr>
              <a:t>list</a:t>
            </a:r>
            <a:endParaRPr lang="en-US" sz="1600" dirty="0">
              <a:latin typeface="Courier" pitchFamily="49" charset="0"/>
              <a:cs typeface="Consolas" panose="020B0609020204030204" pitchFamily="49" charset="0"/>
            </a:endParaRPr>
          </a:p>
        </p:txBody>
      </p:sp>
      <p:sp>
        <p:nvSpPr>
          <p:cNvPr id="4" name="Rectangle 3"/>
          <p:cNvSpPr/>
          <p:nvPr/>
        </p:nvSpPr>
        <p:spPr>
          <a:xfrm>
            <a:off x="7010400" y="3733798"/>
            <a:ext cx="2438400" cy="2585323"/>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 x   y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1. | .   1 |</a:t>
            </a:r>
          </a:p>
          <a:p>
            <a:r>
              <a:rPr lang="en-US" dirty="0">
                <a:latin typeface="Consolas" panose="020B0609020204030204" pitchFamily="49" charset="0"/>
                <a:cs typeface="Consolas" panose="020B0609020204030204" pitchFamily="49" charset="0"/>
              </a:rPr>
              <a:t>  2. | .   2 |</a:t>
            </a:r>
          </a:p>
          <a:p>
            <a:r>
              <a:rPr lang="en-US" dirty="0">
                <a:latin typeface="Consolas" panose="020B0609020204030204" pitchFamily="49" charset="0"/>
                <a:cs typeface="Consolas" panose="020B0609020204030204" pitchFamily="49" charset="0"/>
              </a:rPr>
              <a:t>  3. | 3   3 |</a:t>
            </a:r>
          </a:p>
          <a:p>
            <a:r>
              <a:rPr lang="en-US" dirty="0">
                <a:latin typeface="Consolas" panose="020B0609020204030204" pitchFamily="49" charset="0"/>
                <a:cs typeface="Consolas" panose="020B0609020204030204" pitchFamily="49" charset="0"/>
              </a:rPr>
              <a:t>  4. | 2   4 |</a:t>
            </a:r>
          </a:p>
          <a:p>
            <a:r>
              <a:rPr lang="en-US" dirty="0">
                <a:latin typeface="Consolas" panose="020B0609020204030204" pitchFamily="49" charset="0"/>
                <a:cs typeface="Consolas" panose="020B0609020204030204" pitchFamily="49" charset="0"/>
              </a:rPr>
              <a:t>  5. | 2   . |</a:t>
            </a:r>
          </a:p>
          <a:p>
            <a:r>
              <a:rPr lang="en-US"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073474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latin typeface="Arial" panose="020B0604020202020204" pitchFamily="34" charset="0"/>
                <a:cs typeface="Arial" panose="020B0604020202020204" pitchFamily="34" charset="0"/>
              </a:rPr>
              <a:t>Random Data</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1000" y="1981200"/>
            <a:ext cx="8229600" cy="4525963"/>
          </a:xfrm>
        </p:spPr>
        <p:txBody>
          <a:bodyPr>
            <a:normAutofit fontScale="70000" lnSpcReduction="20000"/>
          </a:bodyPr>
          <a:lstStyle/>
          <a:p>
            <a:pPr marL="0" indent="0">
              <a:buNone/>
            </a:pPr>
            <a:r>
              <a:rPr lang="en-US" dirty="0" smtClean="0">
                <a:latin typeface="Courier" pitchFamily="49" charset="0"/>
                <a:cs typeface="Consolas" panose="020B0609020204030204" pitchFamily="49" charset="0"/>
              </a:rPr>
              <a:t>clear </a:t>
            </a:r>
            <a:r>
              <a:rPr lang="en-US" dirty="0">
                <a:latin typeface="Courier" pitchFamily="49" charset="0"/>
                <a:cs typeface="Consolas" panose="020B0609020204030204" pitchFamily="49" charset="0"/>
              </a:rPr>
              <a:t>all</a:t>
            </a:r>
          </a:p>
          <a:p>
            <a:pPr marL="0" indent="0">
              <a:buNone/>
            </a:pPr>
            <a:r>
              <a:rPr lang="en-US" dirty="0">
                <a:latin typeface="Courier" pitchFamily="49" charset="0"/>
                <a:cs typeface="Consolas" panose="020B0609020204030204" pitchFamily="49" charset="0"/>
              </a:rPr>
              <a:t>set </a:t>
            </a:r>
            <a:r>
              <a:rPr lang="en-US" dirty="0" err="1">
                <a:latin typeface="Courier" pitchFamily="49" charset="0"/>
                <a:cs typeface="Consolas" panose="020B0609020204030204" pitchFamily="49" charset="0"/>
              </a:rPr>
              <a:t>obs</a:t>
            </a:r>
            <a:r>
              <a:rPr lang="en-US" dirty="0">
                <a:latin typeface="Courier" pitchFamily="49" charset="0"/>
                <a:cs typeface="Consolas" panose="020B0609020204030204" pitchFamily="49" charset="0"/>
              </a:rPr>
              <a:t> 50</a:t>
            </a:r>
          </a:p>
          <a:p>
            <a:pPr marL="0" indent="0">
              <a:buNone/>
            </a:pPr>
            <a:r>
              <a:rPr lang="en-US" dirty="0">
                <a:latin typeface="Courier" pitchFamily="49" charset="0"/>
                <a:cs typeface="Consolas" panose="020B0609020204030204" pitchFamily="49" charset="0"/>
              </a:rPr>
              <a:t>set seed </a:t>
            </a:r>
            <a:r>
              <a:rPr lang="en-US" dirty="0" smtClean="0">
                <a:latin typeface="Courier" pitchFamily="49" charset="0"/>
                <a:cs typeface="Consolas" panose="020B0609020204030204" pitchFamily="49" charset="0"/>
              </a:rPr>
              <a:t>12345</a:t>
            </a:r>
            <a:endParaRPr lang="en-US" dirty="0">
              <a:latin typeface="Courier" pitchFamily="49" charset="0"/>
              <a:cs typeface="Consolas" panose="020B0609020204030204" pitchFamily="49" charset="0"/>
            </a:endParaRPr>
          </a:p>
          <a:p>
            <a:pPr marL="0" indent="0">
              <a:buNone/>
            </a:pPr>
            <a:r>
              <a:rPr lang="en-US" dirty="0">
                <a:latin typeface="Courier" pitchFamily="49" charset="0"/>
                <a:cs typeface="Consolas" panose="020B0609020204030204" pitchFamily="49" charset="0"/>
              </a:rPr>
              <a:t>generate x = </a:t>
            </a:r>
            <a:r>
              <a:rPr lang="en-US" dirty="0" err="1">
                <a:latin typeface="Courier" pitchFamily="49" charset="0"/>
                <a:cs typeface="Consolas" panose="020B0609020204030204" pitchFamily="49" charset="0"/>
              </a:rPr>
              <a:t>runiform</a:t>
            </a:r>
            <a:r>
              <a:rPr lang="en-US" dirty="0">
                <a:latin typeface="Courier" pitchFamily="49" charset="0"/>
                <a:cs typeface="Consolas" panose="020B0609020204030204" pitchFamily="49" charset="0"/>
              </a:rPr>
              <a:t>()</a:t>
            </a:r>
          </a:p>
          <a:p>
            <a:pPr marL="0" indent="0">
              <a:buNone/>
            </a:pPr>
            <a:r>
              <a:rPr lang="en-US" dirty="0">
                <a:latin typeface="Courier" pitchFamily="49" charset="0"/>
                <a:cs typeface="Consolas" panose="020B0609020204030204" pitchFamily="49" charset="0"/>
              </a:rPr>
              <a:t>generate y = </a:t>
            </a:r>
            <a:r>
              <a:rPr lang="en-US" dirty="0" err="1">
                <a:latin typeface="Courier" pitchFamily="49" charset="0"/>
                <a:cs typeface="Consolas" panose="020B0609020204030204" pitchFamily="49" charset="0"/>
              </a:rPr>
              <a:t>runiform</a:t>
            </a:r>
            <a:r>
              <a:rPr lang="en-US" dirty="0">
                <a:latin typeface="Courier" pitchFamily="49" charset="0"/>
                <a:cs typeface="Consolas" panose="020B0609020204030204" pitchFamily="49" charset="0"/>
              </a:rPr>
              <a:t>()</a:t>
            </a:r>
          </a:p>
          <a:p>
            <a:pPr marL="0" indent="0">
              <a:buNone/>
            </a:pPr>
            <a:r>
              <a:rPr lang="en-US" dirty="0" err="1">
                <a:latin typeface="Courier" pitchFamily="49" charset="0"/>
                <a:cs typeface="Consolas" panose="020B0609020204030204" pitchFamily="49" charset="0"/>
              </a:rPr>
              <a:t>twoway</a:t>
            </a:r>
            <a:r>
              <a:rPr lang="en-US" dirty="0">
                <a:latin typeface="Courier" pitchFamily="49" charset="0"/>
                <a:cs typeface="Consolas" panose="020B0609020204030204" pitchFamily="49" charset="0"/>
              </a:rPr>
              <a:t> scatter x </a:t>
            </a:r>
            <a:r>
              <a:rPr lang="en-US" dirty="0" smtClean="0">
                <a:latin typeface="Courier" pitchFamily="49" charset="0"/>
                <a:cs typeface="Consolas" panose="020B0609020204030204" pitchFamily="49" charset="0"/>
              </a:rPr>
              <a:t>y</a:t>
            </a:r>
          </a:p>
          <a:p>
            <a:pPr marL="0" indent="0">
              <a:buNone/>
            </a:pPr>
            <a:endParaRPr lang="en-US" dirty="0">
              <a:latin typeface="Courier"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1600200"/>
            <a:ext cx="4396974" cy="3218427"/>
          </a:xfrm>
          <a:prstGeom prst="rect">
            <a:avLst/>
          </a:prstGeom>
        </p:spPr>
      </p:pic>
    </p:spTree>
    <p:extLst>
      <p:ext uri="{BB962C8B-B14F-4D97-AF65-F5344CB8AC3E}">
        <p14:creationId xmlns:p14="http://schemas.microsoft.com/office/powerpoint/2010/main" val="3241228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latin typeface="Arial" panose="020B0604020202020204" pitchFamily="34" charset="0"/>
                <a:cs typeface="Arial" panose="020B0604020202020204" pitchFamily="34" charset="0"/>
              </a:rPr>
              <a:t>Missing Values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400" y="914400"/>
            <a:ext cx="8534400" cy="4525963"/>
          </a:xfrm>
        </p:spPr>
        <p:txBody>
          <a:bodyPr>
            <a:noAutofit/>
          </a:bodyPr>
          <a:lstStyle/>
          <a:p>
            <a:pPr marL="0" indent="0">
              <a:buNone/>
            </a:pPr>
            <a:r>
              <a:rPr lang="en-US" sz="1400" dirty="0" smtClean="0">
                <a:latin typeface="Courier" pitchFamily="49" charset="0"/>
                <a:cs typeface="Consolas" panose="020B0609020204030204" pitchFamily="49" charset="0"/>
              </a:rPr>
              <a:t>clear </a:t>
            </a:r>
            <a:r>
              <a:rPr lang="en-US" sz="1400" dirty="0">
                <a:latin typeface="Courier" pitchFamily="49" charset="0"/>
                <a:cs typeface="Consolas" panose="020B0609020204030204" pitchFamily="49" charset="0"/>
              </a:rPr>
              <a:t>all</a:t>
            </a:r>
          </a:p>
          <a:p>
            <a:pPr marL="0" indent="0">
              <a:buNone/>
            </a:pPr>
            <a:r>
              <a:rPr lang="en-US" sz="1400" dirty="0" smtClean="0">
                <a:latin typeface="Courier" pitchFamily="49" charset="0"/>
                <a:cs typeface="Consolas" panose="020B0609020204030204" pitchFamily="49" charset="0"/>
              </a:rPr>
              <a:t>input </a:t>
            </a:r>
            <a:r>
              <a:rPr lang="en-US" sz="1400" dirty="0">
                <a:latin typeface="Courier" pitchFamily="49" charset="0"/>
                <a:cs typeface="Consolas" panose="020B0609020204030204" pitchFamily="49" charset="0"/>
              </a:rPr>
              <a:t>x y</a:t>
            </a:r>
          </a:p>
          <a:p>
            <a:pPr marL="0" indent="0">
              <a:buNone/>
            </a:pPr>
            <a:r>
              <a:rPr lang="en-US" sz="1400" dirty="0">
                <a:latin typeface="Courier" pitchFamily="49" charset="0"/>
                <a:cs typeface="Consolas" panose="020B0609020204030204" pitchFamily="49" charset="0"/>
              </a:rPr>
              <a:t>. 1</a:t>
            </a:r>
          </a:p>
          <a:p>
            <a:pPr marL="0" indent="0">
              <a:buNone/>
            </a:pPr>
            <a:r>
              <a:rPr lang="en-US" sz="1400" dirty="0">
                <a:latin typeface="Courier" pitchFamily="49" charset="0"/>
                <a:cs typeface="Consolas" panose="020B0609020204030204" pitchFamily="49" charset="0"/>
              </a:rPr>
              <a:t>. 2</a:t>
            </a:r>
          </a:p>
          <a:p>
            <a:pPr marL="0" indent="0">
              <a:buNone/>
            </a:pPr>
            <a:r>
              <a:rPr lang="en-US" sz="1400" dirty="0">
                <a:latin typeface="Courier" pitchFamily="49" charset="0"/>
                <a:cs typeface="Consolas" panose="020B0609020204030204" pitchFamily="49" charset="0"/>
              </a:rPr>
              <a:t>3 3</a:t>
            </a:r>
          </a:p>
          <a:p>
            <a:pPr marL="0" indent="0">
              <a:buNone/>
            </a:pPr>
            <a:r>
              <a:rPr lang="en-US" sz="1400" dirty="0">
                <a:latin typeface="Courier" pitchFamily="49" charset="0"/>
                <a:cs typeface="Consolas" panose="020B0609020204030204" pitchFamily="49" charset="0"/>
              </a:rPr>
              <a:t>2 4</a:t>
            </a:r>
          </a:p>
          <a:p>
            <a:pPr marL="0" indent="0">
              <a:buNone/>
            </a:pPr>
            <a:r>
              <a:rPr lang="en-US" sz="1400" dirty="0">
                <a:latin typeface="Courier" pitchFamily="49" charset="0"/>
                <a:cs typeface="Consolas" panose="020B0609020204030204" pitchFamily="49" charset="0"/>
              </a:rPr>
              <a:t>2 .</a:t>
            </a:r>
          </a:p>
          <a:p>
            <a:pPr marL="0" indent="0">
              <a:buNone/>
            </a:pPr>
            <a:r>
              <a:rPr lang="en-US" sz="1400" dirty="0">
                <a:latin typeface="Courier" pitchFamily="49" charset="0"/>
                <a:cs typeface="Consolas" panose="020B0609020204030204" pitchFamily="49" charset="0"/>
              </a:rPr>
              <a:t>end</a:t>
            </a:r>
          </a:p>
          <a:p>
            <a:pPr marL="0" indent="0">
              <a:buNone/>
            </a:pPr>
            <a:endParaRPr lang="en-US" sz="1400" dirty="0">
              <a:latin typeface="Courier" pitchFamily="49" charset="0"/>
              <a:cs typeface="Consolas" panose="020B0609020204030204" pitchFamily="49" charset="0"/>
            </a:endParaRPr>
          </a:p>
          <a:p>
            <a:pPr marL="0" indent="0">
              <a:buNone/>
            </a:pPr>
            <a:r>
              <a:rPr lang="en-US" sz="1400" dirty="0">
                <a:latin typeface="Courier" pitchFamily="49" charset="0"/>
                <a:cs typeface="Consolas" panose="020B0609020204030204" pitchFamily="49" charset="0"/>
              </a:rPr>
              <a:t>// create </a:t>
            </a:r>
            <a:r>
              <a:rPr lang="en-US" sz="1400" dirty="0" smtClean="0">
                <a:latin typeface="Courier" pitchFamily="49" charset="0"/>
                <a:cs typeface="Consolas" panose="020B0609020204030204" pitchFamily="49" charset="0"/>
              </a:rPr>
              <a:t>new variable </a:t>
            </a:r>
            <a:r>
              <a:rPr lang="en-US" sz="1400" dirty="0" err="1" smtClean="0">
                <a:latin typeface="Courier" pitchFamily="49" charset="0"/>
                <a:cs typeface="Consolas" panose="020B0609020204030204" pitchFamily="49" charset="0"/>
              </a:rPr>
              <a:t>high_y</a:t>
            </a:r>
            <a:endParaRPr lang="en-US" sz="1400" dirty="0" smtClean="0">
              <a:latin typeface="Courier" pitchFamily="49" charset="0"/>
              <a:cs typeface="Consolas" panose="020B0609020204030204" pitchFamily="49" charset="0"/>
            </a:endParaRPr>
          </a:p>
          <a:p>
            <a:pPr marL="0" indent="0">
              <a:buNone/>
            </a:pPr>
            <a:r>
              <a:rPr lang="en-US" sz="1400" dirty="0" smtClean="0">
                <a:latin typeface="Courier" pitchFamily="49" charset="0"/>
                <a:cs typeface="Consolas" panose="020B0609020204030204" pitchFamily="49" charset="0"/>
              </a:rPr>
              <a:t>// </a:t>
            </a:r>
            <a:r>
              <a:rPr lang="en-US" sz="1400" dirty="0" err="1" smtClean="0">
                <a:latin typeface="Courier" pitchFamily="49" charset="0"/>
                <a:cs typeface="Consolas" panose="020B0609020204030204" pitchFamily="49" charset="0"/>
              </a:rPr>
              <a:t>that</a:t>
            </a:r>
            <a:r>
              <a:rPr lang="en-US" sz="1400" dirty="0" smtClean="0">
                <a:latin typeface="Courier" pitchFamily="49" charset="0"/>
                <a:cs typeface="Consolas" panose="020B0609020204030204" pitchFamily="49" charset="0"/>
              </a:rPr>
              <a:t> </a:t>
            </a:r>
            <a:r>
              <a:rPr lang="en-US" sz="1400" dirty="0" smtClean="0">
                <a:latin typeface="Courier" pitchFamily="49" charset="0"/>
                <a:cs typeface="Consolas" panose="020B0609020204030204" pitchFamily="49" charset="0"/>
              </a:rPr>
              <a:t>dichotomizes y around 2.5</a:t>
            </a:r>
            <a:endParaRPr lang="en-US" sz="1400" dirty="0" smtClean="0">
              <a:latin typeface="Courier" pitchFamily="49" charset="0"/>
              <a:cs typeface="Consolas" panose="020B0609020204030204" pitchFamily="49" charset="0"/>
            </a:endParaRPr>
          </a:p>
          <a:p>
            <a:pPr marL="0" indent="0">
              <a:buNone/>
            </a:pPr>
            <a:r>
              <a:rPr lang="en-US" sz="1400" dirty="0" smtClean="0">
                <a:latin typeface="Courier" pitchFamily="49" charset="0"/>
                <a:cs typeface="Consolas" panose="020B0609020204030204" pitchFamily="49" charset="0"/>
              </a:rPr>
              <a:t>// </a:t>
            </a:r>
            <a:r>
              <a:rPr lang="en-US" sz="1400" b="1" dirty="0" smtClean="0">
                <a:latin typeface="Courier" pitchFamily="49" charset="0"/>
                <a:cs typeface="Consolas" panose="020B0609020204030204" pitchFamily="49" charset="0"/>
              </a:rPr>
              <a:t>this is </a:t>
            </a:r>
            <a:r>
              <a:rPr lang="en-US" sz="1400" b="1" dirty="0" smtClean="0">
                <a:latin typeface="Courier" pitchFamily="49" charset="0"/>
                <a:cs typeface="Consolas" panose="020B0609020204030204" pitchFamily="49" charset="0"/>
              </a:rPr>
              <a:t>incorrect !!!</a:t>
            </a:r>
            <a:endParaRPr lang="en-US" sz="1400" b="1" dirty="0">
              <a:latin typeface="Courier" pitchFamily="49" charset="0"/>
              <a:cs typeface="Consolas" panose="020B0609020204030204" pitchFamily="49" charset="0"/>
            </a:endParaRPr>
          </a:p>
          <a:p>
            <a:pPr marL="0" indent="0">
              <a:buNone/>
            </a:pPr>
            <a:r>
              <a:rPr lang="en-US" sz="1400" dirty="0">
                <a:latin typeface="Courier" pitchFamily="49" charset="0"/>
                <a:cs typeface="Consolas" panose="020B0609020204030204" pitchFamily="49" charset="0"/>
              </a:rPr>
              <a:t>generate </a:t>
            </a:r>
            <a:r>
              <a:rPr lang="en-US" sz="1400" dirty="0" err="1">
                <a:latin typeface="Courier" pitchFamily="49" charset="0"/>
                <a:cs typeface="Consolas" panose="020B0609020204030204" pitchFamily="49" charset="0"/>
              </a:rPr>
              <a:t>high_y</a:t>
            </a:r>
            <a:r>
              <a:rPr lang="en-US" sz="1400" dirty="0">
                <a:latin typeface="Courier" pitchFamily="49" charset="0"/>
                <a:cs typeface="Consolas" panose="020B0609020204030204" pitchFamily="49" charset="0"/>
              </a:rPr>
              <a:t> = 0</a:t>
            </a:r>
          </a:p>
          <a:p>
            <a:pPr marL="0" indent="0">
              <a:buNone/>
            </a:pPr>
            <a:r>
              <a:rPr lang="en-US" sz="1400" dirty="0">
                <a:latin typeface="Courier" pitchFamily="49" charset="0"/>
                <a:cs typeface="Consolas" panose="020B0609020204030204" pitchFamily="49" charset="0"/>
              </a:rPr>
              <a:t>replace </a:t>
            </a:r>
            <a:r>
              <a:rPr lang="en-US" sz="1400" dirty="0" err="1">
                <a:latin typeface="Courier" pitchFamily="49" charset="0"/>
                <a:cs typeface="Consolas" panose="020B0609020204030204" pitchFamily="49" charset="0"/>
              </a:rPr>
              <a:t>high_y</a:t>
            </a:r>
            <a:r>
              <a:rPr lang="en-US" sz="1400" dirty="0">
                <a:latin typeface="Courier" pitchFamily="49" charset="0"/>
                <a:cs typeface="Consolas" panose="020B0609020204030204" pitchFamily="49" charset="0"/>
              </a:rPr>
              <a:t> = 1 if 2.5 &lt; y</a:t>
            </a:r>
          </a:p>
          <a:p>
            <a:pPr marL="0" indent="0">
              <a:buNone/>
            </a:pPr>
            <a:endParaRPr lang="en-US" sz="1400" dirty="0" smtClean="0">
              <a:latin typeface="Courier" pitchFamily="49" charset="0"/>
              <a:cs typeface="Consolas" panose="020B0609020204030204" pitchFamily="49" charset="0"/>
            </a:endParaRPr>
          </a:p>
          <a:p>
            <a:pPr marL="0" indent="0">
              <a:buNone/>
            </a:pPr>
            <a:r>
              <a:rPr lang="en-US" sz="1400" dirty="0" smtClean="0">
                <a:latin typeface="Courier" pitchFamily="49" charset="0"/>
                <a:cs typeface="Consolas" panose="020B0609020204030204" pitchFamily="49" charset="0"/>
              </a:rPr>
              <a:t>// </a:t>
            </a:r>
            <a:r>
              <a:rPr lang="en-US" sz="1400" dirty="0" smtClean="0">
                <a:latin typeface="Courier" pitchFamily="49" charset="0"/>
                <a:cs typeface="Consolas" panose="020B0609020204030204" pitchFamily="49" charset="0"/>
              </a:rPr>
              <a:t>create high_y2 </a:t>
            </a:r>
            <a:r>
              <a:rPr lang="en-US" sz="1400" b="1" dirty="0" smtClean="0">
                <a:latin typeface="Courier" pitchFamily="49" charset="0"/>
                <a:cs typeface="Consolas" panose="020B0609020204030204" pitchFamily="49" charset="0"/>
              </a:rPr>
              <a:t>correctly...</a:t>
            </a:r>
            <a:endParaRPr lang="en-US" sz="1400" b="1" dirty="0">
              <a:latin typeface="Courier" pitchFamily="49" charset="0"/>
              <a:cs typeface="Consolas" panose="020B0609020204030204" pitchFamily="49" charset="0"/>
            </a:endParaRPr>
          </a:p>
          <a:p>
            <a:pPr marL="0" indent="0">
              <a:buNone/>
            </a:pPr>
            <a:r>
              <a:rPr lang="en-US" sz="1400" dirty="0">
                <a:latin typeface="Courier" pitchFamily="49" charset="0"/>
                <a:cs typeface="Consolas" panose="020B0609020204030204" pitchFamily="49" charset="0"/>
              </a:rPr>
              <a:t>generate high_y2 = 0 if !missing(y</a:t>
            </a:r>
            <a:r>
              <a:rPr lang="en-US" sz="1400" dirty="0" smtClean="0">
                <a:latin typeface="Courier" pitchFamily="49" charset="0"/>
                <a:cs typeface="Consolas" panose="020B0609020204030204" pitchFamily="49" charset="0"/>
              </a:rPr>
              <a:t>)</a:t>
            </a:r>
            <a:endParaRPr lang="en-US" sz="1400" dirty="0">
              <a:latin typeface="Courier" pitchFamily="49" charset="0"/>
              <a:cs typeface="Consolas" panose="020B0609020204030204" pitchFamily="49" charset="0"/>
            </a:endParaRPr>
          </a:p>
          <a:p>
            <a:pPr marL="0" indent="0">
              <a:buNone/>
            </a:pPr>
            <a:r>
              <a:rPr lang="en-US" sz="1400" dirty="0">
                <a:latin typeface="Courier" pitchFamily="49" charset="0"/>
                <a:cs typeface="Consolas" panose="020B0609020204030204" pitchFamily="49" charset="0"/>
              </a:rPr>
              <a:t>replace high_y2 = 1 if 2.5 &lt; y &amp; !missing(y</a:t>
            </a:r>
            <a:r>
              <a:rPr lang="en-US" sz="1400" dirty="0" smtClean="0">
                <a:latin typeface="Courier" pitchFamily="49" charset="0"/>
                <a:cs typeface="Consolas" panose="020B0609020204030204" pitchFamily="49" charset="0"/>
              </a:rPr>
              <a:t>)</a:t>
            </a:r>
            <a:endParaRPr lang="en-US" sz="1400" dirty="0">
              <a:latin typeface="Courier" pitchFamily="49" charset="0"/>
              <a:cs typeface="Consolas" panose="020B0609020204030204" pitchFamily="49" charset="0"/>
            </a:endParaRPr>
          </a:p>
          <a:p>
            <a:pPr marL="0" indent="0">
              <a:buNone/>
            </a:pPr>
            <a:r>
              <a:rPr lang="en-US" sz="1400" dirty="0">
                <a:latin typeface="Courier" pitchFamily="49" charset="0"/>
                <a:cs typeface="Consolas" panose="020B0609020204030204" pitchFamily="49" charset="0"/>
              </a:rPr>
              <a:t>list</a:t>
            </a:r>
          </a:p>
        </p:txBody>
      </p:sp>
      <p:sp>
        <p:nvSpPr>
          <p:cNvPr id="4" name="Rectangle 3"/>
          <p:cNvSpPr/>
          <p:nvPr/>
        </p:nvSpPr>
        <p:spPr>
          <a:xfrm>
            <a:off x="4724400" y="3048000"/>
            <a:ext cx="4572000" cy="2585323"/>
          </a:xfrm>
          <a:prstGeom prst="rect">
            <a:avLst/>
          </a:prstGeom>
        </p:spPr>
        <p:txBody>
          <a:bodyPr>
            <a:spAutoFit/>
          </a:bodyPr>
          <a:lstStyle/>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 x   y   </a:t>
            </a:r>
            <a:r>
              <a:rPr lang="en-US" dirty="0" err="1">
                <a:latin typeface="Consolas" panose="020B0609020204030204" pitchFamily="49" charset="0"/>
                <a:cs typeface="Consolas" panose="020B0609020204030204" pitchFamily="49" charset="0"/>
              </a:rPr>
              <a:t>high_y</a:t>
            </a:r>
            <a:r>
              <a:rPr lang="en-US" dirty="0">
                <a:latin typeface="Consolas" panose="020B0609020204030204" pitchFamily="49" charset="0"/>
                <a:cs typeface="Consolas" panose="020B0609020204030204" pitchFamily="49" charset="0"/>
              </a:rPr>
              <a:t>   high_y2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1. | .   1        0         0 |</a:t>
            </a:r>
          </a:p>
          <a:p>
            <a:r>
              <a:rPr lang="en-US" dirty="0">
                <a:latin typeface="Consolas" panose="020B0609020204030204" pitchFamily="49" charset="0"/>
                <a:cs typeface="Consolas" panose="020B0609020204030204" pitchFamily="49" charset="0"/>
              </a:rPr>
              <a:t>  2. | .   2        0         0 |</a:t>
            </a:r>
          </a:p>
          <a:p>
            <a:r>
              <a:rPr lang="en-US" dirty="0">
                <a:latin typeface="Consolas" panose="020B0609020204030204" pitchFamily="49" charset="0"/>
                <a:cs typeface="Consolas" panose="020B0609020204030204" pitchFamily="49" charset="0"/>
              </a:rPr>
              <a:t>  3. | 3   3        1         1 |</a:t>
            </a:r>
          </a:p>
          <a:p>
            <a:r>
              <a:rPr lang="en-US" dirty="0">
                <a:latin typeface="Consolas" panose="020B0609020204030204" pitchFamily="49" charset="0"/>
                <a:cs typeface="Consolas" panose="020B0609020204030204" pitchFamily="49" charset="0"/>
              </a:rPr>
              <a:t>  4. | 2   4        1         1 |</a:t>
            </a:r>
          </a:p>
          <a:p>
            <a:r>
              <a:rPr lang="en-US" dirty="0">
                <a:latin typeface="Consolas" panose="020B0609020204030204" pitchFamily="49" charset="0"/>
                <a:cs typeface="Consolas" panose="020B0609020204030204" pitchFamily="49" charset="0"/>
              </a:rPr>
              <a:t>  5. | 2   .        1         . |</a:t>
            </a:r>
          </a:p>
          <a:p>
            <a:r>
              <a:rPr lang="en-US"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616489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
            <a:ext cx="8229600" cy="1143000"/>
          </a:xfrm>
        </p:spPr>
        <p:txBody>
          <a:bodyPr>
            <a:normAutofit/>
          </a:bodyPr>
          <a:lstStyle/>
          <a:p>
            <a:r>
              <a:rPr lang="en-US" sz="3600" dirty="0" smtClean="0">
                <a:latin typeface="Arial" panose="020B0604020202020204" pitchFamily="34" charset="0"/>
                <a:cs typeface="Arial" panose="020B0604020202020204" pitchFamily="34" charset="0"/>
              </a:rPr>
              <a:t>Save and Use</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066800"/>
            <a:ext cx="8229600" cy="4525963"/>
          </a:xfrm>
        </p:spPr>
        <p:txBody>
          <a:bodyPr>
            <a:normAutofit fontScale="55000" lnSpcReduction="20000"/>
          </a:bodyPr>
          <a:lstStyle/>
          <a:p>
            <a:pPr marL="0" indent="0">
              <a:buNone/>
            </a:pPr>
            <a:r>
              <a:rPr lang="en-US" dirty="0" smtClean="0">
                <a:latin typeface="Courier New" panose="02070309020205020404" pitchFamily="49" charset="0"/>
                <a:cs typeface="Courier New" panose="02070309020205020404" pitchFamily="49" charset="0"/>
              </a:rPr>
              <a:t>// create and </a:t>
            </a:r>
            <a:r>
              <a:rPr lang="en-US" dirty="0" smtClean="0">
                <a:latin typeface="Courier New" panose="02070309020205020404" pitchFamily="49" charset="0"/>
                <a:cs typeface="Courier New" panose="02070309020205020404" pitchFamily="49" charset="0"/>
              </a:rPr>
              <a:t>save </a:t>
            </a:r>
            <a:r>
              <a:rPr lang="en-US" dirty="0" err="1" smtClean="0">
                <a:latin typeface="Courier New" panose="02070309020205020404" pitchFamily="49" charset="0"/>
                <a:cs typeface="Courier New" panose="02070309020205020404" pitchFamily="49" charset="0"/>
              </a:rPr>
              <a:t>Stata</a:t>
            </a:r>
            <a:r>
              <a:rPr lang="en-US" dirty="0" smtClean="0">
                <a:latin typeface="Courier New" panose="02070309020205020404" pitchFamily="49" charset="0"/>
                <a:cs typeface="Courier New" panose="02070309020205020404" pitchFamily="49" charset="0"/>
              </a:rPr>
              <a:t> dataset</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clear all</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input </a:t>
            </a:r>
            <a:r>
              <a:rPr lang="en-US" dirty="0">
                <a:latin typeface="Courier New" panose="02070309020205020404" pitchFamily="49" charset="0"/>
                <a:cs typeface="Courier New" panose="02070309020205020404" pitchFamily="49" charset="0"/>
              </a:rPr>
              <a:t>id str10 name </a:t>
            </a:r>
            <a:r>
              <a:rPr lang="en-US" dirty="0" err="1">
                <a:latin typeface="Courier New" panose="02070309020205020404" pitchFamily="49" charset="0"/>
                <a:cs typeface="Courier New" panose="02070309020205020404" pitchFamily="49" charset="0"/>
              </a:rPr>
              <a:t>yob</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 "Amy" 1990</a:t>
            </a:r>
          </a:p>
          <a:p>
            <a:pPr marL="0" indent="0">
              <a:buNone/>
            </a:pPr>
            <a:r>
              <a:rPr lang="en-US" dirty="0">
                <a:latin typeface="Courier New" panose="02070309020205020404" pitchFamily="49" charset="0"/>
                <a:cs typeface="Courier New" panose="02070309020205020404" pitchFamily="49" charset="0"/>
              </a:rPr>
              <a:t>2 "Bill" 1991</a:t>
            </a:r>
          </a:p>
          <a:p>
            <a:pPr marL="0" indent="0">
              <a:buNone/>
            </a:pPr>
            <a:r>
              <a:rPr lang="en-US" dirty="0">
                <a:latin typeface="Courier New" panose="02070309020205020404" pitchFamily="49" charset="0"/>
                <a:cs typeface="Courier New" panose="02070309020205020404" pitchFamily="49" charset="0"/>
              </a:rPr>
              <a:t>3 "Cathy" 1989</a:t>
            </a:r>
          </a:p>
          <a:p>
            <a:pPr marL="0" indent="0">
              <a:buNone/>
            </a:pPr>
            <a:r>
              <a:rPr lang="en-US" dirty="0" smtClean="0">
                <a:latin typeface="Courier New" panose="02070309020205020404" pitchFamily="49" charset="0"/>
                <a:cs typeface="Courier New" panose="02070309020205020404" pitchFamily="49" charset="0"/>
              </a:rPr>
              <a:t>end</a:t>
            </a:r>
          </a:p>
          <a:p>
            <a:pPr marL="0" indent="0">
              <a:buNone/>
            </a:pPr>
            <a:r>
              <a:rPr lang="en-US" dirty="0" smtClean="0">
                <a:latin typeface="Courier New" panose="02070309020205020404" pitchFamily="49" charset="0"/>
                <a:cs typeface="Courier New" panose="02070309020205020404" pitchFamily="49" charset="0"/>
              </a:rPr>
              <a:t>rename </a:t>
            </a:r>
            <a:r>
              <a:rPr lang="en-US" dirty="0" err="1">
                <a:latin typeface="Courier New" panose="02070309020205020404" pitchFamily="49" charset="0"/>
                <a:cs typeface="Courier New" panose="02070309020205020404" pitchFamily="49" charset="0"/>
              </a:rPr>
              <a:t>yob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year_of_birth</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save </a:t>
            </a:r>
            <a:r>
              <a:rPr lang="en-US" dirty="0" err="1">
                <a:latin typeface="Courier New" panose="02070309020205020404" pitchFamily="49" charset="0"/>
                <a:cs typeface="Courier New" panose="02070309020205020404" pitchFamily="49" charset="0"/>
              </a:rPr>
              <a:t>birth.dta</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replace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later, </a:t>
            </a:r>
            <a:r>
              <a:rPr lang="en-US" dirty="0">
                <a:latin typeface="Courier New" panose="02070309020205020404" pitchFamily="49" charset="0"/>
                <a:cs typeface="Courier New" panose="02070309020205020404" pitchFamily="49" charset="0"/>
              </a:rPr>
              <a:t>we can bring </a:t>
            </a:r>
            <a:r>
              <a:rPr lang="en-US" dirty="0" smtClean="0">
                <a:latin typeface="Courier New" panose="02070309020205020404" pitchFamily="49" charset="0"/>
                <a:cs typeface="Courier New" panose="02070309020205020404" pitchFamily="49" charset="0"/>
              </a:rPr>
              <a:t>dataset </a:t>
            </a:r>
            <a:r>
              <a:rPr lang="en-US" dirty="0">
                <a:latin typeface="Courier New" panose="02070309020205020404" pitchFamily="49" charset="0"/>
                <a:cs typeface="Courier New" panose="02070309020205020404" pitchFamily="49" charset="0"/>
              </a:rPr>
              <a:t>back </a:t>
            </a:r>
            <a:r>
              <a:rPr lang="en-US" dirty="0" smtClean="0">
                <a:latin typeface="Courier New" panose="02070309020205020404" pitchFamily="49" charset="0"/>
                <a:cs typeface="Courier New" panose="02070309020205020404" pitchFamily="49" charset="0"/>
              </a:rPr>
              <a:t>into memory</a:t>
            </a:r>
          </a:p>
          <a:p>
            <a:pPr marL="0" indent="0">
              <a:buNone/>
            </a:pPr>
            <a:r>
              <a:rPr lang="en-US" dirty="0" smtClean="0">
                <a:latin typeface="Courier New" panose="02070309020205020404" pitchFamily="49" charset="0"/>
                <a:cs typeface="Courier New" panose="02070309020205020404" pitchFamily="49" charset="0"/>
              </a:rPr>
              <a:t>// via the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use" command</a:t>
            </a:r>
          </a:p>
          <a:p>
            <a:pPr marL="0" indent="0">
              <a:buNone/>
            </a:pPr>
            <a:r>
              <a:rPr lang="en-US" dirty="0">
                <a:latin typeface="Courier New" panose="02070309020205020404" pitchFamily="49" charset="0"/>
                <a:cs typeface="Courier New" panose="02070309020205020404" pitchFamily="49" charset="0"/>
              </a:rPr>
              <a:t>clear </a:t>
            </a:r>
            <a:r>
              <a:rPr lang="en-US" dirty="0" smtClean="0">
                <a:latin typeface="Courier New" panose="02070309020205020404" pitchFamily="49" charset="0"/>
                <a:cs typeface="Courier New" panose="02070309020205020404" pitchFamily="49" charset="0"/>
              </a:rPr>
              <a:t>all</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use </a:t>
            </a:r>
            <a:r>
              <a:rPr lang="en-US" dirty="0" err="1">
                <a:latin typeface="Courier New" panose="02070309020205020404" pitchFamily="49" charset="0"/>
                <a:cs typeface="Courier New" panose="02070309020205020404" pitchFamily="49" charset="0"/>
              </a:rPr>
              <a:t>birth.dta</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assert _N == </a:t>
            </a:r>
            <a:r>
              <a:rPr lang="en-US" dirty="0" smtClean="0">
                <a:latin typeface="Courier New" panose="02070309020205020404" pitchFamily="49" charset="0"/>
                <a:cs typeface="Courier New" panose="02070309020205020404" pitchFamily="49" charset="0"/>
              </a:rPr>
              <a:t>3</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list</a:t>
            </a:r>
            <a:endParaRPr lang="en-US" dirty="0">
              <a:latin typeface="Courier New" panose="02070309020205020404" pitchFamily="49" charset="0"/>
              <a:cs typeface="Courier New" panose="02070309020205020404" pitchFamily="49" charset="0"/>
            </a:endParaRPr>
          </a:p>
        </p:txBody>
      </p:sp>
      <p:sp>
        <p:nvSpPr>
          <p:cNvPr id="4" name="Rectangle 3"/>
          <p:cNvSpPr/>
          <p:nvPr/>
        </p:nvSpPr>
        <p:spPr>
          <a:xfrm>
            <a:off x="3581400" y="4067175"/>
            <a:ext cx="4572000" cy="2031325"/>
          </a:xfrm>
          <a:prstGeom prst="rect">
            <a:avLst/>
          </a:prstGeom>
        </p:spPr>
        <p:txBody>
          <a:bodyPr>
            <a:spAutoFit/>
          </a:bodyPr>
          <a:lstStyle/>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 id    name   </a:t>
            </a:r>
            <a:r>
              <a:rPr lang="en-US" dirty="0" err="1">
                <a:latin typeface="Consolas" panose="020B0609020204030204" pitchFamily="49" charset="0"/>
                <a:cs typeface="Consolas" panose="020B0609020204030204" pitchFamily="49" charset="0"/>
              </a:rPr>
              <a:t>year_o~h</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1. |  1     Amy       1990 |</a:t>
            </a:r>
          </a:p>
          <a:p>
            <a:r>
              <a:rPr lang="en-US" dirty="0">
                <a:latin typeface="Consolas" panose="020B0609020204030204" pitchFamily="49" charset="0"/>
                <a:cs typeface="Consolas" panose="020B0609020204030204" pitchFamily="49" charset="0"/>
              </a:rPr>
              <a:t>  2. |  2    Bill       1991 |</a:t>
            </a:r>
          </a:p>
          <a:p>
            <a:r>
              <a:rPr lang="en-US" dirty="0">
                <a:latin typeface="Consolas" panose="020B0609020204030204" pitchFamily="49" charset="0"/>
                <a:cs typeface="Consolas" panose="020B0609020204030204" pitchFamily="49" charset="0"/>
              </a:rPr>
              <a:t>  3. |  3   Cathy       1989 |</a:t>
            </a:r>
          </a:p>
          <a:p>
            <a:r>
              <a:rPr lang="en-US"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84882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3739</TotalTime>
  <Words>2141</Words>
  <Application>Microsoft Office PowerPoint</Application>
  <PresentationFormat>On-screen Show (4:3)</PresentationFormat>
  <Paragraphs>516</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Introduction to Stata Data Management </vt:lpstr>
      <vt:lpstr>Online Resources</vt:lpstr>
      <vt:lpstr>Topics</vt:lpstr>
      <vt:lpstr>Display</vt:lpstr>
      <vt:lpstr>Stata Dataset </vt:lpstr>
      <vt:lpstr>Replace</vt:lpstr>
      <vt:lpstr>Random Data</vt:lpstr>
      <vt:lpstr>Missing Values</vt:lpstr>
      <vt:lpstr>Save and Use</vt:lpstr>
      <vt:lpstr>Labels</vt:lpstr>
      <vt:lpstr>Summarize</vt:lpstr>
      <vt:lpstr>Excel</vt:lpstr>
      <vt:lpstr>PowerPoint Presentation</vt:lpstr>
      <vt:lpstr>Append</vt:lpstr>
      <vt:lpstr>Append Example</vt:lpstr>
      <vt:lpstr>One-to-One Match Merge</vt:lpstr>
      <vt:lpstr>One-to-One Match Merge Example</vt:lpstr>
      <vt:lpstr>Many-to-One Match Merge Example</vt:lpstr>
      <vt:lpstr>How Stata Merges</vt:lpstr>
      <vt:lpstr>Working with Raw Data</vt:lpstr>
      <vt:lpstr>Data Import commands</vt:lpstr>
      <vt:lpstr>Free Format</vt:lpstr>
      <vt:lpstr>Fixed Column Format</vt:lpstr>
      <vt:lpstr>Lessons About Importing/Exporting Data</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Stata Workshop 2  (Data Management)</dc:title>
  <dc:creator>cchung</dc:creator>
  <cp:lastModifiedBy>dkoffman</cp:lastModifiedBy>
  <cp:revision>195</cp:revision>
  <cp:lastPrinted>2013-09-26T16:20:40Z</cp:lastPrinted>
  <dcterms:created xsi:type="dcterms:W3CDTF">2012-02-02T16:08:29Z</dcterms:created>
  <dcterms:modified xsi:type="dcterms:W3CDTF">2013-09-26T16:32:52Z</dcterms:modified>
</cp:coreProperties>
</file>