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1"/>
  </p:normalViewPr>
  <p:slideViewPr>
    <p:cSldViewPr snapToGrid="0" snapToObjects="1" showGuides="1">
      <p:cViewPr varScale="1">
        <p:scale>
          <a:sx n="91" d="100"/>
          <a:sy n="91" d="100"/>
        </p:scale>
        <p:origin x="7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4/16/20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4/16/20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4/16/20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B06B-7329-1F47-860A-68C467973282}"/>
              </a:ext>
            </a:extLst>
          </p:cNvPr>
          <p:cNvSpPr>
            <a:spLocks noGrp="1"/>
          </p:cNvSpPr>
          <p:nvPr>
            <p:ph type="ctrTitle"/>
          </p:nvPr>
        </p:nvSpPr>
        <p:spPr/>
        <p:txBody>
          <a:bodyPr/>
          <a:lstStyle/>
          <a:p>
            <a:r>
              <a:rPr lang="en-US" dirty="0"/>
              <a:t>New hotel in Toronto</a:t>
            </a:r>
          </a:p>
        </p:txBody>
      </p:sp>
      <p:sp>
        <p:nvSpPr>
          <p:cNvPr id="3" name="Subtitle 2">
            <a:extLst>
              <a:ext uri="{FF2B5EF4-FFF2-40B4-BE49-F238E27FC236}">
                <a16:creationId xmlns:a16="http://schemas.microsoft.com/office/drawing/2014/main" id="{25BB4FA0-5A47-4B42-8AD8-12DDA6B33D97}"/>
              </a:ext>
            </a:extLst>
          </p:cNvPr>
          <p:cNvSpPr>
            <a:spLocks noGrp="1"/>
          </p:cNvSpPr>
          <p:nvPr>
            <p:ph type="subTitle" idx="1"/>
          </p:nvPr>
        </p:nvSpPr>
        <p:spPr/>
        <p:txBody>
          <a:bodyPr/>
          <a:lstStyle/>
          <a:p>
            <a:r>
              <a:rPr lang="en-US" dirty="0"/>
              <a:t>Coursera – Capstone Project</a:t>
            </a:r>
          </a:p>
          <a:p>
            <a:r>
              <a:rPr lang="en-US" dirty="0"/>
              <a:t>Chang</a:t>
            </a:r>
          </a:p>
        </p:txBody>
      </p:sp>
    </p:spTree>
    <p:extLst>
      <p:ext uri="{BB962C8B-B14F-4D97-AF65-F5344CB8AC3E}">
        <p14:creationId xmlns:p14="http://schemas.microsoft.com/office/powerpoint/2010/main" val="28397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8CC3-B577-BD46-8AD1-95956183DB21}"/>
              </a:ext>
            </a:extLst>
          </p:cNvPr>
          <p:cNvSpPr>
            <a:spLocks noGrp="1"/>
          </p:cNvSpPr>
          <p:nvPr>
            <p:ph type="title"/>
          </p:nvPr>
        </p:nvSpPr>
        <p:spPr/>
        <p:txBody>
          <a:bodyPr/>
          <a:lstStyle/>
          <a:p>
            <a:r>
              <a:rPr lang="en-US" dirty="0"/>
              <a:t>1. Data source</a:t>
            </a:r>
          </a:p>
        </p:txBody>
      </p:sp>
      <p:sp>
        <p:nvSpPr>
          <p:cNvPr id="3" name="Content Placeholder 2">
            <a:extLst>
              <a:ext uri="{FF2B5EF4-FFF2-40B4-BE49-F238E27FC236}">
                <a16:creationId xmlns:a16="http://schemas.microsoft.com/office/drawing/2014/main" id="{D2F1AFFB-CCD3-A446-909B-01C0D503196F}"/>
              </a:ext>
            </a:extLst>
          </p:cNvPr>
          <p:cNvSpPr>
            <a:spLocks noGrp="1"/>
          </p:cNvSpPr>
          <p:nvPr>
            <p:ph idx="1"/>
          </p:nvPr>
        </p:nvSpPr>
        <p:spPr/>
        <p:txBody>
          <a:bodyPr/>
          <a:lstStyle/>
          <a:p>
            <a:r>
              <a:rPr lang="en-US" dirty="0"/>
              <a:t>Postal code of Toronto, with neighborhood and borough information: </a:t>
            </a:r>
            <a:r>
              <a:rPr lang="en-US" dirty="0">
                <a:hlinkClick r:id="rId2"/>
              </a:rPr>
              <a:t>https://en.wikipedia.org/wiki/List_of_postal_codes_of_Canada:_M</a:t>
            </a:r>
            <a:endParaRPr lang="en-US" dirty="0"/>
          </a:p>
          <a:p>
            <a:r>
              <a:rPr lang="en-US" dirty="0"/>
              <a:t>Longitude and Latitude of each neighborhood: </a:t>
            </a:r>
            <a:r>
              <a:rPr lang="en-US" dirty="0">
                <a:hlinkClick r:id="rId3"/>
              </a:rPr>
              <a:t>https://cocl.us/Geospatial_data</a:t>
            </a:r>
            <a:endParaRPr lang="en-US" dirty="0"/>
          </a:p>
          <a:p>
            <a:r>
              <a:rPr lang="en-US" dirty="0"/>
              <a:t>Other information about venues and hotels in the neighborhood: Foursquare</a:t>
            </a:r>
          </a:p>
        </p:txBody>
      </p:sp>
      <p:pic>
        <p:nvPicPr>
          <p:cNvPr id="5" name="Picture 4" descr="A close up of a sign&#10;&#10;Description automatically generated">
            <a:extLst>
              <a:ext uri="{FF2B5EF4-FFF2-40B4-BE49-F238E27FC236}">
                <a16:creationId xmlns:a16="http://schemas.microsoft.com/office/drawing/2014/main" id="{2DB9372B-BFDD-AE4D-A6FB-6C80551CBDB1}"/>
              </a:ext>
            </a:extLst>
          </p:cNvPr>
          <p:cNvPicPr>
            <a:picLocks noChangeAspect="1"/>
          </p:cNvPicPr>
          <p:nvPr/>
        </p:nvPicPr>
        <p:blipFill>
          <a:blip r:embed="rId4"/>
          <a:stretch>
            <a:fillRect/>
          </a:stretch>
        </p:blipFill>
        <p:spPr>
          <a:xfrm>
            <a:off x="8566030" y="4541808"/>
            <a:ext cx="3234906" cy="194094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F0B5BB4-3E4A-A948-8B52-77998E78E6F6}"/>
              </a:ext>
            </a:extLst>
          </p:cNvPr>
          <p:cNvPicPr/>
          <p:nvPr/>
        </p:nvPicPr>
        <p:blipFill>
          <a:blip r:embed="rId5">
            <a:extLst>
              <a:ext uri="{28A0092B-C50C-407E-A947-70E740481C1C}">
                <a14:useLocalDpi xmlns:a14="http://schemas.microsoft.com/office/drawing/2010/main" val="0"/>
              </a:ext>
            </a:extLst>
          </a:blip>
          <a:stretch>
            <a:fillRect/>
          </a:stretch>
        </p:blipFill>
        <p:spPr>
          <a:xfrm>
            <a:off x="2231136" y="4441787"/>
            <a:ext cx="5066811" cy="1940944"/>
          </a:xfrm>
          <a:prstGeom prst="rect">
            <a:avLst/>
          </a:prstGeom>
        </p:spPr>
      </p:pic>
    </p:spTree>
    <p:extLst>
      <p:ext uri="{BB962C8B-B14F-4D97-AF65-F5344CB8AC3E}">
        <p14:creationId xmlns:p14="http://schemas.microsoft.com/office/powerpoint/2010/main" val="299046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0938-C9C5-6F4B-AD51-F7A1FDD89EBC}"/>
              </a:ext>
            </a:extLst>
          </p:cNvPr>
          <p:cNvSpPr>
            <a:spLocks noGrp="1"/>
          </p:cNvSpPr>
          <p:nvPr>
            <p:ph type="title"/>
          </p:nvPr>
        </p:nvSpPr>
        <p:spPr/>
        <p:txBody>
          <a:bodyPr/>
          <a:lstStyle/>
          <a:p>
            <a:r>
              <a:rPr lang="en-US" dirty="0"/>
              <a:t>2. Factors to consider when selecting a location for hotel</a:t>
            </a:r>
          </a:p>
        </p:txBody>
      </p:sp>
      <p:sp>
        <p:nvSpPr>
          <p:cNvPr id="3" name="Content Placeholder 2">
            <a:extLst>
              <a:ext uri="{FF2B5EF4-FFF2-40B4-BE49-F238E27FC236}">
                <a16:creationId xmlns:a16="http://schemas.microsoft.com/office/drawing/2014/main" id="{362148AF-9B4E-D142-A6BC-C60463D1DA97}"/>
              </a:ext>
            </a:extLst>
          </p:cNvPr>
          <p:cNvSpPr>
            <a:spLocks noGrp="1"/>
          </p:cNvSpPr>
          <p:nvPr>
            <p:ph idx="1"/>
          </p:nvPr>
        </p:nvSpPr>
        <p:spPr/>
        <p:txBody>
          <a:bodyPr/>
          <a:lstStyle/>
          <a:p>
            <a:r>
              <a:rPr lang="en-US" dirty="0"/>
              <a:t>Nearby competition</a:t>
            </a:r>
          </a:p>
          <a:p>
            <a:pPr marL="0" indent="0">
              <a:buNone/>
            </a:pPr>
            <a:r>
              <a:rPr lang="en-US" dirty="0">
                <a:sym typeface="Wingdings" pitchFamily="2" charset="2"/>
              </a:rPr>
              <a:t> Retrieved from Foursquare</a:t>
            </a:r>
            <a:endParaRPr lang="en-US" dirty="0"/>
          </a:p>
          <a:p>
            <a:r>
              <a:rPr lang="en-US" dirty="0"/>
              <a:t>Nearby other venues categories</a:t>
            </a:r>
          </a:p>
          <a:p>
            <a:pPr marL="0" indent="0">
              <a:buNone/>
            </a:pPr>
            <a:r>
              <a:rPr lang="en-US" dirty="0">
                <a:sym typeface="Wingdings" pitchFamily="2" charset="2"/>
              </a:rPr>
              <a:t> </a:t>
            </a:r>
            <a:r>
              <a:rPr lang="en-US" dirty="0" err="1">
                <a:sym typeface="Wingdings" pitchFamily="2" charset="2"/>
              </a:rPr>
              <a:t>Retreived</a:t>
            </a:r>
            <a:r>
              <a:rPr lang="en-US" dirty="0">
                <a:sym typeface="Wingdings" pitchFamily="2" charset="2"/>
              </a:rPr>
              <a:t> from Foursquare</a:t>
            </a:r>
            <a:endParaRPr lang="en-US" dirty="0"/>
          </a:p>
          <a:p>
            <a:r>
              <a:rPr lang="en-US" dirty="0"/>
              <a:t>Hotel’s target segment, potential facilities to offer</a:t>
            </a:r>
          </a:p>
          <a:p>
            <a:pPr marL="0" indent="0">
              <a:buNone/>
            </a:pPr>
            <a:r>
              <a:rPr lang="en-US" dirty="0">
                <a:sym typeface="Wingdings" pitchFamily="2" charset="2"/>
              </a:rPr>
              <a:t> According to hotel’s planning</a:t>
            </a:r>
            <a:endParaRPr lang="en-US" dirty="0"/>
          </a:p>
        </p:txBody>
      </p:sp>
    </p:spTree>
    <p:extLst>
      <p:ext uri="{BB962C8B-B14F-4D97-AF65-F5344CB8AC3E}">
        <p14:creationId xmlns:p14="http://schemas.microsoft.com/office/powerpoint/2010/main" val="247560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0A02-37CD-8E42-81E1-64E8944CF020}"/>
              </a:ext>
            </a:extLst>
          </p:cNvPr>
          <p:cNvSpPr>
            <a:spLocks noGrp="1"/>
          </p:cNvSpPr>
          <p:nvPr>
            <p:ph type="title"/>
          </p:nvPr>
        </p:nvSpPr>
        <p:spPr/>
        <p:txBody>
          <a:bodyPr/>
          <a:lstStyle/>
          <a:p>
            <a:r>
              <a:rPr lang="en-US" dirty="0"/>
              <a:t>3. Nearby competition</a:t>
            </a:r>
          </a:p>
        </p:txBody>
      </p:sp>
      <p:sp>
        <p:nvSpPr>
          <p:cNvPr id="3" name="Content Placeholder 2">
            <a:extLst>
              <a:ext uri="{FF2B5EF4-FFF2-40B4-BE49-F238E27FC236}">
                <a16:creationId xmlns:a16="http://schemas.microsoft.com/office/drawing/2014/main" id="{89A5E867-23A1-9945-988D-5654E94CCC00}"/>
              </a:ext>
            </a:extLst>
          </p:cNvPr>
          <p:cNvSpPr>
            <a:spLocks noGrp="1"/>
          </p:cNvSpPr>
          <p:nvPr>
            <p:ph idx="1"/>
          </p:nvPr>
        </p:nvSpPr>
        <p:spPr>
          <a:xfrm>
            <a:off x="6349040" y="2381393"/>
            <a:ext cx="5607171" cy="3829625"/>
          </a:xfrm>
        </p:spPr>
        <p:txBody>
          <a:bodyPr/>
          <a:lstStyle/>
          <a:p>
            <a:r>
              <a:rPr lang="en-US" dirty="0"/>
              <a:t>According to the Longitude and Latitude recorded in the data set, I retrieved top 5 hotels within neighborhoods. </a:t>
            </a:r>
          </a:p>
          <a:p>
            <a:r>
              <a:rPr lang="en-US" dirty="0"/>
              <a:t>Most of neighborhoods reached the limit of 5 hotels, while some of the neighborhood does not contain more than 5 hotels.</a:t>
            </a:r>
          </a:p>
          <a:p>
            <a:r>
              <a:rPr lang="en-US" dirty="0"/>
              <a:t>Neighborhood with less than 5 hotels are potential neighborhoods for less drastic competition markets.</a:t>
            </a:r>
          </a:p>
        </p:txBody>
      </p:sp>
      <p:pic>
        <p:nvPicPr>
          <p:cNvPr id="5" name="Picture 4" descr="A screenshot of a cell phone&#10;&#10;Description automatically generated">
            <a:extLst>
              <a:ext uri="{FF2B5EF4-FFF2-40B4-BE49-F238E27FC236}">
                <a16:creationId xmlns:a16="http://schemas.microsoft.com/office/drawing/2014/main" id="{A87032AD-2ADF-554E-BAB9-715DC19534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760" y="2381393"/>
            <a:ext cx="6083240" cy="3829625"/>
          </a:xfrm>
          <a:prstGeom prst="rect">
            <a:avLst/>
          </a:prstGeom>
        </p:spPr>
      </p:pic>
    </p:spTree>
    <p:extLst>
      <p:ext uri="{BB962C8B-B14F-4D97-AF65-F5344CB8AC3E}">
        <p14:creationId xmlns:p14="http://schemas.microsoft.com/office/powerpoint/2010/main" val="330379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963F-FAFC-3E48-99DC-181559352B0F}"/>
              </a:ext>
            </a:extLst>
          </p:cNvPr>
          <p:cNvSpPr>
            <a:spLocks noGrp="1"/>
          </p:cNvSpPr>
          <p:nvPr>
            <p:ph type="title"/>
          </p:nvPr>
        </p:nvSpPr>
        <p:spPr/>
        <p:txBody>
          <a:bodyPr/>
          <a:lstStyle/>
          <a:p>
            <a:r>
              <a:rPr lang="en-US" dirty="0"/>
              <a:t>4. Potential choices of neighborhoods</a:t>
            </a:r>
          </a:p>
        </p:txBody>
      </p:sp>
      <p:sp>
        <p:nvSpPr>
          <p:cNvPr id="3" name="Content Placeholder 2">
            <a:extLst>
              <a:ext uri="{FF2B5EF4-FFF2-40B4-BE49-F238E27FC236}">
                <a16:creationId xmlns:a16="http://schemas.microsoft.com/office/drawing/2014/main" id="{0BA5700C-238F-F148-B0EF-2184FE9D5DC5}"/>
              </a:ext>
            </a:extLst>
          </p:cNvPr>
          <p:cNvSpPr>
            <a:spLocks noGrp="1"/>
          </p:cNvSpPr>
          <p:nvPr>
            <p:ph idx="1"/>
          </p:nvPr>
        </p:nvSpPr>
        <p:spPr>
          <a:xfrm>
            <a:off x="6280031" y="2638044"/>
            <a:ext cx="5722188" cy="3101983"/>
          </a:xfrm>
        </p:spPr>
        <p:txBody>
          <a:bodyPr/>
          <a:lstStyle/>
          <a:p>
            <a:r>
              <a:rPr lang="en-US" dirty="0"/>
              <a:t>From all the neighborhoods, these are the ones with less than 5 hotels.</a:t>
            </a:r>
          </a:p>
          <a:p>
            <a:r>
              <a:rPr lang="en-US" dirty="0"/>
              <a:t>These neighborhoods are suitable for starting a new hotel since they are not competitive in the hotel segments, no worries of oversupply.</a:t>
            </a:r>
          </a:p>
          <a:p>
            <a:r>
              <a:rPr lang="en-US" dirty="0"/>
              <a:t>The next step is to see variety of venues in these neighborhood.</a:t>
            </a:r>
          </a:p>
        </p:txBody>
      </p:sp>
      <p:pic>
        <p:nvPicPr>
          <p:cNvPr id="4" name="Picture 3" descr="A screenshot of a cell phone&#10;&#10;Description automatically generated">
            <a:extLst>
              <a:ext uri="{FF2B5EF4-FFF2-40B4-BE49-F238E27FC236}">
                <a16:creationId xmlns:a16="http://schemas.microsoft.com/office/drawing/2014/main" id="{AE639FD7-26BB-A84E-AE47-783030A1903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9781" y="2638044"/>
            <a:ext cx="5722190" cy="3101983"/>
          </a:xfrm>
          <a:prstGeom prst="rect">
            <a:avLst/>
          </a:prstGeom>
        </p:spPr>
      </p:pic>
    </p:spTree>
    <p:extLst>
      <p:ext uri="{BB962C8B-B14F-4D97-AF65-F5344CB8AC3E}">
        <p14:creationId xmlns:p14="http://schemas.microsoft.com/office/powerpoint/2010/main" val="205342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7A1D-B41C-1044-99ED-E8E73CC5A56B}"/>
              </a:ext>
            </a:extLst>
          </p:cNvPr>
          <p:cNvSpPr>
            <a:spLocks noGrp="1"/>
          </p:cNvSpPr>
          <p:nvPr>
            <p:ph type="title"/>
          </p:nvPr>
        </p:nvSpPr>
        <p:spPr/>
        <p:txBody>
          <a:bodyPr/>
          <a:lstStyle/>
          <a:p>
            <a:r>
              <a:rPr lang="en-US" dirty="0"/>
              <a:t>5. Variety of neighborhood venues</a:t>
            </a:r>
          </a:p>
        </p:txBody>
      </p:sp>
      <p:sp>
        <p:nvSpPr>
          <p:cNvPr id="3" name="Content Placeholder 2">
            <a:extLst>
              <a:ext uri="{FF2B5EF4-FFF2-40B4-BE49-F238E27FC236}">
                <a16:creationId xmlns:a16="http://schemas.microsoft.com/office/drawing/2014/main" id="{75D8249F-89DA-7F46-A645-D1C6B5E5223C}"/>
              </a:ext>
            </a:extLst>
          </p:cNvPr>
          <p:cNvSpPr>
            <a:spLocks noGrp="1"/>
          </p:cNvSpPr>
          <p:nvPr>
            <p:ph idx="1"/>
          </p:nvPr>
        </p:nvSpPr>
        <p:spPr>
          <a:xfrm>
            <a:off x="6487063" y="2484763"/>
            <a:ext cx="4830794" cy="3101983"/>
          </a:xfrm>
        </p:spPr>
        <p:txBody>
          <a:bodyPr/>
          <a:lstStyle/>
          <a:p>
            <a:r>
              <a:rPr lang="en-US" dirty="0" err="1"/>
              <a:t>Davisville</a:t>
            </a:r>
            <a:r>
              <a:rPr lang="en-US" dirty="0"/>
              <a:t> North is the neighborhood with the least various categories of venue</a:t>
            </a:r>
          </a:p>
          <a:p>
            <a:r>
              <a:rPr lang="en-US" dirty="0"/>
              <a:t>Willowdale has the most various categories</a:t>
            </a:r>
          </a:p>
        </p:txBody>
      </p:sp>
      <p:pic>
        <p:nvPicPr>
          <p:cNvPr id="4" name="Picture 3" descr="A screenshot of a cell phone&#10;&#10;Description automatically generated">
            <a:extLst>
              <a:ext uri="{FF2B5EF4-FFF2-40B4-BE49-F238E27FC236}">
                <a16:creationId xmlns:a16="http://schemas.microsoft.com/office/drawing/2014/main" id="{A6005C68-4F69-804C-825B-67CCB8B3382A}"/>
              </a:ext>
            </a:extLst>
          </p:cNvPr>
          <p:cNvPicPr/>
          <p:nvPr/>
        </p:nvPicPr>
        <p:blipFill>
          <a:blip r:embed="rId2">
            <a:extLst>
              <a:ext uri="{28A0092B-C50C-407E-A947-70E740481C1C}">
                <a14:useLocalDpi xmlns:a14="http://schemas.microsoft.com/office/drawing/2010/main" val="0"/>
              </a:ext>
            </a:extLst>
          </a:blip>
          <a:stretch>
            <a:fillRect/>
          </a:stretch>
        </p:blipFill>
        <p:spPr>
          <a:xfrm>
            <a:off x="1904894" y="2484763"/>
            <a:ext cx="3800044" cy="3255264"/>
          </a:xfrm>
          <a:prstGeom prst="rect">
            <a:avLst/>
          </a:prstGeom>
        </p:spPr>
      </p:pic>
    </p:spTree>
    <p:extLst>
      <p:ext uri="{BB962C8B-B14F-4D97-AF65-F5344CB8AC3E}">
        <p14:creationId xmlns:p14="http://schemas.microsoft.com/office/powerpoint/2010/main" val="188948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E621-07F4-A645-8F6E-2205CF04FD6D}"/>
              </a:ext>
            </a:extLst>
          </p:cNvPr>
          <p:cNvSpPr>
            <a:spLocks noGrp="1"/>
          </p:cNvSpPr>
          <p:nvPr>
            <p:ph type="title"/>
          </p:nvPr>
        </p:nvSpPr>
        <p:spPr/>
        <p:txBody>
          <a:bodyPr/>
          <a:lstStyle/>
          <a:p>
            <a:r>
              <a:rPr lang="en-US" dirty="0"/>
              <a:t>6. Cluster analysis of potential neighborhoods</a:t>
            </a:r>
          </a:p>
        </p:txBody>
      </p:sp>
      <p:sp>
        <p:nvSpPr>
          <p:cNvPr id="3" name="Content Placeholder 2">
            <a:extLst>
              <a:ext uri="{FF2B5EF4-FFF2-40B4-BE49-F238E27FC236}">
                <a16:creationId xmlns:a16="http://schemas.microsoft.com/office/drawing/2014/main" id="{8B79E833-D4A7-D34E-B505-82E5A75FAEF9}"/>
              </a:ext>
            </a:extLst>
          </p:cNvPr>
          <p:cNvSpPr>
            <a:spLocks noGrp="1"/>
          </p:cNvSpPr>
          <p:nvPr>
            <p:ph idx="1"/>
          </p:nvPr>
        </p:nvSpPr>
        <p:spPr>
          <a:xfrm>
            <a:off x="7469945" y="2638043"/>
            <a:ext cx="4354224" cy="3101983"/>
          </a:xfrm>
        </p:spPr>
        <p:txBody>
          <a:bodyPr/>
          <a:lstStyle/>
          <a:p>
            <a:r>
              <a:rPr lang="en-US" dirty="0"/>
              <a:t>Then I applied cluster analysis to cluster these neighborhoods in different classes</a:t>
            </a:r>
          </a:p>
          <a:p>
            <a:r>
              <a:rPr lang="en-US" dirty="0"/>
              <a:t>These cluster represent that related neighborhoods are similar as in the venues they have</a:t>
            </a:r>
          </a:p>
          <a:p>
            <a:r>
              <a:rPr lang="en-US" dirty="0"/>
              <a:t>Further on investigations shall be implemented</a:t>
            </a:r>
          </a:p>
        </p:txBody>
      </p:sp>
      <p:pic>
        <p:nvPicPr>
          <p:cNvPr id="4" name="Picture 3" descr="A screenshot of a cell phone&#10;&#10;Description automatically generated">
            <a:extLst>
              <a:ext uri="{FF2B5EF4-FFF2-40B4-BE49-F238E27FC236}">
                <a16:creationId xmlns:a16="http://schemas.microsoft.com/office/drawing/2014/main" id="{5484BD04-DC8F-D946-AB2F-FD0425E25B7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2638043"/>
            <a:ext cx="7469946" cy="3101983"/>
          </a:xfrm>
          <a:prstGeom prst="rect">
            <a:avLst/>
          </a:prstGeom>
        </p:spPr>
      </p:pic>
    </p:spTree>
    <p:extLst>
      <p:ext uri="{BB962C8B-B14F-4D97-AF65-F5344CB8AC3E}">
        <p14:creationId xmlns:p14="http://schemas.microsoft.com/office/powerpoint/2010/main" val="218384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224F-7D8A-EC4B-A3D6-0F30151C2F61}"/>
              </a:ext>
            </a:extLst>
          </p:cNvPr>
          <p:cNvSpPr>
            <a:spLocks noGrp="1"/>
          </p:cNvSpPr>
          <p:nvPr>
            <p:ph type="title"/>
          </p:nvPr>
        </p:nvSpPr>
        <p:spPr/>
        <p:txBody>
          <a:bodyPr/>
          <a:lstStyle/>
          <a:p>
            <a:r>
              <a:rPr lang="en-US" dirty="0"/>
              <a:t>7. Further on investigation</a:t>
            </a:r>
          </a:p>
        </p:txBody>
      </p:sp>
      <p:sp>
        <p:nvSpPr>
          <p:cNvPr id="3" name="Content Placeholder 2">
            <a:extLst>
              <a:ext uri="{FF2B5EF4-FFF2-40B4-BE49-F238E27FC236}">
                <a16:creationId xmlns:a16="http://schemas.microsoft.com/office/drawing/2014/main" id="{E3524D09-7896-7D40-8E51-D2F20BF3A1C3}"/>
              </a:ext>
            </a:extLst>
          </p:cNvPr>
          <p:cNvSpPr>
            <a:spLocks noGrp="1"/>
          </p:cNvSpPr>
          <p:nvPr>
            <p:ph idx="1"/>
          </p:nvPr>
        </p:nvSpPr>
        <p:spPr/>
        <p:txBody>
          <a:bodyPr/>
          <a:lstStyle/>
          <a:p>
            <a:r>
              <a:rPr lang="en-US" dirty="0"/>
              <a:t>Consider hotel target segments, price range, facilities that are planning to include and real estate information in potential neighborhoods as in clusters to cross check the needs of hotel developers and neighborhood characters.</a:t>
            </a:r>
          </a:p>
        </p:txBody>
      </p:sp>
    </p:spTree>
    <p:extLst>
      <p:ext uri="{BB962C8B-B14F-4D97-AF65-F5344CB8AC3E}">
        <p14:creationId xmlns:p14="http://schemas.microsoft.com/office/powerpoint/2010/main" val="40130997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73</TotalTime>
  <Words>336</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New hotel in Toronto</vt:lpstr>
      <vt:lpstr>1. Data source</vt:lpstr>
      <vt:lpstr>2. Factors to consider when selecting a location for hotel</vt:lpstr>
      <vt:lpstr>3. Nearby competition</vt:lpstr>
      <vt:lpstr>4. Potential choices of neighborhoods</vt:lpstr>
      <vt:lpstr>5. Variety of neighborhood venues</vt:lpstr>
      <vt:lpstr>6. Cluster analysis of potential neighborhoods</vt:lpstr>
      <vt:lpstr>7. Further on investigation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hotel in Toronto</dc:title>
  <dc:creator>GAO Chang</dc:creator>
  <cp:lastModifiedBy>GAO Chang</cp:lastModifiedBy>
  <cp:revision>6</cp:revision>
  <dcterms:created xsi:type="dcterms:W3CDTF">2020-04-16T16:20:03Z</dcterms:created>
  <dcterms:modified xsi:type="dcterms:W3CDTF">2020-04-16T17:33:05Z</dcterms:modified>
</cp:coreProperties>
</file>