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6"/>
    <p:restoredTop sz="95897"/>
  </p:normalViewPr>
  <p:slideViewPr>
    <p:cSldViewPr snapToGrid="0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6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5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0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0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2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9/24/22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091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699" r:id="rId7"/>
    <p:sldLayoutId id="2147483700" r:id="rId8"/>
    <p:sldLayoutId id="2147483701" r:id="rId9"/>
    <p:sldLayoutId id="2147483702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023E2-4951-BAC3-FED3-96C530FBE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Presentation on Road Accident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5F8B8-8220-E172-373F-B5219923B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4729654"/>
            <a:ext cx="5047488" cy="5281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</a:t>
            </a:r>
            <a:r>
              <a:rPr lang="en-US" dirty="0" err="1"/>
              <a:t>Bimarsha</a:t>
            </a:r>
            <a:r>
              <a:rPr lang="en-US" dirty="0"/>
              <a:t> </a:t>
            </a:r>
            <a:r>
              <a:rPr lang="en-US" dirty="0" err="1"/>
              <a:t>Sherchan</a:t>
            </a:r>
            <a:endParaRPr lang="en-US" dirty="0"/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25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FFB91647-7FEF-20F8-9A78-024FBA4CB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6" r="27070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444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0BE14195-F775-5018-8794-DE615F830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6639"/>
          <a:stretch/>
        </p:blipFill>
        <p:spPr>
          <a:xfrm>
            <a:off x="10445" y="0"/>
            <a:ext cx="12192001" cy="5431298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CEBDFAC-E3E5-4883-8BE7-B43474AE3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450" y="236341"/>
            <a:ext cx="11410891" cy="5901949"/>
            <a:chOff x="310450" y="236341"/>
            <a:chExt cx="11410891" cy="5901949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5328" y="1050301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450" y="114446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185" y="53809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320" y="5269378"/>
              <a:ext cx="223021" cy="223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9878" y="583251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86119" y="5492399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FCFDC0-23F1-31CA-EF1B-9B19669FC614}"/>
              </a:ext>
            </a:extLst>
          </p:cNvPr>
          <p:cNvSpPr txBox="1"/>
          <p:nvPr/>
        </p:nvSpPr>
        <p:spPr>
          <a:xfrm>
            <a:off x="1465135" y="5408796"/>
            <a:ext cx="735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Fig: The number of accident and the number of people involved in each year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991D61-9428-1F45-0DFF-1B61C99D70C8}"/>
              </a:ext>
            </a:extLst>
          </p:cNvPr>
          <p:cNvSpPr txBox="1"/>
          <p:nvPr/>
        </p:nvSpPr>
        <p:spPr>
          <a:xfrm>
            <a:off x="747637" y="5801792"/>
            <a:ext cx="4892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trend is gradually decreasing towards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Maximum being in the year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C526216-FD26-545F-44B2-7E8C1A02F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86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19603-ED28-F037-E2A0-6FA0FD3B2A18}"/>
              </a:ext>
            </a:extLst>
          </p:cNvPr>
          <p:cNvSpPr txBox="1"/>
          <p:nvPr/>
        </p:nvSpPr>
        <p:spPr>
          <a:xfrm>
            <a:off x="3565243" y="4886325"/>
            <a:ext cx="506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Fig: Number of accident by year and the reason of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66645-C401-B8E3-4568-422CD924747C}"/>
              </a:ext>
            </a:extLst>
          </p:cNvPr>
          <p:cNvSpPr txBox="1"/>
          <p:nvPr/>
        </p:nvSpPr>
        <p:spPr>
          <a:xfrm>
            <a:off x="828675" y="5572125"/>
            <a:ext cx="1125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Collision with vehicle is the main reason in each year 2014-2017 which accounts 75% for the accident.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reason of accident are showing the trend of decrease going from 2014 to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strucking by animal had significantly decreased by more than 50% going from 2016 to 2017; reason being awareness to drivers, and indication of the hotspot area of animals.</a:t>
            </a:r>
          </a:p>
        </p:txBody>
      </p:sp>
    </p:spTree>
    <p:extLst>
      <p:ext uri="{BB962C8B-B14F-4D97-AF65-F5344CB8AC3E}">
        <p14:creationId xmlns:p14="http://schemas.microsoft.com/office/powerpoint/2010/main" val="3683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B1A8CEA-DE1F-097E-6763-8739D8D9B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149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4E0466-144F-55E0-28B2-7D66BDABA1DD}"/>
              </a:ext>
            </a:extLst>
          </p:cNvPr>
          <p:cNvSpPr txBox="1"/>
          <p:nvPr/>
        </p:nvSpPr>
        <p:spPr>
          <a:xfrm>
            <a:off x="2486722" y="5586761"/>
            <a:ext cx="646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LGA with the total number of accident from year 2014 to 2017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9833B-68B6-0702-576E-AFD474CC91BB}"/>
              </a:ext>
            </a:extLst>
          </p:cNvPr>
          <p:cNvSpPr txBox="1"/>
          <p:nvPr/>
        </p:nvSpPr>
        <p:spPr>
          <a:xfrm>
            <a:off x="1048215" y="6122020"/>
            <a:ext cx="93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Melbourne is the </a:t>
            </a:r>
            <a:r>
              <a:rPr lang="en-US" dirty="0" err="1"/>
              <a:t>lga</a:t>
            </a:r>
            <a:r>
              <a:rPr lang="en-US" dirty="0"/>
              <a:t> with the highest number of accident in 3-year duration, followed by Casey.</a:t>
            </a:r>
          </a:p>
        </p:txBody>
      </p:sp>
    </p:spTree>
    <p:extLst>
      <p:ext uri="{BB962C8B-B14F-4D97-AF65-F5344CB8AC3E}">
        <p14:creationId xmlns:p14="http://schemas.microsoft.com/office/powerpoint/2010/main" val="403024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E65F5592-7509-A659-1E31-3DA2B59B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43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68C73C-A36C-80F8-8ADB-A8BC4D153ABB}"/>
              </a:ext>
            </a:extLst>
          </p:cNvPr>
          <p:cNvSpPr txBox="1"/>
          <p:nvPr/>
        </p:nvSpPr>
        <p:spPr>
          <a:xfrm>
            <a:off x="2314575" y="5243513"/>
            <a:ext cx="618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For LGA Melbourne, the accident during the days of a week.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D0182-A93A-D757-AC8E-42EF2D5A08A5}"/>
              </a:ext>
            </a:extLst>
          </p:cNvPr>
          <p:cNvSpPr txBox="1"/>
          <p:nvPr/>
        </p:nvSpPr>
        <p:spPr>
          <a:xfrm>
            <a:off x="814388" y="5972175"/>
            <a:ext cx="625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above graph, Melbourne has highest accident on Friday.</a:t>
            </a:r>
          </a:p>
        </p:txBody>
      </p:sp>
    </p:spTree>
    <p:extLst>
      <p:ext uri="{BB962C8B-B14F-4D97-AF65-F5344CB8AC3E}">
        <p14:creationId xmlns:p14="http://schemas.microsoft.com/office/powerpoint/2010/main" val="395561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241B2A7A-BE94-D6E2-1837-17CE454A2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20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E6FAF-138C-22D9-0B0A-249E4E04B9FF}"/>
              </a:ext>
            </a:extLst>
          </p:cNvPr>
          <p:cNvSpPr txBox="1"/>
          <p:nvPr/>
        </p:nvSpPr>
        <p:spPr>
          <a:xfrm>
            <a:off x="2776654" y="5910146"/>
            <a:ext cx="812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For Melbourne LGA, the number of accident during different time frame of a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F31BA-F1EC-DDDD-9287-A7ED3D13FE13}"/>
              </a:ext>
            </a:extLst>
          </p:cNvPr>
          <p:cNvSpPr txBox="1"/>
          <p:nvPr/>
        </p:nvSpPr>
        <p:spPr>
          <a:xfrm>
            <a:off x="869795" y="6378498"/>
            <a:ext cx="685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Melbourne LGA, 2-6PM is the most accident-prone time of a day.</a:t>
            </a:r>
          </a:p>
        </p:txBody>
      </p:sp>
    </p:spTree>
    <p:extLst>
      <p:ext uri="{BB962C8B-B14F-4D97-AF65-F5344CB8AC3E}">
        <p14:creationId xmlns:p14="http://schemas.microsoft.com/office/powerpoint/2010/main" val="493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0D124C3D-2881-9A5D-3EBC-35D388B70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55435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7C88F-FE17-861F-46CC-E1768ECD95DE}"/>
              </a:ext>
            </a:extLst>
          </p:cNvPr>
          <p:cNvSpPr txBox="1"/>
          <p:nvPr/>
        </p:nvSpPr>
        <p:spPr>
          <a:xfrm>
            <a:off x="3286125" y="5358885"/>
            <a:ext cx="380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Different routes in Melbourne LGA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DB83C-8E55-E402-49B9-8EC00D397FCF}"/>
              </a:ext>
            </a:extLst>
          </p:cNvPr>
          <p:cNvSpPr txBox="1"/>
          <p:nvPr/>
        </p:nvSpPr>
        <p:spPr>
          <a:xfrm>
            <a:off x="828675" y="5929313"/>
            <a:ext cx="985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 is the most accident-prone routes in Melbourne LGA accounting 25,138 accident within 3years range, followed by Street and Highway.</a:t>
            </a:r>
          </a:p>
        </p:txBody>
      </p:sp>
    </p:spTree>
    <p:extLst>
      <p:ext uri="{BB962C8B-B14F-4D97-AF65-F5344CB8AC3E}">
        <p14:creationId xmlns:p14="http://schemas.microsoft.com/office/powerpoint/2010/main" val="237424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92FA62-7A45-4F89-A245-0BA05F75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9E52E1-CB55-4954-96F6-B863715C8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C63F0-EB78-9E11-54E1-4C011D4A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6168331" cy="739044"/>
          </a:xfrm>
        </p:spPr>
        <p:txBody>
          <a:bodyPr anchor="b"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grpSp>
        <p:nvGrpSpPr>
          <p:cNvPr id="44" name="decorative circles">
            <a:extLst>
              <a:ext uri="{FF2B5EF4-FFF2-40B4-BE49-F238E27FC236}">
                <a16:creationId xmlns:a16="http://schemas.microsoft.com/office/drawing/2014/main" id="{40839DED-D13B-4FE2-AF8E-2113D887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92EEB2D-48A0-4F55-A27D-1CF0340DF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FE0FA48-3E56-41E4-9D69-E3075231E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8BEA43D-D342-4D53-BA39-19D2CB43F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D01AFA7-D179-4686-A37D-4F22F25F6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AE4F3AB-9E00-4A6B-8288-47C92E42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8CD149C-82EF-419B-8302-7FC6B3F77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1">
            <a:extLst>
              <a:ext uri="{FF2B5EF4-FFF2-40B4-BE49-F238E27FC236}">
                <a16:creationId xmlns:a16="http://schemas.microsoft.com/office/drawing/2014/main" id="{617BF969-E9DF-46D8-B8CA-E33DFD3EE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95AC1B9-428F-4D7F-BAA0-63B0FAC26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30" y="-1"/>
            <a:ext cx="2424023" cy="2424023"/>
          </a:xfrm>
          <a:prstGeom prst="rect">
            <a:avLst/>
          </a:prstGeom>
        </p:spPr>
      </p:pic>
      <p:sp>
        <p:nvSpPr>
          <p:cNvPr id="56" name="Oval 2">
            <a:extLst>
              <a:ext uri="{FF2B5EF4-FFF2-40B4-BE49-F238E27FC236}">
                <a16:creationId xmlns:a16="http://schemas.microsoft.com/office/drawing/2014/main" id="{0A431FA1-4FB8-4CB5-AB06-09E989A31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628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5568B90D-1554-4791-ACD8-CA2511F6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F16E-0A50-B115-C2AA-FED2CF21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377387"/>
            <a:ext cx="6168331" cy="4799576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In all the LGA’s, Melbourne is the most accident happening LGA </a:t>
            </a:r>
          </a:p>
          <a:p>
            <a:pPr lvl="1"/>
            <a:r>
              <a:rPr lang="en-US" dirty="0"/>
              <a:t>Maximum accident happening in the year 2015.</a:t>
            </a:r>
          </a:p>
          <a:p>
            <a:pPr lvl="1"/>
            <a:r>
              <a:rPr lang="en-US" dirty="0"/>
              <a:t>Most accident happening in the time range of 2-6pm, mostly on Friday.</a:t>
            </a:r>
          </a:p>
          <a:p>
            <a:pPr lvl="1"/>
            <a:r>
              <a:rPr lang="en-US" dirty="0"/>
              <a:t>Most accident by colliding with the other vehicle in the road.</a:t>
            </a:r>
          </a:p>
          <a:p>
            <a:r>
              <a:rPr lang="en-US" dirty="0"/>
              <a:t>Melbourne LGA being one of the most populated and busiest LGA with population density of 11,897 and large volume of traffic every time.</a:t>
            </a:r>
          </a:p>
          <a:p>
            <a:r>
              <a:rPr lang="en-US" dirty="0"/>
              <a:t>Also, to that lot of tourist visit Melbourne every year which may result in the volume of traffic.</a:t>
            </a:r>
          </a:p>
          <a:p>
            <a:r>
              <a:rPr lang="en-US" dirty="0"/>
              <a:t>Speed Camera, Mobile police, speed restricted zone and  bigger lane should be more introduced in the road.</a:t>
            </a:r>
          </a:p>
          <a:p>
            <a:r>
              <a:rPr lang="en-US" dirty="0"/>
              <a:t>During the peak hours, alternative transportation and route must be prioritized.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B0791895-5729-444A-BF43-B325E066B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0462" y="3194666"/>
            <a:ext cx="3663333" cy="36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B097-F801-2A31-2F2D-04CA0F22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45" y="1837200"/>
            <a:ext cx="1065911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Thank 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001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361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ConfettiVTI</vt:lpstr>
      <vt:lpstr>Presentation on Road Accident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Road Accident</dc:title>
  <dc:creator>Bimarsha Sherchan</dc:creator>
  <cp:lastModifiedBy>Bimarsha Sherchan</cp:lastModifiedBy>
  <cp:revision>3</cp:revision>
  <dcterms:created xsi:type="dcterms:W3CDTF">2022-09-23T15:18:38Z</dcterms:created>
  <dcterms:modified xsi:type="dcterms:W3CDTF">2022-09-23T18:20:36Z</dcterms:modified>
</cp:coreProperties>
</file>