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63" r:id="rId2"/>
    <p:sldId id="376" r:id="rId3"/>
    <p:sldId id="365" r:id="rId4"/>
    <p:sldId id="320" r:id="rId5"/>
    <p:sldId id="371" r:id="rId6"/>
    <p:sldId id="377" r:id="rId7"/>
    <p:sldId id="378" r:id="rId8"/>
    <p:sldId id="379" r:id="rId9"/>
    <p:sldId id="380" r:id="rId10"/>
    <p:sldId id="335" r:id="rId11"/>
    <p:sldId id="309" r:id="rId12"/>
    <p:sldId id="352" r:id="rId13"/>
    <p:sldId id="353" r:id="rId14"/>
    <p:sldId id="336" r:id="rId15"/>
    <p:sldId id="332" r:id="rId16"/>
    <p:sldId id="373" r:id="rId17"/>
    <p:sldId id="339" r:id="rId18"/>
    <p:sldId id="358" r:id="rId19"/>
    <p:sldId id="374" r:id="rId20"/>
    <p:sldId id="294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A7D6EE76-2EED-433F-9637-FA0455F98D15}">
          <p14:sldIdLst>
            <p14:sldId id="263"/>
            <p14:sldId id="376"/>
            <p14:sldId id="365"/>
            <p14:sldId id="320"/>
            <p14:sldId id="371"/>
            <p14:sldId id="377"/>
            <p14:sldId id="378"/>
            <p14:sldId id="379"/>
            <p14:sldId id="380"/>
            <p14:sldId id="335"/>
            <p14:sldId id="309"/>
          </p14:sldIdLst>
        </p14:section>
        <p14:section name="설계단계" id="{079FB007-4044-4E60-AD09-4E9512A5438F}">
          <p14:sldIdLst>
            <p14:sldId id="352"/>
            <p14:sldId id="353"/>
            <p14:sldId id="336"/>
            <p14:sldId id="332"/>
            <p14:sldId id="373"/>
            <p14:sldId id="339"/>
            <p14:sldId id="358"/>
            <p14:sldId id="374"/>
            <p14:sldId id="294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5AA8"/>
    <a:srgbClr val="003399"/>
    <a:srgbClr val="77787B"/>
    <a:srgbClr val="C40452"/>
    <a:srgbClr val="9999FF"/>
    <a:srgbClr val="E2E6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18" autoAdjust="0"/>
    <p:restoredTop sz="94766" autoAdjust="0"/>
  </p:normalViewPr>
  <p:slideViewPr>
    <p:cSldViewPr>
      <p:cViewPr>
        <p:scale>
          <a:sx n="117" d="100"/>
          <a:sy n="117" d="100"/>
        </p:scale>
        <p:origin x="-1464" y="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67618B-0CE3-4D6C-9899-6178EFD03037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FE5A5064-26EE-4C46-A501-812D3B433BDA}">
      <dgm:prSet phldrT="[텍스트]" custT="1"/>
      <dgm:spPr/>
      <dgm:t>
        <a:bodyPr/>
        <a:lstStyle/>
        <a:p>
          <a:pPr latinLnBrk="1"/>
          <a:r>
            <a:rPr lang="en-US" altLang="ko-KR" sz="1100" smtClean="0"/>
            <a:t>QR </a:t>
          </a:r>
          <a:r>
            <a:rPr lang="ko-KR" altLang="en-US" sz="1100" smtClean="0"/>
            <a:t>출입 </a:t>
          </a:r>
          <a:r>
            <a:rPr lang="en-US" altLang="ko-KR" sz="1100" smtClean="0"/>
            <a:t>App</a:t>
          </a:r>
          <a:endParaRPr lang="ko-KR" altLang="en-US" sz="1100"/>
        </a:p>
      </dgm:t>
    </dgm:pt>
    <dgm:pt modelId="{7585BC74-AF5B-4B36-ACB0-C069F495DF7D}" type="parTrans" cxnId="{8D1DA8E5-6AC3-40F4-82C1-83F4B0AA0C1F}">
      <dgm:prSet/>
      <dgm:spPr/>
      <dgm:t>
        <a:bodyPr/>
        <a:lstStyle/>
        <a:p>
          <a:pPr latinLnBrk="1"/>
          <a:endParaRPr lang="ko-KR" altLang="en-US" sz="1100"/>
        </a:p>
      </dgm:t>
    </dgm:pt>
    <dgm:pt modelId="{064BDB03-E7C4-42B9-A20C-E6FB906AEB1E}" type="sibTrans" cxnId="{8D1DA8E5-6AC3-40F4-82C1-83F4B0AA0C1F}">
      <dgm:prSet/>
      <dgm:spPr/>
      <dgm:t>
        <a:bodyPr/>
        <a:lstStyle/>
        <a:p>
          <a:pPr latinLnBrk="1"/>
          <a:endParaRPr lang="ko-KR" altLang="en-US" sz="1100"/>
        </a:p>
      </dgm:t>
    </dgm:pt>
    <dgm:pt modelId="{364C2CFE-05BA-49AA-BEE3-3C7525FAFD26}">
      <dgm:prSet phldrT="[텍스트]" custT="1"/>
      <dgm:spPr/>
      <dgm:t>
        <a:bodyPr/>
        <a:lstStyle/>
        <a:p>
          <a:pPr latinLnBrk="1"/>
          <a:r>
            <a:rPr lang="ko-KR" altLang="en-US" sz="1100" smtClean="0"/>
            <a:t>로그인</a:t>
          </a:r>
          <a:endParaRPr lang="ko-KR" altLang="en-US" sz="1100"/>
        </a:p>
      </dgm:t>
    </dgm:pt>
    <dgm:pt modelId="{85CB1C11-673E-4707-AFCD-5A8C01C4A270}" type="parTrans" cxnId="{23AF0D1E-8F80-4D8B-A38A-31D58B9FFBC7}">
      <dgm:prSet custT="1"/>
      <dgm:spPr/>
      <dgm:t>
        <a:bodyPr/>
        <a:lstStyle/>
        <a:p>
          <a:pPr latinLnBrk="1"/>
          <a:endParaRPr lang="ko-KR" altLang="en-US" sz="1100"/>
        </a:p>
      </dgm:t>
    </dgm:pt>
    <dgm:pt modelId="{8B6FE6DC-F700-4501-96EE-991E1578D0AB}" type="sibTrans" cxnId="{23AF0D1E-8F80-4D8B-A38A-31D58B9FFBC7}">
      <dgm:prSet/>
      <dgm:spPr/>
      <dgm:t>
        <a:bodyPr/>
        <a:lstStyle/>
        <a:p>
          <a:pPr latinLnBrk="1"/>
          <a:endParaRPr lang="ko-KR" altLang="en-US" sz="1100"/>
        </a:p>
      </dgm:t>
    </dgm:pt>
    <dgm:pt modelId="{4A33BF77-6D73-405E-A2E0-A2C0910C4A9C}">
      <dgm:prSet phldrT="[텍스트]" custT="1"/>
      <dgm:spPr/>
      <dgm:t>
        <a:bodyPr/>
        <a:lstStyle/>
        <a:p>
          <a:pPr latinLnBrk="1"/>
          <a:r>
            <a:rPr lang="ko-KR" altLang="en-US" sz="1100" smtClean="0"/>
            <a:t>새로운 출입 </a:t>
          </a:r>
          <a:r>
            <a:rPr lang="en-US" altLang="ko-KR" sz="1100" smtClean="0"/>
            <a:t>QR </a:t>
          </a:r>
          <a:r>
            <a:rPr lang="ko-KR" altLang="en-US" sz="1100" smtClean="0"/>
            <a:t>코드 생성</a:t>
          </a:r>
          <a:endParaRPr lang="ko-KR" altLang="en-US" sz="1100"/>
        </a:p>
      </dgm:t>
    </dgm:pt>
    <dgm:pt modelId="{C4794020-9F44-4EF7-9790-9EDCA6B1C46F}" type="parTrans" cxnId="{391581D9-7199-4A03-AB8E-D21906414E63}">
      <dgm:prSet custT="1"/>
      <dgm:spPr/>
      <dgm:t>
        <a:bodyPr/>
        <a:lstStyle/>
        <a:p>
          <a:pPr latinLnBrk="1"/>
          <a:endParaRPr lang="ko-KR" altLang="en-US" sz="1100"/>
        </a:p>
      </dgm:t>
    </dgm:pt>
    <dgm:pt modelId="{20495D1E-7D0F-4A76-BEC9-816F73539EB1}" type="sibTrans" cxnId="{391581D9-7199-4A03-AB8E-D21906414E63}">
      <dgm:prSet/>
      <dgm:spPr/>
      <dgm:t>
        <a:bodyPr/>
        <a:lstStyle/>
        <a:p>
          <a:pPr latinLnBrk="1"/>
          <a:endParaRPr lang="ko-KR" altLang="en-US" sz="1100"/>
        </a:p>
      </dgm:t>
    </dgm:pt>
    <dgm:pt modelId="{6E45A8A5-291A-4C1D-8879-CEB51CE5F317}">
      <dgm:prSet phldrT="[텍스트]" custT="1"/>
      <dgm:spPr/>
      <dgm:t>
        <a:bodyPr/>
        <a:lstStyle/>
        <a:p>
          <a:pPr latinLnBrk="1"/>
          <a:r>
            <a:rPr lang="ko-KR" altLang="en-US" sz="1100" smtClean="0"/>
            <a:t>생성된 출입 </a:t>
          </a:r>
          <a:r>
            <a:rPr lang="en-US" altLang="ko-KR" sz="1100" smtClean="0"/>
            <a:t>QR </a:t>
          </a:r>
          <a:r>
            <a:rPr lang="ko-KR" altLang="en-US" sz="1100" smtClean="0"/>
            <a:t>코드 내역 확인</a:t>
          </a:r>
          <a:endParaRPr lang="ko-KR" altLang="en-US" sz="1100"/>
        </a:p>
      </dgm:t>
    </dgm:pt>
    <dgm:pt modelId="{38AF8EAA-D04D-41F6-8880-92C7D11B8CBB}" type="parTrans" cxnId="{C2E2775B-C265-4641-943F-280CAAB8CC22}">
      <dgm:prSet custT="1"/>
      <dgm:spPr/>
      <dgm:t>
        <a:bodyPr/>
        <a:lstStyle/>
        <a:p>
          <a:pPr latinLnBrk="1"/>
          <a:endParaRPr lang="ko-KR" altLang="en-US" sz="1100"/>
        </a:p>
      </dgm:t>
    </dgm:pt>
    <dgm:pt modelId="{AE8DA0A3-753B-4D4E-9A0F-834A832C9082}" type="sibTrans" cxnId="{C2E2775B-C265-4641-943F-280CAAB8CC22}">
      <dgm:prSet/>
      <dgm:spPr/>
      <dgm:t>
        <a:bodyPr/>
        <a:lstStyle/>
        <a:p>
          <a:pPr latinLnBrk="1"/>
          <a:endParaRPr lang="ko-KR" altLang="en-US" sz="1100"/>
        </a:p>
      </dgm:t>
    </dgm:pt>
    <dgm:pt modelId="{160C1128-2C8F-4001-8ECD-01D53D7460AA}">
      <dgm:prSet phldrT="[텍스트]" custT="1"/>
      <dgm:spPr/>
      <dgm:t>
        <a:bodyPr/>
        <a:lstStyle/>
        <a:p>
          <a:pPr latinLnBrk="1"/>
          <a:r>
            <a:rPr lang="ko-KR" altLang="en-US" sz="1100" smtClean="0"/>
            <a:t>거주자 등록</a:t>
          </a:r>
          <a:endParaRPr lang="ko-KR" altLang="en-US" sz="1100"/>
        </a:p>
      </dgm:t>
    </dgm:pt>
    <dgm:pt modelId="{E1D67C71-6CBE-4329-8A01-E9BEC5B65628}" type="parTrans" cxnId="{99CF337E-91FD-4A97-9BE0-A8C3B0D81D17}">
      <dgm:prSet custT="1"/>
      <dgm:spPr/>
      <dgm:t>
        <a:bodyPr/>
        <a:lstStyle/>
        <a:p>
          <a:pPr latinLnBrk="1"/>
          <a:endParaRPr lang="ko-KR" altLang="en-US" sz="1100"/>
        </a:p>
      </dgm:t>
    </dgm:pt>
    <dgm:pt modelId="{9FE8FCF4-009D-4D07-AB7A-B50D46E6C89B}" type="sibTrans" cxnId="{99CF337E-91FD-4A97-9BE0-A8C3B0D81D17}">
      <dgm:prSet/>
      <dgm:spPr/>
      <dgm:t>
        <a:bodyPr/>
        <a:lstStyle/>
        <a:p>
          <a:pPr latinLnBrk="1"/>
          <a:endParaRPr lang="ko-KR" altLang="en-US" sz="1100"/>
        </a:p>
      </dgm:t>
    </dgm:pt>
    <dgm:pt modelId="{10AF8B49-AD90-4D81-BC56-88711C86E927}" type="pres">
      <dgm:prSet presAssocID="{6567618B-0CE3-4D6C-9899-6178EFD03037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F27B267E-31C5-4CBC-BDEA-D562AA226961}" type="pres">
      <dgm:prSet presAssocID="{FE5A5064-26EE-4C46-A501-812D3B433BDA}" presName="root1" presStyleCnt="0"/>
      <dgm:spPr/>
    </dgm:pt>
    <dgm:pt modelId="{0D911F39-A8C0-4706-9CFF-105B1C0000BC}" type="pres">
      <dgm:prSet presAssocID="{FE5A5064-26EE-4C46-A501-812D3B433BDA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84F5A9C-17F4-4D96-B7BD-687EB799641D}" type="pres">
      <dgm:prSet presAssocID="{FE5A5064-26EE-4C46-A501-812D3B433BDA}" presName="level2hierChild" presStyleCnt="0"/>
      <dgm:spPr/>
    </dgm:pt>
    <dgm:pt modelId="{579C897E-27F4-49DE-95EA-8325A89E0C3D}" type="pres">
      <dgm:prSet presAssocID="{85CB1C11-673E-4707-AFCD-5A8C01C4A270}" presName="conn2-1" presStyleLbl="parChTrans1D2" presStyleIdx="0" presStyleCnt="2"/>
      <dgm:spPr/>
    </dgm:pt>
    <dgm:pt modelId="{75303E08-130C-4AE4-9F8D-75661F9F4235}" type="pres">
      <dgm:prSet presAssocID="{85CB1C11-673E-4707-AFCD-5A8C01C4A270}" presName="connTx" presStyleLbl="parChTrans1D2" presStyleIdx="0" presStyleCnt="2"/>
      <dgm:spPr/>
    </dgm:pt>
    <dgm:pt modelId="{14762B4F-DF21-47F6-AF3E-8D8F595D158B}" type="pres">
      <dgm:prSet presAssocID="{364C2CFE-05BA-49AA-BEE3-3C7525FAFD26}" presName="root2" presStyleCnt="0"/>
      <dgm:spPr/>
    </dgm:pt>
    <dgm:pt modelId="{BC8EAD22-A80F-4F9B-BF01-9CFAD09E7D30}" type="pres">
      <dgm:prSet presAssocID="{364C2CFE-05BA-49AA-BEE3-3C7525FAFD26}" presName="LevelTwoTextNode" presStyleLbl="node2" presStyleIdx="0" presStyleCnt="2" custLinFactNeighborX="-1000" custLinFactNeighborY="-208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7E70E0C-7C39-453D-8BB9-BE88AD2A3CA6}" type="pres">
      <dgm:prSet presAssocID="{364C2CFE-05BA-49AA-BEE3-3C7525FAFD26}" presName="level3hierChild" presStyleCnt="0"/>
      <dgm:spPr/>
    </dgm:pt>
    <dgm:pt modelId="{F46B12D8-7472-484F-8646-07227296E923}" type="pres">
      <dgm:prSet presAssocID="{C4794020-9F44-4EF7-9790-9EDCA6B1C46F}" presName="conn2-1" presStyleLbl="parChTrans1D3" presStyleIdx="0" presStyleCnt="2"/>
      <dgm:spPr/>
    </dgm:pt>
    <dgm:pt modelId="{7380CF65-FE73-4869-8465-78C0995C0C27}" type="pres">
      <dgm:prSet presAssocID="{C4794020-9F44-4EF7-9790-9EDCA6B1C46F}" presName="connTx" presStyleLbl="parChTrans1D3" presStyleIdx="0" presStyleCnt="2"/>
      <dgm:spPr/>
    </dgm:pt>
    <dgm:pt modelId="{5B0474B9-A762-4010-BAEA-942BCC8391B0}" type="pres">
      <dgm:prSet presAssocID="{4A33BF77-6D73-405E-A2E0-A2C0910C4A9C}" presName="root2" presStyleCnt="0"/>
      <dgm:spPr/>
    </dgm:pt>
    <dgm:pt modelId="{1531DCA3-F27B-4775-9972-A0835732121F}" type="pres">
      <dgm:prSet presAssocID="{4A33BF77-6D73-405E-A2E0-A2C0910C4A9C}" presName="LevelTwoTextNode" presStyleLbl="node3" presStyleIdx="0" presStyleCnt="2">
        <dgm:presLayoutVars>
          <dgm:chPref val="3"/>
        </dgm:presLayoutVars>
      </dgm:prSet>
      <dgm:spPr/>
    </dgm:pt>
    <dgm:pt modelId="{2DB156F0-1E21-4AC0-9FD0-E94666E94935}" type="pres">
      <dgm:prSet presAssocID="{4A33BF77-6D73-405E-A2E0-A2C0910C4A9C}" presName="level3hierChild" presStyleCnt="0"/>
      <dgm:spPr/>
    </dgm:pt>
    <dgm:pt modelId="{F9BE96CF-3F42-46D8-9D14-C67C63976901}" type="pres">
      <dgm:prSet presAssocID="{38AF8EAA-D04D-41F6-8880-92C7D11B8CBB}" presName="conn2-1" presStyleLbl="parChTrans1D3" presStyleIdx="1" presStyleCnt="2"/>
      <dgm:spPr/>
    </dgm:pt>
    <dgm:pt modelId="{00258514-63B2-4310-8D9E-844B128AEC1D}" type="pres">
      <dgm:prSet presAssocID="{38AF8EAA-D04D-41F6-8880-92C7D11B8CBB}" presName="connTx" presStyleLbl="parChTrans1D3" presStyleIdx="1" presStyleCnt="2"/>
      <dgm:spPr/>
    </dgm:pt>
    <dgm:pt modelId="{AB6B5F98-C83C-4737-A8F5-23AE4C2F27CC}" type="pres">
      <dgm:prSet presAssocID="{6E45A8A5-291A-4C1D-8879-CEB51CE5F317}" presName="root2" presStyleCnt="0"/>
      <dgm:spPr/>
    </dgm:pt>
    <dgm:pt modelId="{E9CD34AA-A403-41F9-A3B7-C6EED0085F7D}" type="pres">
      <dgm:prSet presAssocID="{6E45A8A5-291A-4C1D-8879-CEB51CE5F317}" presName="LevelTwoTextNode" presStyleLbl="node3" presStyleIdx="1" presStyleCnt="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5FEF573-A32B-4E17-923C-140236A9B7C2}" type="pres">
      <dgm:prSet presAssocID="{6E45A8A5-291A-4C1D-8879-CEB51CE5F317}" presName="level3hierChild" presStyleCnt="0"/>
      <dgm:spPr/>
    </dgm:pt>
    <dgm:pt modelId="{2BAC33D8-EB98-4ED5-AFBF-F05B375D6FE0}" type="pres">
      <dgm:prSet presAssocID="{E1D67C71-6CBE-4329-8A01-E9BEC5B65628}" presName="conn2-1" presStyleLbl="parChTrans1D2" presStyleIdx="1" presStyleCnt="2"/>
      <dgm:spPr/>
    </dgm:pt>
    <dgm:pt modelId="{42110FBB-9C27-4FBB-AB49-BD8C9CC5BE83}" type="pres">
      <dgm:prSet presAssocID="{E1D67C71-6CBE-4329-8A01-E9BEC5B65628}" presName="connTx" presStyleLbl="parChTrans1D2" presStyleIdx="1" presStyleCnt="2"/>
      <dgm:spPr/>
    </dgm:pt>
    <dgm:pt modelId="{B40AA0A1-9870-4C82-8AF0-983DB5E07013}" type="pres">
      <dgm:prSet presAssocID="{160C1128-2C8F-4001-8ECD-01D53D7460AA}" presName="root2" presStyleCnt="0"/>
      <dgm:spPr/>
    </dgm:pt>
    <dgm:pt modelId="{C356750A-605A-4D7E-99FA-84F6DB5B5B58}" type="pres">
      <dgm:prSet presAssocID="{160C1128-2C8F-4001-8ECD-01D53D7460AA}" presName="LevelTwoTextNode" presStyleLbl="node2" presStyleIdx="1" presStyleCnt="2">
        <dgm:presLayoutVars>
          <dgm:chPref val="3"/>
        </dgm:presLayoutVars>
      </dgm:prSet>
      <dgm:spPr/>
    </dgm:pt>
    <dgm:pt modelId="{436B8167-D3A5-46B4-A698-AB279500E8EE}" type="pres">
      <dgm:prSet presAssocID="{160C1128-2C8F-4001-8ECD-01D53D7460AA}" presName="level3hierChild" presStyleCnt="0"/>
      <dgm:spPr/>
    </dgm:pt>
  </dgm:ptLst>
  <dgm:cxnLst>
    <dgm:cxn modelId="{CD720901-73B6-42C3-805D-6086C876E78E}" type="presOf" srcId="{38AF8EAA-D04D-41F6-8880-92C7D11B8CBB}" destId="{F9BE96CF-3F42-46D8-9D14-C67C63976901}" srcOrd="0" destOrd="0" presId="urn:microsoft.com/office/officeart/2005/8/layout/hierarchy2"/>
    <dgm:cxn modelId="{48809076-4847-4BF3-A9C8-7FCF795B6B5F}" type="presOf" srcId="{364C2CFE-05BA-49AA-BEE3-3C7525FAFD26}" destId="{BC8EAD22-A80F-4F9B-BF01-9CFAD09E7D30}" srcOrd="0" destOrd="0" presId="urn:microsoft.com/office/officeart/2005/8/layout/hierarchy2"/>
    <dgm:cxn modelId="{6A052D3A-2FD7-4113-A86E-C56AE139D641}" type="presOf" srcId="{6E45A8A5-291A-4C1D-8879-CEB51CE5F317}" destId="{E9CD34AA-A403-41F9-A3B7-C6EED0085F7D}" srcOrd="0" destOrd="0" presId="urn:microsoft.com/office/officeart/2005/8/layout/hierarchy2"/>
    <dgm:cxn modelId="{93884145-6FE2-4074-84E9-71F0084053EB}" type="presOf" srcId="{85CB1C11-673E-4707-AFCD-5A8C01C4A270}" destId="{75303E08-130C-4AE4-9F8D-75661F9F4235}" srcOrd="1" destOrd="0" presId="urn:microsoft.com/office/officeart/2005/8/layout/hierarchy2"/>
    <dgm:cxn modelId="{59089479-A6FC-424F-9338-6F9E5D0D45F6}" type="presOf" srcId="{E1D67C71-6CBE-4329-8A01-E9BEC5B65628}" destId="{2BAC33D8-EB98-4ED5-AFBF-F05B375D6FE0}" srcOrd="0" destOrd="0" presId="urn:microsoft.com/office/officeart/2005/8/layout/hierarchy2"/>
    <dgm:cxn modelId="{391581D9-7199-4A03-AB8E-D21906414E63}" srcId="{364C2CFE-05BA-49AA-BEE3-3C7525FAFD26}" destId="{4A33BF77-6D73-405E-A2E0-A2C0910C4A9C}" srcOrd="0" destOrd="0" parTransId="{C4794020-9F44-4EF7-9790-9EDCA6B1C46F}" sibTransId="{20495D1E-7D0F-4A76-BEC9-816F73539EB1}"/>
    <dgm:cxn modelId="{85A30BB5-2099-46F3-BE2F-D1E7181F478F}" type="presOf" srcId="{C4794020-9F44-4EF7-9790-9EDCA6B1C46F}" destId="{7380CF65-FE73-4869-8465-78C0995C0C27}" srcOrd="1" destOrd="0" presId="urn:microsoft.com/office/officeart/2005/8/layout/hierarchy2"/>
    <dgm:cxn modelId="{04EBA11C-5627-4D95-A114-ABCBE8F546B1}" type="presOf" srcId="{C4794020-9F44-4EF7-9790-9EDCA6B1C46F}" destId="{F46B12D8-7472-484F-8646-07227296E923}" srcOrd="0" destOrd="0" presId="urn:microsoft.com/office/officeart/2005/8/layout/hierarchy2"/>
    <dgm:cxn modelId="{23AF0D1E-8F80-4D8B-A38A-31D58B9FFBC7}" srcId="{FE5A5064-26EE-4C46-A501-812D3B433BDA}" destId="{364C2CFE-05BA-49AA-BEE3-3C7525FAFD26}" srcOrd="0" destOrd="0" parTransId="{85CB1C11-673E-4707-AFCD-5A8C01C4A270}" sibTransId="{8B6FE6DC-F700-4501-96EE-991E1578D0AB}"/>
    <dgm:cxn modelId="{99C9429B-B927-46E9-B4F2-8F2234117277}" type="presOf" srcId="{FE5A5064-26EE-4C46-A501-812D3B433BDA}" destId="{0D911F39-A8C0-4706-9CFF-105B1C0000BC}" srcOrd="0" destOrd="0" presId="urn:microsoft.com/office/officeart/2005/8/layout/hierarchy2"/>
    <dgm:cxn modelId="{C2E2775B-C265-4641-943F-280CAAB8CC22}" srcId="{364C2CFE-05BA-49AA-BEE3-3C7525FAFD26}" destId="{6E45A8A5-291A-4C1D-8879-CEB51CE5F317}" srcOrd="1" destOrd="0" parTransId="{38AF8EAA-D04D-41F6-8880-92C7D11B8CBB}" sibTransId="{AE8DA0A3-753B-4D4E-9A0F-834A832C9082}"/>
    <dgm:cxn modelId="{BBB504C3-C2D8-4C27-822A-1BA632C11FA9}" type="presOf" srcId="{38AF8EAA-D04D-41F6-8880-92C7D11B8CBB}" destId="{00258514-63B2-4310-8D9E-844B128AEC1D}" srcOrd="1" destOrd="0" presId="urn:microsoft.com/office/officeart/2005/8/layout/hierarchy2"/>
    <dgm:cxn modelId="{21DC537D-F825-46A9-B3F2-34F4C1B298E5}" type="presOf" srcId="{160C1128-2C8F-4001-8ECD-01D53D7460AA}" destId="{C356750A-605A-4D7E-99FA-84F6DB5B5B58}" srcOrd="0" destOrd="0" presId="urn:microsoft.com/office/officeart/2005/8/layout/hierarchy2"/>
    <dgm:cxn modelId="{99CF337E-91FD-4A97-9BE0-A8C3B0D81D17}" srcId="{FE5A5064-26EE-4C46-A501-812D3B433BDA}" destId="{160C1128-2C8F-4001-8ECD-01D53D7460AA}" srcOrd="1" destOrd="0" parTransId="{E1D67C71-6CBE-4329-8A01-E9BEC5B65628}" sibTransId="{9FE8FCF4-009D-4D07-AB7A-B50D46E6C89B}"/>
    <dgm:cxn modelId="{B59A0843-D83C-48CA-987C-83A114154618}" type="presOf" srcId="{85CB1C11-673E-4707-AFCD-5A8C01C4A270}" destId="{579C897E-27F4-49DE-95EA-8325A89E0C3D}" srcOrd="0" destOrd="0" presId="urn:microsoft.com/office/officeart/2005/8/layout/hierarchy2"/>
    <dgm:cxn modelId="{8D1DA8E5-6AC3-40F4-82C1-83F4B0AA0C1F}" srcId="{6567618B-0CE3-4D6C-9899-6178EFD03037}" destId="{FE5A5064-26EE-4C46-A501-812D3B433BDA}" srcOrd="0" destOrd="0" parTransId="{7585BC74-AF5B-4B36-ACB0-C069F495DF7D}" sibTransId="{064BDB03-E7C4-42B9-A20C-E6FB906AEB1E}"/>
    <dgm:cxn modelId="{0EB81A1B-6563-4CFD-91BC-30795317E891}" type="presOf" srcId="{4A33BF77-6D73-405E-A2E0-A2C0910C4A9C}" destId="{1531DCA3-F27B-4775-9972-A0835732121F}" srcOrd="0" destOrd="0" presId="urn:microsoft.com/office/officeart/2005/8/layout/hierarchy2"/>
    <dgm:cxn modelId="{214C234D-6A65-4699-A4F0-2F83C4B6B8F1}" type="presOf" srcId="{E1D67C71-6CBE-4329-8A01-E9BEC5B65628}" destId="{42110FBB-9C27-4FBB-AB49-BD8C9CC5BE83}" srcOrd="1" destOrd="0" presId="urn:microsoft.com/office/officeart/2005/8/layout/hierarchy2"/>
    <dgm:cxn modelId="{A8119111-D440-4CB7-98DB-A9C0FDAA76A9}" type="presOf" srcId="{6567618B-0CE3-4D6C-9899-6178EFD03037}" destId="{10AF8B49-AD90-4D81-BC56-88711C86E927}" srcOrd="0" destOrd="0" presId="urn:microsoft.com/office/officeart/2005/8/layout/hierarchy2"/>
    <dgm:cxn modelId="{915CF8CA-DC06-467B-AD9E-27264D26940E}" type="presParOf" srcId="{10AF8B49-AD90-4D81-BC56-88711C86E927}" destId="{F27B267E-31C5-4CBC-BDEA-D562AA226961}" srcOrd="0" destOrd="0" presId="urn:microsoft.com/office/officeart/2005/8/layout/hierarchy2"/>
    <dgm:cxn modelId="{0BBBC42F-0F62-4978-96CC-2DE7DDB5B3AD}" type="presParOf" srcId="{F27B267E-31C5-4CBC-BDEA-D562AA226961}" destId="{0D911F39-A8C0-4706-9CFF-105B1C0000BC}" srcOrd="0" destOrd="0" presId="urn:microsoft.com/office/officeart/2005/8/layout/hierarchy2"/>
    <dgm:cxn modelId="{CB5C23DF-E9C4-497F-A14E-F716E6B6C2A7}" type="presParOf" srcId="{F27B267E-31C5-4CBC-BDEA-D562AA226961}" destId="{384F5A9C-17F4-4D96-B7BD-687EB799641D}" srcOrd="1" destOrd="0" presId="urn:microsoft.com/office/officeart/2005/8/layout/hierarchy2"/>
    <dgm:cxn modelId="{B3A45BDA-E61B-4B30-A259-616E2764F2A5}" type="presParOf" srcId="{384F5A9C-17F4-4D96-B7BD-687EB799641D}" destId="{579C897E-27F4-49DE-95EA-8325A89E0C3D}" srcOrd="0" destOrd="0" presId="urn:microsoft.com/office/officeart/2005/8/layout/hierarchy2"/>
    <dgm:cxn modelId="{1526DE37-9141-4E6F-8857-4C79ECDBC96B}" type="presParOf" srcId="{579C897E-27F4-49DE-95EA-8325A89E0C3D}" destId="{75303E08-130C-4AE4-9F8D-75661F9F4235}" srcOrd="0" destOrd="0" presId="urn:microsoft.com/office/officeart/2005/8/layout/hierarchy2"/>
    <dgm:cxn modelId="{38BE2B47-2892-41A7-A4D0-E2E411960AEF}" type="presParOf" srcId="{384F5A9C-17F4-4D96-B7BD-687EB799641D}" destId="{14762B4F-DF21-47F6-AF3E-8D8F595D158B}" srcOrd="1" destOrd="0" presId="urn:microsoft.com/office/officeart/2005/8/layout/hierarchy2"/>
    <dgm:cxn modelId="{0688455F-03FF-4272-98E3-F5DC896AF2BE}" type="presParOf" srcId="{14762B4F-DF21-47F6-AF3E-8D8F595D158B}" destId="{BC8EAD22-A80F-4F9B-BF01-9CFAD09E7D30}" srcOrd="0" destOrd="0" presId="urn:microsoft.com/office/officeart/2005/8/layout/hierarchy2"/>
    <dgm:cxn modelId="{CB0ED338-9632-4E7B-8ADB-E176380BCC64}" type="presParOf" srcId="{14762B4F-DF21-47F6-AF3E-8D8F595D158B}" destId="{77E70E0C-7C39-453D-8BB9-BE88AD2A3CA6}" srcOrd="1" destOrd="0" presId="urn:microsoft.com/office/officeart/2005/8/layout/hierarchy2"/>
    <dgm:cxn modelId="{3FA08A3F-3BAC-4DB9-BE0B-545BDDCC455E}" type="presParOf" srcId="{77E70E0C-7C39-453D-8BB9-BE88AD2A3CA6}" destId="{F46B12D8-7472-484F-8646-07227296E923}" srcOrd="0" destOrd="0" presId="urn:microsoft.com/office/officeart/2005/8/layout/hierarchy2"/>
    <dgm:cxn modelId="{E80F84EF-B41E-4053-9F6C-BB4461F72D11}" type="presParOf" srcId="{F46B12D8-7472-484F-8646-07227296E923}" destId="{7380CF65-FE73-4869-8465-78C0995C0C27}" srcOrd="0" destOrd="0" presId="urn:microsoft.com/office/officeart/2005/8/layout/hierarchy2"/>
    <dgm:cxn modelId="{05CCB742-7619-4F6A-B0AA-8C454A8E6804}" type="presParOf" srcId="{77E70E0C-7C39-453D-8BB9-BE88AD2A3CA6}" destId="{5B0474B9-A762-4010-BAEA-942BCC8391B0}" srcOrd="1" destOrd="0" presId="urn:microsoft.com/office/officeart/2005/8/layout/hierarchy2"/>
    <dgm:cxn modelId="{F6B1D98C-FD53-4E01-B167-A4014404A240}" type="presParOf" srcId="{5B0474B9-A762-4010-BAEA-942BCC8391B0}" destId="{1531DCA3-F27B-4775-9972-A0835732121F}" srcOrd="0" destOrd="0" presId="urn:microsoft.com/office/officeart/2005/8/layout/hierarchy2"/>
    <dgm:cxn modelId="{047307E5-897B-4006-83ED-B38A8A96A67F}" type="presParOf" srcId="{5B0474B9-A762-4010-BAEA-942BCC8391B0}" destId="{2DB156F0-1E21-4AC0-9FD0-E94666E94935}" srcOrd="1" destOrd="0" presId="urn:microsoft.com/office/officeart/2005/8/layout/hierarchy2"/>
    <dgm:cxn modelId="{FD1393C7-AF7E-4C6E-AA92-2CF1AFECC49A}" type="presParOf" srcId="{77E70E0C-7C39-453D-8BB9-BE88AD2A3CA6}" destId="{F9BE96CF-3F42-46D8-9D14-C67C63976901}" srcOrd="2" destOrd="0" presId="urn:microsoft.com/office/officeart/2005/8/layout/hierarchy2"/>
    <dgm:cxn modelId="{3FD3AB25-2766-40C9-BA13-8A6E4C6FEE82}" type="presParOf" srcId="{F9BE96CF-3F42-46D8-9D14-C67C63976901}" destId="{00258514-63B2-4310-8D9E-844B128AEC1D}" srcOrd="0" destOrd="0" presId="urn:microsoft.com/office/officeart/2005/8/layout/hierarchy2"/>
    <dgm:cxn modelId="{B972CD40-0519-4AAD-864F-FEA6AE19A9FB}" type="presParOf" srcId="{77E70E0C-7C39-453D-8BB9-BE88AD2A3CA6}" destId="{AB6B5F98-C83C-4737-A8F5-23AE4C2F27CC}" srcOrd="3" destOrd="0" presId="urn:microsoft.com/office/officeart/2005/8/layout/hierarchy2"/>
    <dgm:cxn modelId="{6D7AC702-3DA6-4D6C-8A4A-DECDF23B1CF8}" type="presParOf" srcId="{AB6B5F98-C83C-4737-A8F5-23AE4C2F27CC}" destId="{E9CD34AA-A403-41F9-A3B7-C6EED0085F7D}" srcOrd="0" destOrd="0" presId="urn:microsoft.com/office/officeart/2005/8/layout/hierarchy2"/>
    <dgm:cxn modelId="{C66F03DD-6523-4EA2-AF6C-5299C6093C46}" type="presParOf" srcId="{AB6B5F98-C83C-4737-A8F5-23AE4C2F27CC}" destId="{85FEF573-A32B-4E17-923C-140236A9B7C2}" srcOrd="1" destOrd="0" presId="urn:microsoft.com/office/officeart/2005/8/layout/hierarchy2"/>
    <dgm:cxn modelId="{F52F79A1-09B6-4934-BE07-4D1F9758FD0D}" type="presParOf" srcId="{384F5A9C-17F4-4D96-B7BD-687EB799641D}" destId="{2BAC33D8-EB98-4ED5-AFBF-F05B375D6FE0}" srcOrd="2" destOrd="0" presId="urn:microsoft.com/office/officeart/2005/8/layout/hierarchy2"/>
    <dgm:cxn modelId="{5A77DE45-F850-43D0-8A19-C642AAC37593}" type="presParOf" srcId="{2BAC33D8-EB98-4ED5-AFBF-F05B375D6FE0}" destId="{42110FBB-9C27-4FBB-AB49-BD8C9CC5BE83}" srcOrd="0" destOrd="0" presId="urn:microsoft.com/office/officeart/2005/8/layout/hierarchy2"/>
    <dgm:cxn modelId="{C023FBB4-0D8D-46C5-B77E-56AC267DAF54}" type="presParOf" srcId="{384F5A9C-17F4-4D96-B7BD-687EB799641D}" destId="{B40AA0A1-9870-4C82-8AF0-983DB5E07013}" srcOrd="3" destOrd="0" presId="urn:microsoft.com/office/officeart/2005/8/layout/hierarchy2"/>
    <dgm:cxn modelId="{8D2C72CE-8FC7-419E-B717-9A17ED308A36}" type="presParOf" srcId="{B40AA0A1-9870-4C82-8AF0-983DB5E07013}" destId="{C356750A-605A-4D7E-99FA-84F6DB5B5B58}" srcOrd="0" destOrd="0" presId="urn:microsoft.com/office/officeart/2005/8/layout/hierarchy2"/>
    <dgm:cxn modelId="{39070F46-2221-4371-9F34-313A768560CE}" type="presParOf" srcId="{B40AA0A1-9870-4C82-8AF0-983DB5E07013}" destId="{436B8167-D3A5-46B4-A698-AB279500E8EE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911F39-A8C0-4706-9CFF-105B1C0000BC}">
      <dsp:nvSpPr>
        <dsp:cNvPr id="0" name=""/>
        <dsp:cNvSpPr/>
      </dsp:nvSpPr>
      <dsp:spPr>
        <a:xfrm>
          <a:off x="2575" y="2114675"/>
          <a:ext cx="2123146" cy="10615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kern="1200" smtClean="0"/>
            <a:t>QR </a:t>
          </a:r>
          <a:r>
            <a:rPr lang="ko-KR" altLang="en-US" sz="1100" kern="1200" smtClean="0"/>
            <a:t>출입 </a:t>
          </a:r>
          <a:r>
            <a:rPr lang="en-US" altLang="ko-KR" sz="1100" kern="1200" smtClean="0"/>
            <a:t>App</a:t>
          </a:r>
          <a:endParaRPr lang="ko-KR" altLang="en-US" sz="1100" kern="1200"/>
        </a:p>
      </dsp:txBody>
      <dsp:txXfrm>
        <a:off x="33667" y="2145767"/>
        <a:ext cx="2060962" cy="999389"/>
      </dsp:txXfrm>
    </dsp:sp>
    <dsp:sp modelId="{579C897E-27F4-49DE-95EA-8325A89E0C3D}">
      <dsp:nvSpPr>
        <dsp:cNvPr id="0" name=""/>
        <dsp:cNvSpPr/>
      </dsp:nvSpPr>
      <dsp:spPr>
        <a:xfrm rot="19357322">
          <a:off x="2018732" y="2308764"/>
          <a:ext cx="1042004" cy="40825"/>
        </a:xfrm>
        <a:custGeom>
          <a:avLst/>
          <a:gdLst/>
          <a:ahLst/>
          <a:cxnLst/>
          <a:rect l="0" t="0" r="0" b="0"/>
          <a:pathLst>
            <a:path>
              <a:moveTo>
                <a:pt x="0" y="20412"/>
              </a:moveTo>
              <a:lnTo>
                <a:pt x="1042004" y="2041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100" kern="1200"/>
        </a:p>
      </dsp:txBody>
      <dsp:txXfrm>
        <a:off x="2513684" y="2303127"/>
        <a:ext cx="52100" cy="52100"/>
      </dsp:txXfrm>
    </dsp:sp>
    <dsp:sp modelId="{BC8EAD22-A80F-4F9B-BF01-9CFAD09E7D30}">
      <dsp:nvSpPr>
        <dsp:cNvPr id="0" name=""/>
        <dsp:cNvSpPr/>
      </dsp:nvSpPr>
      <dsp:spPr>
        <a:xfrm>
          <a:off x="2953748" y="1482105"/>
          <a:ext cx="2123146" cy="10615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smtClean="0"/>
            <a:t>로그인</a:t>
          </a:r>
          <a:endParaRPr lang="ko-KR" altLang="en-US" sz="1100" kern="1200"/>
        </a:p>
      </dsp:txBody>
      <dsp:txXfrm>
        <a:off x="2984840" y="1513197"/>
        <a:ext cx="2060962" cy="999389"/>
      </dsp:txXfrm>
    </dsp:sp>
    <dsp:sp modelId="{F46B12D8-7472-484F-8646-07227296E923}">
      <dsp:nvSpPr>
        <dsp:cNvPr id="0" name=""/>
        <dsp:cNvSpPr/>
      </dsp:nvSpPr>
      <dsp:spPr>
        <a:xfrm rot="19557054">
          <a:off x="4986835" y="1698360"/>
          <a:ext cx="1050608" cy="40825"/>
        </a:xfrm>
        <a:custGeom>
          <a:avLst/>
          <a:gdLst/>
          <a:ahLst/>
          <a:cxnLst/>
          <a:rect l="0" t="0" r="0" b="0"/>
          <a:pathLst>
            <a:path>
              <a:moveTo>
                <a:pt x="0" y="20412"/>
              </a:moveTo>
              <a:lnTo>
                <a:pt x="1050608" y="2041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100" kern="1200"/>
        </a:p>
      </dsp:txBody>
      <dsp:txXfrm>
        <a:off x="5485874" y="1692507"/>
        <a:ext cx="52530" cy="52530"/>
      </dsp:txXfrm>
    </dsp:sp>
    <dsp:sp modelId="{1531DCA3-F27B-4775-9972-A0835732121F}">
      <dsp:nvSpPr>
        <dsp:cNvPr id="0" name=""/>
        <dsp:cNvSpPr/>
      </dsp:nvSpPr>
      <dsp:spPr>
        <a:xfrm>
          <a:off x="5947384" y="893866"/>
          <a:ext cx="2123146" cy="10615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smtClean="0"/>
            <a:t>새로운 출입 </a:t>
          </a:r>
          <a:r>
            <a:rPr lang="en-US" altLang="ko-KR" sz="1100" kern="1200" smtClean="0"/>
            <a:t>QR </a:t>
          </a:r>
          <a:r>
            <a:rPr lang="ko-KR" altLang="en-US" sz="1100" kern="1200" smtClean="0"/>
            <a:t>코드 생성</a:t>
          </a:r>
          <a:endParaRPr lang="ko-KR" altLang="en-US" sz="1100" kern="1200"/>
        </a:p>
      </dsp:txBody>
      <dsp:txXfrm>
        <a:off x="5978476" y="924958"/>
        <a:ext cx="2060962" cy="999389"/>
      </dsp:txXfrm>
    </dsp:sp>
    <dsp:sp modelId="{F9BE96CF-3F42-46D8-9D14-C67C63976901}">
      <dsp:nvSpPr>
        <dsp:cNvPr id="0" name=""/>
        <dsp:cNvSpPr/>
      </dsp:nvSpPr>
      <dsp:spPr>
        <a:xfrm rot="2160316">
          <a:off x="4974111" y="2308764"/>
          <a:ext cx="1076056" cy="40825"/>
        </a:xfrm>
        <a:custGeom>
          <a:avLst/>
          <a:gdLst/>
          <a:ahLst/>
          <a:cxnLst/>
          <a:rect l="0" t="0" r="0" b="0"/>
          <a:pathLst>
            <a:path>
              <a:moveTo>
                <a:pt x="0" y="20412"/>
              </a:moveTo>
              <a:lnTo>
                <a:pt x="1076056" y="2041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100" kern="1200"/>
        </a:p>
      </dsp:txBody>
      <dsp:txXfrm>
        <a:off x="5485238" y="2302275"/>
        <a:ext cx="53802" cy="53802"/>
      </dsp:txXfrm>
    </dsp:sp>
    <dsp:sp modelId="{E9CD34AA-A403-41F9-A3B7-C6EED0085F7D}">
      <dsp:nvSpPr>
        <dsp:cNvPr id="0" name=""/>
        <dsp:cNvSpPr/>
      </dsp:nvSpPr>
      <dsp:spPr>
        <a:xfrm>
          <a:off x="5947384" y="2114675"/>
          <a:ext cx="2123146" cy="10615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smtClean="0"/>
            <a:t>생성된 출입 </a:t>
          </a:r>
          <a:r>
            <a:rPr lang="en-US" altLang="ko-KR" sz="1100" kern="1200" smtClean="0"/>
            <a:t>QR </a:t>
          </a:r>
          <a:r>
            <a:rPr lang="ko-KR" altLang="en-US" sz="1100" kern="1200" smtClean="0"/>
            <a:t>코드 내역 확인</a:t>
          </a:r>
          <a:endParaRPr lang="ko-KR" altLang="en-US" sz="1100" kern="1200"/>
        </a:p>
      </dsp:txBody>
      <dsp:txXfrm>
        <a:off x="5978476" y="2145767"/>
        <a:ext cx="2060962" cy="999389"/>
      </dsp:txXfrm>
    </dsp:sp>
    <dsp:sp modelId="{2BAC33D8-EB98-4ED5-AFBF-F05B375D6FE0}">
      <dsp:nvSpPr>
        <dsp:cNvPr id="0" name=""/>
        <dsp:cNvSpPr/>
      </dsp:nvSpPr>
      <dsp:spPr>
        <a:xfrm rot="2142401">
          <a:off x="2027418" y="2930251"/>
          <a:ext cx="1045864" cy="40825"/>
        </a:xfrm>
        <a:custGeom>
          <a:avLst/>
          <a:gdLst/>
          <a:ahLst/>
          <a:cxnLst/>
          <a:rect l="0" t="0" r="0" b="0"/>
          <a:pathLst>
            <a:path>
              <a:moveTo>
                <a:pt x="0" y="20412"/>
              </a:moveTo>
              <a:lnTo>
                <a:pt x="1045864" y="2041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100" kern="1200"/>
        </a:p>
      </dsp:txBody>
      <dsp:txXfrm>
        <a:off x="2524204" y="2924517"/>
        <a:ext cx="52293" cy="52293"/>
      </dsp:txXfrm>
    </dsp:sp>
    <dsp:sp modelId="{C356750A-605A-4D7E-99FA-84F6DB5B5B58}">
      <dsp:nvSpPr>
        <dsp:cNvPr id="0" name=""/>
        <dsp:cNvSpPr/>
      </dsp:nvSpPr>
      <dsp:spPr>
        <a:xfrm>
          <a:off x="2974979" y="2725080"/>
          <a:ext cx="2123146" cy="10615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smtClean="0"/>
            <a:t>거주자 등록</a:t>
          </a:r>
          <a:endParaRPr lang="ko-KR" altLang="en-US" sz="1100" kern="1200"/>
        </a:p>
      </dsp:txBody>
      <dsp:txXfrm>
        <a:off x="3006071" y="2756172"/>
        <a:ext cx="2060962" cy="9993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AA5D5A-343A-4C1A-BC9D-610EC8B80F49}" type="datetimeFigureOut">
              <a:rPr lang="ko-KR" altLang="en-US" smtClean="0"/>
              <a:pPr/>
              <a:t>2022-07-11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D85EE-51FF-49B2-AE4A-EF643293EA7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482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D85EE-51FF-49B2-AE4A-EF643293EA7A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216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08C18-F846-4F83-9E4A-EF96E909B73F}" type="datetime1">
              <a:rPr lang="ko-KR" altLang="en-US" smtClean="0"/>
              <a:pPr/>
              <a:t>2022-07-11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705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2DE9A-8BD0-4588-90EC-B8326F0668FE}" type="datetime1">
              <a:rPr lang="ko-KR" altLang="en-US" smtClean="0"/>
              <a:pPr/>
              <a:t>2022-07-11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435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8B5EE-9957-45ED-8881-249F27AAE9BD}" type="datetime1">
              <a:rPr lang="ko-KR" altLang="en-US" smtClean="0"/>
              <a:pPr/>
              <a:t>2022-07-11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982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DBE8A-08A0-4AE2-B806-C9B9A473B0ED}" type="datetime1">
              <a:rPr lang="ko-KR" altLang="en-US" smtClean="0"/>
              <a:pPr/>
              <a:t>2022-07-11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617245"/>
            <a:ext cx="2133600" cy="196131"/>
          </a:xfrm>
        </p:spPr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30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13E15-7006-4370-B5F6-60D7104AE3B4}" type="datetime1">
              <a:rPr lang="ko-KR" altLang="en-US" smtClean="0"/>
              <a:pPr/>
              <a:t>2022-07-11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832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0D11-2C95-44F2-9DFC-D0C737CB5390}" type="datetime1">
              <a:rPr lang="ko-KR" altLang="en-US" smtClean="0"/>
              <a:pPr/>
              <a:t>2022-07-11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583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35845-0C4F-469E-8726-3EBFD71077A7}" type="datetime1">
              <a:rPr lang="ko-KR" altLang="en-US" smtClean="0"/>
              <a:pPr/>
              <a:t>2022-07-11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997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FC019-3CDA-4483-987D-B12D1EB4D233}" type="datetime1">
              <a:rPr lang="ko-KR" altLang="en-US" smtClean="0"/>
              <a:pPr/>
              <a:t>2022-07-11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998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36E48-2907-481B-8F8C-35E94B4338B9}" type="datetime1">
              <a:rPr lang="ko-KR" altLang="en-US" smtClean="0"/>
              <a:pPr/>
              <a:t>2022-07-11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381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E666-04C9-40C3-88DF-F7C22C7A6172}" type="datetime1">
              <a:rPr lang="ko-KR" altLang="en-US" smtClean="0"/>
              <a:pPr/>
              <a:t>2022-07-11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461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27B48-006F-4BC1-BDC8-3C8CA726AC13}" type="datetime1">
              <a:rPr lang="ko-KR" altLang="en-US" smtClean="0"/>
              <a:pPr/>
              <a:t>2022-07-11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004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6EC2E-D34C-4476-B4C7-64731BF56572}" type="datetime1">
              <a:rPr lang="ko-KR" altLang="en-US" smtClean="0"/>
              <a:pPr/>
              <a:t>2022-07-11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사각형: 둥근 모서리 26">
            <a:extLst>
              <a:ext uri="{FF2B5EF4-FFF2-40B4-BE49-F238E27FC236}">
                <a16:creationId xmlns:a16="http://schemas.microsoft.com/office/drawing/2014/main" xmlns="" id="{25B82C58-C7A0-4055-A738-DD3F2BD7F885}"/>
              </a:ext>
            </a:extLst>
          </p:cNvPr>
          <p:cNvSpPr/>
          <p:nvPr userDrawn="1"/>
        </p:nvSpPr>
        <p:spPr>
          <a:xfrm>
            <a:off x="445950" y="6445176"/>
            <a:ext cx="8252100" cy="368200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※ </a:t>
            </a:r>
            <a:r>
              <a:rPr lang="ko-KR" altLang="en-US" b="1" dirty="0">
                <a:solidFill>
                  <a:srgbClr val="FF0000"/>
                </a:solidFill>
              </a:rPr>
              <a:t>본문의 예시 내용을 지우고 과제 내용으로 변경하여 사용하세요</a:t>
            </a:r>
          </a:p>
        </p:txBody>
      </p:sp>
    </p:spTree>
    <p:extLst>
      <p:ext uri="{BB962C8B-B14F-4D97-AF65-F5344CB8AC3E}">
        <p14:creationId xmlns:p14="http://schemas.microsoft.com/office/powerpoint/2010/main" val="80588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4509120"/>
            <a:ext cx="9144000" cy="2348880"/>
          </a:xfrm>
          <a:prstGeom prst="rect">
            <a:avLst/>
          </a:prstGeom>
          <a:solidFill>
            <a:srgbClr val="E2E6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1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21600000">
            <a:off x="0" y="764704"/>
            <a:ext cx="4716016" cy="352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1115616" y="1916832"/>
            <a:ext cx="708238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spc="-150" dirty="0">
                <a:solidFill>
                  <a:schemeClr val="accent2">
                    <a:lumMod val="75000"/>
                  </a:schemeClr>
                </a:solidFill>
              </a:rPr>
              <a:t>SW</a:t>
            </a:r>
            <a:r>
              <a:rPr lang="ko-KR" altLang="en-US" sz="5000" b="1" spc="-150" dirty="0">
                <a:solidFill>
                  <a:schemeClr val="accent2">
                    <a:lumMod val="75000"/>
                  </a:schemeClr>
                </a:solidFill>
              </a:rPr>
              <a:t>개발</a:t>
            </a:r>
            <a:r>
              <a:rPr lang="en-US" altLang="ko-KR" sz="5000" b="1" spc="-150" dirty="0">
                <a:solidFill>
                  <a:schemeClr val="accent2">
                    <a:lumMod val="75000"/>
                  </a:schemeClr>
                </a:solidFill>
              </a:rPr>
              <a:t>/HW</a:t>
            </a:r>
            <a:r>
              <a:rPr lang="ko-KR" altLang="en-US" sz="5000" b="1" spc="-150" dirty="0">
                <a:solidFill>
                  <a:schemeClr val="accent2">
                    <a:lumMod val="75000"/>
                  </a:schemeClr>
                </a:solidFill>
              </a:rPr>
              <a:t>제작 설계서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91680" y="3499099"/>
            <a:ext cx="63898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-150" dirty="0">
                <a:solidFill>
                  <a:srgbClr val="77787B"/>
                </a:solidFill>
              </a:rPr>
              <a:t>프로젝트 </a:t>
            </a:r>
            <a:r>
              <a:rPr lang="ko-KR" altLang="en-US" sz="2400" b="1" spc="-150">
                <a:solidFill>
                  <a:srgbClr val="77787B"/>
                </a:solidFill>
              </a:rPr>
              <a:t>명 </a:t>
            </a:r>
            <a:r>
              <a:rPr lang="en-US" altLang="ko-KR" sz="2400" b="1" spc="-150" smtClean="0">
                <a:solidFill>
                  <a:srgbClr val="77787B"/>
                </a:solidFill>
              </a:rPr>
              <a:t>: </a:t>
            </a:r>
            <a:r>
              <a:rPr lang="ko-KR" altLang="en-US" sz="2400" b="1" spc="-150" smtClean="0">
                <a:solidFill>
                  <a:srgbClr val="77787B"/>
                </a:solidFill>
              </a:rPr>
              <a:t>여성 </a:t>
            </a:r>
            <a:r>
              <a:rPr lang="en-US" altLang="ko-KR" sz="2400" b="1" spc="-150" smtClean="0">
                <a:solidFill>
                  <a:srgbClr val="77787B"/>
                </a:solidFill>
              </a:rPr>
              <a:t>1</a:t>
            </a:r>
            <a:r>
              <a:rPr lang="ko-KR" altLang="en-US" sz="2400" b="1" spc="-150" smtClean="0">
                <a:solidFill>
                  <a:srgbClr val="77787B"/>
                </a:solidFill>
              </a:rPr>
              <a:t>인 가구를 위한 일회용 </a:t>
            </a:r>
            <a:r>
              <a:rPr lang="en-US" altLang="ko-KR" sz="2400" b="1" spc="-150" smtClean="0">
                <a:solidFill>
                  <a:srgbClr val="77787B"/>
                </a:solidFill>
              </a:rPr>
              <a:t>QR</a:t>
            </a:r>
            <a:r>
              <a:rPr lang="ko-KR" altLang="en-US" sz="2400" b="1" spc="-150" smtClean="0">
                <a:solidFill>
                  <a:srgbClr val="77787B"/>
                </a:solidFill>
              </a:rPr>
              <a:t>코드형 출입통제 시스템</a:t>
            </a:r>
            <a:endParaRPr lang="ko-KR" altLang="en-US" sz="2400" b="1" spc="-150" dirty="0">
              <a:solidFill>
                <a:srgbClr val="77787B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08680" y="4754468"/>
            <a:ext cx="75266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latinLnBrk="0" hangingPunct="0">
              <a:lnSpc>
                <a:spcPct val="150000"/>
              </a:lnSpc>
              <a:buClr>
                <a:schemeClr val="tx2">
                  <a:lumMod val="40000"/>
                  <a:lumOff val="60000"/>
                </a:schemeClr>
              </a:buClr>
              <a:buSzPct val="120000"/>
            </a:pPr>
            <a:r>
              <a:rPr lang="en-US" altLang="ko-KR" sz="16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2022. 07. 12.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 eaLnBrk="0" latinLnBrk="0" hangingPunct="0">
              <a:lnSpc>
                <a:spcPct val="150000"/>
              </a:lnSpc>
              <a:buClr>
                <a:schemeClr val="tx2">
                  <a:lumMod val="40000"/>
                  <a:lumOff val="60000"/>
                </a:schemeClr>
              </a:buClr>
              <a:buSzPct val="120000"/>
            </a:pPr>
            <a:r>
              <a:rPr lang="en-US" altLang="ko-KR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(22_PG061) – </a:t>
            </a:r>
            <a:r>
              <a:rPr lang="ko-KR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팀장 </a:t>
            </a:r>
            <a:r>
              <a:rPr lang="ko-KR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오창진</a:t>
            </a:r>
            <a:r>
              <a:rPr lang="en-US" altLang="ko-KR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김혜원</a:t>
            </a:r>
            <a:r>
              <a:rPr lang="en-US" altLang="ko-KR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신은지</a:t>
            </a:r>
            <a:r>
              <a:rPr lang="en-US" altLang="ko-KR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최지원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 eaLnBrk="0" latinLnBrk="0" hangingPunct="0">
              <a:lnSpc>
                <a:spcPct val="150000"/>
              </a:lnSpc>
              <a:buClr>
                <a:schemeClr val="tx2">
                  <a:lumMod val="40000"/>
                  <a:lumOff val="60000"/>
                </a:schemeClr>
              </a:buClr>
              <a:buSzPct val="120000"/>
            </a:pPr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</a:rPr>
              <a:t>Mentor  </a:t>
            </a:r>
            <a:r>
              <a:rPr lang="ko-KR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김 영 륜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4" name="Google Shape;188;p22">
            <a:extLst>
              <a:ext uri="{FF2B5EF4-FFF2-40B4-BE49-F238E27FC236}">
                <a16:creationId xmlns:a16="http://schemas.microsoft.com/office/drawing/2014/main" xmlns="" id="{BEDE3A51-870D-42DA-A884-3BFE9911B7B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40490"/>
          <a:stretch/>
        </p:blipFill>
        <p:spPr>
          <a:xfrm>
            <a:off x="7934555" y="206489"/>
            <a:ext cx="1217032" cy="482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8925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19453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>
                <a:solidFill>
                  <a:schemeClr val="bg1"/>
                </a:solidFill>
                <a:latin typeface="+mn-ea"/>
                <a:cs typeface="+mj-cs"/>
              </a:rPr>
              <a:t>하드웨어</a:t>
            </a:r>
            <a:r>
              <a:rPr lang="en-US" altLang="ko-KR" sz="1700" b="1" noProof="0">
                <a:solidFill>
                  <a:schemeClr val="bg1"/>
                </a:solidFill>
                <a:latin typeface="+mn-ea"/>
                <a:cs typeface="+mj-cs"/>
              </a:rPr>
              <a:t>/</a:t>
            </a:r>
            <a:r>
              <a:rPr lang="ko-KR" altLang="en-US" sz="1700" b="1" noProof="0">
                <a:solidFill>
                  <a:schemeClr val="bg1"/>
                </a:solidFill>
                <a:latin typeface="+mn-ea"/>
                <a:cs typeface="+mj-cs"/>
              </a:rPr>
              <a:t>센서 구성도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>
                <a:solidFill>
                  <a:srgbClr val="FF0000"/>
                </a:solidFill>
                <a:latin typeface="+mj-lt"/>
              </a:rPr>
              <a:t> 1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6668894"/>
              </p:ext>
            </p:extLst>
          </p:nvPr>
        </p:nvGraphicFramePr>
        <p:xfrm>
          <a:off x="5600837" y="863712"/>
          <a:ext cx="3185701" cy="4521316"/>
        </p:xfrm>
        <a:graphic>
          <a:graphicData uri="http://schemas.openxmlformats.org/drawingml/2006/table">
            <a:tbl>
              <a:tblPr/>
              <a:tblGrid>
                <a:gridCol w="67542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8208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2258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센서 종류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연결 핀 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설명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7511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Neopixel Ring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GND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아두이노의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GND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에 연결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5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VCC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아두이노의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3.3V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에 연결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75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IN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아두이노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번 핀에 연결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7511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TSL2561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GND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아두이노의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GND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에 연결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175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VCC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아두이노의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3.3V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에 연결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175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SDA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아두이노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A5 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핀에 연결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175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SCL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아두이노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A4 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핀에 연결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17511">
                <a:tc rowSpan="6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Relay module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VCC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아두이노의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5V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에 연결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175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GND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아두이노의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GND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에 연결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175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IN1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번 아두이노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번 핀에 연결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175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IN2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번 아두이노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번 핀에 연결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175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IN3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번 아두이노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번 핀에 연결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175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IN4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번 아두이노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번 핀에 연결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17511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DHT11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VCC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아두이노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3.3V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에 연결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175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GND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아두이노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GND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에 연결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175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아두이노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번 핀에 연결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217511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물주기 모터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GND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트랜지스터와 연결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  <a:tr h="2175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VCC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아두이노의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5V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에 연결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8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137" y="1370224"/>
            <a:ext cx="4993943" cy="4014804"/>
          </a:xfrm>
          <a:prstGeom prst="rect">
            <a:avLst/>
          </a:prstGeom>
        </p:spPr>
      </p:pic>
      <p:pic>
        <p:nvPicPr>
          <p:cNvPr id="13" name="Google Shape;188;p22">
            <a:extLst>
              <a:ext uri="{FF2B5EF4-FFF2-40B4-BE49-F238E27FC236}">
                <a16:creationId xmlns:a16="http://schemas.microsoft.com/office/drawing/2014/main" xmlns="" id="{75CCC003-2B74-49D8-9E93-10A10F3730B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40490"/>
          <a:stretch/>
        </p:blipFill>
        <p:spPr>
          <a:xfrm>
            <a:off x="7934555" y="206489"/>
            <a:ext cx="1217032" cy="482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42758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메뉴 구성도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샘플 </a:t>
            </a:r>
            <a:r>
              <a:rPr lang="en-US" altLang="ko-KR" sz="1600" b="1" i="1" dirty="0">
                <a:solidFill>
                  <a:srgbClr val="FF0000"/>
                </a:solidFill>
                <a:latin typeface="+mj-lt"/>
              </a:rPr>
              <a:t>2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  <p:pic>
        <p:nvPicPr>
          <p:cNvPr id="13" name="Google Shape;188;p22">
            <a:extLst>
              <a:ext uri="{FF2B5EF4-FFF2-40B4-BE49-F238E27FC236}">
                <a16:creationId xmlns:a16="http://schemas.microsoft.com/office/drawing/2014/main" xmlns="" id="{CF6E05AB-A15C-4E93-AC7C-4B6A7FC2CDA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40490"/>
          <a:stretch/>
        </p:blipFill>
        <p:spPr>
          <a:xfrm>
            <a:off x="7934555" y="206489"/>
            <a:ext cx="1217032" cy="4828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:p14="http://schemas.microsoft.com/office/powerpoint/2010/main" val="3372384717"/>
              </p:ext>
            </p:extLst>
          </p:nvPr>
        </p:nvGraphicFramePr>
        <p:xfrm>
          <a:off x="603350" y="1340768"/>
          <a:ext cx="8073106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887487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연결선 7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4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기능 처리도</a:t>
            </a: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(</a:t>
            </a:r>
            <a:r>
              <a:rPr kumimoji="0" lang="ko-KR" altLang="en-US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기능 흐름도</a:t>
            </a: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)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" name="막힌 원호 77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샘플 </a:t>
            </a:r>
            <a:r>
              <a:rPr lang="en-US" altLang="ko-KR" sz="1600" b="1" i="1" dirty="0">
                <a:solidFill>
                  <a:srgbClr val="FF0000"/>
                </a:solidFill>
                <a:latin typeface="+mj-lt"/>
              </a:rPr>
              <a:t>1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  <p:graphicFrame>
        <p:nvGraphicFramePr>
          <p:cNvPr id="81" name="표 80"/>
          <p:cNvGraphicFramePr>
            <a:graphicFrameLocks noGrp="1"/>
          </p:cNvGraphicFramePr>
          <p:nvPr/>
        </p:nvGraphicFramePr>
        <p:xfrm>
          <a:off x="168879" y="2132856"/>
          <a:ext cx="8848773" cy="43418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487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80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기능 흐름도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96063">
                <a:tc>
                  <a:txBody>
                    <a:bodyPr/>
                    <a:lstStyle/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6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6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82" name="Text Box 62"/>
          <p:cNvSpPr txBox="1">
            <a:spLocks noChangeArrowheads="1"/>
          </p:cNvSpPr>
          <p:nvPr/>
        </p:nvSpPr>
        <p:spPr bwMode="auto">
          <a:xfrm>
            <a:off x="586102" y="2492896"/>
            <a:ext cx="496887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키넥트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연동 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인터렉티브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전래동화 연계도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83" name="AutoShape 85"/>
          <p:cNvSpPr>
            <a:spLocks noChangeArrowheads="1"/>
          </p:cNvSpPr>
          <p:nvPr/>
        </p:nvSpPr>
        <p:spPr bwMode="auto">
          <a:xfrm>
            <a:off x="719932" y="2812827"/>
            <a:ext cx="7848600" cy="3564000"/>
          </a:xfrm>
          <a:prstGeom prst="roundRect">
            <a:avLst>
              <a:gd name="adj" fmla="val 2189"/>
            </a:avLst>
          </a:prstGeom>
          <a:noFill/>
          <a:ln w="19050">
            <a:solidFill>
              <a:srgbClr val="C4045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 sz="1000">
              <a:ln w="1270">
                <a:solidFill>
                  <a:schemeClr val="tx1"/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Rectangle 41"/>
          <p:cNvSpPr>
            <a:spLocks noChangeArrowheads="1"/>
          </p:cNvSpPr>
          <p:nvPr/>
        </p:nvSpPr>
        <p:spPr bwMode="auto">
          <a:xfrm>
            <a:off x="1502156" y="3129979"/>
            <a:ext cx="1439862" cy="309563"/>
          </a:xfrm>
          <a:prstGeom prst="rect">
            <a:avLst/>
          </a:prstGeom>
          <a:noFill/>
          <a:ln w="6350" algn="ctr">
            <a:solidFill>
              <a:srgbClr val="00264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프로그램 실행</a:t>
            </a:r>
          </a:p>
        </p:txBody>
      </p:sp>
      <p:sp>
        <p:nvSpPr>
          <p:cNvPr id="85" name="AutoShape 46"/>
          <p:cNvSpPr>
            <a:spLocks noChangeArrowheads="1"/>
          </p:cNvSpPr>
          <p:nvPr/>
        </p:nvSpPr>
        <p:spPr bwMode="auto">
          <a:xfrm>
            <a:off x="1502156" y="4555554"/>
            <a:ext cx="1439862" cy="539750"/>
          </a:xfrm>
          <a:prstGeom prst="can">
            <a:avLst>
              <a:gd name="adj" fmla="val 25000"/>
            </a:avLst>
          </a:prstGeom>
          <a:solidFill>
            <a:srgbClr val="EAEAEA"/>
          </a:solidFill>
          <a:ln w="6350">
            <a:solidFill>
              <a:srgbClr val="00264C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전래동화</a:t>
            </a:r>
            <a:endParaRPr kumimoji="0" lang="en-US" altLang="ko-KR" sz="1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(PFCBGSGM)</a:t>
            </a: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DB</a:t>
            </a:r>
          </a:p>
        </p:txBody>
      </p:sp>
      <p:sp>
        <p:nvSpPr>
          <p:cNvPr id="86" name="순서도: 판단 85"/>
          <p:cNvSpPr/>
          <p:nvPr/>
        </p:nvSpPr>
        <p:spPr>
          <a:xfrm>
            <a:off x="1478343" y="3807842"/>
            <a:ext cx="1428750" cy="357187"/>
          </a:xfrm>
          <a:prstGeom prst="flowChartDecision">
            <a:avLst/>
          </a:prstGeom>
          <a:solidFill>
            <a:srgbClr val="FFFFE9"/>
          </a:solidFill>
          <a:ln w="3175" cap="flat" cmpd="sng" algn="ctr">
            <a:solidFill>
              <a:srgbClr val="00264C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전래동화 옵션</a:t>
            </a:r>
          </a:p>
        </p:txBody>
      </p:sp>
      <p:cxnSp>
        <p:nvCxnSpPr>
          <p:cNvPr id="87" name="직선 화살표 연결선 86"/>
          <p:cNvCxnSpPr/>
          <p:nvPr/>
        </p:nvCxnSpPr>
        <p:spPr>
          <a:xfrm rot="5400000">
            <a:off x="2008568" y="3626867"/>
            <a:ext cx="360363" cy="1587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88" name="직선 화살표 연결선 87"/>
          <p:cNvCxnSpPr/>
          <p:nvPr/>
        </p:nvCxnSpPr>
        <p:spPr>
          <a:xfrm rot="5400000">
            <a:off x="2018887" y="4346798"/>
            <a:ext cx="358775" cy="1587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89" name="꺾인 연결선 88"/>
          <p:cNvCxnSpPr>
            <a:stCxn id="86" idx="3"/>
            <a:endCxn id="84" idx="3"/>
          </p:cNvCxnSpPr>
          <p:nvPr/>
        </p:nvCxnSpPr>
        <p:spPr>
          <a:xfrm flipV="1">
            <a:off x="2907093" y="3285554"/>
            <a:ext cx="34925" cy="700088"/>
          </a:xfrm>
          <a:prstGeom prst="bentConnector3">
            <a:avLst>
              <a:gd name="adj1" fmla="val 755484"/>
            </a:avLst>
          </a:prstGeom>
          <a:noFill/>
          <a:ln w="9525" cap="flat" cmpd="sng" algn="ctr">
            <a:solidFill>
              <a:srgbClr val="00264C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90" name="TextBox 71"/>
          <p:cNvSpPr txBox="1">
            <a:spLocks noChangeArrowheads="1"/>
          </p:cNvSpPr>
          <p:nvPr/>
        </p:nvSpPr>
        <p:spPr bwMode="auto">
          <a:xfrm>
            <a:off x="2026031" y="4109467"/>
            <a:ext cx="2571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ctr" eaLnBrk="1" hangingPunct="1"/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Y</a:t>
            </a: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TextBox 71"/>
          <p:cNvSpPr txBox="1">
            <a:spLocks noChangeArrowheads="1"/>
          </p:cNvSpPr>
          <p:nvPr/>
        </p:nvSpPr>
        <p:spPr bwMode="auto">
          <a:xfrm>
            <a:off x="2953131" y="3242692"/>
            <a:ext cx="2809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ctr" eaLnBrk="1" hangingPunct="1"/>
            <a:r>
              <a:rPr lang="en-US" altLang="ko-KR" sz="1000" b="0">
                <a:latin typeface="맑은 고딕" pitchFamily="50" charset="-127"/>
                <a:ea typeface="맑은 고딕" pitchFamily="50" charset="-127"/>
              </a:rPr>
              <a:t>N</a:t>
            </a:r>
            <a:endParaRPr lang="ko-KR" altLang="en-US" sz="1000" b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Rectangle 41"/>
          <p:cNvSpPr>
            <a:spLocks noChangeArrowheads="1"/>
          </p:cNvSpPr>
          <p:nvPr/>
        </p:nvSpPr>
        <p:spPr bwMode="auto">
          <a:xfrm>
            <a:off x="3737356" y="3009329"/>
            <a:ext cx="1223962" cy="349250"/>
          </a:xfrm>
          <a:prstGeom prst="rect">
            <a:avLst/>
          </a:prstGeom>
          <a:noFill/>
          <a:ln w="6350" algn="ctr">
            <a:solidFill>
              <a:srgbClr val="00264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전래동화 </a:t>
            </a:r>
            <a:endParaRPr kumimoji="0" lang="en-US" altLang="ko-KR" sz="1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옵션 선택</a:t>
            </a:r>
          </a:p>
        </p:txBody>
      </p:sp>
      <p:sp>
        <p:nvSpPr>
          <p:cNvPr id="93" name="순서도: 판단 92"/>
          <p:cNvSpPr/>
          <p:nvPr/>
        </p:nvSpPr>
        <p:spPr>
          <a:xfrm>
            <a:off x="5332793" y="3006154"/>
            <a:ext cx="1428750" cy="357188"/>
          </a:xfrm>
          <a:prstGeom prst="flowChartDecision">
            <a:avLst/>
          </a:prstGeom>
          <a:solidFill>
            <a:srgbClr val="FFFFE9"/>
          </a:solidFill>
          <a:ln w="3175" cap="flat" cmpd="sng" algn="ctr">
            <a:solidFill>
              <a:srgbClr val="00264C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동화보기</a:t>
            </a:r>
          </a:p>
        </p:txBody>
      </p:sp>
      <p:sp>
        <p:nvSpPr>
          <p:cNvPr id="94" name="순서도: 판단 93"/>
          <p:cNvSpPr/>
          <p:nvPr/>
        </p:nvSpPr>
        <p:spPr>
          <a:xfrm>
            <a:off x="5332793" y="3523679"/>
            <a:ext cx="1428750" cy="357188"/>
          </a:xfrm>
          <a:prstGeom prst="flowChartDecision">
            <a:avLst/>
          </a:prstGeom>
          <a:solidFill>
            <a:srgbClr val="FFFFE9"/>
          </a:solidFill>
          <a:ln w="3175" cap="flat" cmpd="sng" algn="ctr">
            <a:solidFill>
              <a:srgbClr val="00264C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재생녹화</a:t>
            </a:r>
          </a:p>
        </p:txBody>
      </p:sp>
      <p:sp>
        <p:nvSpPr>
          <p:cNvPr id="95" name="순서도: 판단 94"/>
          <p:cNvSpPr/>
          <p:nvPr/>
        </p:nvSpPr>
        <p:spPr>
          <a:xfrm>
            <a:off x="5332793" y="4045967"/>
            <a:ext cx="1428750" cy="357187"/>
          </a:xfrm>
          <a:prstGeom prst="flowChartDecision">
            <a:avLst/>
          </a:prstGeom>
          <a:solidFill>
            <a:srgbClr val="FFFFE9"/>
          </a:solidFill>
          <a:ln w="3175" cap="flat" cmpd="sng" algn="ctr">
            <a:solidFill>
              <a:srgbClr val="00264C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다시보기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96" name="순서도: 판단 95"/>
          <p:cNvSpPr/>
          <p:nvPr/>
        </p:nvSpPr>
        <p:spPr>
          <a:xfrm>
            <a:off x="5332793" y="4579367"/>
            <a:ext cx="1428750" cy="357187"/>
          </a:xfrm>
          <a:prstGeom prst="flowChartDecision">
            <a:avLst/>
          </a:prstGeom>
          <a:solidFill>
            <a:srgbClr val="FFFFE9"/>
          </a:solidFill>
          <a:ln w="3175" cap="flat" cmpd="sng" algn="ctr">
            <a:solidFill>
              <a:srgbClr val="00264C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kern="0" dirty="0">
                <a:latin typeface="맑은 고딕" pitchFamily="50" charset="-127"/>
                <a:ea typeface="맑은 고딕" pitchFamily="50" charset="-127"/>
              </a:rPr>
              <a:t>인기동화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97" name="순서도: 판단 96"/>
          <p:cNvSpPr/>
          <p:nvPr/>
        </p:nvSpPr>
        <p:spPr>
          <a:xfrm>
            <a:off x="5323268" y="5130229"/>
            <a:ext cx="1428750" cy="357188"/>
          </a:xfrm>
          <a:prstGeom prst="flowChartDecision">
            <a:avLst/>
          </a:prstGeom>
          <a:solidFill>
            <a:srgbClr val="FFFFE9"/>
          </a:solidFill>
          <a:ln w="3175" cap="flat" cmpd="sng" algn="ctr">
            <a:solidFill>
              <a:srgbClr val="00264C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kern="0" dirty="0" err="1">
                <a:latin typeface="맑은 고딕" pitchFamily="50" charset="-127"/>
                <a:ea typeface="맑은 고딕" pitchFamily="50" charset="-127"/>
              </a:rPr>
              <a:t>게임하기</a:t>
            </a:r>
            <a:endParaRPr kumimoji="0" lang="en-US" altLang="ko-KR" sz="1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cxnSp>
        <p:nvCxnSpPr>
          <p:cNvPr id="98" name="직선 연결선 97"/>
          <p:cNvCxnSpPr/>
          <p:nvPr/>
        </p:nvCxnSpPr>
        <p:spPr>
          <a:xfrm>
            <a:off x="4970843" y="3188717"/>
            <a:ext cx="360363" cy="0"/>
          </a:xfrm>
          <a:prstGeom prst="line">
            <a:avLst/>
          </a:prstGeom>
          <a:noFill/>
          <a:ln w="9525" cap="flat" cmpd="sng" algn="ctr">
            <a:solidFill>
              <a:srgbClr val="00264C"/>
            </a:solidFill>
            <a:prstDash val="solid"/>
          </a:ln>
          <a:effectLst/>
        </p:spPr>
      </p:cxnSp>
      <p:cxnSp>
        <p:nvCxnSpPr>
          <p:cNvPr id="99" name="직선 연결선 98"/>
          <p:cNvCxnSpPr/>
          <p:nvPr/>
        </p:nvCxnSpPr>
        <p:spPr>
          <a:xfrm rot="5400000" flipH="1" flipV="1">
            <a:off x="3935000" y="4356323"/>
            <a:ext cx="2341562" cy="0"/>
          </a:xfrm>
          <a:prstGeom prst="line">
            <a:avLst/>
          </a:prstGeom>
          <a:noFill/>
          <a:ln w="9525" cap="flat" cmpd="sng" algn="ctr">
            <a:solidFill>
              <a:srgbClr val="00264C"/>
            </a:solidFill>
            <a:prstDash val="solid"/>
          </a:ln>
          <a:effectLst/>
        </p:spPr>
      </p:cxnSp>
      <p:cxnSp>
        <p:nvCxnSpPr>
          <p:cNvPr id="100" name="직선 연결선 99"/>
          <p:cNvCxnSpPr/>
          <p:nvPr/>
        </p:nvCxnSpPr>
        <p:spPr>
          <a:xfrm>
            <a:off x="5115306" y="3703067"/>
            <a:ext cx="215900" cy="0"/>
          </a:xfrm>
          <a:prstGeom prst="line">
            <a:avLst/>
          </a:prstGeom>
          <a:noFill/>
          <a:ln w="9525" cap="flat" cmpd="sng" algn="ctr">
            <a:solidFill>
              <a:srgbClr val="00264C"/>
            </a:solidFill>
            <a:prstDash val="solid"/>
          </a:ln>
          <a:effectLst/>
        </p:spPr>
      </p:cxnSp>
      <p:cxnSp>
        <p:nvCxnSpPr>
          <p:cNvPr id="101" name="직선 연결선 100"/>
          <p:cNvCxnSpPr/>
          <p:nvPr/>
        </p:nvCxnSpPr>
        <p:spPr>
          <a:xfrm>
            <a:off x="5110543" y="4231704"/>
            <a:ext cx="215900" cy="0"/>
          </a:xfrm>
          <a:prstGeom prst="line">
            <a:avLst/>
          </a:prstGeom>
          <a:noFill/>
          <a:ln w="9525" cap="flat" cmpd="sng" algn="ctr">
            <a:solidFill>
              <a:srgbClr val="00264C"/>
            </a:solidFill>
            <a:prstDash val="solid"/>
          </a:ln>
          <a:effectLst/>
        </p:spPr>
      </p:cxnSp>
      <p:cxnSp>
        <p:nvCxnSpPr>
          <p:cNvPr id="102" name="직선 연결선 101"/>
          <p:cNvCxnSpPr/>
          <p:nvPr/>
        </p:nvCxnSpPr>
        <p:spPr>
          <a:xfrm>
            <a:off x="5110543" y="4763517"/>
            <a:ext cx="215900" cy="0"/>
          </a:xfrm>
          <a:prstGeom prst="line">
            <a:avLst/>
          </a:prstGeom>
          <a:noFill/>
          <a:ln w="9525" cap="flat" cmpd="sng" algn="ctr">
            <a:solidFill>
              <a:srgbClr val="00264C"/>
            </a:solidFill>
            <a:prstDash val="solid"/>
          </a:ln>
          <a:effectLst/>
        </p:spPr>
      </p:cxnSp>
      <p:cxnSp>
        <p:nvCxnSpPr>
          <p:cNvPr id="103" name="직선 연결선 102"/>
          <p:cNvCxnSpPr/>
          <p:nvPr/>
        </p:nvCxnSpPr>
        <p:spPr>
          <a:xfrm>
            <a:off x="5110543" y="5320729"/>
            <a:ext cx="215900" cy="0"/>
          </a:xfrm>
          <a:prstGeom prst="line">
            <a:avLst/>
          </a:prstGeom>
          <a:noFill/>
          <a:ln w="9525" cap="flat" cmpd="sng" algn="ctr">
            <a:solidFill>
              <a:srgbClr val="00264C"/>
            </a:solidFill>
            <a:prstDash val="solid"/>
          </a:ln>
          <a:effectLst/>
        </p:spPr>
      </p:cxnSp>
      <p:cxnSp>
        <p:nvCxnSpPr>
          <p:cNvPr id="104" name="Shape 83"/>
          <p:cNvCxnSpPr>
            <a:endCxn id="85" idx="3"/>
          </p:cNvCxnSpPr>
          <p:nvPr/>
        </p:nvCxnSpPr>
        <p:spPr>
          <a:xfrm rot="10800000">
            <a:off x="2222881" y="5095304"/>
            <a:ext cx="2882900" cy="431800"/>
          </a:xfrm>
          <a:prstGeom prst="bentConnector2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105" name="직선 화살표 연결선 104"/>
          <p:cNvCxnSpPr/>
          <p:nvPr/>
        </p:nvCxnSpPr>
        <p:spPr>
          <a:xfrm>
            <a:off x="6761543" y="3187129"/>
            <a:ext cx="215900" cy="1588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triangle" w="med" len="med"/>
            <a:tailEnd type="none" w="med" len="med"/>
          </a:ln>
          <a:effectLst/>
        </p:spPr>
      </p:cxnSp>
      <p:sp>
        <p:nvSpPr>
          <p:cNvPr id="106" name="Rectangle 41"/>
          <p:cNvSpPr>
            <a:spLocks noChangeArrowheads="1"/>
          </p:cNvSpPr>
          <p:nvPr/>
        </p:nvSpPr>
        <p:spPr bwMode="auto">
          <a:xfrm>
            <a:off x="7012368" y="3545904"/>
            <a:ext cx="1079500" cy="309563"/>
          </a:xfrm>
          <a:prstGeom prst="rect">
            <a:avLst/>
          </a:prstGeom>
          <a:noFill/>
          <a:ln w="6350" algn="ctr">
            <a:solidFill>
              <a:srgbClr val="00264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오디오 플레이</a:t>
            </a:r>
          </a:p>
        </p:txBody>
      </p:sp>
      <p:cxnSp>
        <p:nvCxnSpPr>
          <p:cNvPr id="107" name="직선 화살표 연결선 106"/>
          <p:cNvCxnSpPr/>
          <p:nvPr/>
        </p:nvCxnSpPr>
        <p:spPr>
          <a:xfrm>
            <a:off x="6771068" y="3703067"/>
            <a:ext cx="215900" cy="1587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triangle" w="med" len="med"/>
            <a:tailEnd type="none" w="med" len="med"/>
          </a:ln>
          <a:effectLst/>
        </p:spPr>
      </p:cxnSp>
      <p:cxnSp>
        <p:nvCxnSpPr>
          <p:cNvPr id="108" name="직선 화살표 연결선 107"/>
          <p:cNvCxnSpPr/>
          <p:nvPr/>
        </p:nvCxnSpPr>
        <p:spPr>
          <a:xfrm>
            <a:off x="6752018" y="4230117"/>
            <a:ext cx="215900" cy="1587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triangle" w="med" len="med"/>
            <a:tailEnd type="none" w="med" len="med"/>
          </a:ln>
          <a:effectLst/>
        </p:spPr>
      </p:cxnSp>
      <p:cxnSp>
        <p:nvCxnSpPr>
          <p:cNvPr id="109" name="직선 화살표 연결선 108"/>
          <p:cNvCxnSpPr/>
          <p:nvPr/>
        </p:nvCxnSpPr>
        <p:spPr>
          <a:xfrm>
            <a:off x="6752018" y="4761929"/>
            <a:ext cx="215900" cy="1588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triangle" w="med" len="med"/>
            <a:tailEnd type="none" w="med" len="med"/>
          </a:ln>
          <a:effectLst/>
        </p:spPr>
      </p:cxnSp>
      <p:cxnSp>
        <p:nvCxnSpPr>
          <p:cNvPr id="110" name="직선 화살표 연결선 109"/>
          <p:cNvCxnSpPr/>
          <p:nvPr/>
        </p:nvCxnSpPr>
        <p:spPr>
          <a:xfrm>
            <a:off x="6752018" y="5304854"/>
            <a:ext cx="215900" cy="1588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triangle" w="med" len="med"/>
            <a:tailEnd type="none" w="med" len="med"/>
          </a:ln>
          <a:effectLst/>
        </p:spPr>
      </p:cxnSp>
      <p:sp>
        <p:nvSpPr>
          <p:cNvPr id="111" name="Rectangle 41"/>
          <p:cNvSpPr>
            <a:spLocks noChangeArrowheads="1"/>
          </p:cNvSpPr>
          <p:nvPr/>
        </p:nvSpPr>
        <p:spPr bwMode="auto">
          <a:xfrm>
            <a:off x="6993318" y="4065017"/>
            <a:ext cx="1079500" cy="309562"/>
          </a:xfrm>
          <a:prstGeom prst="rect">
            <a:avLst/>
          </a:prstGeom>
          <a:noFill/>
          <a:ln w="6350" algn="ctr">
            <a:solidFill>
              <a:srgbClr val="00264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과거이력 검색</a:t>
            </a:r>
          </a:p>
        </p:txBody>
      </p:sp>
      <p:sp>
        <p:nvSpPr>
          <p:cNvPr id="112" name="AutoShape 46"/>
          <p:cNvSpPr>
            <a:spLocks noChangeArrowheads="1"/>
          </p:cNvSpPr>
          <p:nvPr/>
        </p:nvSpPr>
        <p:spPr bwMode="auto">
          <a:xfrm>
            <a:off x="6982206" y="2915667"/>
            <a:ext cx="1439862" cy="539750"/>
          </a:xfrm>
          <a:prstGeom prst="can">
            <a:avLst>
              <a:gd name="adj" fmla="val 25000"/>
            </a:avLst>
          </a:prstGeom>
          <a:solidFill>
            <a:srgbClr val="EAEAEA"/>
          </a:solidFill>
          <a:ln w="6350">
            <a:solidFill>
              <a:srgbClr val="00264C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전래동화</a:t>
            </a:r>
            <a:endParaRPr kumimoji="0" lang="en-US" altLang="ko-KR" sz="1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(PFOBSCDM)</a:t>
            </a: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DB</a:t>
            </a:r>
          </a:p>
        </p:txBody>
      </p:sp>
      <p:sp>
        <p:nvSpPr>
          <p:cNvPr id="113" name="AutoShape 46"/>
          <p:cNvSpPr>
            <a:spLocks noChangeArrowheads="1"/>
          </p:cNvSpPr>
          <p:nvPr/>
        </p:nvSpPr>
        <p:spPr bwMode="auto">
          <a:xfrm>
            <a:off x="6982206" y="4484117"/>
            <a:ext cx="1439862" cy="539750"/>
          </a:xfrm>
          <a:prstGeom prst="can">
            <a:avLst>
              <a:gd name="adj" fmla="val 25000"/>
            </a:avLst>
          </a:prstGeom>
          <a:solidFill>
            <a:srgbClr val="EAEAEA"/>
          </a:solidFill>
          <a:ln w="6350">
            <a:solidFill>
              <a:srgbClr val="00264C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kern="0" dirty="0">
                <a:latin typeface="맑은 고딕" pitchFamily="50" charset="-127"/>
                <a:ea typeface="맑은 고딕" pitchFamily="50" charset="-127"/>
              </a:rPr>
              <a:t>인기순위 정보</a:t>
            </a:r>
            <a:endParaRPr kumimoji="0" lang="en-US" altLang="ko-KR" sz="1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(COMCODEM)</a:t>
            </a: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DB</a:t>
            </a:r>
          </a:p>
        </p:txBody>
      </p:sp>
      <p:sp>
        <p:nvSpPr>
          <p:cNvPr id="114" name="AutoShape 46"/>
          <p:cNvSpPr>
            <a:spLocks noChangeArrowheads="1"/>
          </p:cNvSpPr>
          <p:nvPr/>
        </p:nvSpPr>
        <p:spPr bwMode="auto">
          <a:xfrm>
            <a:off x="6982206" y="5049267"/>
            <a:ext cx="1439862" cy="539750"/>
          </a:xfrm>
          <a:prstGeom prst="can">
            <a:avLst>
              <a:gd name="adj" fmla="val 25000"/>
            </a:avLst>
          </a:prstGeom>
          <a:solidFill>
            <a:srgbClr val="EAEAEA"/>
          </a:solidFill>
          <a:ln w="6350">
            <a:solidFill>
              <a:srgbClr val="00264C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게임정보</a:t>
            </a:r>
            <a:endParaRPr kumimoji="0" lang="en-US" altLang="ko-KR" sz="1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(PFCBICDM)</a:t>
            </a: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DB</a:t>
            </a:r>
          </a:p>
        </p:txBody>
      </p:sp>
      <p:sp>
        <p:nvSpPr>
          <p:cNvPr id="115" name="Oval 44"/>
          <p:cNvSpPr>
            <a:spLocks noChangeArrowheads="1"/>
          </p:cNvSpPr>
          <p:nvPr/>
        </p:nvSpPr>
        <p:spPr bwMode="auto">
          <a:xfrm>
            <a:off x="4837493" y="2910904"/>
            <a:ext cx="268288" cy="203200"/>
          </a:xfrm>
          <a:prstGeom prst="ellipse">
            <a:avLst/>
          </a:prstGeom>
          <a:solidFill>
            <a:srgbClr val="3B5AA8"/>
          </a:solidFill>
          <a:ln>
            <a:noFill/>
          </a:ln>
        </p:spPr>
        <p:txBody>
          <a:bodyPr wrap="none" lIns="54000" tIns="54000" rIns="54000" bIns="54000" anchor="ctr"/>
          <a:lstStyle/>
          <a:p>
            <a:pPr marL="85725" marR="0" lvl="0" indent="-85725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16" name="Oval 58"/>
          <p:cNvSpPr>
            <a:spLocks noChangeArrowheads="1"/>
          </p:cNvSpPr>
          <p:nvPr/>
        </p:nvSpPr>
        <p:spPr bwMode="auto">
          <a:xfrm>
            <a:off x="929068" y="5657279"/>
            <a:ext cx="268288" cy="203200"/>
          </a:xfrm>
          <a:prstGeom prst="ellipse">
            <a:avLst/>
          </a:prstGeom>
          <a:solidFill>
            <a:srgbClr val="77787B"/>
          </a:solidFill>
          <a:ln>
            <a:noFill/>
          </a:ln>
        </p:spPr>
        <p:txBody>
          <a:bodyPr wrap="none" lIns="54000" tIns="54000" rIns="54000" bIns="54000" anchor="ctr"/>
          <a:lstStyle/>
          <a:p>
            <a:pPr marL="85725" marR="0" lvl="0" indent="-85725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17" name="Text Box 59"/>
          <p:cNvSpPr txBox="1">
            <a:spLocks noChangeArrowheads="1"/>
          </p:cNvSpPr>
          <p:nvPr/>
        </p:nvSpPr>
        <p:spPr bwMode="auto">
          <a:xfrm>
            <a:off x="1145448" y="5620767"/>
            <a:ext cx="447911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전래동화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APP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실행하여 프로그램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네비게이션으로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해당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컨텐츠를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선택한다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18" name="Oval 73"/>
          <p:cNvSpPr>
            <a:spLocks noChangeArrowheads="1"/>
          </p:cNvSpPr>
          <p:nvPr/>
        </p:nvSpPr>
        <p:spPr bwMode="auto">
          <a:xfrm>
            <a:off x="929068" y="5898579"/>
            <a:ext cx="268288" cy="203200"/>
          </a:xfrm>
          <a:prstGeom prst="ellipse">
            <a:avLst/>
          </a:prstGeom>
          <a:solidFill>
            <a:srgbClr val="77787B"/>
          </a:solidFill>
          <a:ln>
            <a:noFill/>
          </a:ln>
        </p:spPr>
        <p:txBody>
          <a:bodyPr wrap="none" lIns="54000" tIns="54000" rIns="54000" bIns="54000" anchor="ctr"/>
          <a:lstStyle/>
          <a:p>
            <a:pPr marL="85725" marR="0" lvl="0" indent="-85725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19" name="Text Box 59"/>
          <p:cNvSpPr txBox="1">
            <a:spLocks noChangeArrowheads="1"/>
          </p:cNvSpPr>
          <p:nvPr/>
        </p:nvSpPr>
        <p:spPr bwMode="auto">
          <a:xfrm>
            <a:off x="1156081" y="5857304"/>
            <a:ext cx="6760184" cy="258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전래동화 옵션을 선택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옵션체크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동화보기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재생하기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다시보기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인기동화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게임하기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를 선택한 후 해당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컨텐츠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재생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0" name="Oval 44"/>
          <p:cNvSpPr>
            <a:spLocks noChangeArrowheads="1"/>
          </p:cNvSpPr>
          <p:nvPr/>
        </p:nvSpPr>
        <p:spPr bwMode="auto">
          <a:xfrm>
            <a:off x="2657856" y="3015679"/>
            <a:ext cx="268287" cy="203200"/>
          </a:xfrm>
          <a:prstGeom prst="ellipse">
            <a:avLst/>
          </a:prstGeom>
          <a:solidFill>
            <a:srgbClr val="3B5AA8"/>
          </a:solidFill>
          <a:ln>
            <a:noFill/>
          </a:ln>
        </p:spPr>
        <p:txBody>
          <a:bodyPr wrap="none" lIns="54000" tIns="54000" rIns="54000" bIns="54000" anchor="ctr"/>
          <a:lstStyle/>
          <a:p>
            <a:pPr marL="85725" marR="0" lvl="0" indent="-85725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121" name="표 120"/>
          <p:cNvGraphicFramePr>
            <a:graphicFrameLocks noGrp="1"/>
          </p:cNvGraphicFramePr>
          <p:nvPr/>
        </p:nvGraphicFramePr>
        <p:xfrm>
          <a:off x="168879" y="1398060"/>
          <a:ext cx="8865668" cy="7642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874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18131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프로그램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PFC2_BGSSMGwanRi_M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프로그램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전래동화 프로그램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20  .   .   .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3B5AA8"/>
                          </a:solidFill>
                        </a:rPr>
                        <a:t>Page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dirty="0">
                          <a:solidFill>
                            <a:srgbClr val="3B5AA8"/>
                          </a:solidFill>
                          <a:latin typeface="+mn-lt"/>
                          <a:ea typeface="+mn-ea"/>
                          <a:cs typeface="+mn-cs"/>
                        </a:rPr>
                        <a:t>1/3</a:t>
                      </a:r>
                      <a:endParaRPr lang="ko-KR" altLang="en-US" sz="1000" b="1" kern="1200" dirty="0">
                        <a:solidFill>
                          <a:srgbClr val="3B5AA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62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키넥트기반의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음성인식과 모션인식 기술을 통해 </a:t>
                      </a:r>
                      <a:r>
                        <a:rPr lang="ko-KR" altLang="en-US" sz="10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인터랙티브한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방식으로 학습게임을 포함한 전래동화를 체험하는 </a:t>
                      </a:r>
                      <a:r>
                        <a:rPr lang="ko-KR" altLang="en-US" sz="10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콘텐츠를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제공하는 프로그램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홍길동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7456534" y="1130999"/>
            <a:ext cx="1571084" cy="2380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실무 산출물 형식</a:t>
            </a:r>
          </a:p>
        </p:txBody>
      </p:sp>
      <p:pic>
        <p:nvPicPr>
          <p:cNvPr id="53" name="Google Shape;188;p22">
            <a:extLst>
              <a:ext uri="{FF2B5EF4-FFF2-40B4-BE49-F238E27FC236}">
                <a16:creationId xmlns:a16="http://schemas.microsoft.com/office/drawing/2014/main" xmlns="" id="{A15E69D8-43D0-428D-A189-E9049BDE748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40490"/>
          <a:stretch/>
        </p:blipFill>
        <p:spPr>
          <a:xfrm>
            <a:off x="7934555" y="206489"/>
            <a:ext cx="1217032" cy="482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33488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기능 처리도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기능 흐름도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1700" spc="-5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>
                <a:solidFill>
                  <a:srgbClr val="FF0000"/>
                </a:solidFill>
                <a:latin typeface="+mj-lt"/>
              </a:rPr>
              <a:t> 2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394" y="1280714"/>
            <a:ext cx="8461078" cy="4916063"/>
          </a:xfrm>
          <a:prstGeom prst="rect">
            <a:avLst/>
          </a:prstGeom>
        </p:spPr>
      </p:pic>
      <p:pic>
        <p:nvPicPr>
          <p:cNvPr id="13" name="Google Shape;188;p22">
            <a:extLst>
              <a:ext uri="{FF2B5EF4-FFF2-40B4-BE49-F238E27FC236}">
                <a16:creationId xmlns:a16="http://schemas.microsoft.com/office/drawing/2014/main" xmlns="" id="{84752050-16E9-4B18-895D-7A0F3350CF90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40490"/>
          <a:stretch/>
        </p:blipFill>
        <p:spPr>
          <a:xfrm>
            <a:off x="7934555" y="206489"/>
            <a:ext cx="1217032" cy="482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615039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>
                <a:solidFill>
                  <a:schemeClr val="bg1"/>
                </a:solidFill>
                <a:latin typeface="+mn-ea"/>
                <a:cs typeface="+mj-cs"/>
              </a:rPr>
              <a:t>알고리즘 </a:t>
            </a:r>
            <a:r>
              <a:rPr lang="ko-KR" altLang="en-US" sz="1700" b="1">
                <a:solidFill>
                  <a:schemeClr val="bg1"/>
                </a:solidFill>
                <a:latin typeface="+mn-ea"/>
                <a:cs typeface="+mj-cs"/>
              </a:rPr>
              <a:t>명세서</a:t>
            </a:r>
            <a:r>
              <a:rPr lang="ko-KR" altLang="en-US" sz="1700" b="1" noProof="0">
                <a:solidFill>
                  <a:schemeClr val="bg1"/>
                </a:solidFill>
                <a:latin typeface="+mn-ea"/>
                <a:cs typeface="+mj-cs"/>
              </a:rPr>
              <a:t> 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>
                <a:solidFill>
                  <a:srgbClr val="FF0000"/>
                </a:solidFill>
                <a:latin typeface="+mj-lt"/>
              </a:rPr>
              <a:t> 1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E9BCB1CE-2DD6-40DC-A0F7-0303DCBC1F92}"/>
              </a:ext>
            </a:extLst>
          </p:cNvPr>
          <p:cNvSpPr/>
          <p:nvPr/>
        </p:nvSpPr>
        <p:spPr>
          <a:xfrm>
            <a:off x="222256" y="147390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749E862D-DEC1-4F85-9CD2-0CF387D69237}"/>
              </a:ext>
            </a:extLst>
          </p:cNvPr>
          <p:cNvSpPr/>
          <p:nvPr/>
        </p:nvSpPr>
        <p:spPr>
          <a:xfrm>
            <a:off x="4572000" y="147390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26" name="image7.png" title="이미지"/>
          <p:cNvPicPr preferRelativeResize="0"/>
          <p:nvPr/>
        </p:nvPicPr>
        <p:blipFill>
          <a:blip r:embed="rId3" cstate="print"/>
          <a:stretch>
            <a:fillRect/>
          </a:stretch>
        </p:blipFill>
        <p:spPr>
          <a:xfrm>
            <a:off x="641010" y="1547495"/>
            <a:ext cx="3454152" cy="4257769"/>
          </a:xfrm>
          <a:prstGeom prst="rect">
            <a:avLst/>
          </a:prstGeom>
          <a:noFill/>
        </p:spPr>
      </p:pic>
      <p:pic>
        <p:nvPicPr>
          <p:cNvPr id="27" name="image8.png" title="이미지"/>
          <p:cNvPicPr preferRelativeResize="0"/>
          <p:nvPr/>
        </p:nvPicPr>
        <p:blipFill>
          <a:blip r:embed="rId4" cstate="print"/>
          <a:stretch>
            <a:fillRect/>
          </a:stretch>
        </p:blipFill>
        <p:spPr>
          <a:xfrm>
            <a:off x="4668678" y="1601625"/>
            <a:ext cx="4007778" cy="3915607"/>
          </a:xfrm>
          <a:prstGeom prst="rect">
            <a:avLst/>
          </a:prstGeom>
          <a:noFill/>
        </p:spPr>
      </p:pic>
      <p:pic>
        <p:nvPicPr>
          <p:cNvPr id="15" name="Google Shape;188;p22">
            <a:extLst>
              <a:ext uri="{FF2B5EF4-FFF2-40B4-BE49-F238E27FC236}">
                <a16:creationId xmlns:a16="http://schemas.microsoft.com/office/drawing/2014/main" xmlns="" id="{725B07C8-67EF-4A9C-AED8-85921D25EC5F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t="40490"/>
          <a:stretch/>
        </p:blipFill>
        <p:spPr>
          <a:xfrm>
            <a:off x="7934555" y="206489"/>
            <a:ext cx="1217032" cy="482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69348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알고리즘 상세 설명서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>
                <a:solidFill>
                  <a:srgbClr val="FF0000"/>
                </a:solidFill>
                <a:latin typeface="+mj-lt"/>
              </a:rPr>
              <a:t> 1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E9BCB1CE-2DD6-40DC-A0F7-0303DCBC1F92}"/>
              </a:ext>
            </a:extLst>
          </p:cNvPr>
          <p:cNvSpPr/>
          <p:nvPr/>
        </p:nvSpPr>
        <p:spPr>
          <a:xfrm>
            <a:off x="222255" y="1473901"/>
            <a:ext cx="8740117" cy="25719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749E862D-DEC1-4F85-9CD2-0CF387D69237}"/>
              </a:ext>
            </a:extLst>
          </p:cNvPr>
          <p:cNvSpPr/>
          <p:nvPr/>
        </p:nvSpPr>
        <p:spPr>
          <a:xfrm>
            <a:off x="234302" y="4283396"/>
            <a:ext cx="8728070" cy="19036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9" name="image9.png" title="이미지"/>
          <p:cNvPicPr preferRelativeResize="0"/>
          <p:nvPr/>
        </p:nvPicPr>
        <p:blipFill>
          <a:blip r:embed="rId3" cstate="print"/>
          <a:stretch>
            <a:fillRect/>
          </a:stretch>
        </p:blipFill>
        <p:spPr>
          <a:xfrm>
            <a:off x="268789" y="4420042"/>
            <a:ext cx="4303212" cy="1673254"/>
          </a:xfrm>
          <a:prstGeom prst="rect">
            <a:avLst/>
          </a:prstGeom>
          <a:noFill/>
        </p:spPr>
      </p:pic>
      <p:pic>
        <p:nvPicPr>
          <p:cNvPr id="23" name="image12.png" title="이미지"/>
          <p:cNvPicPr preferRelativeResize="0"/>
          <p:nvPr/>
        </p:nvPicPr>
        <p:blipFill>
          <a:blip r:embed="rId4" cstate="print"/>
          <a:stretch>
            <a:fillRect/>
          </a:stretch>
        </p:blipFill>
        <p:spPr>
          <a:xfrm>
            <a:off x="4617706" y="4447381"/>
            <a:ext cx="4130757" cy="1645915"/>
          </a:xfrm>
          <a:prstGeom prst="rect">
            <a:avLst/>
          </a:prstGeom>
          <a:noFill/>
        </p:spPr>
      </p:pic>
      <p:pic>
        <p:nvPicPr>
          <p:cNvPr id="24" name="image10.png" title="이미지"/>
          <p:cNvPicPr preferRelativeResize="0"/>
          <p:nvPr/>
        </p:nvPicPr>
        <p:blipFill>
          <a:blip r:embed="rId5" cstate="print"/>
          <a:stretch>
            <a:fillRect/>
          </a:stretch>
        </p:blipFill>
        <p:spPr>
          <a:xfrm>
            <a:off x="353509" y="1541283"/>
            <a:ext cx="8322947" cy="2319766"/>
          </a:xfrm>
          <a:prstGeom prst="rect">
            <a:avLst/>
          </a:prstGeom>
          <a:noFill/>
        </p:spPr>
      </p:pic>
      <p:pic>
        <p:nvPicPr>
          <p:cNvPr id="16" name="Google Shape;188;p22">
            <a:extLst>
              <a:ext uri="{FF2B5EF4-FFF2-40B4-BE49-F238E27FC236}">
                <a16:creationId xmlns:a16="http://schemas.microsoft.com/office/drawing/2014/main" xmlns="" id="{8F8B7CA2-6D5C-4DA6-85EA-ABF38695496A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t="40490"/>
          <a:stretch/>
        </p:blipFill>
        <p:spPr>
          <a:xfrm>
            <a:off x="7934555" y="206489"/>
            <a:ext cx="1217032" cy="482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622600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19453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  <a:cs typeface="+mj-cs"/>
              </a:rPr>
              <a:t>하드웨어 설계도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>
                <a:solidFill>
                  <a:srgbClr val="FF0000"/>
                </a:solidFill>
                <a:latin typeface="+mj-lt"/>
              </a:rPr>
              <a:t> 1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300" y="1531212"/>
            <a:ext cx="8407400" cy="3611612"/>
          </a:xfrm>
          <a:prstGeom prst="rect">
            <a:avLst/>
          </a:prstGeom>
        </p:spPr>
      </p:pic>
      <p:pic>
        <p:nvPicPr>
          <p:cNvPr id="13" name="Google Shape;188;p22">
            <a:extLst>
              <a:ext uri="{FF2B5EF4-FFF2-40B4-BE49-F238E27FC236}">
                <a16:creationId xmlns:a16="http://schemas.microsoft.com/office/drawing/2014/main" xmlns="" id="{E20BD9A7-D5EC-4E2B-AF40-BACCDF0C0362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40490"/>
          <a:stretch/>
        </p:blipFill>
        <p:spPr>
          <a:xfrm>
            <a:off x="7934555" y="206489"/>
            <a:ext cx="1217032" cy="482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304589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  <a:cs typeface="+mj-cs"/>
              </a:rPr>
              <a:t>프로그램 </a:t>
            </a: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-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목록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샘플 </a:t>
            </a:r>
            <a:r>
              <a:rPr lang="en-US" altLang="ko-KR" sz="1600" b="1" i="1" dirty="0">
                <a:solidFill>
                  <a:srgbClr val="FF0000"/>
                </a:solidFill>
                <a:latin typeface="+mj-lt"/>
              </a:rPr>
              <a:t>3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7814743"/>
              </p:ext>
            </p:extLst>
          </p:nvPr>
        </p:nvGraphicFramePr>
        <p:xfrm>
          <a:off x="298210" y="1216519"/>
          <a:ext cx="8547580" cy="2364615"/>
        </p:xfrm>
        <a:graphic>
          <a:graphicData uri="http://schemas.openxmlformats.org/drawingml/2006/table">
            <a:tbl>
              <a:tblPr/>
              <a:tblGrid>
                <a:gridCol w="12335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269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58714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945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 분류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기능번호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 명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9454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LOG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LOG-01-01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거주자 등록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94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LOG-01-02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로그인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9454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MAIN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MAIN-01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새로운</a:t>
                      </a:r>
                      <a:r>
                        <a:rPr lang="en-US" altLang="ko-KR" sz="1200" kern="0" spc="0" baseline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 </a:t>
                      </a:r>
                      <a:r>
                        <a:rPr lang="ko-KR" altLang="en-US" sz="1200" kern="0" spc="0" baseline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출입 </a:t>
                      </a:r>
                      <a:r>
                        <a:rPr lang="en-US" altLang="ko-KR" sz="1200" kern="0" spc="0" baseline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QR </a:t>
                      </a:r>
                      <a:r>
                        <a:rPr lang="ko-KR" altLang="en-US" sz="1200" kern="0" spc="0" baseline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코드 생성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9454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MAIN</a:t>
                      </a:r>
                      <a:r>
                        <a:rPr lang="en-US" sz="1200" kern="0" spc="0" baseline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-02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생성된 </a:t>
                      </a:r>
                      <a:r>
                        <a:rPr lang="en-US" altLang="ko-KR" sz="1200" kern="0" spc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QR </a:t>
                      </a:r>
                      <a:r>
                        <a:rPr lang="ko-KR" altLang="en-US" sz="1200" kern="0" spc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코드 내역 확인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7345"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이하 생략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  <p:pic>
        <p:nvPicPr>
          <p:cNvPr id="13" name="Google Shape;188;p22">
            <a:extLst>
              <a:ext uri="{FF2B5EF4-FFF2-40B4-BE49-F238E27FC236}">
                <a16:creationId xmlns:a16="http://schemas.microsoft.com/office/drawing/2014/main" xmlns="" id="{ADAFE74B-93AA-48CF-9653-1632BE56990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40490"/>
          <a:stretch/>
        </p:blipFill>
        <p:spPr>
          <a:xfrm>
            <a:off x="7934555" y="206489"/>
            <a:ext cx="1217032" cy="482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043918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핵심소스코드</a:t>
            </a: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(1)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>
                <a:solidFill>
                  <a:srgbClr val="FF0000"/>
                </a:solidFill>
                <a:latin typeface="+mj-lt"/>
              </a:rPr>
              <a:t> 1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E9BCB1CE-2DD6-40DC-A0F7-0303DCBC1F92}"/>
              </a:ext>
            </a:extLst>
          </p:cNvPr>
          <p:cNvSpPr/>
          <p:nvPr/>
        </p:nvSpPr>
        <p:spPr>
          <a:xfrm>
            <a:off x="222255" y="1473901"/>
            <a:ext cx="8740117" cy="47634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3" name="Google Shape;188;p22">
            <a:extLst>
              <a:ext uri="{FF2B5EF4-FFF2-40B4-BE49-F238E27FC236}">
                <a16:creationId xmlns:a16="http://schemas.microsoft.com/office/drawing/2014/main" xmlns="" id="{49F403AC-97FC-4FA0-BA6A-071AAE019CA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40490"/>
          <a:stretch/>
        </p:blipFill>
        <p:spPr>
          <a:xfrm>
            <a:off x="7934555" y="206489"/>
            <a:ext cx="1217032" cy="48282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/>
          <p:cNvSpPr txBox="1"/>
          <p:nvPr/>
        </p:nvSpPr>
        <p:spPr>
          <a:xfrm>
            <a:off x="492736" y="1556659"/>
            <a:ext cx="4374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안드로이드 난수를 활용한 </a:t>
            </a:r>
            <a:r>
              <a:rPr lang="en-US" altLang="ko-KR" smtClean="0"/>
              <a:t>QR </a:t>
            </a:r>
            <a:r>
              <a:rPr lang="ko-KR" altLang="en-US" smtClean="0"/>
              <a:t>코드 생성</a:t>
            </a:r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350" y="2060848"/>
            <a:ext cx="7125097" cy="3451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24590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핵심소스코드</a:t>
            </a:r>
            <a:r>
              <a:rPr lang="en-US" altLang="ko-KR" sz="1700" spc="-50">
                <a:solidFill>
                  <a:schemeClr val="bg1"/>
                </a:solidFill>
                <a:latin typeface="+mn-ea"/>
                <a:cs typeface="+mj-cs"/>
              </a:rPr>
              <a:t>(2)</a:t>
            </a:r>
            <a:endParaRPr lang="ko-KR" altLang="en-US" sz="1700" spc="-5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>
                <a:solidFill>
                  <a:srgbClr val="FF0000"/>
                </a:solidFill>
                <a:latin typeface="+mj-lt"/>
              </a:rPr>
              <a:t> 2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  <p:pic>
        <p:nvPicPr>
          <p:cNvPr id="14" name="Google Shape;188;p22">
            <a:extLst>
              <a:ext uri="{FF2B5EF4-FFF2-40B4-BE49-F238E27FC236}">
                <a16:creationId xmlns:a16="http://schemas.microsoft.com/office/drawing/2014/main" xmlns="" id="{FF409691-31A6-41B3-9D3D-57683F5E93E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40490"/>
          <a:stretch/>
        </p:blipFill>
        <p:spPr>
          <a:xfrm>
            <a:off x="7934555" y="206489"/>
            <a:ext cx="1217032" cy="48282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603350" y="1371993"/>
            <a:ext cx="3369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파이썬을 이용한 </a:t>
            </a:r>
            <a:r>
              <a:rPr lang="en-US" altLang="ko-KR" smtClean="0"/>
              <a:t>QR </a:t>
            </a:r>
            <a:r>
              <a:rPr lang="ko-KR" altLang="en-US" smtClean="0"/>
              <a:t>코드 인식</a:t>
            </a:r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469" y="2060848"/>
            <a:ext cx="4257229" cy="3288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0094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700" b="1" i="0" u="none" strike="noStrike" kern="1200" cap="none" spc="-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수행 단계별 주요 산출물</a:t>
            </a: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>
                <a:solidFill>
                  <a:srgbClr val="FF0000"/>
                </a:solidFill>
                <a:latin typeface="+mj-lt"/>
              </a:rPr>
              <a:t> 1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>
                <a:solidFill>
                  <a:srgbClr val="FF0000"/>
                </a:solidFill>
                <a:latin typeface="+mj-lt"/>
              </a:rPr>
              <a:t> 1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71600" y="6453336"/>
            <a:ext cx="7056784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pic>
        <p:nvPicPr>
          <p:cNvPr id="15" name="Google Shape;188;p22">
            <a:extLst>
              <a:ext uri="{FF2B5EF4-FFF2-40B4-BE49-F238E27FC236}">
                <a16:creationId xmlns:a16="http://schemas.microsoft.com/office/drawing/2014/main" xmlns="" id="{970CEBE3-D891-4BF9-8A4A-35804EA0F9E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40490"/>
          <a:stretch/>
        </p:blipFill>
        <p:spPr>
          <a:xfrm>
            <a:off x="7934555" y="206489"/>
            <a:ext cx="1217032" cy="4828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xmlns="" id="{3A6BC943-ADD5-40A8-9538-294C0E2970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6421282"/>
              </p:ext>
            </p:extLst>
          </p:nvPr>
        </p:nvGraphicFramePr>
        <p:xfrm>
          <a:off x="1126526" y="1537785"/>
          <a:ext cx="6746931" cy="472000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472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8224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582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058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0582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50066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effectLst/>
                          <a:latin typeface="+mn-ea"/>
                          <a:ea typeface="+mn-ea"/>
                        </a:rPr>
                        <a:t>단계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effectLst/>
                          <a:latin typeface="+mn-ea"/>
                          <a:ea typeface="+mn-ea"/>
                        </a:rPr>
                        <a:t>산출물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effectLst/>
                        </a:rPr>
                        <a:t>일반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effectLst/>
                        </a:rPr>
                        <a:t>응용 소프트웨어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effectLst/>
                        </a:rPr>
                        <a:t>응용</a:t>
                      </a:r>
                      <a:endParaRPr lang="en-US" altLang="ko-KR" sz="1100" b="1" kern="0" spc="0" dirty="0"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effectLst/>
                        </a:rPr>
                        <a:t>하드웨어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454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-17145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effectLst/>
                          <a:latin typeface="+mn-ea"/>
                          <a:ea typeface="+mn-ea"/>
                        </a:rPr>
                        <a:t>∙</a:t>
                      </a:r>
                      <a:r>
                        <a:rPr lang="ko-KR" altLang="en-US" sz="1100" b="1" kern="0" spc="0" dirty="0" err="1">
                          <a:effectLst/>
                          <a:latin typeface="+mn-ea"/>
                          <a:ea typeface="+mn-ea"/>
                        </a:rPr>
                        <a:t>모바일</a:t>
                      </a:r>
                      <a:r>
                        <a:rPr lang="ko-KR" altLang="en-US" sz="1100" b="1" kern="0" spc="0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100" b="1" kern="0" spc="0" dirty="0">
                          <a:effectLst/>
                          <a:latin typeface="+mn-ea"/>
                          <a:ea typeface="+mn-ea"/>
                        </a:rPr>
                        <a:t>APP</a:t>
                      </a:r>
                    </a:p>
                    <a:p>
                      <a:pPr marL="0" marR="0" indent="-17145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effectLst/>
                          <a:latin typeface="+mn-ea"/>
                          <a:ea typeface="+mn-ea"/>
                        </a:rPr>
                        <a:t>∙Web </a:t>
                      </a:r>
                      <a:r>
                        <a:rPr lang="ko-KR" altLang="en-US" sz="1100" b="1" kern="0" spc="0" dirty="0">
                          <a:effectLst/>
                          <a:latin typeface="+mn-ea"/>
                          <a:ea typeface="+mn-ea"/>
                        </a:rPr>
                        <a:t>등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17145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effectLst/>
                          <a:latin typeface="+mn-ea"/>
                          <a:ea typeface="+mn-ea"/>
                        </a:rPr>
                        <a:t>∙</a:t>
                      </a:r>
                      <a:r>
                        <a:rPr lang="ko-KR" altLang="en-US" sz="1100" b="1" kern="0" spc="0" dirty="0" err="1">
                          <a:effectLst/>
                          <a:latin typeface="+mn-ea"/>
                          <a:ea typeface="+mn-ea"/>
                        </a:rPr>
                        <a:t>빅데이터</a:t>
                      </a:r>
                      <a:endParaRPr lang="ko-KR" altLang="en-US" sz="1100" b="1" kern="0" spc="0" dirty="0"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-17145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effectLst/>
                          <a:latin typeface="+mn-ea"/>
                          <a:ea typeface="+mn-ea"/>
                        </a:rPr>
                        <a:t>∙인공지능</a:t>
                      </a:r>
                    </a:p>
                    <a:p>
                      <a:pPr marL="0" marR="0" indent="-17145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effectLst/>
                          <a:latin typeface="+mn-ea"/>
                          <a:ea typeface="+mn-ea"/>
                        </a:rPr>
                        <a:t>∙블록체인 등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17145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effectLst/>
                          <a:latin typeface="+mn-ea"/>
                          <a:ea typeface="+mn-ea"/>
                        </a:rPr>
                        <a:t>∙</a:t>
                      </a:r>
                      <a:r>
                        <a:rPr lang="en-US" sz="1100" b="1" kern="0" spc="0" dirty="0" err="1">
                          <a:effectLst/>
                          <a:latin typeface="+mn-ea"/>
                          <a:ea typeface="+mn-ea"/>
                        </a:rPr>
                        <a:t>IoT</a:t>
                      </a:r>
                      <a:endParaRPr lang="en-US" sz="1100" b="1" kern="0" spc="0" dirty="0"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-17145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effectLst/>
                          <a:latin typeface="+mn-ea"/>
                          <a:ea typeface="+mn-ea"/>
                        </a:rPr>
                        <a:t>∙</a:t>
                      </a:r>
                      <a:r>
                        <a:rPr lang="ko-KR" altLang="en-US" sz="1100" b="1" kern="0" spc="0" dirty="0">
                          <a:effectLst/>
                          <a:latin typeface="+mn-ea"/>
                          <a:ea typeface="+mn-ea"/>
                        </a:rPr>
                        <a:t>로봇</a:t>
                      </a:r>
                    </a:p>
                    <a:p>
                      <a:pPr marL="0" marR="0" indent="-17145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effectLst/>
                          <a:latin typeface="+mn-ea"/>
                          <a:ea typeface="+mn-ea"/>
                        </a:rPr>
                        <a:t>∙</a:t>
                      </a:r>
                      <a:r>
                        <a:rPr lang="ko-KR" altLang="en-US" sz="1100" b="1" kern="0" spc="0" dirty="0" err="1">
                          <a:effectLst/>
                          <a:latin typeface="+mn-ea"/>
                          <a:ea typeface="+mn-ea"/>
                        </a:rPr>
                        <a:t>드론</a:t>
                      </a:r>
                      <a:r>
                        <a:rPr lang="ko-KR" altLang="en-US" sz="1100" b="1" kern="0" spc="0" dirty="0">
                          <a:effectLst/>
                          <a:latin typeface="+mn-ea"/>
                          <a:ea typeface="+mn-ea"/>
                        </a:rPr>
                        <a:t> 등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0599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effectLst/>
                          <a:latin typeface="+mn-ea"/>
                          <a:ea typeface="+mn-ea"/>
                        </a:rPr>
                        <a:t>환경 분석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effectLst/>
                          <a:latin typeface="+mn-ea"/>
                          <a:ea typeface="+mn-ea"/>
                        </a:rPr>
                        <a:t>시장</a:t>
                      </a:r>
                      <a:r>
                        <a:rPr lang="en-US" altLang="ko-KR" sz="1100" kern="0" spc="0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100" kern="0" spc="0" dirty="0">
                          <a:effectLst/>
                          <a:latin typeface="+mn-ea"/>
                          <a:ea typeface="+mn-ea"/>
                        </a:rPr>
                        <a:t>기술 환경 분석서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effectLst/>
                          <a:latin typeface="+mn-ea"/>
                          <a:ea typeface="+mn-ea"/>
                        </a:rPr>
                        <a:t>△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effectLst/>
                          <a:latin typeface="+mn-ea"/>
                          <a:ea typeface="+mn-ea"/>
                        </a:rPr>
                        <a:t>△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effectLst/>
                          <a:latin typeface="+mn-ea"/>
                          <a:ea typeface="+mn-ea"/>
                        </a:rPr>
                        <a:t>△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effectLst/>
                          <a:latin typeface="+mn-ea"/>
                          <a:ea typeface="+mn-ea"/>
                        </a:rPr>
                        <a:t>설문조사 결과서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effectLst/>
                          <a:latin typeface="+mn-ea"/>
                          <a:ea typeface="+mn-ea"/>
                        </a:rPr>
                        <a:t>△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effectLst/>
                          <a:latin typeface="+mn-ea"/>
                          <a:ea typeface="+mn-ea"/>
                        </a:rPr>
                        <a:t>△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effectLst/>
                          <a:latin typeface="+mn-ea"/>
                          <a:ea typeface="+mn-ea"/>
                        </a:rPr>
                        <a:t>△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effectLst/>
                          <a:latin typeface="+mn-ea"/>
                          <a:ea typeface="+mn-ea"/>
                        </a:rPr>
                        <a:t>인터뷰 결과서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effectLst/>
                          <a:latin typeface="+mn-ea"/>
                          <a:ea typeface="+mn-ea"/>
                        </a:rPr>
                        <a:t>△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effectLst/>
                          <a:latin typeface="+mn-ea"/>
                          <a:ea typeface="+mn-ea"/>
                        </a:rPr>
                        <a:t>△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effectLst/>
                          <a:latin typeface="+mn-ea"/>
                          <a:ea typeface="+mn-ea"/>
                        </a:rPr>
                        <a:t>△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00599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effectLst/>
                          <a:latin typeface="+mn-ea"/>
                          <a:ea typeface="+mn-ea"/>
                        </a:rPr>
                        <a:t>요구사항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effectLst/>
                          <a:latin typeface="+mn-ea"/>
                          <a:ea typeface="+mn-ea"/>
                        </a:rPr>
                        <a:t>분석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effectLst/>
                          <a:latin typeface="+mn-ea"/>
                          <a:ea typeface="+mn-ea"/>
                        </a:rPr>
                        <a:t>요구사항 정의서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effectLst/>
                          <a:latin typeface="+mn-ea"/>
                          <a:ea typeface="+mn-ea"/>
                        </a:rPr>
                        <a:t>○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effectLst/>
                          <a:latin typeface="+mn-ea"/>
                          <a:ea typeface="+mn-ea"/>
                        </a:rPr>
                        <a:t>○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effectLst/>
                          <a:latin typeface="+mn-ea"/>
                          <a:ea typeface="+mn-ea"/>
                        </a:rPr>
                        <a:t>○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err="1">
                          <a:effectLst/>
                          <a:latin typeface="+mn-ea"/>
                          <a:ea typeface="+mn-ea"/>
                        </a:rPr>
                        <a:t>유즈케이스</a:t>
                      </a:r>
                      <a:r>
                        <a:rPr lang="ko-KR" altLang="en-US" sz="1100" kern="0" spc="0" dirty="0">
                          <a:effectLst/>
                          <a:latin typeface="+mn-ea"/>
                          <a:ea typeface="+mn-ea"/>
                        </a:rPr>
                        <a:t> 정의서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effectLst/>
                          <a:latin typeface="+mn-ea"/>
                          <a:ea typeface="+mn-ea"/>
                        </a:rPr>
                        <a:t>△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effectLst/>
                          <a:latin typeface="+mn-ea"/>
                          <a:ea typeface="+mn-ea"/>
                        </a:rPr>
                        <a:t>△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effectLst/>
                          <a:latin typeface="+mn-ea"/>
                          <a:ea typeface="+mn-ea"/>
                        </a:rPr>
                        <a:t>△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19639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effectLst/>
                          <a:latin typeface="+mn-ea"/>
                          <a:ea typeface="+mn-ea"/>
                        </a:rPr>
                        <a:t>아키텍처 설계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effectLst/>
                          <a:latin typeface="+mn-ea"/>
                          <a:ea typeface="+mn-ea"/>
                        </a:rPr>
                        <a:t>서비스 구성도</a:t>
                      </a:r>
                      <a:r>
                        <a:rPr lang="en-US" altLang="ko-KR" sz="1100" kern="0" spc="0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kern="0" spc="0" dirty="0">
                          <a:effectLst/>
                          <a:latin typeface="+mn-ea"/>
                          <a:ea typeface="+mn-ea"/>
                        </a:rPr>
                        <a:t>시스템 구성도</a:t>
                      </a:r>
                      <a:r>
                        <a:rPr lang="en-US" altLang="ko-KR" sz="1100" kern="0" spc="0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effectLst/>
                          <a:latin typeface="+mn-ea"/>
                          <a:ea typeface="+mn-ea"/>
                        </a:rPr>
                        <a:t>○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effectLst/>
                          <a:latin typeface="+mn-ea"/>
                          <a:ea typeface="+mn-ea"/>
                        </a:rPr>
                        <a:t>○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smtClean="0">
                          <a:effectLst/>
                          <a:latin typeface="+mn-ea"/>
                          <a:ea typeface="+mn-ea"/>
                        </a:rPr>
                        <a:t>○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effectLst/>
                          <a:latin typeface="+mn-ea"/>
                          <a:ea typeface="+mn-ea"/>
                        </a:rPr>
                        <a:t>서비스 흐름도</a:t>
                      </a:r>
                      <a:r>
                        <a:rPr lang="en-US" altLang="ko-KR" sz="1100" kern="0" spc="0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kern="0" spc="0" dirty="0">
                          <a:effectLst/>
                          <a:latin typeface="+mn-ea"/>
                          <a:ea typeface="+mn-ea"/>
                        </a:rPr>
                        <a:t>데이터 흐름도</a:t>
                      </a:r>
                      <a:r>
                        <a:rPr lang="en-US" altLang="ko-KR" sz="1100" kern="0" spc="0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effectLst/>
                          <a:latin typeface="+mn-ea"/>
                          <a:ea typeface="+mn-ea"/>
                        </a:rPr>
                        <a:t>△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effectLst/>
                          <a:latin typeface="+mn-ea"/>
                          <a:ea typeface="+mn-ea"/>
                        </a:rPr>
                        <a:t>○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effectLst/>
                          <a:latin typeface="+mn-ea"/>
                          <a:ea typeface="+mn-ea"/>
                        </a:rPr>
                        <a:t>△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effectLst/>
                          <a:latin typeface="+mn-ea"/>
                          <a:ea typeface="+mn-ea"/>
                        </a:rPr>
                        <a:t>UI/UX </a:t>
                      </a:r>
                      <a:r>
                        <a:rPr lang="ko-KR" altLang="en-US" sz="1100" kern="0" spc="0" dirty="0">
                          <a:effectLst/>
                          <a:latin typeface="+mn-ea"/>
                          <a:ea typeface="+mn-ea"/>
                        </a:rPr>
                        <a:t>정의서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effectLst/>
                          <a:latin typeface="+mn-ea"/>
                          <a:ea typeface="+mn-ea"/>
                        </a:rPr>
                        <a:t>△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effectLst/>
                          <a:latin typeface="+mn-ea"/>
                          <a:ea typeface="+mn-ea"/>
                        </a:rPr>
                        <a:t>△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effectLst/>
                          <a:latin typeface="+mn-ea"/>
                          <a:ea typeface="+mn-ea"/>
                        </a:rPr>
                        <a:t>△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effectLst/>
                          <a:latin typeface="+mn-ea"/>
                          <a:ea typeface="+mn-ea"/>
                        </a:rPr>
                        <a:t>하드웨어</a:t>
                      </a:r>
                      <a:r>
                        <a:rPr lang="en-US" altLang="ko-KR" sz="1100" kern="0" spc="0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100" kern="0" spc="0" dirty="0">
                          <a:effectLst/>
                          <a:latin typeface="+mn-ea"/>
                          <a:ea typeface="+mn-ea"/>
                        </a:rPr>
                        <a:t>센서 구성도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effectLst/>
                          <a:latin typeface="+mn-ea"/>
                          <a:ea typeface="+mn-ea"/>
                        </a:rPr>
                        <a:t>○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00599">
                <a:tc rowSpan="7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effectLst/>
                          <a:latin typeface="+mn-ea"/>
                          <a:ea typeface="+mn-ea"/>
                        </a:rPr>
                        <a:t>기능 설계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effectLst/>
                          <a:latin typeface="+mn-ea"/>
                          <a:ea typeface="+mn-ea"/>
                        </a:rPr>
                        <a:t>메뉴 구성도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effectLst/>
                          <a:latin typeface="+mn-ea"/>
                          <a:ea typeface="+mn-ea"/>
                        </a:rPr>
                        <a:t>○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effectLst/>
                          <a:latin typeface="+mn-ea"/>
                          <a:ea typeface="+mn-ea"/>
                        </a:rPr>
                        <a:t>○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effectLst/>
                          <a:latin typeface="+mn-ea"/>
                          <a:ea typeface="+mn-ea"/>
                        </a:rPr>
                        <a:t>○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effectLst/>
                          <a:latin typeface="+mn-ea"/>
                          <a:ea typeface="+mn-ea"/>
                        </a:rPr>
                        <a:t>화면 설계서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effectLst/>
                          <a:latin typeface="+mn-ea"/>
                          <a:ea typeface="+mn-ea"/>
                        </a:rPr>
                        <a:t>○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effectLst/>
                          <a:latin typeface="+mn-ea"/>
                          <a:ea typeface="+mn-ea"/>
                        </a:rPr>
                        <a:t>○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effectLst/>
                          <a:latin typeface="+mn-ea"/>
                          <a:ea typeface="+mn-ea"/>
                        </a:rPr>
                        <a:t>△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err="1">
                          <a:effectLst/>
                          <a:latin typeface="+mn-ea"/>
                          <a:ea typeface="+mn-ea"/>
                        </a:rPr>
                        <a:t>엔티티</a:t>
                      </a:r>
                      <a:r>
                        <a:rPr lang="ko-KR" altLang="en-US" sz="1100" kern="0" spc="0" dirty="0">
                          <a:effectLst/>
                          <a:latin typeface="+mn-ea"/>
                          <a:ea typeface="+mn-ea"/>
                        </a:rPr>
                        <a:t> 관계도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effectLst/>
                          <a:latin typeface="+mn-ea"/>
                          <a:ea typeface="+mn-ea"/>
                        </a:rPr>
                        <a:t>○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effectLst/>
                          <a:latin typeface="+mn-ea"/>
                          <a:ea typeface="+mn-ea"/>
                        </a:rPr>
                        <a:t>○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effectLst/>
                          <a:latin typeface="+mn-ea"/>
                          <a:ea typeface="+mn-ea"/>
                        </a:rPr>
                        <a:t>△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effectLst/>
                          <a:latin typeface="+mn-ea"/>
                          <a:ea typeface="+mn-ea"/>
                        </a:rPr>
                        <a:t>기능 처리도</a:t>
                      </a:r>
                      <a:r>
                        <a:rPr lang="en-US" altLang="ko-KR" sz="1100" kern="0" spc="0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kern="0" spc="0" dirty="0">
                          <a:effectLst/>
                          <a:latin typeface="+mn-ea"/>
                          <a:ea typeface="+mn-ea"/>
                        </a:rPr>
                        <a:t>기능 흐름도</a:t>
                      </a:r>
                      <a:r>
                        <a:rPr lang="en-US" altLang="ko-KR" sz="1100" kern="0" spc="0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effectLst/>
                          <a:latin typeface="+mn-ea"/>
                          <a:ea typeface="+mn-ea"/>
                        </a:rPr>
                        <a:t>○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effectLst/>
                          <a:latin typeface="+mn-ea"/>
                          <a:ea typeface="+mn-ea"/>
                        </a:rPr>
                        <a:t>○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effectLst/>
                          <a:latin typeface="+mn-ea"/>
                          <a:ea typeface="+mn-ea"/>
                        </a:rPr>
                        <a:t>○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effectLst/>
                          <a:latin typeface="+mn-ea"/>
                          <a:ea typeface="+mn-ea"/>
                        </a:rPr>
                        <a:t>알고리즘 명세서</a:t>
                      </a:r>
                      <a:r>
                        <a:rPr lang="en-US" altLang="ko-KR" sz="1100" kern="0" spc="0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100" kern="0" spc="0" dirty="0">
                          <a:effectLst/>
                          <a:latin typeface="+mn-ea"/>
                          <a:ea typeface="+mn-ea"/>
                        </a:rPr>
                        <a:t>설명서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effectLst/>
                          <a:latin typeface="+mn-ea"/>
                          <a:ea typeface="+mn-ea"/>
                        </a:rPr>
                        <a:t>△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effectLst/>
                          <a:latin typeface="+mn-ea"/>
                          <a:ea typeface="+mn-ea"/>
                        </a:rPr>
                        <a:t>○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effectLst/>
                          <a:latin typeface="+mn-ea"/>
                          <a:ea typeface="+mn-ea"/>
                        </a:rPr>
                        <a:t>○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effectLst/>
                          <a:latin typeface="+mn-ea"/>
                          <a:ea typeface="+mn-ea"/>
                        </a:rPr>
                        <a:t>데이터 수집처리 정의서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effectLst/>
                          <a:latin typeface="+mn-ea"/>
                          <a:ea typeface="+mn-ea"/>
                        </a:rPr>
                        <a:t>○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effectLst/>
                          <a:latin typeface="+mn-ea"/>
                          <a:ea typeface="+mn-ea"/>
                        </a:rPr>
                        <a:t>하드웨어 설계도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effectLst/>
                          <a:latin typeface="+mn-ea"/>
                          <a:ea typeface="+mn-ea"/>
                        </a:rPr>
                        <a:t>○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  <a:tr h="200599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effectLst/>
                          <a:latin typeface="+mn-ea"/>
                          <a:ea typeface="+mn-ea"/>
                        </a:rPr>
                        <a:t>개발 </a:t>
                      </a:r>
                      <a:r>
                        <a:rPr lang="en-US" altLang="ko-KR" sz="1100" kern="0" spc="0" dirty="0">
                          <a:effectLst/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1100" kern="0" spc="0" dirty="0">
                          <a:effectLst/>
                          <a:latin typeface="+mn-ea"/>
                          <a:ea typeface="+mn-ea"/>
                        </a:rPr>
                        <a:t>구현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effectLst/>
                          <a:latin typeface="+mn-ea"/>
                          <a:ea typeface="+mn-ea"/>
                        </a:rPr>
                        <a:t>프로그램 목록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effectLst/>
                          <a:latin typeface="+mn-ea"/>
                          <a:ea typeface="+mn-ea"/>
                        </a:rPr>
                        <a:t>○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effectLst/>
                          <a:latin typeface="+mn-ea"/>
                          <a:ea typeface="+mn-ea"/>
                        </a:rPr>
                        <a:t>○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effectLst/>
                          <a:latin typeface="+mn-ea"/>
                          <a:ea typeface="+mn-ea"/>
                        </a:rPr>
                        <a:t>○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xmlns="" val="10018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effectLst/>
                          <a:latin typeface="+mn-ea"/>
                          <a:ea typeface="+mn-ea"/>
                        </a:rPr>
                        <a:t>테이블 정의서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effectLst/>
                          <a:latin typeface="+mn-ea"/>
                          <a:ea typeface="+mn-ea"/>
                        </a:rPr>
                        <a:t>○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effectLst/>
                          <a:latin typeface="+mn-ea"/>
                          <a:ea typeface="+mn-ea"/>
                        </a:rPr>
                        <a:t>○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effectLst/>
                          <a:latin typeface="+mn-ea"/>
                          <a:ea typeface="+mn-ea"/>
                        </a:rPr>
                        <a:t>△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xmlns="" val="10019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effectLst/>
                          <a:latin typeface="+mn-ea"/>
                          <a:ea typeface="+mn-ea"/>
                        </a:rPr>
                        <a:t>핵심 소스코드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effectLst/>
                          <a:latin typeface="+mn-ea"/>
                          <a:ea typeface="+mn-ea"/>
                        </a:rPr>
                        <a:t>○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effectLst/>
                          <a:latin typeface="+mn-ea"/>
                          <a:ea typeface="+mn-ea"/>
                        </a:rPr>
                        <a:t>○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effectLst/>
                          <a:latin typeface="+mn-ea"/>
                          <a:ea typeface="+mn-ea"/>
                        </a:rPr>
                        <a:t>○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xmlns="" val="10020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AED08F32-F222-458F-9D01-E2EEFB805498}"/>
              </a:ext>
            </a:extLst>
          </p:cNvPr>
          <p:cNvSpPr txBox="1"/>
          <p:nvPr/>
        </p:nvSpPr>
        <p:spPr>
          <a:xfrm>
            <a:off x="4632358" y="686856"/>
            <a:ext cx="33021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0000FF"/>
                </a:solidFill>
              </a:rPr>
              <a:t>※ ○: </a:t>
            </a:r>
            <a:r>
              <a:rPr lang="ko-KR" altLang="en-US" sz="1200" b="1" dirty="0">
                <a:solidFill>
                  <a:srgbClr val="0000FF"/>
                </a:solidFill>
              </a:rPr>
              <a:t>필수사항</a:t>
            </a:r>
            <a:r>
              <a:rPr lang="en-US" altLang="ko-KR" sz="1200" b="1" dirty="0">
                <a:solidFill>
                  <a:srgbClr val="0000FF"/>
                </a:solidFill>
              </a:rPr>
              <a:t>, △: </a:t>
            </a:r>
            <a:r>
              <a:rPr lang="ko-KR" altLang="en-US" sz="1200" b="1" dirty="0">
                <a:solidFill>
                  <a:srgbClr val="0000FF"/>
                </a:solidFill>
              </a:rPr>
              <a:t>선택사항</a:t>
            </a:r>
            <a:endParaRPr lang="en-US" altLang="ko-KR" sz="1200" b="1" dirty="0">
              <a:solidFill>
                <a:srgbClr val="0000FF"/>
              </a:solidFill>
            </a:endParaRPr>
          </a:p>
          <a:p>
            <a:r>
              <a:rPr lang="en-US" altLang="ko-KR" sz="1200" b="1" dirty="0">
                <a:solidFill>
                  <a:srgbClr val="0000FF"/>
                </a:solidFill>
              </a:rPr>
              <a:t>※ </a:t>
            </a:r>
            <a:r>
              <a:rPr lang="ko-KR" altLang="en-US" sz="1200" b="1" dirty="0">
                <a:solidFill>
                  <a:srgbClr val="0000FF"/>
                </a:solidFill>
              </a:rPr>
              <a:t>프로젝트 성격에 따른 양식 선택 사용</a:t>
            </a:r>
            <a:endParaRPr lang="en-US" altLang="ko-KR" sz="1200" b="1" dirty="0">
              <a:solidFill>
                <a:srgbClr val="0000FF"/>
              </a:solidFill>
            </a:endParaRPr>
          </a:p>
          <a:p>
            <a:r>
              <a:rPr lang="en-US" altLang="ko-KR" sz="1200" b="1" dirty="0">
                <a:solidFill>
                  <a:srgbClr val="0000FF"/>
                </a:solidFill>
              </a:rPr>
              <a:t>※ </a:t>
            </a:r>
            <a:r>
              <a:rPr lang="ko-KR" altLang="en-US" sz="1200" b="1" dirty="0">
                <a:solidFill>
                  <a:srgbClr val="0000FF"/>
                </a:solidFill>
              </a:rPr>
              <a:t>샘플 내용은 </a:t>
            </a:r>
            <a:r>
              <a:rPr lang="ko-KR" altLang="en-US" sz="1200" b="1" dirty="0" err="1">
                <a:solidFill>
                  <a:srgbClr val="0000FF"/>
                </a:solidFill>
              </a:rPr>
              <a:t>참고용이며</a:t>
            </a:r>
            <a:r>
              <a:rPr lang="ko-KR" altLang="en-US" sz="1200" b="1" dirty="0">
                <a:solidFill>
                  <a:srgbClr val="0000FF"/>
                </a:solidFill>
              </a:rPr>
              <a:t> 삭제 후 내용 작성</a:t>
            </a:r>
            <a:endParaRPr lang="en-US" altLang="ko-KR" sz="1200" b="1" dirty="0">
              <a:solidFill>
                <a:srgbClr val="0000FF"/>
              </a:solidFill>
            </a:endParaRPr>
          </a:p>
          <a:p>
            <a:r>
              <a:rPr lang="en-US" altLang="ko-KR" sz="1200" b="1" dirty="0">
                <a:solidFill>
                  <a:srgbClr val="0000FF"/>
                </a:solidFill>
              </a:rPr>
              <a:t>※ </a:t>
            </a:r>
            <a:r>
              <a:rPr lang="ko-KR" altLang="en-US" sz="1200" b="1" dirty="0">
                <a:solidFill>
                  <a:srgbClr val="0000FF"/>
                </a:solidFill>
              </a:rPr>
              <a:t>선택사항 페이지 중 </a:t>
            </a:r>
            <a:r>
              <a:rPr lang="ko-KR" altLang="en-US" sz="1200" b="1" dirty="0" err="1">
                <a:solidFill>
                  <a:srgbClr val="0000FF"/>
                </a:solidFill>
              </a:rPr>
              <a:t>미작성</a:t>
            </a:r>
            <a:r>
              <a:rPr lang="ko-KR" altLang="en-US" sz="1200" b="1" dirty="0">
                <a:solidFill>
                  <a:srgbClr val="0000FF"/>
                </a:solidFill>
              </a:rPr>
              <a:t> 페이지는 삭제</a:t>
            </a:r>
          </a:p>
        </p:txBody>
      </p:sp>
    </p:spTree>
    <p:extLst>
      <p:ext uri="{BB962C8B-B14F-4D97-AF65-F5344CB8AC3E}">
        <p14:creationId xmlns:p14="http://schemas.microsoft.com/office/powerpoint/2010/main" val="1369765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4306022" y="3226032"/>
            <a:ext cx="4837978" cy="3615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2963451" y="2998113"/>
            <a:ext cx="321709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spc="-150" dirty="0">
                <a:solidFill>
                  <a:srgbClr val="3B5AA8"/>
                </a:solidFill>
              </a:rPr>
              <a:t>Thank you</a:t>
            </a:r>
            <a:endParaRPr lang="ko-KR" altLang="en-US" sz="5000" b="1" spc="-150" dirty="0">
              <a:solidFill>
                <a:srgbClr val="3B5AA8"/>
              </a:solidFill>
            </a:endParaRPr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971600" y="6453336"/>
            <a:ext cx="7056784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pic>
        <p:nvPicPr>
          <p:cNvPr id="12" name="Google Shape;188;p22">
            <a:extLst>
              <a:ext uri="{FF2B5EF4-FFF2-40B4-BE49-F238E27FC236}">
                <a16:creationId xmlns:a16="http://schemas.microsoft.com/office/drawing/2014/main" xmlns="" id="{D4A36B70-4E70-4BDE-A4E3-164ACB37BAB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40490"/>
          <a:stretch/>
        </p:blipFill>
        <p:spPr>
          <a:xfrm>
            <a:off x="7934555" y="206489"/>
            <a:ext cx="1217032" cy="482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8726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요구사항 정의서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샘플 </a:t>
            </a:r>
            <a:r>
              <a:rPr lang="en-US" altLang="ko-KR" sz="1600" b="1" i="1" dirty="0">
                <a:solidFill>
                  <a:srgbClr val="FF0000"/>
                </a:solidFill>
                <a:latin typeface="+mj-lt"/>
              </a:rPr>
              <a:t>2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726453"/>
              </p:ext>
            </p:extLst>
          </p:nvPr>
        </p:nvGraphicFramePr>
        <p:xfrm>
          <a:off x="251520" y="1268760"/>
          <a:ext cx="4320480" cy="2218871"/>
        </p:xfrm>
        <a:graphic>
          <a:graphicData uri="http://schemas.openxmlformats.org/drawingml/2006/table">
            <a:tbl>
              <a:tblPr/>
              <a:tblGrid>
                <a:gridCol w="43204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399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4738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S/W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거주자 등록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거주자</a:t>
                      </a:r>
                      <a:r>
                        <a:rPr lang="ko-KR" altLang="en-US" sz="900" kern="0" spc="0" baseline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정보를 입력하고 회원가입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4738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아이디와 비밀번호를 입력하고 로그인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4738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QR </a:t>
                      </a:r>
                      <a:r>
                        <a:rPr lang="ko-KR" altLang="en-US" sz="900" kern="0" spc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코드 생성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공동현과문 출입을 위한 난수를 활용한 일회성 </a:t>
                      </a:r>
                      <a:r>
                        <a:rPr lang="en-US" altLang="ko-KR" sz="900" kern="0" spc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QR </a:t>
                      </a:r>
                      <a:r>
                        <a:rPr lang="ko-KR" altLang="en-US" sz="900" kern="0" spc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코드를 생성할 수 있다</a:t>
                      </a:r>
                      <a:r>
                        <a:rPr lang="en-US" altLang="ko-KR" sz="900" kern="0" spc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947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출입기록 확인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QR</a:t>
                      </a:r>
                      <a:r>
                        <a:rPr lang="ko-KR" altLang="en-US" sz="900" kern="0" spc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코드를 사용하여 출입한 기록을 확인할 수 있다</a:t>
                      </a:r>
                      <a:r>
                        <a:rPr lang="en-US" altLang="ko-KR" sz="900" kern="0" spc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6877085"/>
              </p:ext>
            </p:extLst>
          </p:nvPr>
        </p:nvGraphicFramePr>
        <p:xfrm>
          <a:off x="4779677" y="1268760"/>
          <a:ext cx="4112803" cy="1368600"/>
        </p:xfrm>
        <a:graphic>
          <a:graphicData uri="http://schemas.openxmlformats.org/drawingml/2006/table">
            <a:tbl>
              <a:tblPr/>
              <a:tblGrid>
                <a:gridCol w="43204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45661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7564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구분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0996" marR="30996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0996" marR="30996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설명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0996" marR="30996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1871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H/W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스마트 도어락 제어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996" marR="30996" marT="8570" marB="8570" anchor="ctr"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라즈베리를 활용한 </a:t>
                      </a:r>
                      <a:r>
                        <a:rPr lang="en-US" altLang="ko-KR" sz="10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I/O</a:t>
                      </a:r>
                      <a:r>
                        <a:rPr lang="ko-KR" altLang="en-US" sz="10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제어를 통해 도어락 </a:t>
                      </a:r>
                      <a:r>
                        <a:rPr lang="en-US" altLang="ko-KR" sz="10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On/Off</a:t>
                      </a:r>
                      <a:r>
                        <a:rPr lang="en-US" altLang="ko-KR" sz="1000" kern="0" spc="0" baseline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kern="0" spc="0" baseline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제어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996" marR="30996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88136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QR </a:t>
                      </a:r>
                      <a:r>
                        <a:rPr lang="ko-KR" altLang="en-US" sz="10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코드 인식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996" marR="30996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QR </a:t>
                      </a:r>
                      <a:r>
                        <a:rPr lang="ko-KR" altLang="en-US" sz="10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코드를 인식하여 라즈베리파이에 결과 전송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996" marR="30996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13" name="Google Shape;188;p22">
            <a:extLst>
              <a:ext uri="{FF2B5EF4-FFF2-40B4-BE49-F238E27FC236}">
                <a16:creationId xmlns:a16="http://schemas.microsoft.com/office/drawing/2014/main" xmlns="" id="{8873CEA6-1BFE-4CA0-888F-4A5EC4CF2B2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40490"/>
          <a:stretch/>
        </p:blipFill>
        <p:spPr>
          <a:xfrm>
            <a:off x="7934555" y="206489"/>
            <a:ext cx="1217032" cy="482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23130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7" y="692696"/>
            <a:ext cx="3565521" cy="28520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서비스 구성도 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- </a:t>
            </a:r>
            <a:r>
              <a:rPr lang="ko-KR" altLang="en-US" sz="1050" b="1">
                <a:solidFill>
                  <a:schemeClr val="bg1"/>
                </a:solidFill>
                <a:latin typeface="+mn-ea"/>
                <a:cs typeface="+mj-cs"/>
              </a:rPr>
              <a:t>서비스 </a:t>
            </a:r>
            <a:r>
              <a:rPr lang="ko-KR" altLang="en-US" sz="1050" b="1" dirty="0">
                <a:solidFill>
                  <a:schemeClr val="bg1"/>
                </a:solidFill>
                <a:latin typeface="+mn-ea"/>
                <a:cs typeface="+mj-cs"/>
              </a:rPr>
              <a:t>시나리오</a:t>
            </a:r>
            <a:endParaRPr kumimoji="0" lang="ko-KR" altLang="en-US" sz="105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>
                <a:solidFill>
                  <a:srgbClr val="FF0000"/>
                </a:solidFill>
                <a:latin typeface="+mj-lt"/>
              </a:rPr>
              <a:t> 1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  <p:pic>
        <p:nvPicPr>
          <p:cNvPr id="15" name="Google Shape;188;p22">
            <a:extLst>
              <a:ext uri="{FF2B5EF4-FFF2-40B4-BE49-F238E27FC236}">
                <a16:creationId xmlns:a16="http://schemas.microsoft.com/office/drawing/2014/main" xmlns="" id="{F4CA81CB-1819-4DDC-A732-56C212EDD90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40490"/>
          <a:stretch/>
        </p:blipFill>
        <p:spPr>
          <a:xfrm>
            <a:off x="7934555" y="206489"/>
            <a:ext cx="1217032" cy="4828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196230816" descr="EMB000053a87da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986" y="1484784"/>
            <a:ext cx="8520373" cy="424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8181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Picture 3" descr="C:\Users\deuga\OneDrive\바탕 화면\Study\project\캡스톤발표\로그인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628800"/>
            <a:ext cx="1788135" cy="3654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en-US" altLang="ko-KR" sz="1700" b="1" noProof="0">
                <a:solidFill>
                  <a:schemeClr val="bg1"/>
                </a:solidFill>
                <a:latin typeface="+mn-ea"/>
                <a:cs typeface="+mj-cs"/>
              </a:rPr>
              <a:t>UI/UX </a:t>
            </a:r>
            <a:r>
              <a:rPr lang="ko-KR" altLang="en-US" sz="1700" b="1" noProof="0">
                <a:solidFill>
                  <a:schemeClr val="bg1"/>
                </a:solidFill>
                <a:latin typeface="+mn-ea"/>
                <a:cs typeface="+mj-cs"/>
              </a:rPr>
              <a:t>정의서 </a:t>
            </a:r>
            <a:r>
              <a:rPr lang="en-US" altLang="ko-KR" sz="1400" b="1" noProof="0">
                <a:solidFill>
                  <a:schemeClr val="bg1"/>
                </a:solidFill>
                <a:latin typeface="+mn-ea"/>
                <a:cs typeface="+mj-cs"/>
              </a:rPr>
              <a:t>- </a:t>
            </a:r>
            <a:r>
              <a:rPr kumimoji="0" lang="ko-KR" altLang="en-US" sz="1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설계서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5" name="Text Box 100"/>
          <p:cNvSpPr txBox="1">
            <a:spLocks noChangeArrowheads="1"/>
          </p:cNvSpPr>
          <p:nvPr/>
        </p:nvSpPr>
        <p:spPr bwMode="auto">
          <a:xfrm>
            <a:off x="80963" y="1216025"/>
            <a:ext cx="92075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marL="179388" indent="-179388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ts val="350"/>
              </a:spcBef>
              <a:buClr>
                <a:srgbClr val="FF0000"/>
              </a:buClr>
              <a:buFont typeface="Wingdings" pitchFamily="2" charset="2"/>
              <a:buChar char=""/>
            </a:pPr>
            <a:r>
              <a:rPr lang="ko-KR" altLang="en-US" sz="1400" smtClean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로그인 화면</a:t>
            </a:r>
            <a:endParaRPr lang="ko-KR" altLang="ko-KR" sz="1400" dirty="0">
              <a:solidFill>
                <a:srgbClr val="000000"/>
              </a:solidFill>
              <a:latin typeface="Trebuchet MS" pitchFamily="34" charset="0"/>
              <a:ea typeface="맑은 고딕" pitchFamily="50" charset="-127"/>
            </a:endParaRPr>
          </a:p>
        </p:txBody>
      </p:sp>
      <p:sp>
        <p:nvSpPr>
          <p:cNvPr id="82" name="Oval 161"/>
          <p:cNvSpPr>
            <a:spLocks noChangeArrowheads="1"/>
          </p:cNvSpPr>
          <p:nvPr/>
        </p:nvSpPr>
        <p:spPr bwMode="auto">
          <a:xfrm>
            <a:off x="3281336" y="4005064"/>
            <a:ext cx="171450" cy="171450"/>
          </a:xfrm>
          <a:prstGeom prst="ellipse">
            <a:avLst/>
          </a:prstGeom>
          <a:solidFill>
            <a:srgbClr val="FF1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900" b="1">
                <a:solidFill>
                  <a:srgbClr val="FFFFFF"/>
                </a:solidFill>
                <a:latin typeface="Calibri" pitchFamily="34" charset="0"/>
                <a:ea typeface="맑은 고딕" pitchFamily="50" charset="-127"/>
              </a:rPr>
              <a:t>1</a:t>
            </a:r>
            <a:endParaRPr lang="en-US" altLang="ko-KR" sz="900" b="1">
              <a:solidFill>
                <a:srgbClr val="FFFFFF"/>
              </a:solidFill>
              <a:latin typeface="Calibri" pitchFamily="34" charset="0"/>
              <a:ea typeface="맑은 고딕" pitchFamily="50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>
                <a:solidFill>
                  <a:srgbClr val="FF0000"/>
                </a:solidFill>
                <a:latin typeface="+mj-lt"/>
              </a:rPr>
              <a:t> 1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  <p:pic>
        <p:nvPicPr>
          <p:cNvPr id="90" name="Google Shape;188;p22">
            <a:extLst>
              <a:ext uri="{FF2B5EF4-FFF2-40B4-BE49-F238E27FC236}">
                <a16:creationId xmlns:a16="http://schemas.microsoft.com/office/drawing/2014/main" xmlns="" id="{34A9E205-DD44-44FE-9CC1-D89FC797DD8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40490"/>
          <a:stretch/>
        </p:blipFill>
        <p:spPr>
          <a:xfrm>
            <a:off x="7934555" y="206489"/>
            <a:ext cx="1217032" cy="48282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Oval 161"/>
          <p:cNvSpPr>
            <a:spLocks noChangeArrowheads="1"/>
          </p:cNvSpPr>
          <p:nvPr/>
        </p:nvSpPr>
        <p:spPr bwMode="auto">
          <a:xfrm>
            <a:off x="3281336" y="3789040"/>
            <a:ext cx="171450" cy="171450"/>
          </a:xfrm>
          <a:prstGeom prst="ellipse">
            <a:avLst/>
          </a:prstGeom>
          <a:solidFill>
            <a:srgbClr val="FF1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900" b="1" smtClean="0">
                <a:solidFill>
                  <a:srgbClr val="FFFFFF"/>
                </a:solidFill>
                <a:latin typeface="Calibri" pitchFamily="34" charset="0"/>
                <a:ea typeface="맑은 고딕" pitchFamily="50" charset="-127"/>
              </a:rPr>
              <a:t>2</a:t>
            </a:r>
            <a:endParaRPr lang="en-US" altLang="ko-KR" sz="900" b="1">
              <a:solidFill>
                <a:srgbClr val="FFFFFF"/>
              </a:solidFill>
              <a:latin typeface="Calibri" pitchFamily="34" charset="0"/>
              <a:ea typeface="맑은 고딕" pitchFamily="50" charset="-127"/>
            </a:endParaRPr>
          </a:p>
        </p:txBody>
      </p:sp>
      <p:graphicFrame>
        <p:nvGraphicFramePr>
          <p:cNvPr id="102" name="Group 1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0044467"/>
              </p:ext>
            </p:extLst>
          </p:nvPr>
        </p:nvGraphicFramePr>
        <p:xfrm>
          <a:off x="4987744" y="1515697"/>
          <a:ext cx="1830030" cy="1983671"/>
        </p:xfrm>
        <a:graphic>
          <a:graphicData uri="http://schemas.openxmlformats.org/drawingml/2006/table">
            <a:tbl>
              <a:tblPr/>
              <a:tblGrid>
                <a:gridCol w="23289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9713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73609">
                <a:tc>
                  <a:txBody>
                    <a:bodyPr/>
                    <a:lstStyle>
                      <a:lvl1pPr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1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63936" marB="46800" horzOverflow="overflow">
                    <a:lnL>
                      <a:noFill/>
                    </a:lnL>
                    <a:lnR w="144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84138" indent="-84138" defTabSz="449263" eaLnBrk="0" hangingPunct="0">
                        <a:spcBef>
                          <a:spcPct val="20000"/>
                        </a:spcBef>
                        <a:tabLst>
                          <a:tab pos="84138" algn="l"/>
                          <a:tab pos="998538" algn="l"/>
                          <a:tab pos="1912938" algn="l"/>
                          <a:tab pos="2827338" algn="l"/>
                          <a:tab pos="3741738" algn="l"/>
                          <a:tab pos="4656138" algn="l"/>
                          <a:tab pos="5570538" algn="l"/>
                          <a:tab pos="6484938" algn="l"/>
                          <a:tab pos="7399338" algn="l"/>
                          <a:tab pos="8313738" algn="l"/>
                          <a:tab pos="9228138" algn="l"/>
                          <a:tab pos="10142538" algn="l"/>
                        </a:tabLst>
                        <a:defRPr kumimoji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84138" algn="l"/>
                          <a:tab pos="998538" algn="l"/>
                          <a:tab pos="1912938" algn="l"/>
                          <a:tab pos="2827338" algn="l"/>
                          <a:tab pos="3741738" algn="l"/>
                          <a:tab pos="4656138" algn="l"/>
                          <a:tab pos="5570538" algn="l"/>
                          <a:tab pos="6484938" algn="l"/>
                          <a:tab pos="7399338" algn="l"/>
                          <a:tab pos="8313738" algn="l"/>
                          <a:tab pos="9228138" algn="l"/>
                          <a:tab pos="10142538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84138" algn="l"/>
                          <a:tab pos="998538" algn="l"/>
                          <a:tab pos="1912938" algn="l"/>
                          <a:tab pos="2827338" algn="l"/>
                          <a:tab pos="3741738" algn="l"/>
                          <a:tab pos="4656138" algn="l"/>
                          <a:tab pos="5570538" algn="l"/>
                          <a:tab pos="6484938" algn="l"/>
                          <a:tab pos="7399338" algn="l"/>
                          <a:tab pos="8313738" algn="l"/>
                          <a:tab pos="9228138" algn="l"/>
                          <a:tab pos="10142538" algn="l"/>
                        </a:tabLst>
                        <a:defRPr kumimoji="1" sz="1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84138" algn="l"/>
                          <a:tab pos="998538" algn="l"/>
                          <a:tab pos="1912938" algn="l"/>
                          <a:tab pos="2827338" algn="l"/>
                          <a:tab pos="3741738" algn="l"/>
                          <a:tab pos="4656138" algn="l"/>
                          <a:tab pos="5570538" algn="l"/>
                          <a:tab pos="6484938" algn="l"/>
                          <a:tab pos="7399338" algn="l"/>
                          <a:tab pos="8313738" algn="l"/>
                          <a:tab pos="9228138" algn="l"/>
                          <a:tab pos="10142538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84138" algn="l"/>
                          <a:tab pos="998538" algn="l"/>
                          <a:tab pos="1912938" algn="l"/>
                          <a:tab pos="2827338" algn="l"/>
                          <a:tab pos="3741738" algn="l"/>
                          <a:tab pos="4656138" algn="l"/>
                          <a:tab pos="5570538" algn="l"/>
                          <a:tab pos="6484938" algn="l"/>
                          <a:tab pos="7399338" algn="l"/>
                          <a:tab pos="8313738" algn="l"/>
                          <a:tab pos="9228138" algn="l"/>
                          <a:tab pos="10142538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4138" algn="l"/>
                          <a:tab pos="998538" algn="l"/>
                          <a:tab pos="1912938" algn="l"/>
                          <a:tab pos="2827338" algn="l"/>
                          <a:tab pos="3741738" algn="l"/>
                          <a:tab pos="4656138" algn="l"/>
                          <a:tab pos="5570538" algn="l"/>
                          <a:tab pos="6484938" algn="l"/>
                          <a:tab pos="7399338" algn="l"/>
                          <a:tab pos="8313738" algn="l"/>
                          <a:tab pos="9228138" algn="l"/>
                          <a:tab pos="10142538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4138" algn="l"/>
                          <a:tab pos="998538" algn="l"/>
                          <a:tab pos="1912938" algn="l"/>
                          <a:tab pos="2827338" algn="l"/>
                          <a:tab pos="3741738" algn="l"/>
                          <a:tab pos="4656138" algn="l"/>
                          <a:tab pos="5570538" algn="l"/>
                          <a:tab pos="6484938" algn="l"/>
                          <a:tab pos="7399338" algn="l"/>
                          <a:tab pos="8313738" algn="l"/>
                          <a:tab pos="9228138" algn="l"/>
                          <a:tab pos="10142538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4138" algn="l"/>
                          <a:tab pos="998538" algn="l"/>
                          <a:tab pos="1912938" algn="l"/>
                          <a:tab pos="2827338" algn="l"/>
                          <a:tab pos="3741738" algn="l"/>
                          <a:tab pos="4656138" algn="l"/>
                          <a:tab pos="5570538" algn="l"/>
                          <a:tab pos="6484938" algn="l"/>
                          <a:tab pos="7399338" algn="l"/>
                          <a:tab pos="8313738" algn="l"/>
                          <a:tab pos="9228138" algn="l"/>
                          <a:tab pos="10142538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4138" algn="l"/>
                          <a:tab pos="998538" algn="l"/>
                          <a:tab pos="1912938" algn="l"/>
                          <a:tab pos="2827338" algn="l"/>
                          <a:tab pos="3741738" algn="l"/>
                          <a:tab pos="4656138" algn="l"/>
                          <a:tab pos="5570538" algn="l"/>
                          <a:tab pos="6484938" algn="l"/>
                          <a:tab pos="7399338" algn="l"/>
                          <a:tab pos="8313738" algn="l"/>
                          <a:tab pos="9228138" algn="l"/>
                          <a:tab pos="10142538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9pPr>
                    </a:lstStyle>
                    <a:p>
                      <a:pPr marL="84138" marR="0" lvl="0" indent="-84138" algn="l" defTabSz="449263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70C0"/>
                        </a:buClr>
                        <a:buSzPct val="100000"/>
                        <a:buFont typeface="Wingdings" pitchFamily="2" charset="2"/>
                        <a:buChar char=""/>
                        <a:tabLst>
                          <a:tab pos="84138" algn="l"/>
                          <a:tab pos="998538" algn="l"/>
                          <a:tab pos="1912938" algn="l"/>
                          <a:tab pos="2827338" algn="l"/>
                          <a:tab pos="3741738" algn="l"/>
                          <a:tab pos="4656138" algn="l"/>
                          <a:tab pos="5570538" algn="l"/>
                          <a:tab pos="6484938" algn="l"/>
                          <a:tab pos="7399338" algn="l"/>
                          <a:tab pos="8313738" algn="l"/>
                          <a:tab pos="9228138" algn="l"/>
                          <a:tab pos="10142538" algn="l"/>
                        </a:tabLst>
                      </a:pPr>
                      <a:r>
                        <a:rPr kumimoji="0" lang="ko-KR" altLang="ko-KR" sz="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리스트 참고</a:t>
                      </a:r>
                    </a:p>
                  </a:txBody>
                  <a:tcPr marL="36000" marR="36000" marT="36000" marB="36000" horzOverflow="overflow">
                    <a:lnL w="144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05447">
                <a:tc>
                  <a:txBody>
                    <a:bodyPr/>
                    <a:lstStyle>
                      <a:lvl1pPr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1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0000" marR="90000" marT="63936" marB="46800" horzOverflow="overflow">
                    <a:lnL>
                      <a:noFill/>
                    </a:lnL>
                    <a:lnR w="144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85725" indent="-84138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1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9pPr>
                    </a:lstStyle>
                    <a:p>
                      <a:pPr marL="85725" marR="0" lvl="0" indent="-84138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r>
                        <a:rPr kumimoji="0" lang="ko-KR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거주자 등록</a:t>
                      </a:r>
                      <a:endParaRPr kumimoji="0" lang="en-US" altLang="ko-KR" sz="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5725" marR="0" lvl="0" indent="-84138" algn="l" defTabSz="449263" rtl="0" eaLnBrk="1" fontAlgn="base" latinLnBrk="0" hangingPunct="1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Wingdings" pitchFamily="2" charset="2"/>
                        <a:buChar char=""/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r>
                        <a:rPr kumimoji="0" lang="ko-KR" altLang="en-US" sz="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거주자 등록을 해야 로그인 할 수 있다</a:t>
                      </a:r>
                      <a:r>
                        <a:rPr kumimoji="0" lang="en-US" altLang="ko-KR" sz="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.</a:t>
                      </a:r>
                      <a:endParaRPr kumimoji="0" lang="ko-KR" altLang="ko-KR" sz="800" b="0" i="1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36000" marR="36000" marT="44063" marB="36000" horzOverflow="overflow">
                    <a:lnL w="144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47104">
                <a:tc>
                  <a:txBody>
                    <a:bodyPr/>
                    <a:lstStyle>
                      <a:lvl1pPr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1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en-US" altLang="ko-KR" sz="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63936" marB="46800" horzOverflow="overflow">
                    <a:lnL>
                      <a:noFill/>
                    </a:lnL>
                    <a:lnR w="144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85725" indent="-84138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1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9pPr>
                    </a:lstStyle>
                    <a:p>
                      <a:pPr marL="85725" marR="0" lvl="0" indent="-84138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r>
                        <a:rPr kumimoji="0" lang="ko-KR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endParaRPr kumimoji="0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5725" marR="0" lvl="0" indent="-84138" algn="l" defTabSz="449263" rtl="0" eaLnBrk="1" fontAlgn="base" latinLnBrk="0" hangingPunct="1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70C0"/>
                        </a:buClr>
                        <a:buSzPct val="100000"/>
                        <a:buFont typeface="Wingdings" pitchFamily="2" charset="2"/>
                        <a:buChar char=""/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r>
                        <a:rPr kumimoji="0" lang="ko-KR" altLang="en-US" sz="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등록한 아이디와 비밀번호를 입력하고 로그인이 성공하면 메인화면으로 넘어간다</a:t>
                      </a:r>
                      <a:r>
                        <a:rPr kumimoji="0" lang="en-US" altLang="ko-KR" sz="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85725" marR="0" lvl="0" indent="-84138" algn="l" defTabSz="449263" rtl="0" eaLnBrk="1" fontAlgn="base" latinLnBrk="0" hangingPunct="1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70C0"/>
                        </a:buClr>
                        <a:buSzPct val="100000"/>
                        <a:buFont typeface="Wingdings" pitchFamily="2" charset="2"/>
                        <a:buChar char=""/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r>
                        <a:rPr kumimoji="0" lang="ko-KR" altLang="en-US" sz="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아디이 또는 비밀번호가 틀리거나 인증된 거주자가 아닌 경우 </a:t>
                      </a:r>
                      <a:r>
                        <a:rPr kumimoji="0" lang="en-US" altLang="ko-KR" sz="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‘</a:t>
                      </a:r>
                      <a:r>
                        <a:rPr kumimoji="0" lang="ko-KR" altLang="en-US" sz="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관리자에게 문의하세요</a:t>
                      </a:r>
                      <a:r>
                        <a:rPr kumimoji="0" lang="en-US" altLang="ko-KR" sz="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’ </a:t>
                      </a:r>
                      <a:r>
                        <a:rPr kumimoji="0" lang="ko-KR" altLang="en-US" sz="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라는 메시지가 출력된다</a:t>
                      </a:r>
                      <a:r>
                        <a:rPr kumimoji="0" lang="en-US" altLang="ko-KR" sz="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0" lang="ko-KR" altLang="ko-KR" sz="800" b="0" i="1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4063" marB="36000" horzOverflow="overflow">
                    <a:lnL w="144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5313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432" y="1887096"/>
            <a:ext cx="1880970" cy="3543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en-US" altLang="ko-KR" sz="1700" b="1" noProof="0">
                <a:solidFill>
                  <a:schemeClr val="bg1"/>
                </a:solidFill>
                <a:latin typeface="+mn-ea"/>
                <a:cs typeface="+mj-cs"/>
              </a:rPr>
              <a:t>UI/UX </a:t>
            </a:r>
            <a:r>
              <a:rPr lang="ko-KR" altLang="en-US" sz="1700" b="1" noProof="0">
                <a:solidFill>
                  <a:schemeClr val="bg1"/>
                </a:solidFill>
                <a:latin typeface="+mn-ea"/>
                <a:cs typeface="+mj-cs"/>
              </a:rPr>
              <a:t>정의서 </a:t>
            </a:r>
            <a:r>
              <a:rPr lang="en-US" altLang="ko-KR" sz="1400" b="1" noProof="0">
                <a:solidFill>
                  <a:schemeClr val="bg1"/>
                </a:solidFill>
                <a:latin typeface="+mn-ea"/>
                <a:cs typeface="+mj-cs"/>
              </a:rPr>
              <a:t>- </a:t>
            </a:r>
            <a:r>
              <a:rPr kumimoji="0" lang="ko-KR" altLang="en-US" sz="1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설계서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5" name="Text Box 100"/>
          <p:cNvSpPr txBox="1">
            <a:spLocks noChangeArrowheads="1"/>
          </p:cNvSpPr>
          <p:nvPr/>
        </p:nvSpPr>
        <p:spPr bwMode="auto">
          <a:xfrm>
            <a:off x="80963" y="1216025"/>
            <a:ext cx="92075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marL="179388" indent="-179388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ts val="350"/>
              </a:spcBef>
              <a:buClr>
                <a:srgbClr val="FF0000"/>
              </a:buClr>
              <a:buFont typeface="Wingdings" pitchFamily="2" charset="2"/>
              <a:buChar char=""/>
            </a:pPr>
            <a:r>
              <a:rPr lang="ko-KR" altLang="en-US" sz="1400" smtClean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거주자 등록</a:t>
            </a:r>
            <a:r>
              <a:rPr lang="ko-KR" altLang="ko-KR" sz="1400" smtClean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 </a:t>
            </a:r>
            <a:r>
              <a:rPr lang="ko-KR" altLang="en-US" sz="140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신청</a:t>
            </a:r>
            <a:r>
              <a:rPr lang="ko-KR" altLang="ko-KR" sz="140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 </a:t>
            </a:r>
            <a:r>
              <a:rPr lang="en-US" altLang="ko-KR" sz="140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&gt;</a:t>
            </a:r>
            <a:endParaRPr lang="ko-KR" altLang="ko-KR" sz="1400" dirty="0">
              <a:solidFill>
                <a:srgbClr val="000000"/>
              </a:solidFill>
              <a:latin typeface="Trebuchet MS" pitchFamily="34" charset="0"/>
              <a:ea typeface="맑은 고딕" pitchFamily="50" charset="-127"/>
            </a:endParaRPr>
          </a:p>
        </p:txBody>
      </p:sp>
      <p:sp>
        <p:nvSpPr>
          <p:cNvPr id="82" name="Oval 161"/>
          <p:cNvSpPr>
            <a:spLocks noChangeArrowheads="1"/>
          </p:cNvSpPr>
          <p:nvPr/>
        </p:nvSpPr>
        <p:spPr bwMode="auto">
          <a:xfrm>
            <a:off x="2977636" y="3761936"/>
            <a:ext cx="171450" cy="171450"/>
          </a:xfrm>
          <a:prstGeom prst="ellipse">
            <a:avLst/>
          </a:prstGeom>
          <a:solidFill>
            <a:srgbClr val="FF1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900" b="1">
                <a:solidFill>
                  <a:srgbClr val="FFFFFF"/>
                </a:solidFill>
                <a:latin typeface="Calibri" pitchFamily="34" charset="0"/>
                <a:ea typeface="맑은 고딕" pitchFamily="50" charset="-127"/>
              </a:rPr>
              <a:t>1</a:t>
            </a:r>
            <a:endParaRPr lang="en-US" altLang="ko-KR" sz="900" b="1">
              <a:solidFill>
                <a:srgbClr val="FFFFFF"/>
              </a:solidFill>
              <a:latin typeface="Calibri" pitchFamily="34" charset="0"/>
              <a:ea typeface="맑은 고딕" pitchFamily="50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>
                <a:solidFill>
                  <a:srgbClr val="FF0000"/>
                </a:solidFill>
                <a:latin typeface="+mj-lt"/>
              </a:rPr>
              <a:t> 1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  <p:pic>
        <p:nvPicPr>
          <p:cNvPr id="90" name="Google Shape;188;p22">
            <a:extLst>
              <a:ext uri="{FF2B5EF4-FFF2-40B4-BE49-F238E27FC236}">
                <a16:creationId xmlns:a16="http://schemas.microsoft.com/office/drawing/2014/main" xmlns="" id="{34A9E205-DD44-44FE-9CC1-D89FC797DD8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40490"/>
          <a:stretch/>
        </p:blipFill>
        <p:spPr>
          <a:xfrm>
            <a:off x="7934555" y="206489"/>
            <a:ext cx="1217032" cy="48282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Oval 161"/>
          <p:cNvSpPr>
            <a:spLocks noChangeArrowheads="1"/>
          </p:cNvSpPr>
          <p:nvPr/>
        </p:nvSpPr>
        <p:spPr bwMode="auto">
          <a:xfrm>
            <a:off x="2977636" y="4437112"/>
            <a:ext cx="171450" cy="171450"/>
          </a:xfrm>
          <a:prstGeom prst="ellipse">
            <a:avLst/>
          </a:prstGeom>
          <a:solidFill>
            <a:srgbClr val="FF1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900" b="1" smtClean="0">
                <a:solidFill>
                  <a:srgbClr val="FFFFFF"/>
                </a:solidFill>
                <a:latin typeface="Calibri" pitchFamily="34" charset="0"/>
                <a:ea typeface="맑은 고딕" pitchFamily="50" charset="-127"/>
              </a:rPr>
              <a:t>2</a:t>
            </a:r>
            <a:endParaRPr lang="en-US" altLang="ko-KR" sz="900" b="1">
              <a:solidFill>
                <a:srgbClr val="FFFFFF"/>
              </a:solidFill>
              <a:latin typeface="Calibri" pitchFamily="34" charset="0"/>
              <a:ea typeface="맑은 고딕" pitchFamily="50" charset="-127"/>
            </a:endParaRPr>
          </a:p>
        </p:txBody>
      </p:sp>
      <p:graphicFrame>
        <p:nvGraphicFramePr>
          <p:cNvPr id="20" name="Group 1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7107270"/>
              </p:ext>
            </p:extLst>
          </p:nvPr>
        </p:nvGraphicFramePr>
        <p:xfrm>
          <a:off x="4684713" y="1729928"/>
          <a:ext cx="2730500" cy="4029075"/>
        </p:xfrm>
        <a:graphic>
          <a:graphicData uri="http://schemas.openxmlformats.org/drawingml/2006/table">
            <a:tbl>
              <a:tblPr/>
              <a:tblGrid>
                <a:gridCol w="29368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3681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15900">
                <a:tc>
                  <a:txBody>
                    <a:bodyPr/>
                    <a:lstStyle>
                      <a:lvl1pPr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1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63936" marB="46800" horzOverflow="overflow">
                    <a:lnL>
                      <a:noFill/>
                    </a:lnL>
                    <a:lnR w="144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84138" indent="-84138" defTabSz="449263" eaLnBrk="0" hangingPunct="0">
                        <a:spcBef>
                          <a:spcPct val="20000"/>
                        </a:spcBef>
                        <a:tabLst>
                          <a:tab pos="84138" algn="l"/>
                          <a:tab pos="998538" algn="l"/>
                          <a:tab pos="1912938" algn="l"/>
                          <a:tab pos="2827338" algn="l"/>
                          <a:tab pos="3741738" algn="l"/>
                          <a:tab pos="4656138" algn="l"/>
                          <a:tab pos="5570538" algn="l"/>
                          <a:tab pos="6484938" algn="l"/>
                          <a:tab pos="7399338" algn="l"/>
                          <a:tab pos="8313738" algn="l"/>
                          <a:tab pos="9228138" algn="l"/>
                          <a:tab pos="10142538" algn="l"/>
                        </a:tabLst>
                        <a:defRPr kumimoji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84138" algn="l"/>
                          <a:tab pos="998538" algn="l"/>
                          <a:tab pos="1912938" algn="l"/>
                          <a:tab pos="2827338" algn="l"/>
                          <a:tab pos="3741738" algn="l"/>
                          <a:tab pos="4656138" algn="l"/>
                          <a:tab pos="5570538" algn="l"/>
                          <a:tab pos="6484938" algn="l"/>
                          <a:tab pos="7399338" algn="l"/>
                          <a:tab pos="8313738" algn="l"/>
                          <a:tab pos="9228138" algn="l"/>
                          <a:tab pos="10142538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84138" algn="l"/>
                          <a:tab pos="998538" algn="l"/>
                          <a:tab pos="1912938" algn="l"/>
                          <a:tab pos="2827338" algn="l"/>
                          <a:tab pos="3741738" algn="l"/>
                          <a:tab pos="4656138" algn="l"/>
                          <a:tab pos="5570538" algn="l"/>
                          <a:tab pos="6484938" algn="l"/>
                          <a:tab pos="7399338" algn="l"/>
                          <a:tab pos="8313738" algn="l"/>
                          <a:tab pos="9228138" algn="l"/>
                          <a:tab pos="10142538" algn="l"/>
                        </a:tabLst>
                        <a:defRPr kumimoji="1" sz="1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84138" algn="l"/>
                          <a:tab pos="998538" algn="l"/>
                          <a:tab pos="1912938" algn="l"/>
                          <a:tab pos="2827338" algn="l"/>
                          <a:tab pos="3741738" algn="l"/>
                          <a:tab pos="4656138" algn="l"/>
                          <a:tab pos="5570538" algn="l"/>
                          <a:tab pos="6484938" algn="l"/>
                          <a:tab pos="7399338" algn="l"/>
                          <a:tab pos="8313738" algn="l"/>
                          <a:tab pos="9228138" algn="l"/>
                          <a:tab pos="10142538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84138" algn="l"/>
                          <a:tab pos="998538" algn="l"/>
                          <a:tab pos="1912938" algn="l"/>
                          <a:tab pos="2827338" algn="l"/>
                          <a:tab pos="3741738" algn="l"/>
                          <a:tab pos="4656138" algn="l"/>
                          <a:tab pos="5570538" algn="l"/>
                          <a:tab pos="6484938" algn="l"/>
                          <a:tab pos="7399338" algn="l"/>
                          <a:tab pos="8313738" algn="l"/>
                          <a:tab pos="9228138" algn="l"/>
                          <a:tab pos="10142538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4138" algn="l"/>
                          <a:tab pos="998538" algn="l"/>
                          <a:tab pos="1912938" algn="l"/>
                          <a:tab pos="2827338" algn="l"/>
                          <a:tab pos="3741738" algn="l"/>
                          <a:tab pos="4656138" algn="l"/>
                          <a:tab pos="5570538" algn="l"/>
                          <a:tab pos="6484938" algn="l"/>
                          <a:tab pos="7399338" algn="l"/>
                          <a:tab pos="8313738" algn="l"/>
                          <a:tab pos="9228138" algn="l"/>
                          <a:tab pos="10142538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4138" algn="l"/>
                          <a:tab pos="998538" algn="l"/>
                          <a:tab pos="1912938" algn="l"/>
                          <a:tab pos="2827338" algn="l"/>
                          <a:tab pos="3741738" algn="l"/>
                          <a:tab pos="4656138" algn="l"/>
                          <a:tab pos="5570538" algn="l"/>
                          <a:tab pos="6484938" algn="l"/>
                          <a:tab pos="7399338" algn="l"/>
                          <a:tab pos="8313738" algn="l"/>
                          <a:tab pos="9228138" algn="l"/>
                          <a:tab pos="10142538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4138" algn="l"/>
                          <a:tab pos="998538" algn="l"/>
                          <a:tab pos="1912938" algn="l"/>
                          <a:tab pos="2827338" algn="l"/>
                          <a:tab pos="3741738" algn="l"/>
                          <a:tab pos="4656138" algn="l"/>
                          <a:tab pos="5570538" algn="l"/>
                          <a:tab pos="6484938" algn="l"/>
                          <a:tab pos="7399338" algn="l"/>
                          <a:tab pos="8313738" algn="l"/>
                          <a:tab pos="9228138" algn="l"/>
                          <a:tab pos="10142538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4138" algn="l"/>
                          <a:tab pos="998538" algn="l"/>
                          <a:tab pos="1912938" algn="l"/>
                          <a:tab pos="2827338" algn="l"/>
                          <a:tab pos="3741738" algn="l"/>
                          <a:tab pos="4656138" algn="l"/>
                          <a:tab pos="5570538" algn="l"/>
                          <a:tab pos="6484938" algn="l"/>
                          <a:tab pos="7399338" algn="l"/>
                          <a:tab pos="8313738" algn="l"/>
                          <a:tab pos="9228138" algn="l"/>
                          <a:tab pos="10142538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9pPr>
                    </a:lstStyle>
                    <a:p>
                      <a:pPr marL="84138" marR="0" lvl="0" indent="-84138" algn="l" defTabSz="449263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70C0"/>
                        </a:buClr>
                        <a:buSzPct val="100000"/>
                        <a:buFont typeface="Wingdings" pitchFamily="2" charset="2"/>
                        <a:buChar char=""/>
                        <a:tabLst>
                          <a:tab pos="84138" algn="l"/>
                          <a:tab pos="998538" algn="l"/>
                          <a:tab pos="1912938" algn="l"/>
                          <a:tab pos="2827338" algn="l"/>
                          <a:tab pos="3741738" algn="l"/>
                          <a:tab pos="4656138" algn="l"/>
                          <a:tab pos="5570538" algn="l"/>
                          <a:tab pos="6484938" algn="l"/>
                          <a:tab pos="7399338" algn="l"/>
                          <a:tab pos="8313738" algn="l"/>
                          <a:tab pos="9228138" algn="l"/>
                          <a:tab pos="10142538" algn="l"/>
                        </a:tabLst>
                      </a:pPr>
                      <a:r>
                        <a:rPr kumimoji="0" lang="ko-KR" altLang="ko-KR" sz="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리스트 참고</a:t>
                      </a:r>
                    </a:p>
                  </a:txBody>
                  <a:tcPr marL="36000" marR="36000" marT="36000" marB="36000" horzOverflow="overflow">
                    <a:lnL w="144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77875">
                <a:tc>
                  <a:txBody>
                    <a:bodyPr/>
                    <a:lstStyle>
                      <a:lvl1pPr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1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en-US" altLang="ko-KR" sz="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63936" marB="46800" horzOverflow="overflow">
                    <a:lnL>
                      <a:noFill/>
                    </a:lnL>
                    <a:lnR w="144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85725" indent="-84138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1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9pPr>
                    </a:lstStyle>
                    <a:p>
                      <a:pPr marL="85725" marR="0" lvl="0" indent="-84138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r>
                        <a:rPr kumimoji="0" lang="ko-KR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거주지 선택</a:t>
                      </a:r>
                      <a:endParaRPr kumimoji="0" lang="en-US" altLang="ko-KR" sz="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5725" marR="0" lvl="0" indent="-84138" algn="l" defTabSz="449263" rtl="0" eaLnBrk="1" fontAlgn="base" latinLnBrk="0" hangingPunct="1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70C0"/>
                        </a:buClr>
                        <a:buSzPct val="100000"/>
                        <a:buFont typeface="Wingdings" pitchFamily="2" charset="2"/>
                        <a:buChar char=""/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r>
                        <a:rPr kumimoji="0" lang="ko-KR" altLang="en-US" sz="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거주지 건물명을 검색</a:t>
                      </a:r>
                      <a:r>
                        <a:rPr kumimoji="0" lang="en-US" altLang="ko-KR" sz="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0" lang="ko-KR" altLang="en-US" sz="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선택한다</a:t>
                      </a:r>
                      <a:r>
                        <a:rPr kumimoji="0" lang="en-US" altLang="ko-KR" sz="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0" lang="ko-KR" altLang="ko-KR" sz="800" b="0" i="1" u="none" strike="noStrike" cap="none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4063" marB="36000" horzOverflow="overflow">
                    <a:lnL w="144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44525">
                <a:tc>
                  <a:txBody>
                    <a:bodyPr/>
                    <a:lstStyle>
                      <a:lvl1pPr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1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90000" marR="90000" marT="63936" marB="46800" horzOverflow="overflow">
                    <a:lnL>
                      <a:noFill/>
                    </a:lnL>
                    <a:lnR w="144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85725" indent="-84138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1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9pPr>
                    </a:lstStyle>
                    <a:p>
                      <a:pPr marL="85725" marR="0" lvl="0" indent="-84138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r>
                        <a:rPr kumimoji="0" lang="ko-KR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등록하기</a:t>
                      </a:r>
                      <a:endParaRPr kumimoji="0" lang="ko-KR" altLang="ko-KR" sz="800" b="0" i="1" u="none" strike="noStrike" cap="none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5725" marR="0" lvl="0" indent="-84138" algn="l" defTabSz="449263" rtl="0" eaLnBrk="1" fontAlgn="base" latinLnBrk="0" hangingPunct="1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70C0"/>
                        </a:buClr>
                        <a:buSzPct val="100000"/>
                        <a:buFont typeface="Wingdings" pitchFamily="2" charset="2"/>
                        <a:buChar char=""/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r>
                        <a:rPr kumimoji="0" lang="ko-KR" altLang="en-US" sz="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등록 버튼을 누르면 집 주인에게 승인 요청을 보내게 된다</a:t>
                      </a:r>
                      <a:r>
                        <a:rPr kumimoji="0" lang="en-US" altLang="ko-KR" sz="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 (</a:t>
                      </a:r>
                      <a:r>
                        <a:rPr kumimoji="0" lang="ko-KR" altLang="en-US" sz="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승인이 허가 되어야 로그인 할 수 있다</a:t>
                      </a:r>
                      <a:r>
                        <a:rPr kumimoji="0" lang="en-US" altLang="ko-KR" sz="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ko-KR" sz="800" b="0" i="1" u="none" strike="noStrike" cap="none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5725" marR="0" lvl="0" indent="-84138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endParaRPr kumimoji="0" lang="ko-KR" altLang="ko-KR" sz="800" b="0" i="1" u="none" strike="noStrike" cap="none" normalizeH="0" baseline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4063" marB="36000" horzOverflow="overflow">
                    <a:lnL w="144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06425">
                <a:tc>
                  <a:txBody>
                    <a:bodyPr/>
                    <a:lstStyle>
                      <a:lvl1pPr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1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90000" marR="90000" marT="63936" marB="46800" horzOverflow="overflow">
                    <a:lnL>
                      <a:noFill/>
                    </a:lnL>
                    <a:lnR w="144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85725" indent="-84138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1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9pPr>
                    </a:lstStyle>
                    <a:p>
                      <a:pPr marL="85725" marR="0" lvl="0" indent="-84138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endParaRPr kumimoji="0" lang="ko-KR" altLang="ko-KR" sz="800" b="0" i="1" u="none" strike="noStrike" cap="none" normalizeH="0" baseline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4063" marB="36000" horzOverflow="overflow">
                    <a:lnL w="144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06425">
                <a:tc>
                  <a:txBody>
                    <a:bodyPr/>
                    <a:lstStyle>
                      <a:lvl1pPr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1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90000" marR="90000" marT="63936" marB="46800" horzOverflow="overflow">
                    <a:lnL>
                      <a:noFill/>
                    </a:lnL>
                    <a:lnR w="144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85725" indent="-84138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1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9pPr>
                    </a:lstStyle>
                    <a:p>
                      <a:pPr marL="85725" marR="0" lvl="0" indent="-84138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endParaRPr kumimoji="0" lang="ko-KR" altLang="ko-KR" sz="800" b="0" i="1" u="none" strike="noStrike" cap="none" normalizeH="0" baseline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4063" marB="36000" horzOverflow="overflow">
                    <a:lnL w="144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177925">
                <a:tc>
                  <a:txBody>
                    <a:bodyPr/>
                    <a:lstStyle>
                      <a:lvl1pPr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1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90000" marR="90000" marT="63936" marB="46800" horzOverflow="overflow">
                    <a:lnL>
                      <a:noFill/>
                    </a:lnL>
                    <a:lnR w="144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85725" indent="-84138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1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9pPr>
                    </a:lstStyle>
                    <a:p>
                      <a:pPr marL="85725" marR="0" lvl="0" indent="-84138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endParaRPr kumimoji="0" lang="ko-KR" altLang="ko-KR" sz="800" b="0" i="1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4063" marB="36000" horzOverflow="overflow">
                    <a:lnL w="144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2630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en-US" altLang="ko-KR" sz="1700" b="1" noProof="0">
                <a:solidFill>
                  <a:schemeClr val="bg1"/>
                </a:solidFill>
                <a:latin typeface="+mn-ea"/>
                <a:cs typeface="+mj-cs"/>
              </a:rPr>
              <a:t>UI/UX </a:t>
            </a:r>
            <a:r>
              <a:rPr lang="ko-KR" altLang="en-US" sz="1700" b="1" noProof="0">
                <a:solidFill>
                  <a:schemeClr val="bg1"/>
                </a:solidFill>
                <a:latin typeface="+mn-ea"/>
                <a:cs typeface="+mj-cs"/>
              </a:rPr>
              <a:t>정의서 </a:t>
            </a:r>
            <a:r>
              <a:rPr lang="en-US" altLang="ko-KR" sz="1400" b="1" noProof="0">
                <a:solidFill>
                  <a:schemeClr val="bg1"/>
                </a:solidFill>
                <a:latin typeface="+mn-ea"/>
                <a:cs typeface="+mj-cs"/>
              </a:rPr>
              <a:t>- </a:t>
            </a:r>
            <a:r>
              <a:rPr kumimoji="0" lang="ko-KR" altLang="en-US" sz="1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설계서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5" name="Text Box 100"/>
          <p:cNvSpPr txBox="1">
            <a:spLocks noChangeArrowheads="1"/>
          </p:cNvSpPr>
          <p:nvPr/>
        </p:nvSpPr>
        <p:spPr bwMode="auto">
          <a:xfrm>
            <a:off x="80963" y="1216025"/>
            <a:ext cx="92075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marL="179388" indent="-179388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ts val="350"/>
              </a:spcBef>
              <a:buClr>
                <a:srgbClr val="FF0000"/>
              </a:buClr>
              <a:buFont typeface="Wingdings" pitchFamily="2" charset="2"/>
              <a:buChar char=""/>
            </a:pPr>
            <a:r>
              <a:rPr lang="ko-KR" altLang="en-US" sz="1400" smtClean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메인화면 </a:t>
            </a:r>
            <a:r>
              <a:rPr lang="en-US" altLang="ko-KR" sz="1400" smtClean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&gt;</a:t>
            </a:r>
            <a:endParaRPr lang="ko-KR" altLang="ko-KR" sz="1400" dirty="0">
              <a:solidFill>
                <a:srgbClr val="000000"/>
              </a:solidFill>
              <a:latin typeface="Trebuchet MS" pitchFamily="34" charset="0"/>
              <a:ea typeface="맑은 고딕" pitchFamily="50" charset="-127"/>
            </a:endParaRPr>
          </a:p>
        </p:txBody>
      </p:sp>
      <p:sp>
        <p:nvSpPr>
          <p:cNvPr id="82" name="Oval 161"/>
          <p:cNvSpPr>
            <a:spLocks noChangeArrowheads="1"/>
          </p:cNvSpPr>
          <p:nvPr/>
        </p:nvSpPr>
        <p:spPr bwMode="auto">
          <a:xfrm>
            <a:off x="2977636" y="3761936"/>
            <a:ext cx="171450" cy="171450"/>
          </a:xfrm>
          <a:prstGeom prst="ellipse">
            <a:avLst/>
          </a:prstGeom>
          <a:solidFill>
            <a:srgbClr val="FF1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900" b="1">
                <a:solidFill>
                  <a:srgbClr val="FFFFFF"/>
                </a:solidFill>
                <a:latin typeface="Calibri" pitchFamily="34" charset="0"/>
                <a:ea typeface="맑은 고딕" pitchFamily="50" charset="-127"/>
              </a:rPr>
              <a:t>1</a:t>
            </a:r>
            <a:endParaRPr lang="en-US" altLang="ko-KR" sz="900" b="1">
              <a:solidFill>
                <a:srgbClr val="FFFFFF"/>
              </a:solidFill>
              <a:latin typeface="Calibri" pitchFamily="34" charset="0"/>
              <a:ea typeface="맑은 고딕" pitchFamily="50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>
                <a:solidFill>
                  <a:srgbClr val="FF0000"/>
                </a:solidFill>
                <a:latin typeface="+mj-lt"/>
              </a:rPr>
              <a:t> 1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  <p:pic>
        <p:nvPicPr>
          <p:cNvPr id="90" name="Google Shape;188;p22">
            <a:extLst>
              <a:ext uri="{FF2B5EF4-FFF2-40B4-BE49-F238E27FC236}">
                <a16:creationId xmlns:a16="http://schemas.microsoft.com/office/drawing/2014/main" xmlns="" id="{34A9E205-DD44-44FE-9CC1-D89FC797DD8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40490"/>
          <a:stretch/>
        </p:blipFill>
        <p:spPr>
          <a:xfrm>
            <a:off x="7934555" y="206489"/>
            <a:ext cx="1217032" cy="48282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Oval 161"/>
          <p:cNvSpPr>
            <a:spLocks noChangeArrowheads="1"/>
          </p:cNvSpPr>
          <p:nvPr/>
        </p:nvSpPr>
        <p:spPr bwMode="auto">
          <a:xfrm>
            <a:off x="2977636" y="4437112"/>
            <a:ext cx="171450" cy="171450"/>
          </a:xfrm>
          <a:prstGeom prst="ellipse">
            <a:avLst/>
          </a:prstGeom>
          <a:solidFill>
            <a:srgbClr val="FF1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900" b="1" smtClean="0">
                <a:solidFill>
                  <a:srgbClr val="FFFFFF"/>
                </a:solidFill>
                <a:latin typeface="Calibri" pitchFamily="34" charset="0"/>
                <a:ea typeface="맑은 고딕" pitchFamily="50" charset="-127"/>
              </a:rPr>
              <a:t>2</a:t>
            </a:r>
            <a:endParaRPr lang="en-US" altLang="ko-KR" sz="900" b="1">
              <a:solidFill>
                <a:srgbClr val="FFFFFF"/>
              </a:solidFill>
              <a:latin typeface="Calibri" pitchFamily="34" charset="0"/>
              <a:ea typeface="맑은 고딕" pitchFamily="50" charset="-127"/>
            </a:endParaRPr>
          </a:p>
        </p:txBody>
      </p:sp>
      <p:graphicFrame>
        <p:nvGraphicFramePr>
          <p:cNvPr id="20" name="Group 1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983125"/>
              </p:ext>
            </p:extLst>
          </p:nvPr>
        </p:nvGraphicFramePr>
        <p:xfrm>
          <a:off x="4574902" y="1728858"/>
          <a:ext cx="2730500" cy="4029075"/>
        </p:xfrm>
        <a:graphic>
          <a:graphicData uri="http://schemas.openxmlformats.org/drawingml/2006/table">
            <a:tbl>
              <a:tblPr/>
              <a:tblGrid>
                <a:gridCol w="29368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3681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15900">
                <a:tc>
                  <a:txBody>
                    <a:bodyPr/>
                    <a:lstStyle>
                      <a:lvl1pPr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1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63936" marB="46800" horzOverflow="overflow">
                    <a:lnL>
                      <a:noFill/>
                    </a:lnL>
                    <a:lnR w="144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84138" indent="-84138" defTabSz="449263" eaLnBrk="0" hangingPunct="0">
                        <a:spcBef>
                          <a:spcPct val="20000"/>
                        </a:spcBef>
                        <a:tabLst>
                          <a:tab pos="84138" algn="l"/>
                          <a:tab pos="998538" algn="l"/>
                          <a:tab pos="1912938" algn="l"/>
                          <a:tab pos="2827338" algn="l"/>
                          <a:tab pos="3741738" algn="l"/>
                          <a:tab pos="4656138" algn="l"/>
                          <a:tab pos="5570538" algn="l"/>
                          <a:tab pos="6484938" algn="l"/>
                          <a:tab pos="7399338" algn="l"/>
                          <a:tab pos="8313738" algn="l"/>
                          <a:tab pos="9228138" algn="l"/>
                          <a:tab pos="10142538" algn="l"/>
                        </a:tabLst>
                        <a:defRPr kumimoji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84138" algn="l"/>
                          <a:tab pos="998538" algn="l"/>
                          <a:tab pos="1912938" algn="l"/>
                          <a:tab pos="2827338" algn="l"/>
                          <a:tab pos="3741738" algn="l"/>
                          <a:tab pos="4656138" algn="l"/>
                          <a:tab pos="5570538" algn="l"/>
                          <a:tab pos="6484938" algn="l"/>
                          <a:tab pos="7399338" algn="l"/>
                          <a:tab pos="8313738" algn="l"/>
                          <a:tab pos="9228138" algn="l"/>
                          <a:tab pos="10142538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84138" algn="l"/>
                          <a:tab pos="998538" algn="l"/>
                          <a:tab pos="1912938" algn="l"/>
                          <a:tab pos="2827338" algn="l"/>
                          <a:tab pos="3741738" algn="l"/>
                          <a:tab pos="4656138" algn="l"/>
                          <a:tab pos="5570538" algn="l"/>
                          <a:tab pos="6484938" algn="l"/>
                          <a:tab pos="7399338" algn="l"/>
                          <a:tab pos="8313738" algn="l"/>
                          <a:tab pos="9228138" algn="l"/>
                          <a:tab pos="10142538" algn="l"/>
                        </a:tabLst>
                        <a:defRPr kumimoji="1" sz="1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84138" algn="l"/>
                          <a:tab pos="998538" algn="l"/>
                          <a:tab pos="1912938" algn="l"/>
                          <a:tab pos="2827338" algn="l"/>
                          <a:tab pos="3741738" algn="l"/>
                          <a:tab pos="4656138" algn="l"/>
                          <a:tab pos="5570538" algn="l"/>
                          <a:tab pos="6484938" algn="l"/>
                          <a:tab pos="7399338" algn="l"/>
                          <a:tab pos="8313738" algn="l"/>
                          <a:tab pos="9228138" algn="l"/>
                          <a:tab pos="10142538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84138" algn="l"/>
                          <a:tab pos="998538" algn="l"/>
                          <a:tab pos="1912938" algn="l"/>
                          <a:tab pos="2827338" algn="l"/>
                          <a:tab pos="3741738" algn="l"/>
                          <a:tab pos="4656138" algn="l"/>
                          <a:tab pos="5570538" algn="l"/>
                          <a:tab pos="6484938" algn="l"/>
                          <a:tab pos="7399338" algn="l"/>
                          <a:tab pos="8313738" algn="l"/>
                          <a:tab pos="9228138" algn="l"/>
                          <a:tab pos="10142538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4138" algn="l"/>
                          <a:tab pos="998538" algn="l"/>
                          <a:tab pos="1912938" algn="l"/>
                          <a:tab pos="2827338" algn="l"/>
                          <a:tab pos="3741738" algn="l"/>
                          <a:tab pos="4656138" algn="l"/>
                          <a:tab pos="5570538" algn="l"/>
                          <a:tab pos="6484938" algn="l"/>
                          <a:tab pos="7399338" algn="l"/>
                          <a:tab pos="8313738" algn="l"/>
                          <a:tab pos="9228138" algn="l"/>
                          <a:tab pos="10142538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4138" algn="l"/>
                          <a:tab pos="998538" algn="l"/>
                          <a:tab pos="1912938" algn="l"/>
                          <a:tab pos="2827338" algn="l"/>
                          <a:tab pos="3741738" algn="l"/>
                          <a:tab pos="4656138" algn="l"/>
                          <a:tab pos="5570538" algn="l"/>
                          <a:tab pos="6484938" algn="l"/>
                          <a:tab pos="7399338" algn="l"/>
                          <a:tab pos="8313738" algn="l"/>
                          <a:tab pos="9228138" algn="l"/>
                          <a:tab pos="10142538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4138" algn="l"/>
                          <a:tab pos="998538" algn="l"/>
                          <a:tab pos="1912938" algn="l"/>
                          <a:tab pos="2827338" algn="l"/>
                          <a:tab pos="3741738" algn="l"/>
                          <a:tab pos="4656138" algn="l"/>
                          <a:tab pos="5570538" algn="l"/>
                          <a:tab pos="6484938" algn="l"/>
                          <a:tab pos="7399338" algn="l"/>
                          <a:tab pos="8313738" algn="l"/>
                          <a:tab pos="9228138" algn="l"/>
                          <a:tab pos="10142538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4138" algn="l"/>
                          <a:tab pos="998538" algn="l"/>
                          <a:tab pos="1912938" algn="l"/>
                          <a:tab pos="2827338" algn="l"/>
                          <a:tab pos="3741738" algn="l"/>
                          <a:tab pos="4656138" algn="l"/>
                          <a:tab pos="5570538" algn="l"/>
                          <a:tab pos="6484938" algn="l"/>
                          <a:tab pos="7399338" algn="l"/>
                          <a:tab pos="8313738" algn="l"/>
                          <a:tab pos="9228138" algn="l"/>
                          <a:tab pos="10142538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9pPr>
                    </a:lstStyle>
                    <a:p>
                      <a:pPr marL="84138" marR="0" lvl="0" indent="-84138" algn="l" defTabSz="449263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70C0"/>
                        </a:buClr>
                        <a:buSzPct val="100000"/>
                        <a:buFont typeface="Wingdings" pitchFamily="2" charset="2"/>
                        <a:buChar char=""/>
                        <a:tabLst>
                          <a:tab pos="84138" algn="l"/>
                          <a:tab pos="998538" algn="l"/>
                          <a:tab pos="1912938" algn="l"/>
                          <a:tab pos="2827338" algn="l"/>
                          <a:tab pos="3741738" algn="l"/>
                          <a:tab pos="4656138" algn="l"/>
                          <a:tab pos="5570538" algn="l"/>
                          <a:tab pos="6484938" algn="l"/>
                          <a:tab pos="7399338" algn="l"/>
                          <a:tab pos="8313738" algn="l"/>
                          <a:tab pos="9228138" algn="l"/>
                          <a:tab pos="10142538" algn="l"/>
                        </a:tabLst>
                      </a:pPr>
                      <a:r>
                        <a:rPr kumimoji="0" lang="ko-KR" altLang="ko-KR" sz="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리스트 참고</a:t>
                      </a:r>
                    </a:p>
                  </a:txBody>
                  <a:tcPr marL="36000" marR="36000" marT="36000" marB="36000" horzOverflow="overflow">
                    <a:lnL w="144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77875">
                <a:tc>
                  <a:txBody>
                    <a:bodyPr/>
                    <a:lstStyle>
                      <a:lvl1pPr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1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en-US" altLang="ko-KR" sz="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63936" marB="46800" horzOverflow="overflow">
                    <a:lnL>
                      <a:noFill/>
                    </a:lnL>
                    <a:lnR w="144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85725" indent="-84138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1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9pPr>
                    </a:lstStyle>
                    <a:p>
                      <a:pPr marL="85725" marR="0" lvl="0" indent="-84138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r>
                        <a:rPr kumimoji="0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QR</a:t>
                      </a:r>
                      <a:r>
                        <a:rPr kumimoji="0" lang="ko-KR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코드 생성</a:t>
                      </a:r>
                      <a:endParaRPr kumimoji="0" lang="en-US" altLang="ko-KR" sz="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5725" marR="0" lvl="0" indent="-84138" algn="l" defTabSz="449263" rtl="0" eaLnBrk="1" fontAlgn="base" latinLnBrk="0" hangingPunct="1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70C0"/>
                        </a:buClr>
                        <a:buSzPct val="100000"/>
                        <a:buFont typeface="Wingdings" pitchFamily="2" charset="2"/>
                        <a:buChar char=""/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r>
                        <a:rPr kumimoji="0" lang="ko-KR" altLang="en-US" sz="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난수를 활용한 출입을 위한 일회용 </a:t>
                      </a:r>
                      <a:r>
                        <a:rPr kumimoji="0" lang="en-US" altLang="ko-KR" sz="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QR </a:t>
                      </a:r>
                      <a:r>
                        <a:rPr kumimoji="0" lang="ko-KR" altLang="en-US" sz="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코드를 생성한다</a:t>
                      </a:r>
                      <a:r>
                        <a:rPr kumimoji="0" lang="en-US" altLang="ko-KR" sz="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0" lang="ko-KR" altLang="ko-KR" sz="800" b="0" i="1" u="none" strike="noStrike" cap="none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4063" marB="36000" horzOverflow="overflow">
                    <a:lnL w="144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44525">
                <a:tc>
                  <a:txBody>
                    <a:bodyPr/>
                    <a:lstStyle>
                      <a:lvl1pPr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1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90000" marR="90000" marT="63936" marB="46800" horzOverflow="overflow">
                    <a:lnL>
                      <a:noFill/>
                    </a:lnL>
                    <a:lnR w="144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85725" indent="-84138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1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9pPr>
                    </a:lstStyle>
                    <a:p>
                      <a:pPr marL="85725" marR="0" lvl="0" indent="-84138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r>
                        <a:rPr kumimoji="0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QR</a:t>
                      </a:r>
                      <a:r>
                        <a:rPr kumimoji="0" lang="ko-KR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코드 내역 확인</a:t>
                      </a:r>
                      <a:r>
                        <a:rPr kumimoji="0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출입내역 확인</a:t>
                      </a:r>
                      <a:r>
                        <a:rPr kumimoji="0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  <a:p>
                      <a:pPr marL="85725" marR="0" lvl="0" indent="-84138" algn="l" defTabSz="449263" rtl="0" eaLnBrk="1" fontAlgn="base" latinLnBrk="0" hangingPunct="1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70C0"/>
                        </a:buClr>
                        <a:buSzPct val="100000"/>
                        <a:buFont typeface="Wingdings" pitchFamily="2" charset="2"/>
                        <a:buChar char=""/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r>
                        <a:rPr kumimoji="0" lang="ko-KR" altLang="en-US" sz="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생성한 </a:t>
                      </a:r>
                      <a:r>
                        <a:rPr kumimoji="0" lang="en-US" altLang="ko-KR" sz="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QR</a:t>
                      </a:r>
                      <a:r>
                        <a:rPr kumimoji="0" lang="ko-KR" altLang="en-US" sz="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코드 기록과 사용여부를 확인한다</a:t>
                      </a:r>
                      <a:r>
                        <a:rPr kumimoji="0" lang="en-US" altLang="ko-KR" sz="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0" lang="ko-KR" altLang="ko-KR" sz="800" b="0" i="1" u="none" strike="noStrike" cap="none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5725" marR="0" lvl="0" indent="-84138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endParaRPr kumimoji="0" lang="ko-KR" altLang="ko-KR" sz="800" b="0" i="1" u="none" strike="noStrike" cap="none" normalizeH="0" baseline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4063" marB="36000" horzOverflow="overflow">
                    <a:lnL w="144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06425">
                <a:tc>
                  <a:txBody>
                    <a:bodyPr/>
                    <a:lstStyle>
                      <a:lvl1pPr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1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90000" marR="90000" marT="63936" marB="46800" horzOverflow="overflow">
                    <a:lnL>
                      <a:noFill/>
                    </a:lnL>
                    <a:lnR w="144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85725" indent="-84138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1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9pPr>
                    </a:lstStyle>
                    <a:p>
                      <a:pPr marL="85725" marR="0" lvl="0" indent="-84138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endParaRPr kumimoji="0" lang="ko-KR" altLang="ko-KR" sz="800" b="0" i="1" u="none" strike="noStrike" cap="none" normalizeH="0" baseline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4063" marB="36000" horzOverflow="overflow">
                    <a:lnL w="144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06425">
                <a:tc>
                  <a:txBody>
                    <a:bodyPr/>
                    <a:lstStyle>
                      <a:lvl1pPr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1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90000" marR="90000" marT="63936" marB="46800" horzOverflow="overflow">
                    <a:lnL>
                      <a:noFill/>
                    </a:lnL>
                    <a:lnR w="144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85725" indent="-84138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1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9pPr>
                    </a:lstStyle>
                    <a:p>
                      <a:pPr marL="85725" marR="0" lvl="0" indent="-84138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endParaRPr kumimoji="0" lang="ko-KR" altLang="ko-KR" sz="800" b="0" i="1" u="none" strike="noStrike" cap="none" normalizeH="0" baseline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4063" marB="36000" horzOverflow="overflow">
                    <a:lnL w="144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177925">
                <a:tc>
                  <a:txBody>
                    <a:bodyPr/>
                    <a:lstStyle>
                      <a:lvl1pPr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1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90000" marR="90000" marT="63936" marB="46800" horzOverflow="overflow">
                    <a:lnL>
                      <a:noFill/>
                    </a:lnL>
                    <a:lnR w="144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85725" indent="-84138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1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9pPr>
                    </a:lstStyle>
                    <a:p>
                      <a:pPr marL="85725" marR="0" lvl="0" indent="-84138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endParaRPr kumimoji="0" lang="ko-KR" altLang="ko-KR" sz="800" b="0" i="1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4063" marB="36000" horzOverflow="overflow">
                    <a:lnL w="144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pic>
        <p:nvPicPr>
          <p:cNvPr id="15" name="Picture 9" descr="C:\Users\deuga\OneDrive\바탕 화면\Study\project\캡스톤발표\메인화면(회원)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784904"/>
            <a:ext cx="1872208" cy="3954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Oval 161"/>
          <p:cNvSpPr>
            <a:spLocks noChangeArrowheads="1"/>
          </p:cNvSpPr>
          <p:nvPr/>
        </p:nvSpPr>
        <p:spPr bwMode="auto">
          <a:xfrm>
            <a:off x="3130876" y="3761936"/>
            <a:ext cx="171450" cy="171450"/>
          </a:xfrm>
          <a:prstGeom prst="ellipse">
            <a:avLst/>
          </a:prstGeom>
          <a:solidFill>
            <a:srgbClr val="FF1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900" b="1">
                <a:solidFill>
                  <a:srgbClr val="FFFFFF"/>
                </a:solidFill>
                <a:latin typeface="Calibri" pitchFamily="34" charset="0"/>
                <a:ea typeface="맑은 고딕" pitchFamily="50" charset="-127"/>
              </a:rPr>
              <a:t>1</a:t>
            </a:r>
            <a:endParaRPr lang="en-US" altLang="ko-KR" sz="900" b="1">
              <a:solidFill>
                <a:srgbClr val="FFFFFF"/>
              </a:solidFill>
              <a:latin typeface="Calibri" pitchFamily="34" charset="0"/>
              <a:ea typeface="맑은 고딕" pitchFamily="50" charset="-127"/>
            </a:endParaRPr>
          </a:p>
        </p:txBody>
      </p:sp>
      <p:sp>
        <p:nvSpPr>
          <p:cNvPr id="17" name="Oval 161"/>
          <p:cNvSpPr>
            <a:spLocks noChangeArrowheads="1"/>
          </p:cNvSpPr>
          <p:nvPr/>
        </p:nvSpPr>
        <p:spPr bwMode="auto">
          <a:xfrm>
            <a:off x="3130876" y="4437112"/>
            <a:ext cx="171450" cy="171450"/>
          </a:xfrm>
          <a:prstGeom prst="ellipse">
            <a:avLst/>
          </a:prstGeom>
          <a:solidFill>
            <a:srgbClr val="FF1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900" b="1" smtClean="0">
                <a:solidFill>
                  <a:srgbClr val="FFFFFF"/>
                </a:solidFill>
                <a:latin typeface="Calibri" pitchFamily="34" charset="0"/>
                <a:ea typeface="맑은 고딕" pitchFamily="50" charset="-127"/>
              </a:rPr>
              <a:t>2</a:t>
            </a:r>
            <a:endParaRPr lang="en-US" altLang="ko-KR" sz="900" b="1">
              <a:solidFill>
                <a:srgbClr val="FFFFFF"/>
              </a:solidFill>
              <a:latin typeface="Calibri" pitchFamily="34" charset="0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4652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3" descr="C:\Users\deuga\OneDrive\바탕 화면\Study\project\캡스톤발표\QR생성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710457"/>
            <a:ext cx="1841348" cy="3965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en-US" altLang="ko-KR" sz="1700" b="1" noProof="0">
                <a:solidFill>
                  <a:schemeClr val="bg1"/>
                </a:solidFill>
                <a:latin typeface="+mn-ea"/>
                <a:cs typeface="+mj-cs"/>
              </a:rPr>
              <a:t>UI/UX </a:t>
            </a:r>
            <a:r>
              <a:rPr lang="ko-KR" altLang="en-US" sz="1700" b="1" noProof="0">
                <a:solidFill>
                  <a:schemeClr val="bg1"/>
                </a:solidFill>
                <a:latin typeface="+mn-ea"/>
                <a:cs typeface="+mj-cs"/>
              </a:rPr>
              <a:t>정의서 </a:t>
            </a:r>
            <a:r>
              <a:rPr lang="en-US" altLang="ko-KR" sz="1400" b="1" noProof="0">
                <a:solidFill>
                  <a:schemeClr val="bg1"/>
                </a:solidFill>
                <a:latin typeface="+mn-ea"/>
                <a:cs typeface="+mj-cs"/>
              </a:rPr>
              <a:t>- </a:t>
            </a:r>
            <a:r>
              <a:rPr kumimoji="0" lang="ko-KR" altLang="en-US" sz="1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설계서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5" name="Text Box 100"/>
          <p:cNvSpPr txBox="1">
            <a:spLocks noChangeArrowheads="1"/>
          </p:cNvSpPr>
          <p:nvPr/>
        </p:nvSpPr>
        <p:spPr bwMode="auto">
          <a:xfrm>
            <a:off x="80963" y="1216025"/>
            <a:ext cx="92075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marL="179388" indent="-179388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ts val="350"/>
              </a:spcBef>
              <a:buClr>
                <a:srgbClr val="FF0000"/>
              </a:buClr>
              <a:buFont typeface="Wingdings" pitchFamily="2" charset="2"/>
              <a:buChar char=""/>
            </a:pPr>
            <a:r>
              <a:rPr lang="ko-KR" altLang="en-US" sz="1400" smtClean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메인화면 </a:t>
            </a:r>
            <a:r>
              <a:rPr lang="en-US" altLang="ko-KR" sz="1400" smtClean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&gt; </a:t>
            </a:r>
            <a:r>
              <a:rPr lang="ko-KR" altLang="en-US" sz="1400" smtClean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새로운</a:t>
            </a:r>
            <a:r>
              <a:rPr lang="en-US" altLang="ko-KR" sz="1400" smtClean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 QR </a:t>
            </a:r>
            <a:r>
              <a:rPr lang="ko-KR" altLang="en-US" sz="1400" smtClean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코드 생성</a:t>
            </a:r>
            <a:endParaRPr lang="ko-KR" altLang="ko-KR" sz="1400" dirty="0">
              <a:solidFill>
                <a:srgbClr val="000000"/>
              </a:solidFill>
              <a:latin typeface="Trebuchet MS" pitchFamily="34" charset="0"/>
              <a:ea typeface="맑은 고딕" pitchFamily="50" charset="-127"/>
            </a:endParaRPr>
          </a:p>
        </p:txBody>
      </p:sp>
      <p:sp>
        <p:nvSpPr>
          <p:cNvPr id="82" name="Oval 161"/>
          <p:cNvSpPr>
            <a:spLocks noChangeArrowheads="1"/>
          </p:cNvSpPr>
          <p:nvPr/>
        </p:nvSpPr>
        <p:spPr bwMode="auto">
          <a:xfrm>
            <a:off x="2296888" y="4509120"/>
            <a:ext cx="171450" cy="171450"/>
          </a:xfrm>
          <a:prstGeom prst="ellipse">
            <a:avLst/>
          </a:prstGeom>
          <a:solidFill>
            <a:srgbClr val="FF1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900" b="1">
                <a:solidFill>
                  <a:srgbClr val="FFFFFF"/>
                </a:solidFill>
                <a:latin typeface="Calibri" pitchFamily="34" charset="0"/>
                <a:ea typeface="맑은 고딕" pitchFamily="50" charset="-127"/>
              </a:rPr>
              <a:t>1</a:t>
            </a:r>
            <a:endParaRPr lang="en-US" altLang="ko-KR" sz="900" b="1">
              <a:solidFill>
                <a:srgbClr val="FFFFFF"/>
              </a:solidFill>
              <a:latin typeface="Calibri" pitchFamily="34" charset="0"/>
              <a:ea typeface="맑은 고딕" pitchFamily="50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>
                <a:solidFill>
                  <a:srgbClr val="FF0000"/>
                </a:solidFill>
                <a:latin typeface="+mj-lt"/>
              </a:rPr>
              <a:t> 1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  <p:pic>
        <p:nvPicPr>
          <p:cNvPr id="90" name="Google Shape;188;p22">
            <a:extLst>
              <a:ext uri="{FF2B5EF4-FFF2-40B4-BE49-F238E27FC236}">
                <a16:creationId xmlns:a16="http://schemas.microsoft.com/office/drawing/2014/main" xmlns="" id="{34A9E205-DD44-44FE-9CC1-D89FC797DD8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40490"/>
          <a:stretch/>
        </p:blipFill>
        <p:spPr>
          <a:xfrm>
            <a:off x="7934555" y="206489"/>
            <a:ext cx="1217032" cy="48282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Oval 161"/>
          <p:cNvSpPr>
            <a:spLocks noChangeArrowheads="1"/>
          </p:cNvSpPr>
          <p:nvPr/>
        </p:nvSpPr>
        <p:spPr bwMode="auto">
          <a:xfrm>
            <a:off x="2627784" y="4515459"/>
            <a:ext cx="171450" cy="171450"/>
          </a:xfrm>
          <a:prstGeom prst="ellipse">
            <a:avLst/>
          </a:prstGeom>
          <a:solidFill>
            <a:srgbClr val="FF1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900" b="1" smtClean="0">
                <a:solidFill>
                  <a:srgbClr val="FFFFFF"/>
                </a:solidFill>
                <a:latin typeface="Calibri" pitchFamily="34" charset="0"/>
                <a:ea typeface="맑은 고딕" pitchFamily="50" charset="-127"/>
              </a:rPr>
              <a:t>2</a:t>
            </a:r>
            <a:endParaRPr lang="en-US" altLang="ko-KR" sz="900" b="1">
              <a:solidFill>
                <a:srgbClr val="FFFFFF"/>
              </a:solidFill>
              <a:latin typeface="Calibri" pitchFamily="34" charset="0"/>
              <a:ea typeface="맑은 고딕" pitchFamily="50" charset="-127"/>
            </a:endParaRPr>
          </a:p>
        </p:txBody>
      </p:sp>
      <p:graphicFrame>
        <p:nvGraphicFramePr>
          <p:cNvPr id="20" name="Group 1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444284"/>
              </p:ext>
            </p:extLst>
          </p:nvPr>
        </p:nvGraphicFramePr>
        <p:xfrm>
          <a:off x="4574902" y="1728858"/>
          <a:ext cx="2730500" cy="4029075"/>
        </p:xfrm>
        <a:graphic>
          <a:graphicData uri="http://schemas.openxmlformats.org/drawingml/2006/table">
            <a:tbl>
              <a:tblPr/>
              <a:tblGrid>
                <a:gridCol w="29368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3681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15900">
                <a:tc>
                  <a:txBody>
                    <a:bodyPr/>
                    <a:lstStyle>
                      <a:lvl1pPr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1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63936" marB="46800" horzOverflow="overflow">
                    <a:lnL>
                      <a:noFill/>
                    </a:lnL>
                    <a:lnR w="144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84138" indent="-84138" defTabSz="449263" eaLnBrk="0" hangingPunct="0">
                        <a:spcBef>
                          <a:spcPct val="20000"/>
                        </a:spcBef>
                        <a:tabLst>
                          <a:tab pos="84138" algn="l"/>
                          <a:tab pos="998538" algn="l"/>
                          <a:tab pos="1912938" algn="l"/>
                          <a:tab pos="2827338" algn="l"/>
                          <a:tab pos="3741738" algn="l"/>
                          <a:tab pos="4656138" algn="l"/>
                          <a:tab pos="5570538" algn="l"/>
                          <a:tab pos="6484938" algn="l"/>
                          <a:tab pos="7399338" algn="l"/>
                          <a:tab pos="8313738" algn="l"/>
                          <a:tab pos="9228138" algn="l"/>
                          <a:tab pos="10142538" algn="l"/>
                        </a:tabLst>
                        <a:defRPr kumimoji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84138" algn="l"/>
                          <a:tab pos="998538" algn="l"/>
                          <a:tab pos="1912938" algn="l"/>
                          <a:tab pos="2827338" algn="l"/>
                          <a:tab pos="3741738" algn="l"/>
                          <a:tab pos="4656138" algn="l"/>
                          <a:tab pos="5570538" algn="l"/>
                          <a:tab pos="6484938" algn="l"/>
                          <a:tab pos="7399338" algn="l"/>
                          <a:tab pos="8313738" algn="l"/>
                          <a:tab pos="9228138" algn="l"/>
                          <a:tab pos="10142538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84138" algn="l"/>
                          <a:tab pos="998538" algn="l"/>
                          <a:tab pos="1912938" algn="l"/>
                          <a:tab pos="2827338" algn="l"/>
                          <a:tab pos="3741738" algn="l"/>
                          <a:tab pos="4656138" algn="l"/>
                          <a:tab pos="5570538" algn="l"/>
                          <a:tab pos="6484938" algn="l"/>
                          <a:tab pos="7399338" algn="l"/>
                          <a:tab pos="8313738" algn="l"/>
                          <a:tab pos="9228138" algn="l"/>
                          <a:tab pos="10142538" algn="l"/>
                        </a:tabLst>
                        <a:defRPr kumimoji="1" sz="1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84138" algn="l"/>
                          <a:tab pos="998538" algn="l"/>
                          <a:tab pos="1912938" algn="l"/>
                          <a:tab pos="2827338" algn="l"/>
                          <a:tab pos="3741738" algn="l"/>
                          <a:tab pos="4656138" algn="l"/>
                          <a:tab pos="5570538" algn="l"/>
                          <a:tab pos="6484938" algn="l"/>
                          <a:tab pos="7399338" algn="l"/>
                          <a:tab pos="8313738" algn="l"/>
                          <a:tab pos="9228138" algn="l"/>
                          <a:tab pos="10142538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84138" algn="l"/>
                          <a:tab pos="998538" algn="l"/>
                          <a:tab pos="1912938" algn="l"/>
                          <a:tab pos="2827338" algn="l"/>
                          <a:tab pos="3741738" algn="l"/>
                          <a:tab pos="4656138" algn="l"/>
                          <a:tab pos="5570538" algn="l"/>
                          <a:tab pos="6484938" algn="l"/>
                          <a:tab pos="7399338" algn="l"/>
                          <a:tab pos="8313738" algn="l"/>
                          <a:tab pos="9228138" algn="l"/>
                          <a:tab pos="10142538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4138" algn="l"/>
                          <a:tab pos="998538" algn="l"/>
                          <a:tab pos="1912938" algn="l"/>
                          <a:tab pos="2827338" algn="l"/>
                          <a:tab pos="3741738" algn="l"/>
                          <a:tab pos="4656138" algn="l"/>
                          <a:tab pos="5570538" algn="l"/>
                          <a:tab pos="6484938" algn="l"/>
                          <a:tab pos="7399338" algn="l"/>
                          <a:tab pos="8313738" algn="l"/>
                          <a:tab pos="9228138" algn="l"/>
                          <a:tab pos="10142538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4138" algn="l"/>
                          <a:tab pos="998538" algn="l"/>
                          <a:tab pos="1912938" algn="l"/>
                          <a:tab pos="2827338" algn="l"/>
                          <a:tab pos="3741738" algn="l"/>
                          <a:tab pos="4656138" algn="l"/>
                          <a:tab pos="5570538" algn="l"/>
                          <a:tab pos="6484938" algn="l"/>
                          <a:tab pos="7399338" algn="l"/>
                          <a:tab pos="8313738" algn="l"/>
                          <a:tab pos="9228138" algn="l"/>
                          <a:tab pos="10142538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4138" algn="l"/>
                          <a:tab pos="998538" algn="l"/>
                          <a:tab pos="1912938" algn="l"/>
                          <a:tab pos="2827338" algn="l"/>
                          <a:tab pos="3741738" algn="l"/>
                          <a:tab pos="4656138" algn="l"/>
                          <a:tab pos="5570538" algn="l"/>
                          <a:tab pos="6484938" algn="l"/>
                          <a:tab pos="7399338" algn="l"/>
                          <a:tab pos="8313738" algn="l"/>
                          <a:tab pos="9228138" algn="l"/>
                          <a:tab pos="10142538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4138" algn="l"/>
                          <a:tab pos="998538" algn="l"/>
                          <a:tab pos="1912938" algn="l"/>
                          <a:tab pos="2827338" algn="l"/>
                          <a:tab pos="3741738" algn="l"/>
                          <a:tab pos="4656138" algn="l"/>
                          <a:tab pos="5570538" algn="l"/>
                          <a:tab pos="6484938" algn="l"/>
                          <a:tab pos="7399338" algn="l"/>
                          <a:tab pos="8313738" algn="l"/>
                          <a:tab pos="9228138" algn="l"/>
                          <a:tab pos="10142538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9pPr>
                    </a:lstStyle>
                    <a:p>
                      <a:pPr marL="84138" marR="0" lvl="0" indent="-84138" algn="l" defTabSz="449263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70C0"/>
                        </a:buClr>
                        <a:buSzPct val="100000"/>
                        <a:buFont typeface="Wingdings" pitchFamily="2" charset="2"/>
                        <a:buChar char=""/>
                        <a:tabLst>
                          <a:tab pos="84138" algn="l"/>
                          <a:tab pos="998538" algn="l"/>
                          <a:tab pos="1912938" algn="l"/>
                          <a:tab pos="2827338" algn="l"/>
                          <a:tab pos="3741738" algn="l"/>
                          <a:tab pos="4656138" algn="l"/>
                          <a:tab pos="5570538" algn="l"/>
                          <a:tab pos="6484938" algn="l"/>
                          <a:tab pos="7399338" algn="l"/>
                          <a:tab pos="8313738" algn="l"/>
                          <a:tab pos="9228138" algn="l"/>
                          <a:tab pos="10142538" algn="l"/>
                        </a:tabLst>
                      </a:pPr>
                      <a:r>
                        <a:rPr kumimoji="0" lang="ko-KR" altLang="ko-KR" sz="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리스트 참고</a:t>
                      </a:r>
                    </a:p>
                  </a:txBody>
                  <a:tcPr marL="36000" marR="36000" marT="36000" marB="36000" horzOverflow="overflow">
                    <a:lnL w="144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77875">
                <a:tc>
                  <a:txBody>
                    <a:bodyPr/>
                    <a:lstStyle>
                      <a:lvl1pPr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1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en-US" altLang="ko-KR" sz="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63936" marB="46800" horzOverflow="overflow">
                    <a:lnL>
                      <a:noFill/>
                    </a:lnL>
                    <a:lnR w="144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85725" indent="-84138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1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9pPr>
                    </a:lstStyle>
                    <a:p>
                      <a:pPr marL="85725" marR="0" lvl="0" indent="-84138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r>
                        <a:rPr kumimoji="0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QR</a:t>
                      </a:r>
                      <a:r>
                        <a:rPr kumimoji="0" lang="ko-KR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코드 저장</a:t>
                      </a:r>
                      <a:endParaRPr kumimoji="0" lang="en-US" altLang="ko-KR" sz="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5725" marR="0" lvl="0" indent="-84138" algn="l" defTabSz="449263" rtl="0" eaLnBrk="1" fontAlgn="base" latinLnBrk="0" hangingPunct="1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70C0"/>
                        </a:buClr>
                        <a:buSzPct val="100000"/>
                        <a:buFont typeface="Wingdings" pitchFamily="2" charset="2"/>
                        <a:buChar char=""/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r>
                        <a:rPr kumimoji="0" lang="ko-KR" altLang="en-US" sz="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생성된 </a:t>
                      </a:r>
                      <a:r>
                        <a:rPr kumimoji="0" lang="en-US" altLang="ko-KR" sz="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QR</a:t>
                      </a:r>
                      <a:r>
                        <a:rPr kumimoji="0" lang="ko-KR" altLang="en-US" sz="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코드를 이미지로 저장한다</a:t>
                      </a:r>
                      <a:r>
                        <a:rPr kumimoji="0" lang="en-US" altLang="ko-KR" sz="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0" lang="ko-KR" altLang="ko-KR" sz="800" b="0" i="1" u="none" strike="noStrike" cap="none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4063" marB="36000" horzOverflow="overflow">
                    <a:lnL w="144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44525">
                <a:tc>
                  <a:txBody>
                    <a:bodyPr/>
                    <a:lstStyle>
                      <a:lvl1pPr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1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90000" marR="90000" marT="63936" marB="46800" horzOverflow="overflow">
                    <a:lnL>
                      <a:noFill/>
                    </a:lnL>
                    <a:lnR w="144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85725" indent="-84138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1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9pPr>
                    </a:lstStyle>
                    <a:p>
                      <a:pPr marL="85725" marR="0" lvl="0" indent="-84138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r>
                        <a:rPr kumimoji="0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QR</a:t>
                      </a:r>
                      <a:r>
                        <a:rPr kumimoji="0" lang="ko-KR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코드 공유</a:t>
                      </a:r>
                      <a:endParaRPr kumimoji="0" lang="en-US" altLang="ko-KR" sz="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5725" marR="0" lvl="0" indent="-84138" algn="l" defTabSz="449263" rtl="0" eaLnBrk="1" fontAlgn="base" latinLnBrk="0" hangingPunct="1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70C0"/>
                        </a:buClr>
                        <a:buSzPct val="100000"/>
                        <a:buFont typeface="Wingdings" pitchFamily="2" charset="2"/>
                        <a:buChar char=""/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r>
                        <a:rPr kumimoji="0" lang="ko-KR" altLang="en-US" sz="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생성된 </a:t>
                      </a:r>
                      <a:r>
                        <a:rPr kumimoji="0" lang="en-US" altLang="ko-KR" sz="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QR </a:t>
                      </a:r>
                      <a:r>
                        <a:rPr kumimoji="0" lang="ko-KR" altLang="en-US" sz="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코드를 문자 또는 카카오톡으로 공유한다</a:t>
                      </a:r>
                      <a:r>
                        <a:rPr kumimoji="0" lang="en-US" altLang="ko-KR" sz="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0" lang="ko-KR" altLang="ko-KR" sz="800" b="0" i="1" u="none" strike="noStrike" cap="none" normalizeH="0" baseline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4063" marB="36000" horzOverflow="overflow">
                    <a:lnL w="144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06425">
                <a:tc>
                  <a:txBody>
                    <a:bodyPr/>
                    <a:lstStyle>
                      <a:lvl1pPr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1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90000" marR="90000" marT="63936" marB="46800" horzOverflow="overflow">
                    <a:lnL>
                      <a:noFill/>
                    </a:lnL>
                    <a:lnR w="144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85725" indent="-84138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1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9pPr>
                    </a:lstStyle>
                    <a:p>
                      <a:pPr marL="85725" marR="0" lvl="0" indent="-84138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endParaRPr kumimoji="0" lang="ko-KR" altLang="ko-KR" sz="800" b="0" i="1" u="none" strike="noStrike" cap="none" normalizeH="0" baseline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4063" marB="36000" horzOverflow="overflow">
                    <a:lnL w="144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06425">
                <a:tc>
                  <a:txBody>
                    <a:bodyPr/>
                    <a:lstStyle>
                      <a:lvl1pPr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1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90000" marR="90000" marT="63936" marB="46800" horzOverflow="overflow">
                    <a:lnL>
                      <a:noFill/>
                    </a:lnL>
                    <a:lnR w="144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85725" indent="-84138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1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9pPr>
                    </a:lstStyle>
                    <a:p>
                      <a:pPr marL="85725" marR="0" lvl="0" indent="-84138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endParaRPr kumimoji="0" lang="ko-KR" altLang="ko-KR" sz="800" b="0" i="1" u="none" strike="noStrike" cap="none" normalizeH="0" baseline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4063" marB="36000" horzOverflow="overflow">
                    <a:lnL w="144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177925">
                <a:tc>
                  <a:txBody>
                    <a:bodyPr/>
                    <a:lstStyle>
                      <a:lvl1pPr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1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90000" marR="90000" marT="63936" marB="46800" horzOverflow="overflow">
                    <a:lnL>
                      <a:noFill/>
                    </a:lnL>
                    <a:lnR w="144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85725" indent="-84138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1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9pPr>
                    </a:lstStyle>
                    <a:p>
                      <a:pPr marL="85725" marR="0" lvl="0" indent="-84138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endParaRPr kumimoji="0" lang="ko-KR" altLang="ko-KR" sz="800" b="0" i="1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4063" marB="36000" horzOverflow="overflow">
                    <a:lnL w="144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3605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5" descr="C:\Users\deuga\OneDrive\바탕 화면\Study\project\캡스톤발표\QR 기록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780" y="1844824"/>
            <a:ext cx="1856304" cy="39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en-US" altLang="ko-KR" sz="1700" b="1" noProof="0">
                <a:solidFill>
                  <a:schemeClr val="bg1"/>
                </a:solidFill>
                <a:latin typeface="+mn-ea"/>
                <a:cs typeface="+mj-cs"/>
              </a:rPr>
              <a:t>UI/UX </a:t>
            </a:r>
            <a:r>
              <a:rPr lang="ko-KR" altLang="en-US" sz="1700" b="1" noProof="0">
                <a:solidFill>
                  <a:schemeClr val="bg1"/>
                </a:solidFill>
                <a:latin typeface="+mn-ea"/>
                <a:cs typeface="+mj-cs"/>
              </a:rPr>
              <a:t>정의서 </a:t>
            </a:r>
            <a:r>
              <a:rPr lang="en-US" altLang="ko-KR" sz="1400" b="1" noProof="0">
                <a:solidFill>
                  <a:schemeClr val="bg1"/>
                </a:solidFill>
                <a:latin typeface="+mn-ea"/>
                <a:cs typeface="+mj-cs"/>
              </a:rPr>
              <a:t>- </a:t>
            </a:r>
            <a:r>
              <a:rPr kumimoji="0" lang="ko-KR" altLang="en-US" sz="1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설계서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5" name="Text Box 100"/>
          <p:cNvSpPr txBox="1">
            <a:spLocks noChangeArrowheads="1"/>
          </p:cNvSpPr>
          <p:nvPr/>
        </p:nvSpPr>
        <p:spPr bwMode="auto">
          <a:xfrm>
            <a:off x="80963" y="1216025"/>
            <a:ext cx="92075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marL="179388" indent="-179388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ts val="350"/>
              </a:spcBef>
              <a:buClr>
                <a:srgbClr val="FF0000"/>
              </a:buClr>
              <a:buFont typeface="Wingdings" pitchFamily="2" charset="2"/>
              <a:buChar char=""/>
            </a:pPr>
            <a:r>
              <a:rPr lang="ko-KR" altLang="en-US" sz="1400" smtClean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메인화면 </a:t>
            </a:r>
            <a:r>
              <a:rPr lang="en-US" altLang="ko-KR" sz="1400" smtClean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&gt; </a:t>
            </a:r>
            <a:r>
              <a:rPr lang="ko-KR" altLang="en-US" sz="1400" smtClean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생성된 </a:t>
            </a:r>
            <a:r>
              <a:rPr lang="en-US" altLang="ko-KR" sz="1400" smtClean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QR </a:t>
            </a:r>
            <a:r>
              <a:rPr lang="ko-KR" altLang="en-US" sz="1400" smtClean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코드 목록 확인</a:t>
            </a:r>
            <a:endParaRPr lang="ko-KR" altLang="ko-KR" sz="1400" dirty="0">
              <a:solidFill>
                <a:srgbClr val="000000"/>
              </a:solidFill>
              <a:latin typeface="Trebuchet MS" pitchFamily="34" charset="0"/>
              <a:ea typeface="맑은 고딕" pitchFamily="50" charset="-127"/>
            </a:endParaRPr>
          </a:p>
        </p:txBody>
      </p:sp>
      <p:sp>
        <p:nvSpPr>
          <p:cNvPr id="82" name="Oval 161"/>
          <p:cNvSpPr>
            <a:spLocks noChangeArrowheads="1"/>
          </p:cNvSpPr>
          <p:nvPr/>
        </p:nvSpPr>
        <p:spPr bwMode="auto">
          <a:xfrm>
            <a:off x="2771800" y="2708920"/>
            <a:ext cx="171450" cy="171450"/>
          </a:xfrm>
          <a:prstGeom prst="ellipse">
            <a:avLst/>
          </a:prstGeom>
          <a:solidFill>
            <a:srgbClr val="FF1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900" b="1">
                <a:solidFill>
                  <a:srgbClr val="FFFFFF"/>
                </a:solidFill>
                <a:latin typeface="Calibri" pitchFamily="34" charset="0"/>
                <a:ea typeface="맑은 고딕" pitchFamily="50" charset="-127"/>
              </a:rPr>
              <a:t>1</a:t>
            </a:r>
            <a:endParaRPr lang="en-US" altLang="ko-KR" sz="900" b="1">
              <a:solidFill>
                <a:srgbClr val="FFFFFF"/>
              </a:solidFill>
              <a:latin typeface="Calibri" pitchFamily="34" charset="0"/>
              <a:ea typeface="맑은 고딕" pitchFamily="50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>
                <a:solidFill>
                  <a:srgbClr val="FF0000"/>
                </a:solidFill>
                <a:latin typeface="+mj-lt"/>
              </a:rPr>
              <a:t> 1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  <p:pic>
        <p:nvPicPr>
          <p:cNvPr id="90" name="Google Shape;188;p22">
            <a:extLst>
              <a:ext uri="{FF2B5EF4-FFF2-40B4-BE49-F238E27FC236}">
                <a16:creationId xmlns:a16="http://schemas.microsoft.com/office/drawing/2014/main" xmlns="" id="{34A9E205-DD44-44FE-9CC1-D89FC797DD8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40490"/>
          <a:stretch/>
        </p:blipFill>
        <p:spPr>
          <a:xfrm>
            <a:off x="7934555" y="206489"/>
            <a:ext cx="1217032" cy="4828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" name="Group 1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897929"/>
              </p:ext>
            </p:extLst>
          </p:nvPr>
        </p:nvGraphicFramePr>
        <p:xfrm>
          <a:off x="4499992" y="2189991"/>
          <a:ext cx="2730500" cy="1037857"/>
        </p:xfrm>
        <a:graphic>
          <a:graphicData uri="http://schemas.openxmlformats.org/drawingml/2006/table">
            <a:tbl>
              <a:tblPr/>
              <a:tblGrid>
                <a:gridCol w="29368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3681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59982">
                <a:tc>
                  <a:txBody>
                    <a:bodyPr/>
                    <a:lstStyle>
                      <a:lvl1pPr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1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63936" marB="46800" horzOverflow="overflow">
                    <a:lnL>
                      <a:noFill/>
                    </a:lnL>
                    <a:lnR w="144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84138" indent="-84138" defTabSz="449263" eaLnBrk="0" hangingPunct="0">
                        <a:spcBef>
                          <a:spcPct val="20000"/>
                        </a:spcBef>
                        <a:tabLst>
                          <a:tab pos="84138" algn="l"/>
                          <a:tab pos="998538" algn="l"/>
                          <a:tab pos="1912938" algn="l"/>
                          <a:tab pos="2827338" algn="l"/>
                          <a:tab pos="3741738" algn="l"/>
                          <a:tab pos="4656138" algn="l"/>
                          <a:tab pos="5570538" algn="l"/>
                          <a:tab pos="6484938" algn="l"/>
                          <a:tab pos="7399338" algn="l"/>
                          <a:tab pos="8313738" algn="l"/>
                          <a:tab pos="9228138" algn="l"/>
                          <a:tab pos="10142538" algn="l"/>
                        </a:tabLst>
                        <a:defRPr kumimoji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84138" algn="l"/>
                          <a:tab pos="998538" algn="l"/>
                          <a:tab pos="1912938" algn="l"/>
                          <a:tab pos="2827338" algn="l"/>
                          <a:tab pos="3741738" algn="l"/>
                          <a:tab pos="4656138" algn="l"/>
                          <a:tab pos="5570538" algn="l"/>
                          <a:tab pos="6484938" algn="l"/>
                          <a:tab pos="7399338" algn="l"/>
                          <a:tab pos="8313738" algn="l"/>
                          <a:tab pos="9228138" algn="l"/>
                          <a:tab pos="10142538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84138" algn="l"/>
                          <a:tab pos="998538" algn="l"/>
                          <a:tab pos="1912938" algn="l"/>
                          <a:tab pos="2827338" algn="l"/>
                          <a:tab pos="3741738" algn="l"/>
                          <a:tab pos="4656138" algn="l"/>
                          <a:tab pos="5570538" algn="l"/>
                          <a:tab pos="6484938" algn="l"/>
                          <a:tab pos="7399338" algn="l"/>
                          <a:tab pos="8313738" algn="l"/>
                          <a:tab pos="9228138" algn="l"/>
                          <a:tab pos="10142538" algn="l"/>
                        </a:tabLst>
                        <a:defRPr kumimoji="1" sz="1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84138" algn="l"/>
                          <a:tab pos="998538" algn="l"/>
                          <a:tab pos="1912938" algn="l"/>
                          <a:tab pos="2827338" algn="l"/>
                          <a:tab pos="3741738" algn="l"/>
                          <a:tab pos="4656138" algn="l"/>
                          <a:tab pos="5570538" algn="l"/>
                          <a:tab pos="6484938" algn="l"/>
                          <a:tab pos="7399338" algn="l"/>
                          <a:tab pos="8313738" algn="l"/>
                          <a:tab pos="9228138" algn="l"/>
                          <a:tab pos="10142538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84138" algn="l"/>
                          <a:tab pos="998538" algn="l"/>
                          <a:tab pos="1912938" algn="l"/>
                          <a:tab pos="2827338" algn="l"/>
                          <a:tab pos="3741738" algn="l"/>
                          <a:tab pos="4656138" algn="l"/>
                          <a:tab pos="5570538" algn="l"/>
                          <a:tab pos="6484938" algn="l"/>
                          <a:tab pos="7399338" algn="l"/>
                          <a:tab pos="8313738" algn="l"/>
                          <a:tab pos="9228138" algn="l"/>
                          <a:tab pos="10142538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4138" algn="l"/>
                          <a:tab pos="998538" algn="l"/>
                          <a:tab pos="1912938" algn="l"/>
                          <a:tab pos="2827338" algn="l"/>
                          <a:tab pos="3741738" algn="l"/>
                          <a:tab pos="4656138" algn="l"/>
                          <a:tab pos="5570538" algn="l"/>
                          <a:tab pos="6484938" algn="l"/>
                          <a:tab pos="7399338" algn="l"/>
                          <a:tab pos="8313738" algn="l"/>
                          <a:tab pos="9228138" algn="l"/>
                          <a:tab pos="10142538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4138" algn="l"/>
                          <a:tab pos="998538" algn="l"/>
                          <a:tab pos="1912938" algn="l"/>
                          <a:tab pos="2827338" algn="l"/>
                          <a:tab pos="3741738" algn="l"/>
                          <a:tab pos="4656138" algn="l"/>
                          <a:tab pos="5570538" algn="l"/>
                          <a:tab pos="6484938" algn="l"/>
                          <a:tab pos="7399338" algn="l"/>
                          <a:tab pos="8313738" algn="l"/>
                          <a:tab pos="9228138" algn="l"/>
                          <a:tab pos="10142538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4138" algn="l"/>
                          <a:tab pos="998538" algn="l"/>
                          <a:tab pos="1912938" algn="l"/>
                          <a:tab pos="2827338" algn="l"/>
                          <a:tab pos="3741738" algn="l"/>
                          <a:tab pos="4656138" algn="l"/>
                          <a:tab pos="5570538" algn="l"/>
                          <a:tab pos="6484938" algn="l"/>
                          <a:tab pos="7399338" algn="l"/>
                          <a:tab pos="8313738" algn="l"/>
                          <a:tab pos="9228138" algn="l"/>
                          <a:tab pos="10142538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4138" algn="l"/>
                          <a:tab pos="998538" algn="l"/>
                          <a:tab pos="1912938" algn="l"/>
                          <a:tab pos="2827338" algn="l"/>
                          <a:tab pos="3741738" algn="l"/>
                          <a:tab pos="4656138" algn="l"/>
                          <a:tab pos="5570538" algn="l"/>
                          <a:tab pos="6484938" algn="l"/>
                          <a:tab pos="7399338" algn="l"/>
                          <a:tab pos="8313738" algn="l"/>
                          <a:tab pos="9228138" algn="l"/>
                          <a:tab pos="10142538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9pPr>
                    </a:lstStyle>
                    <a:p>
                      <a:pPr marL="84138" marR="0" lvl="0" indent="-84138" algn="l" defTabSz="449263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70C0"/>
                        </a:buClr>
                        <a:buSzPct val="100000"/>
                        <a:buFont typeface="Wingdings" pitchFamily="2" charset="2"/>
                        <a:buChar char=""/>
                        <a:tabLst>
                          <a:tab pos="84138" algn="l"/>
                          <a:tab pos="998538" algn="l"/>
                          <a:tab pos="1912938" algn="l"/>
                          <a:tab pos="2827338" algn="l"/>
                          <a:tab pos="3741738" algn="l"/>
                          <a:tab pos="4656138" algn="l"/>
                          <a:tab pos="5570538" algn="l"/>
                          <a:tab pos="6484938" algn="l"/>
                          <a:tab pos="7399338" algn="l"/>
                          <a:tab pos="8313738" algn="l"/>
                          <a:tab pos="9228138" algn="l"/>
                          <a:tab pos="10142538" algn="l"/>
                        </a:tabLst>
                      </a:pPr>
                      <a:r>
                        <a:rPr kumimoji="0" lang="ko-KR" altLang="ko-KR" sz="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리스트 참고</a:t>
                      </a:r>
                    </a:p>
                  </a:txBody>
                  <a:tcPr marL="36000" marR="36000" marT="36000" marB="36000" horzOverflow="overflow">
                    <a:lnL w="144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77875">
                <a:tc>
                  <a:txBody>
                    <a:bodyPr/>
                    <a:lstStyle>
                      <a:lvl1pPr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1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en-US" altLang="ko-KR" sz="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63936" marB="46800" horzOverflow="overflow">
                    <a:lnL>
                      <a:noFill/>
                    </a:lnL>
                    <a:lnR w="144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85725" indent="-84138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1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9pPr>
                    </a:lstStyle>
                    <a:p>
                      <a:pPr marL="85725" marR="0" lvl="0" indent="-84138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r>
                        <a:rPr kumimoji="0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QR</a:t>
                      </a:r>
                      <a:r>
                        <a:rPr kumimoji="0" lang="ko-KR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코드 내역 확인</a:t>
                      </a:r>
                      <a:endParaRPr kumimoji="0" lang="en-US" altLang="ko-KR" sz="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5725" marR="0" lvl="0" indent="-84138" algn="l" defTabSz="449263" rtl="0" eaLnBrk="1" fontAlgn="base" latinLnBrk="0" hangingPunct="1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70C0"/>
                        </a:buClr>
                        <a:buSzPct val="100000"/>
                        <a:buFont typeface="Wingdings" pitchFamily="2" charset="2"/>
                        <a:buChar char=""/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r>
                        <a:rPr kumimoji="0" lang="en-US" altLang="ko-KR" sz="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QR </a:t>
                      </a:r>
                      <a:r>
                        <a:rPr kumimoji="0" lang="ko-KR" altLang="en-US" sz="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코드들의 생성시간과 사용여부를 확인한다</a:t>
                      </a:r>
                      <a:r>
                        <a:rPr kumimoji="0" lang="en-US" altLang="ko-KR" sz="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0" lang="ko-KR" altLang="ko-KR" sz="800" b="0" i="1" u="none" strike="noStrike" cap="none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4063" marB="36000" horzOverflow="overflow">
                    <a:lnL w="144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175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tlCol="0" anchor="ctr"/>
      <a:lstStyle>
        <a:defPPr algn="ctr">
          <a:defRPr b="1" dirty="0" smtClean="0"/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1614</TotalTime>
  <Words>894</Words>
  <Application>Microsoft Office PowerPoint</Application>
  <PresentationFormat>화면 슬라이드 쇼(4:3)</PresentationFormat>
  <Paragraphs>354</Paragraphs>
  <Slides>20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1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이낙선</dc:creator>
  <cp:lastModifiedBy>오창진</cp:lastModifiedBy>
  <cp:revision>267</cp:revision>
  <dcterms:created xsi:type="dcterms:W3CDTF">2014-04-16T00:55:54Z</dcterms:created>
  <dcterms:modified xsi:type="dcterms:W3CDTF">2022-07-10T16:57:30Z</dcterms:modified>
</cp:coreProperties>
</file>