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050A-448A-420F-B009-09A038BD8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7F307-C4DA-4BAC-906B-E2CEC964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4D22C-788C-476A-8945-73DCC8F4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481E9-69AB-4267-8748-9A22EDDC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4FD9C-247E-4612-B75F-FC45744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459C8-5E64-4FA1-A013-E441FEED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487BB-E020-4023-941C-269BF2A3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98B92-E96B-4F53-9C7C-0D286C1C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E6797-ECBA-40FB-B739-4CB36E1A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F79CA-F6B7-421E-93EA-37EB92FF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5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875848-47F5-4291-B97F-55B322B7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DD9A41-4D6F-4873-A2A8-2E07AA0F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AD6C7-488B-4027-B61C-0B035AD8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754FA-357F-4666-9F3E-99613E97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9778C-399D-4611-916B-959CDE4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A29A9-5233-4A9A-BA5F-8F877C73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7F39-FADB-428D-8769-21082535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4C3FF-3204-48CA-8133-7FB4788F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75974-3173-484D-A9AD-DA1A45B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153A0-1F2A-48AE-8073-3D1F3F20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2ECD-DE71-4A92-B92A-E835D1B9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45FDD-964F-46B9-B029-C3F7303D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09963-B9A4-4A60-A037-6B51D1E2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A7988-4659-4B75-950E-966DA681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7845C-DD07-4594-940A-D0DBFBC8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3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C216-8BE5-4285-B1AD-118A30A2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12EF-5C3D-472B-BBB6-FE4578D6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55EE1-C4E1-4D05-8424-22179AB3B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D30A2-1C48-4D4C-83A5-470ABF24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4BE6B-D81D-404E-88F7-5BA7103D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DD8DA-D6B0-4655-9BC1-61152D33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A01A1-3430-41F5-809A-3F3AA1D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062A7-5C5C-4179-8232-957B12A4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20EEC-0A78-4D07-89F0-84482E2A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C30633-D5F3-4F65-AF25-1583B5A65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FD1EC0-FEB2-4779-87F4-148854531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7481C-F363-4EBA-BE2B-B676EDEF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CDB60C-51B1-40D5-A8F0-FB28712C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90851C-653F-4C38-8A9E-5ACB81F4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8EF20-555C-42E9-AE06-19B1A34D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10D08-709D-4C7A-B9A0-8488B547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D9FD2-A7E8-4E18-B6ED-84E4BAD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C2FCA-8C05-41C8-A742-969E2256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81523D-ACC9-406D-BCD5-BD006208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F0C426-B35E-4E50-9569-01F1BE8A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6FC26-0416-40B5-92CE-82B9B0AF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49170-0747-4ED3-9BF9-01467556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CAB6-408B-49EC-96B2-77CBF122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7C605-6CFE-491D-9643-7E02DF10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85AD7-8FDE-4B35-B989-5C146F1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407AE-CC68-4559-A717-F5D20542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6A924-B92E-4184-9867-11192860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2B6B6-0C38-4DD3-A576-ECCE63A7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25E89-BB49-4994-8E44-B8BC0B10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BCABB0-92FA-47DB-88FC-3F630DEE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DBE7D-8114-426C-BF7A-54C8E818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C7BEA-F189-4A8C-9F31-D52CEDBE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D9BF2-930E-439D-922A-9D5F5CB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3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397A6-3765-431C-9508-64F164A4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CFA17-C322-4295-B123-12510462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E80C9-631C-4513-927A-AB9ECD93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6D6C-E27C-4BC5-81EA-02452E90AD34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18694-7321-4FB2-8EB3-08FFF1D0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EB488-FD5F-41D7-A850-8810167B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0C6B-32E7-4E8C-900F-A2155880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622D7-6682-4D78-AB25-1460C3C01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(2/2)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4B1360-B7BE-4F62-85FC-663F69119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1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B7865F-F1B4-4A6B-B2E9-EA2033C4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86603-DBF4-4771-8427-8A23525FF9F1}"/>
              </a:ext>
            </a:extLst>
          </p:cNvPr>
          <p:cNvSpPr txBox="1"/>
          <p:nvPr/>
        </p:nvSpPr>
        <p:spPr>
          <a:xfrm>
            <a:off x="1899137" y="1866533"/>
            <a:ext cx="176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Training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682AB-BC2F-4ACF-AAC5-4F7969C1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3" t="35385" r="49354" b="37052"/>
          <a:stretch/>
        </p:blipFill>
        <p:spPr>
          <a:xfrm>
            <a:off x="4929517" y="1866533"/>
            <a:ext cx="4675463" cy="2439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34F78-9911-4388-B97D-C9F84541BF17}"/>
              </a:ext>
            </a:extLst>
          </p:cNvPr>
          <p:cNvSpPr txBox="1"/>
          <p:nvPr/>
        </p:nvSpPr>
        <p:spPr>
          <a:xfrm>
            <a:off x="1899137" y="430639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Result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917C7F-5FDC-4716-A390-0E895D659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43" t="63333" r="43392" b="30000"/>
          <a:stretch/>
        </p:blipFill>
        <p:spPr>
          <a:xfrm>
            <a:off x="3967209" y="4934392"/>
            <a:ext cx="6600077" cy="6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A864-818B-42D9-98C8-79C1BC1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basic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28913-35AE-40E4-A621-F533A43B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for prediction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 a set target variable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 a set of feature vector to explain Y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to best capture the desired relation of X and Y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logistic classification, deep neural network, …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training data points will be used for tuning the model </a:t>
            </a:r>
          </a:p>
        </p:txBody>
      </p:sp>
    </p:spTree>
    <p:extLst>
      <p:ext uri="{BB962C8B-B14F-4D97-AF65-F5344CB8AC3E}">
        <p14:creationId xmlns:p14="http://schemas.microsoft.com/office/powerpoint/2010/main" val="40002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4716-B827-4A1F-8CF7-CE43D58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740F4-0BB3-44F5-B3BD-20FF8549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loss function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measure is required to evaluate the model’s performance.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discrepancy or distance (loss) between the model’s predictions and the observed targets.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optimization is to find the set of parameters (weight, biases, …) of the model that minimize the distance.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error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2847C-295E-4999-ABB8-8CCFD86A1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13" t="36551" r="34226" b="44121"/>
          <a:stretch/>
        </p:blipFill>
        <p:spPr>
          <a:xfrm>
            <a:off x="3399692" y="4510919"/>
            <a:ext cx="2696308" cy="8130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CDFF3-CB92-4F57-AA09-01F65A20D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6" t="64359" r="52335" b="25641"/>
          <a:stretch/>
        </p:blipFill>
        <p:spPr>
          <a:xfrm>
            <a:off x="3399692" y="5900005"/>
            <a:ext cx="3138854" cy="5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E13A1-6CB4-42C0-BB6C-F382C969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7362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basic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717F1-EB18-493D-87E2-C2BA5ED5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49" y="3653945"/>
            <a:ext cx="4300151" cy="320405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7CF25B4-DB16-41D8-8406-0003A87472B5}"/>
              </a:ext>
            </a:extLst>
          </p:cNvPr>
          <p:cNvSpPr txBox="1">
            <a:spLocks/>
          </p:cNvSpPr>
          <p:nvPr/>
        </p:nvSpPr>
        <p:spPr>
          <a:xfrm>
            <a:off x="829962" y="20315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descent: Finding the set of X that minimizes or F(X).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: 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derivative, ∇</a:t>
            </a:r>
          </a:p>
          <a:p>
            <a:pPr lvl="1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∇f = (f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aseline="-4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 = x –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∇f      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rate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55BFDA-DC38-47AE-99B2-9759592E1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38" t="14894" r="69348" b="77304"/>
          <a:stretch/>
        </p:blipFill>
        <p:spPr>
          <a:xfrm>
            <a:off x="3198076" y="2843377"/>
            <a:ext cx="4473280" cy="7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7A24-9AB0-413F-BF53-3D2FD6E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68808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basic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1B54F-F728-4881-8BCF-2A3C89F6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9" t="11631" r="69305" b="66667"/>
          <a:stretch/>
        </p:blipFill>
        <p:spPr>
          <a:xfrm>
            <a:off x="544411" y="2506060"/>
            <a:ext cx="4446231" cy="3622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A5F206-8425-4DA6-9D44-D580923F8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0"/>
          <a:stretch/>
        </p:blipFill>
        <p:spPr>
          <a:xfrm>
            <a:off x="6455020" y="4598376"/>
            <a:ext cx="1967987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28656-5088-43EB-8C85-1D31782B7092}"/>
              </a:ext>
            </a:extLst>
          </p:cNvPr>
          <p:cNvSpPr txBox="1"/>
          <p:nvPr/>
        </p:nvSpPr>
        <p:spPr>
          <a:xfrm>
            <a:off x="5637355" y="2008825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loss function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parameters to tune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update the set of parameters in a way that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loss over time.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point we find could be a global minimum or a saddle point.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Second derivative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E7CCD8-34C6-4E19-9889-B88B7F2C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41"/>
          <a:stretch/>
        </p:blipFill>
        <p:spPr>
          <a:xfrm>
            <a:off x="8786664" y="4598376"/>
            <a:ext cx="1900966" cy="16002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EB25C8-A80F-46C8-AD1B-43988FA22F59}"/>
              </a:ext>
            </a:extLst>
          </p:cNvPr>
          <p:cNvSpPr/>
          <p:nvPr/>
        </p:nvSpPr>
        <p:spPr>
          <a:xfrm>
            <a:off x="465281" y="1780182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Gradient descent optimizer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41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C094-8373-4E23-8FA4-E3905E41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basic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9B61-3746-4409-9B65-29C430F9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feeding the entire dataset to the algorithm for the computation of each iteration, a subset of the data is sampled 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fed.</a:t>
            </a:r>
          </a:p>
          <a:p>
            <a:pPr lvl="1"/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smaller batches usually works faster and the smaller the size of the batch, the faster are the calculations. However, there is a trade-off in that small samples lead to lower hardware utilization and tend t have high variance, causing large fluctuations of the objective function.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it turns out that some fluctuations are beneficial since they enable the set of parameters to jump to new and potentially better local minima.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relatively small batches is preferred recently.</a:t>
            </a:r>
          </a:p>
        </p:txBody>
      </p:sp>
    </p:spTree>
    <p:extLst>
      <p:ext uri="{BB962C8B-B14F-4D97-AF65-F5344CB8AC3E}">
        <p14:creationId xmlns:p14="http://schemas.microsoft.com/office/powerpoint/2010/main" val="152642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8EEE-0BF2-44BA-9DC4-662CD47A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AF5902-E9B2-4AEA-8D01-BE07731B603B}"/>
              </a:ext>
            </a:extLst>
          </p:cNvPr>
          <p:cNvGrpSpPr/>
          <p:nvPr/>
        </p:nvGrpSpPr>
        <p:grpSpPr>
          <a:xfrm>
            <a:off x="413331" y="1690688"/>
            <a:ext cx="4471419" cy="4471419"/>
            <a:chOff x="1240182" y="1782376"/>
            <a:chExt cx="4471419" cy="4471419"/>
          </a:xfrm>
        </p:grpSpPr>
        <p:pic>
          <p:nvPicPr>
            <p:cNvPr id="18" name="그림 17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BDF5087-32DA-4FF0-8570-375F5AA5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182" y="1782376"/>
              <a:ext cx="4471419" cy="4471419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8393B4A-D53B-48C3-9D30-97238E4AA1FF}"/>
                </a:ext>
              </a:extLst>
            </p:cNvPr>
            <p:cNvCxnSpPr/>
            <p:nvPr/>
          </p:nvCxnSpPr>
          <p:spPr>
            <a:xfrm flipV="1">
              <a:off x="1820008" y="1987062"/>
              <a:ext cx="3891593" cy="388620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F0180-F310-4206-8653-A40C327861EF}"/>
                  </a:ext>
                </a:extLst>
              </p:cNvPr>
              <p:cNvSpPr txBox="1"/>
              <p:nvPr/>
            </p:nvSpPr>
            <p:spPr>
              <a:xfrm>
                <a:off x="5157567" y="1690688"/>
                <a:ext cx="5923416" cy="2032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Assumption: 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y-GB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ŷ</a:t>
                </a:r>
                <a:r>
                  <a:rPr lang="cy-GB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i,m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 Find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cy-GB" altLang="ko-K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ŷ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- 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cy-GB" altLang="ko-KR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b="0" i="0" baseline="30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Ŷ = </a:t>
                </a:r>
                <a:r>
                  <a:rPr lang="el-GR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l-GR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cy-GB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cy-GB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cy-GB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cy-GB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..., </a:t>
                </a:r>
                <a:r>
                  <a:rPr lang="cy-GB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cy-GB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1], </a:t>
                </a:r>
                <a:r>
                  <a:rPr lang="el-GR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ko-K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ko-KR" alt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F0180-F310-4206-8653-A40C327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67" y="1690688"/>
                <a:ext cx="5923416" cy="2032351"/>
              </a:xfrm>
              <a:prstGeom prst="rect">
                <a:avLst/>
              </a:prstGeom>
              <a:blipFill>
                <a:blip r:embed="rId3"/>
                <a:stretch>
                  <a:fillRect l="-823" t="-1497" b="-5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8A84AB-D37D-4673-9E35-F98B318D4E82}"/>
              </a:ext>
            </a:extLst>
          </p:cNvPr>
          <p:cNvGrpSpPr/>
          <p:nvPr/>
        </p:nvGrpSpPr>
        <p:grpSpPr>
          <a:xfrm>
            <a:off x="5658255" y="4116414"/>
            <a:ext cx="4739161" cy="1665160"/>
            <a:chOff x="6096000" y="4116414"/>
            <a:chExt cx="4739161" cy="166516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4930F7C-764C-4873-8346-9BD2299000C3}"/>
                </a:ext>
              </a:extLst>
            </p:cNvPr>
            <p:cNvGrpSpPr/>
            <p:nvPr/>
          </p:nvGrpSpPr>
          <p:grpSpPr>
            <a:xfrm>
              <a:off x="6096000" y="4116414"/>
              <a:ext cx="3763057" cy="1665160"/>
              <a:chOff x="5376153" y="4019135"/>
              <a:chExt cx="3763057" cy="166516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9DA7DFC-B271-4FDC-ACC7-0887464CB50F}"/>
                  </a:ext>
                </a:extLst>
              </p:cNvPr>
              <p:cNvSpPr/>
              <p:nvPr/>
            </p:nvSpPr>
            <p:spPr>
              <a:xfrm>
                <a:off x="5376153" y="4652054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y-GB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Ŷ  =</a:t>
                </a:r>
                <a:endParaRPr lang="ko-KR" altLang="en-US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D705B6C-4CD0-43E8-BB68-F2DBB22B7BBC}"/>
                  </a:ext>
                </a:extLst>
              </p:cNvPr>
              <p:cNvGrpSpPr/>
              <p:nvPr/>
            </p:nvGrpSpPr>
            <p:grpSpPr>
              <a:xfrm>
                <a:off x="6054807" y="4139118"/>
                <a:ext cx="2007281" cy="1395203"/>
                <a:chOff x="6920569" y="4105071"/>
                <a:chExt cx="2007281" cy="1395203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8424939-4861-47EE-8275-11DAE7A04398}"/>
                    </a:ext>
                  </a:extLst>
                </p:cNvPr>
                <p:cNvSpPr/>
                <p:nvPr/>
              </p:nvSpPr>
              <p:spPr>
                <a:xfrm>
                  <a:off x="6920569" y="4178188"/>
                  <a:ext cx="2007281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1,1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...,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,m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1]</a:t>
                  </a:r>
                </a:p>
                <a:p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2,1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...,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,m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1]</a:t>
                  </a:r>
                </a:p>
                <a:p>
                  <a:pPr algn="ctr"/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</a:p>
                <a:p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,1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n,</a:t>
                  </a:r>
                  <a:r>
                    <a:rPr lang="cy-GB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..., </a:t>
                  </a:r>
                  <a:r>
                    <a:rPr lang="cy-GB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cy-GB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n,m</a:t>
                  </a:r>
                  <a:r>
                    <a:rPr lang="cy-GB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1]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94B8BFD-6C42-46FC-A845-D9B69B536DC9}"/>
                    </a:ext>
                  </a:extLst>
                </p:cNvPr>
                <p:cNvSpPr/>
                <p:nvPr/>
              </p:nvSpPr>
              <p:spPr>
                <a:xfrm>
                  <a:off x="6920569" y="4178188"/>
                  <a:ext cx="1965603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3854240-B068-4B7B-B193-9C06DEDF6E0E}"/>
                    </a:ext>
                  </a:extLst>
                </p:cNvPr>
                <p:cNvSpPr/>
                <p:nvPr/>
              </p:nvSpPr>
              <p:spPr>
                <a:xfrm>
                  <a:off x="7039504" y="4105071"/>
                  <a:ext cx="1705661" cy="145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12B7670-0CE6-449B-A324-C18B094DA25A}"/>
                    </a:ext>
                  </a:extLst>
                </p:cNvPr>
                <p:cNvSpPr/>
                <p:nvPr/>
              </p:nvSpPr>
              <p:spPr>
                <a:xfrm>
                  <a:off x="7020047" y="5354358"/>
                  <a:ext cx="1705661" cy="145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48F21D9-57C8-420C-A2FA-0DA75864DF6F}"/>
                  </a:ext>
                </a:extLst>
              </p:cNvPr>
              <p:cNvGrpSpPr/>
              <p:nvPr/>
            </p:nvGrpSpPr>
            <p:grpSpPr>
              <a:xfrm>
                <a:off x="8405664" y="4019135"/>
                <a:ext cx="733546" cy="1665160"/>
                <a:chOff x="8395936" y="4116415"/>
                <a:chExt cx="733546" cy="1665160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7393B484-6F7A-43A3-9379-34066E90C8A7}"/>
                    </a:ext>
                  </a:extLst>
                </p:cNvPr>
                <p:cNvGrpSpPr/>
                <p:nvPr/>
              </p:nvGrpSpPr>
              <p:grpSpPr>
                <a:xfrm>
                  <a:off x="8395936" y="4116415"/>
                  <a:ext cx="733546" cy="1665160"/>
                  <a:chOff x="6920569" y="4105071"/>
                  <a:chExt cx="1965603" cy="1395203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863DBFDF-4C07-4FD8-AD00-86224B25D297}"/>
                      </a:ext>
                    </a:extLst>
                  </p:cNvPr>
                  <p:cNvSpPr/>
                  <p:nvPr/>
                </p:nvSpPr>
                <p:spPr>
                  <a:xfrm>
                    <a:off x="6920569" y="4178188"/>
                    <a:ext cx="1965603" cy="120032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0C0A9FEB-3A94-495B-910F-1562841C45CD}"/>
                      </a:ext>
                    </a:extLst>
                  </p:cNvPr>
                  <p:cNvSpPr/>
                  <p:nvPr/>
                </p:nvSpPr>
                <p:spPr>
                  <a:xfrm>
                    <a:off x="7039504" y="4105071"/>
                    <a:ext cx="1705661" cy="1459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35E20C95-7E26-4D5C-88BF-4DC781A97AE5}"/>
                      </a:ext>
                    </a:extLst>
                  </p:cNvPr>
                  <p:cNvSpPr/>
                  <p:nvPr/>
                </p:nvSpPr>
                <p:spPr>
                  <a:xfrm>
                    <a:off x="7020047" y="5354358"/>
                    <a:ext cx="1705661" cy="1459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F15EF6D-A0F3-415B-84EF-81DA4BB8E4D4}"/>
                    </a:ext>
                  </a:extLst>
                </p:cNvPr>
                <p:cNvSpPr txBox="1"/>
                <p:nvPr/>
              </p:nvSpPr>
              <p:spPr>
                <a:xfrm>
                  <a:off x="8556400" y="4144880"/>
                  <a:ext cx="431528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ko-KR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  <a:p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ko-KR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</a:p>
                <a:p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19849D3-316E-459B-BF15-C96EFD50916D}"/>
                  </a:ext>
                </a:extLst>
              </p:cNvPr>
              <p:cNvSpPr/>
              <p:nvPr/>
            </p:nvSpPr>
            <p:spPr>
              <a:xfrm>
                <a:off x="8069159" y="4652054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4C49BE9-EA35-451D-8FD3-E2EDB57813E3}"/>
                </a:ext>
              </a:extLst>
            </p:cNvPr>
            <p:cNvSpPr/>
            <p:nvPr/>
          </p:nvSpPr>
          <p:spPr>
            <a:xfrm>
              <a:off x="9895480" y="4735302"/>
              <a:ext cx="939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y-GB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 </a:t>
              </a:r>
              <a:r>
                <a:rPr lang="el-GR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 </a:t>
              </a:r>
              <a:r>
                <a:rPr lang="el-GR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30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B7865F-F1B4-4A6B-B2E9-EA2033C4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5E271-CA58-4B23-B0F4-5614B77B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5" t="25641" r="58968" b="48590"/>
          <a:stretch/>
        </p:blipFill>
        <p:spPr>
          <a:xfrm>
            <a:off x="1641393" y="2479087"/>
            <a:ext cx="3742430" cy="260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86603-DBF4-4771-8427-8A23525FF9F1}"/>
              </a:ext>
            </a:extLst>
          </p:cNvPr>
          <p:cNvSpPr txBox="1"/>
          <p:nvPr/>
        </p:nvSpPr>
        <p:spPr>
          <a:xfrm>
            <a:off x="1362806" y="1690688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generation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A15CB4A-0587-48FB-8B16-731885E40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98" y="1690688"/>
            <a:ext cx="4471419" cy="44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1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B7865F-F1B4-4A6B-B2E9-EA2033C4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86603-DBF4-4771-8427-8A23525FF9F1}"/>
              </a:ext>
            </a:extLst>
          </p:cNvPr>
          <p:cNvSpPr txBox="1"/>
          <p:nvPr/>
        </p:nvSpPr>
        <p:spPr>
          <a:xfrm>
            <a:off x="1362806" y="1690688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definition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B52104-7C2E-4426-8D9E-B025207F1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9" t="35544" r="50000" b="45127"/>
          <a:stretch/>
        </p:blipFill>
        <p:spPr>
          <a:xfrm>
            <a:off x="5011497" y="1758644"/>
            <a:ext cx="4835824" cy="1794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B632F-FC95-4EF3-B864-9E68EA25AFD9}"/>
              </a:ext>
            </a:extLst>
          </p:cNvPr>
          <p:cNvSpPr txBox="1"/>
          <p:nvPr/>
        </p:nvSpPr>
        <p:spPr>
          <a:xfrm>
            <a:off x="1362806" y="4253646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Loss function definition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05A939-801A-4B69-8648-877855275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4" t="43077" r="27966" b="44359"/>
          <a:stretch/>
        </p:blipFill>
        <p:spPr>
          <a:xfrm>
            <a:off x="3476083" y="5061520"/>
            <a:ext cx="8447875" cy="11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541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Wingdings</vt:lpstr>
      <vt:lpstr>Office 테마</vt:lpstr>
      <vt:lpstr>Tensorflow Basic (2/2)</vt:lpstr>
      <vt:lpstr>Optimization basic</vt:lpstr>
      <vt:lpstr>Optimization basic</vt:lpstr>
      <vt:lpstr>Optimization basic</vt:lpstr>
      <vt:lpstr>Optimization basic</vt:lpstr>
      <vt:lpstr>Optimization basic </vt:lpstr>
      <vt:lpstr>Linear regression</vt:lpstr>
      <vt:lpstr>Linear regression with Tensorflow</vt:lpstr>
      <vt:lpstr>Linear regression with Tensorflow</vt:lpstr>
      <vt:lpstr>Linear regression with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Basic (2/2)</dc:title>
  <dc:creator> 유보선</dc:creator>
  <cp:lastModifiedBy> 유보선</cp:lastModifiedBy>
  <cp:revision>30</cp:revision>
  <dcterms:created xsi:type="dcterms:W3CDTF">2018-08-09T00:15:28Z</dcterms:created>
  <dcterms:modified xsi:type="dcterms:W3CDTF">2018-08-09T06:52:38Z</dcterms:modified>
</cp:coreProperties>
</file>