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charts/chart2.xml" ContentType="application/vnd.openxmlformats-officedocument.drawingml.chart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Customer Interest in Winter Coats</c:v>
                </c:pt>
              </c:strCache>
            </c:strRef>
          </c:tx>
          <c:spPr>
            <a:solidFill>
              <a:srgbClr val="FF0000"/>
            </a:solidFill>
            <a:ln w="38100" cap="flat">
              <a:solidFill>
                <a:srgbClr val="FF000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FF0000"/>
              </a:solidFill>
              <a:ln w="9525" cap="flat">
                <a:solidFill>
                  <a:srgbClr val="FF000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Sheet1!$A$2:$A$6</c:f>
              <c:multiLvlStrCache>
                <c:ptCount val="5"/>
                <c:lvl>
                  <c:pt idx="0">
                    <c:v>June</c:v>
                  </c:pt>
                  <c:pt idx="1">
                    <c:v>July</c:v>
                  </c:pt>
                  <c:pt idx="2">
                    <c:v>August</c:v>
                  </c:pt>
                  <c:pt idx="3">
                    <c:v>September</c:v>
                  </c:pt>
                  <c:pt idx="4">
                    <c:v>October</c:v>
                  </c:pt>
                </c:lvl>
              </c:multiLvlStrCache>
            </c:multiLvl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</c:v>
                </c:pt>
                <c:pt idx="1">
                  <c:v>0.05</c:v>
                </c:pt>
                <c:pt idx="2">
                  <c:v>0.02</c:v>
                </c:pt>
                <c:pt idx="3">
                  <c:v>0.08</c:v>
                </c:pt>
                <c:pt idx="4">
                  <c:v>0.3</c:v>
                </c:pt>
              </c:numCache>
            </c:numRef>
          </c:val>
          <c:smooth val="1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Month (Peak Summer)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Interest Level (0 = None)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Projected Sales</c:v>
                </c:pt>
              </c:strCache>
            </c:strRef>
          </c:tx>
          <c:spPr>
            <a:solidFill>
              <a:srgbClr val="808080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FF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Sheet1!$A$2:$A$7</c:f>
              <c:multiLvlStrCache>
                <c:ptCount val="6"/>
                <c:lvl>
                  <c:pt idx="0">
                    <c:v>Aug</c:v>
                  </c:pt>
                  <c:pt idx="1">
                    <c:v>Sep</c:v>
                  </c:pt>
                  <c:pt idx="2">
                    <c:v>Oct</c:v>
                  </c:pt>
                  <c:pt idx="3">
                    <c:v>Nov</c:v>
                  </c:pt>
                  <c:pt idx="4">
                    <c:v>Dec</c:v>
                  </c:pt>
                  <c:pt idx="5">
                    <c:v>Jan</c:v>
                  </c:pt>
                </c:lvl>
              </c:multiLvlStrCache>
            </c:multiLvl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</c:v>
                </c:pt>
                <c:pt idx="1">
                  <c:v>0.3</c:v>
                </c:pt>
                <c:pt idx="2">
                  <c:v>0.8</c:v>
                </c:pt>
                <c:pt idx="3">
                  <c:v>1.2</c:v>
                </c:pt>
                <c:pt idx="4">
                  <c:v>1.5</c:v>
                </c:pt>
                <c:pt idx="5">
                  <c:v>45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000" u="none">
                  <a:solidFill>
                    <a:srgbClr val="FF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Month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5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Units "Sold"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7CE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47099" y="253901"/>
            <a:ext cx="1015901" cy="1015901"/>
          </a:xfrm>
          <a:prstGeom prst="roundRect">
            <a:avLst>
              <a:gd name="adj" fmla="val 90009"/>
            </a:avLst>
          </a:prstGeom>
          <a:solidFill>
            <a:srgbClr val="FFD700"/>
          </a:solidFill>
          <a:ln/>
          <a:effectLst>
            <a:outerShdw sx="100000" sy="100000" kx="0" ky="0" algn="bl" rotWithShape="0" blurRad="285750" dist="50800" dir="16200000">
              <a:srgbClr val="ffd700">
                <a:alpha val="75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 rot="21480000">
            <a:off x="549709" y="1068437"/>
            <a:ext cx="8044434" cy="819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5600" b="1" dirty="0">
                <a:solidFill>
                  <a:srgbClr val="4B0082"/>
                </a:solidFill>
                <a:latin typeface="Comic Sans MS" pitchFamily="34" charset="0"/>
                <a:ea typeface="Comic Sans MS" pitchFamily="34" charset="-122"/>
                <a:cs typeface="Comic Sans MS" pitchFamily="34" charset="-120"/>
              </a:rPr>
              <a:t>ARCTIC BLAST COATS</a:t>
            </a:r>
            <a:endParaRPr lang="en-US" sz="5600" dirty="0"/>
          </a:p>
        </p:txBody>
      </p:sp>
      <p:sp>
        <p:nvSpPr>
          <p:cNvPr id="4" name="Text 2"/>
          <p:cNvSpPr/>
          <p:nvPr/>
        </p:nvSpPr>
        <p:spPr>
          <a:xfrm>
            <a:off x="549329" y="2078087"/>
            <a:ext cx="8045193" cy="352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1500"/>
              </a:spcBef>
              <a:spcAft>
                <a:spcPts val="2400"/>
              </a:spcAft>
              <a:buNone/>
            </a:pPr>
            <a:r>
              <a:rPr lang="en-US" sz="2400" b="1" u="sng" dirty="0">
                <a:solidFill>
                  <a:srgbClr val="FF1493"/>
                </a:solidFill>
                <a:latin typeface="Comic Sans MS" pitchFamily="34" charset="0"/>
                <a:ea typeface="Comic Sans MS" pitchFamily="34" charset="-122"/>
                <a:cs typeface="Comic Sans MS" pitchFamily="34" charset="-120"/>
              </a:rPr>
              <a:t>HEAVY WINTER COLLECTION 2025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549329" y="2735312"/>
            <a:ext cx="804519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2000"/>
              </a:spcBef>
              <a:spcAft>
                <a:spcPts val="1800"/>
              </a:spcAft>
              <a:buNone/>
            </a:pPr>
            <a:r>
              <a:rPr lang="en-US" sz="1800" i="1" dirty="0">
                <a:solidFill>
                  <a:srgbClr val="00FF00"/>
                </a:solidFill>
                <a:latin typeface="Comic Sans MS" pitchFamily="34" charset="0"/>
                <a:ea typeface="Comic Sans MS" pitchFamily="34" charset="-122"/>
                <a:cs typeface="Comic Sans MS" pitchFamily="34" charset="-120"/>
              </a:rPr>
              <a:t>"Because who doesn't think about parkas in July?"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3038051" y="3480064"/>
            <a:ext cx="3067750" cy="726547"/>
          </a:xfrm>
          <a:prstGeom prst="rect">
            <a:avLst/>
          </a:prstGeom>
          <a:solidFill>
            <a:srgbClr val="FFFF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3147655" y="3617596"/>
            <a:ext cx="2848540" cy="4514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0000"/>
                </a:solidFill>
                <a:latin typeface="Comic Sans MS" pitchFamily="34" charset="0"/>
                <a:ea typeface="Comic Sans MS" pitchFamily="34" charset="-122"/>
                <a:cs typeface="Comic Sans MS" pitchFamily="34" charset="-120"/>
              </a:rPr>
              <a:t>🌞 LAUNCHING AUGUST 1ST! 🌞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A5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8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426669" y="190500"/>
            <a:ext cx="8290661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2600" b="1" dirty="0">
                <a:solidFill>
                  <a:srgbClr val="FFFF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🔥 WHY SUMMER IS PERFECT FOR WINTER COATS 🔥</a:t>
            </a:r>
            <a:endParaRPr lang="en-US" sz="2600" dirty="0"/>
          </a:p>
        </p:txBody>
      </p:sp>
      <p:sp>
        <p:nvSpPr>
          <p:cNvPr id="4" name="Text 2"/>
          <p:cNvSpPr/>
          <p:nvPr/>
        </p:nvSpPr>
        <p:spPr>
          <a:xfrm>
            <a:off x="507950" y="1333500"/>
            <a:ext cx="3905399" cy="748457"/>
          </a:xfrm>
          <a:prstGeom prst="rect">
            <a:avLst/>
          </a:prstGeom>
          <a:solidFill>
            <a:srgbClr val="FF69B4"/>
          </a:solidFill>
          <a:ln w="38100">
            <a:solidFill>
              <a:srgbClr val="00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73001" y="1498550"/>
            <a:ext cx="364680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400"/>
              </a:spcAft>
              <a:buNone/>
            </a:pPr>
            <a:r>
              <a:rPr lang="en-US" sz="1300" b="1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CHALLENGE #1</a:t>
            </a:r>
            <a:endParaRPr lang="en-US" sz="1300" dirty="0"/>
          </a:p>
        </p:txBody>
      </p:sp>
      <p:sp>
        <p:nvSpPr>
          <p:cNvPr id="6" name="Text 4"/>
          <p:cNvSpPr/>
          <p:nvPr/>
        </p:nvSpPr>
        <p:spPr>
          <a:xfrm>
            <a:off x="673001" y="1749326"/>
            <a:ext cx="3646804" cy="1675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20"/>
              </a:lnSpc>
              <a:buNone/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It's 95°F and nobody wants coats</a:t>
            </a:r>
            <a:endParaRPr lang="en-US" sz="1100" dirty="0"/>
          </a:p>
        </p:txBody>
      </p:sp>
      <p:sp>
        <p:nvSpPr>
          <p:cNvPr id="7" name="Text 5"/>
          <p:cNvSpPr/>
          <p:nvPr/>
        </p:nvSpPr>
        <p:spPr>
          <a:xfrm>
            <a:off x="507950" y="2208907"/>
            <a:ext cx="3905399" cy="748457"/>
          </a:xfrm>
          <a:prstGeom prst="rect">
            <a:avLst/>
          </a:prstGeom>
          <a:solidFill>
            <a:srgbClr val="FF69B4"/>
          </a:solidFill>
          <a:ln w="38100">
            <a:solidFill>
              <a:srgbClr val="00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673001" y="2373957"/>
            <a:ext cx="364680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400"/>
              </a:spcAft>
              <a:buNone/>
            </a:pPr>
            <a:r>
              <a:rPr lang="en-US" sz="1300" b="1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CHALLENGE #2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673001" y="2624733"/>
            <a:ext cx="3646804" cy="1675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20"/>
              </a:lnSpc>
              <a:buNone/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 storage space for 5 months</a:t>
            </a:r>
            <a:endParaRPr lang="en-US" sz="1100" dirty="0"/>
          </a:p>
        </p:txBody>
      </p:sp>
      <p:sp>
        <p:nvSpPr>
          <p:cNvPr id="10" name="Text 8"/>
          <p:cNvSpPr/>
          <p:nvPr/>
        </p:nvSpPr>
        <p:spPr>
          <a:xfrm>
            <a:off x="507950" y="3084314"/>
            <a:ext cx="3905399" cy="748457"/>
          </a:xfrm>
          <a:prstGeom prst="rect">
            <a:avLst/>
          </a:prstGeom>
          <a:solidFill>
            <a:srgbClr val="FF69B4"/>
          </a:solidFill>
          <a:ln w="38100">
            <a:solidFill>
              <a:srgbClr val="00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673001" y="3249364"/>
            <a:ext cx="364680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400"/>
              </a:spcAft>
              <a:buNone/>
            </a:pPr>
            <a:r>
              <a:rPr lang="en-US" sz="1300" b="1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OUR SOLUTION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673001" y="3500140"/>
            <a:ext cx="3646804" cy="1675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20"/>
              </a:lnSpc>
              <a:buNone/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Ignore all logic! #YOLO</a:t>
            </a:r>
            <a:endParaRPr lang="en-US" sz="1100" dirty="0"/>
          </a:p>
        </p:txBody>
      </p:sp>
      <p:sp>
        <p:nvSpPr>
          <p:cNvPr id="13" name="Text 11"/>
          <p:cNvSpPr/>
          <p:nvPr/>
        </p:nvSpPr>
        <p:spPr>
          <a:xfrm>
            <a:off x="4730800" y="1333500"/>
            <a:ext cx="3905399" cy="364927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4756414" y="1396901"/>
            <a:ext cx="3854169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00FF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Customer Interest by Month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5474791" y="2869853"/>
            <a:ext cx="246576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Interest Chart (Spoiler: It's very low)</a:t>
            </a:r>
            <a:endParaRPr lang="en-US" sz="1200" dirty="0"/>
          </a:p>
        </p:txBody>
      </p:sp>
      <p:graphicFrame>
        <p:nvGraphicFramePr>
          <p:cNvPr id="16" name="Chart 0" descr=""/>
          <p:cNvGraphicFramePr/>
          <p:nvPr/>
        </p:nvGraphicFramePr>
        <p:xfrm>
          <a:off x="4730800" y="1825377"/>
          <a:ext cx="3905399" cy="22605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CE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19150"/>
          </a:xfrm>
          <a:prstGeom prst="rect">
            <a:avLst/>
          </a:prstGeom>
          <a:solidFill>
            <a:srgbClr val="FFB6C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790575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26669" y="190500"/>
            <a:ext cx="8290661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2600" b="1" dirty="0">
                <a:solidFill>
                  <a:srgbClr val="00008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🎯 OUR "IDEAL" CUSTOMER 🎯</a:t>
            </a:r>
            <a:endParaRPr lang="en-US" sz="2600" dirty="0"/>
          </a:p>
        </p:txBody>
      </p:sp>
      <p:sp>
        <p:nvSpPr>
          <p:cNvPr id="5" name="Text 3"/>
          <p:cNvSpPr/>
          <p:nvPr/>
        </p:nvSpPr>
        <p:spPr>
          <a:xfrm>
            <a:off x="444401" y="1136600"/>
            <a:ext cx="4032349" cy="1512689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FF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609451" y="1301651"/>
            <a:ext cx="3776293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400" b="1" u="sng" dirty="0">
                <a:solidFill>
                  <a:srgbClr val="FF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OUR CUSTOMER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609451" y="1587401"/>
            <a:ext cx="3702248" cy="659606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lnSpc>
                <a:spcPts val="1300"/>
              </a:lnSpc>
              <a:buSzPct val="100000"/>
              <a:buChar char="•"/>
            </a:pPr>
            <a:r>
              <a:rPr lang="en-US" sz="1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Lives in tropics</a:t>
            </a:r>
            <a:endParaRPr lang="en-US" sz="1000" dirty="0"/>
          </a:p>
          <a:p>
            <a:pPr algn="l" marL="95250" indent="-95250">
              <a:lnSpc>
                <a:spcPts val="1300"/>
              </a:lnSpc>
              <a:buSzPct val="100000"/>
              <a:buChar char="•"/>
            </a:pPr>
            <a:r>
              <a:rPr lang="en-US" sz="1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Loves heavy coats</a:t>
            </a:r>
            <a:endParaRPr lang="en-US" sz="1000" dirty="0"/>
          </a:p>
          <a:p>
            <a:pPr algn="l" marL="95250" indent="-95250">
              <a:lnSpc>
                <a:spcPts val="1300"/>
              </a:lnSpc>
              <a:buSzPct val="100000"/>
              <a:buChar char="•"/>
            </a:pPr>
            <a:r>
              <a:rPr lang="en-US" sz="1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Plans 6+ months ahead</a:t>
            </a:r>
            <a:endParaRPr lang="en-US" sz="1000" dirty="0"/>
          </a:p>
          <a:p>
            <a:pPr algn="l" marL="95250" indent="-95250">
              <a:lnSpc>
                <a:spcPts val="1300"/>
              </a:lnSpc>
              <a:buSzPct val="100000"/>
              <a:buChar char="•"/>
            </a:pPr>
            <a:r>
              <a:rPr lang="en-US" sz="1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Has unlimited storage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4667250" y="1136600"/>
            <a:ext cx="4032349" cy="1512689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FF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4832300" y="1301651"/>
            <a:ext cx="3776293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400" b="1" u="sng" dirty="0">
                <a:solidFill>
                  <a:srgbClr val="FF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MARKET SIZE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4832300" y="1587401"/>
            <a:ext cx="3702248" cy="659606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lnSpc>
                <a:spcPts val="1300"/>
              </a:lnSpc>
              <a:buSzPct val="100000"/>
              <a:buChar char="•"/>
            </a:pPr>
            <a:r>
              <a:rPr lang="en-US" sz="1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Total market: 7.8 billion</a:t>
            </a:r>
            <a:endParaRPr lang="en-US" sz="1000" dirty="0"/>
          </a:p>
          <a:p>
            <a:pPr algn="l" marL="95250" indent="-95250">
              <a:lnSpc>
                <a:spcPts val="1300"/>
              </a:lnSpc>
              <a:buSzPct val="100000"/>
              <a:buChar char="•"/>
            </a:pPr>
            <a:r>
              <a:rPr lang="en-US" sz="1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Interested: Maybe 47</a:t>
            </a:r>
            <a:endParaRPr lang="en-US" sz="1000" dirty="0"/>
          </a:p>
          <a:p>
            <a:pPr algn="l" marL="95250" indent="-95250">
              <a:lnSpc>
                <a:spcPts val="1300"/>
              </a:lnSpc>
              <a:buSzPct val="100000"/>
              <a:buChar char="•"/>
            </a:pPr>
            <a:r>
              <a:rPr lang="en-US" sz="1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Will buy: Probably 2</a:t>
            </a:r>
            <a:endParaRPr lang="en-US" sz="1000" dirty="0"/>
          </a:p>
          <a:p>
            <a:pPr algn="l" marL="95250" indent="-95250">
              <a:lnSpc>
                <a:spcPts val="1300"/>
              </a:lnSpc>
              <a:buSzPct val="100000"/>
              <a:buChar char="•"/>
            </a:pPr>
            <a:r>
              <a:rPr lang="en-US" sz="1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Profit margin: -287%</a:t>
            </a:r>
            <a:endParaRPr lang="en-US" sz="1000" dirty="0"/>
          </a:p>
        </p:txBody>
      </p:sp>
      <p:sp>
        <p:nvSpPr>
          <p:cNvPr id="11" name="Text 9"/>
          <p:cNvSpPr/>
          <p:nvPr/>
        </p:nvSpPr>
        <p:spPr>
          <a:xfrm>
            <a:off x="444401" y="2801689"/>
            <a:ext cx="8255198" cy="434876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491338" y="2928640"/>
            <a:ext cx="8161324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00FF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🚨 Strategy: "Hope for freak blizzard!" 🚨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14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343025"/>
          </a:xfrm>
          <a:prstGeom prst="rect">
            <a:avLst/>
          </a:prstGeom>
          <a:solidFill>
            <a:srgbClr val="00FF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1319213"/>
            <a:ext cx="9144000" cy="0"/>
          </a:xfrm>
          <a:prstGeom prst="line">
            <a:avLst/>
          </a:prstGeom>
          <a:noFill/>
          <a:ln w="47625">
            <a:solidFill>
              <a:srgbClr val="FF000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26669" y="228600"/>
            <a:ext cx="8290661" cy="838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2800" dirty="0">
                <a:solidFill>
                  <a:srgbClr val="FF0000"/>
                </a:solidFill>
                <a:latin typeface="Impact" pitchFamily="34" charset="0"/>
                <a:ea typeface="Impact" pitchFamily="34" charset="-122"/>
                <a:cs typeface="Impact" pitchFamily="34" charset="-120"/>
              </a:rPr>
              <a:t>☃️ PRODUCT LINE: "SWEAT LODGE COLLECTION" ☃️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381000" y="1533525"/>
            <a:ext cx="2624733" cy="3266331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587925" y="1762125"/>
            <a:ext cx="2210883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1000"/>
              </a:spcAft>
              <a:buNone/>
            </a:pPr>
            <a:r>
              <a:rPr lang="en-US" sz="1600" u="sng" dirty="0">
                <a:solidFill>
                  <a:srgbClr val="FF00FF"/>
                </a:solidFill>
                <a:latin typeface="Impact" pitchFamily="34" charset="0"/>
                <a:ea typeface="Impact" pitchFamily="34" charset="-122"/>
                <a:cs typeface="Impact" pitchFamily="34" charset="-120"/>
              </a:rPr>
              <a:t>THE SAHARA SPECIAL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609600" y="2365325"/>
            <a:ext cx="2167533" cy="838200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165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  <a:latin typeface="Impact" pitchFamily="34" charset="0"/>
                <a:ea typeface="Impact" pitchFamily="34" charset="-122"/>
                <a:cs typeface="Impact" pitchFamily="34" charset="-120"/>
              </a:rPr>
              <a:t>Triple-insulated for -40°F</a:t>
            </a:r>
            <a:endParaRPr lang="en-US" sz="1100" dirty="0"/>
          </a:p>
          <a:p>
            <a:pPr algn="l" marL="127000" indent="-127000">
              <a:lnSpc>
                <a:spcPts val="165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  <a:latin typeface="Impact" pitchFamily="34" charset="0"/>
                <a:ea typeface="Impact" pitchFamily="34" charset="-122"/>
                <a:cs typeface="Impact" pitchFamily="34" charset="-120"/>
              </a:rPr>
              <a:t>Perfect for 100°F weather!</a:t>
            </a:r>
            <a:endParaRPr lang="en-US" sz="1100" dirty="0"/>
          </a:p>
          <a:p>
            <a:pPr algn="l" marL="127000" indent="-127000">
              <a:lnSpc>
                <a:spcPts val="165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  <a:latin typeface="Impact" pitchFamily="34" charset="0"/>
                <a:ea typeface="Impact" pitchFamily="34" charset="-122"/>
                <a:cs typeface="Impact" pitchFamily="34" charset="-120"/>
              </a:rPr>
              <a:t>Built-in heating coils</a:t>
            </a:r>
            <a:endParaRPr lang="en-US" sz="1100" dirty="0"/>
          </a:p>
          <a:p>
            <a:pPr algn="l" marL="127000" indent="-127000">
              <a:lnSpc>
                <a:spcPts val="165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  <a:latin typeface="Impact" pitchFamily="34" charset="0"/>
                <a:ea typeface="Impact" pitchFamily="34" charset="-122"/>
                <a:cs typeface="Impact" pitchFamily="34" charset="-120"/>
              </a:rPr>
              <a:t>Weighs only 15 lbs</a:t>
            </a:r>
            <a:endParaRPr lang="en-US" sz="1100" dirty="0"/>
          </a:p>
        </p:txBody>
      </p:sp>
      <p:sp>
        <p:nvSpPr>
          <p:cNvPr id="8" name="Text 6"/>
          <p:cNvSpPr/>
          <p:nvPr/>
        </p:nvSpPr>
        <p:spPr>
          <a:xfrm>
            <a:off x="609600" y="3305026"/>
            <a:ext cx="2167533" cy="317153"/>
          </a:xfrm>
          <a:prstGeom prst="rect">
            <a:avLst/>
          </a:prstGeom>
          <a:solidFill>
            <a:srgbClr val="FF00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652593" y="3368427"/>
            <a:ext cx="2081546" cy="190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FFFFFF"/>
                </a:solidFill>
                <a:latin typeface="Impact" pitchFamily="34" charset="0"/>
                <a:ea typeface="Impact" pitchFamily="34" charset="-122"/>
                <a:cs typeface="Impact" pitchFamily="34" charset="-120"/>
              </a:rPr>
              <a:t>⚠️ Heat stroke risk! ⚠️</a:t>
            </a:r>
            <a:endParaRPr lang="en-US" sz="1000" dirty="0"/>
          </a:p>
        </p:txBody>
      </p:sp>
      <p:sp>
        <p:nvSpPr>
          <p:cNvPr id="10" name="Text 8"/>
          <p:cNvSpPr/>
          <p:nvPr/>
        </p:nvSpPr>
        <p:spPr>
          <a:xfrm>
            <a:off x="609600" y="3850630"/>
            <a:ext cx="2167533" cy="720626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717414" y="3977580"/>
            <a:ext cx="1951905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00"/>
                </a:solidFill>
                <a:latin typeface="Impact" pitchFamily="34" charset="0"/>
                <a:ea typeface="Impact" pitchFamily="34" charset="-122"/>
                <a:cs typeface="Impact" pitchFamily="34" charset="-120"/>
              </a:rPr>
              <a:t>$899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717414" y="4310955"/>
            <a:ext cx="1951905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300"/>
              </a:spcBef>
              <a:buNone/>
            </a:pPr>
            <a:r>
              <a:rPr lang="en-US" sz="900" dirty="0">
                <a:solidFill>
                  <a:srgbClr val="FFFF00"/>
                </a:solidFill>
                <a:latin typeface="Impact" pitchFamily="34" charset="0"/>
                <a:ea typeface="Impact" pitchFamily="34" charset="-122"/>
                <a:cs typeface="Impact" pitchFamily="34" charset="-120"/>
              </a:rPr>
              <a:t>No returns after sweating</a:t>
            </a:r>
            <a:endParaRPr lang="en-US" sz="900" dirty="0"/>
          </a:p>
        </p:txBody>
      </p:sp>
      <p:sp>
        <p:nvSpPr>
          <p:cNvPr id="13" name="Text 11"/>
          <p:cNvSpPr/>
          <p:nvPr/>
        </p:nvSpPr>
        <p:spPr>
          <a:xfrm>
            <a:off x="3259634" y="1533525"/>
            <a:ext cx="2624733" cy="3266331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3466558" y="1762125"/>
            <a:ext cx="2210883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1000"/>
              </a:spcAft>
              <a:buNone/>
            </a:pPr>
            <a:r>
              <a:rPr lang="en-US" sz="1600" u="sng" dirty="0">
                <a:solidFill>
                  <a:srgbClr val="FF00FF"/>
                </a:solidFill>
                <a:latin typeface="Impact" pitchFamily="34" charset="0"/>
                <a:ea typeface="Impact" pitchFamily="34" charset="-122"/>
                <a:cs typeface="Impact" pitchFamily="34" charset="-120"/>
              </a:rPr>
              <a:t>BEACH BLIZZARD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3488234" y="2127200"/>
            <a:ext cx="2167533" cy="838200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165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  <a:latin typeface="Impact" pitchFamily="34" charset="0"/>
                <a:ea typeface="Impact" pitchFamily="34" charset="-122"/>
                <a:cs typeface="Impact" pitchFamily="34" charset="-120"/>
              </a:rPr>
              <a:t>Fur-lined everything</a:t>
            </a:r>
            <a:endParaRPr lang="en-US" sz="1100" dirty="0"/>
          </a:p>
          <a:p>
            <a:pPr algn="l" marL="127000" indent="-127000">
              <a:lnSpc>
                <a:spcPts val="165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  <a:latin typeface="Impact" pitchFamily="34" charset="0"/>
                <a:ea typeface="Impact" pitchFamily="34" charset="-122"/>
                <a:cs typeface="Impact" pitchFamily="34" charset="-120"/>
              </a:rPr>
              <a:t>UV protection (why?)</a:t>
            </a:r>
            <a:endParaRPr lang="en-US" sz="1100" dirty="0"/>
          </a:p>
          <a:p>
            <a:pPr algn="l" marL="127000" indent="-127000">
              <a:lnSpc>
                <a:spcPts val="165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  <a:latin typeface="Impact" pitchFamily="34" charset="0"/>
                <a:ea typeface="Impact" pitchFamily="34" charset="-122"/>
                <a:cs typeface="Impact" pitchFamily="34" charset="-120"/>
              </a:rPr>
              <a:t>Sand-proof zippers</a:t>
            </a:r>
            <a:endParaRPr lang="en-US" sz="1100" dirty="0"/>
          </a:p>
          <a:p>
            <a:pPr algn="l" marL="127000" indent="-127000">
              <a:lnSpc>
                <a:spcPts val="165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  <a:latin typeface="Impact" pitchFamily="34" charset="0"/>
                <a:ea typeface="Impact" pitchFamily="34" charset="-122"/>
                <a:cs typeface="Impact" pitchFamily="34" charset="-120"/>
              </a:rPr>
              <a:t>Includes snow goggles</a:t>
            </a:r>
            <a:endParaRPr lang="en-US" sz="1100" dirty="0"/>
          </a:p>
        </p:txBody>
      </p:sp>
      <p:sp>
        <p:nvSpPr>
          <p:cNvPr id="16" name="Text 14"/>
          <p:cNvSpPr/>
          <p:nvPr/>
        </p:nvSpPr>
        <p:spPr>
          <a:xfrm>
            <a:off x="3488234" y="3066901"/>
            <a:ext cx="2167533" cy="317153"/>
          </a:xfrm>
          <a:prstGeom prst="rect">
            <a:avLst/>
          </a:prstGeom>
          <a:solidFill>
            <a:srgbClr val="FF00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3531227" y="3130302"/>
            <a:ext cx="2081546" cy="190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FFFFFF"/>
                </a:solidFill>
                <a:latin typeface="Impact" pitchFamily="34" charset="0"/>
                <a:ea typeface="Impact" pitchFamily="34" charset="-122"/>
                <a:cs typeface="Impact" pitchFamily="34" charset="-120"/>
              </a:rPr>
              <a:t>⚠️ Not waterproof! ⚠️</a:t>
            </a:r>
            <a:endParaRPr lang="en-US" sz="1000" dirty="0"/>
          </a:p>
        </p:txBody>
      </p:sp>
      <p:sp>
        <p:nvSpPr>
          <p:cNvPr id="18" name="Text 16"/>
          <p:cNvSpPr/>
          <p:nvPr/>
        </p:nvSpPr>
        <p:spPr>
          <a:xfrm>
            <a:off x="3488234" y="3850630"/>
            <a:ext cx="2167533" cy="720626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Text 17"/>
          <p:cNvSpPr/>
          <p:nvPr/>
        </p:nvSpPr>
        <p:spPr>
          <a:xfrm>
            <a:off x="3596048" y="3977580"/>
            <a:ext cx="1951905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00"/>
                </a:solidFill>
                <a:latin typeface="Impact" pitchFamily="34" charset="0"/>
                <a:ea typeface="Impact" pitchFamily="34" charset="-122"/>
                <a:cs typeface="Impact" pitchFamily="34" charset="-120"/>
              </a:rPr>
              <a:t>$1,299</a:t>
            </a:r>
            <a:endParaRPr lang="en-US" sz="2000" dirty="0"/>
          </a:p>
        </p:txBody>
      </p:sp>
      <p:sp>
        <p:nvSpPr>
          <p:cNvPr id="20" name="Text 18"/>
          <p:cNvSpPr/>
          <p:nvPr/>
        </p:nvSpPr>
        <p:spPr>
          <a:xfrm>
            <a:off x="3596048" y="4310955"/>
            <a:ext cx="1951905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300"/>
              </a:spcBef>
              <a:buNone/>
            </a:pPr>
            <a:r>
              <a:rPr lang="en-US" sz="900" dirty="0">
                <a:solidFill>
                  <a:srgbClr val="FFFF00"/>
                </a:solidFill>
                <a:latin typeface="Impact" pitchFamily="34" charset="0"/>
                <a:ea typeface="Impact" pitchFamily="34" charset="-122"/>
                <a:cs typeface="Impact" pitchFamily="34" charset="-120"/>
              </a:rPr>
              <a:t>Storage unit not included</a:t>
            </a:r>
            <a:endParaRPr lang="en-US" sz="900" dirty="0"/>
          </a:p>
        </p:txBody>
      </p:sp>
      <p:sp>
        <p:nvSpPr>
          <p:cNvPr id="21" name="Text 19"/>
          <p:cNvSpPr/>
          <p:nvPr/>
        </p:nvSpPr>
        <p:spPr>
          <a:xfrm>
            <a:off x="6138267" y="1533525"/>
            <a:ext cx="2624733" cy="3266331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Text 20"/>
          <p:cNvSpPr/>
          <p:nvPr/>
        </p:nvSpPr>
        <p:spPr>
          <a:xfrm>
            <a:off x="6345192" y="1762125"/>
            <a:ext cx="2210883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1000"/>
              </a:spcAft>
              <a:buNone/>
            </a:pPr>
            <a:r>
              <a:rPr lang="en-US" sz="1600" u="sng" dirty="0">
                <a:solidFill>
                  <a:srgbClr val="FF00FF"/>
                </a:solidFill>
                <a:latin typeface="Impact" pitchFamily="34" charset="0"/>
                <a:ea typeface="Impact" pitchFamily="34" charset="-122"/>
                <a:cs typeface="Impact" pitchFamily="34" charset="-120"/>
              </a:rPr>
              <a:t>POOLSIDE PARKA</a:t>
            </a:r>
            <a:endParaRPr lang="en-US" sz="1600" dirty="0"/>
          </a:p>
        </p:txBody>
      </p:sp>
      <p:sp>
        <p:nvSpPr>
          <p:cNvPr id="23" name="Text 21"/>
          <p:cNvSpPr/>
          <p:nvPr/>
        </p:nvSpPr>
        <p:spPr>
          <a:xfrm>
            <a:off x="6366867" y="2127200"/>
            <a:ext cx="2167533" cy="838200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165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  <a:latin typeface="Impact" pitchFamily="34" charset="0"/>
                <a:ea typeface="Impact" pitchFamily="34" charset="-122"/>
                <a:cs typeface="Impact" pitchFamily="34" charset="-120"/>
              </a:rPr>
              <a:t>Chlorine-resistant!</a:t>
            </a:r>
            <a:endParaRPr lang="en-US" sz="1100" dirty="0"/>
          </a:p>
          <a:p>
            <a:pPr algn="l" marL="127000" indent="-127000">
              <a:lnSpc>
                <a:spcPts val="165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  <a:latin typeface="Impact" pitchFamily="34" charset="0"/>
                <a:ea typeface="Impact" pitchFamily="34" charset="-122"/>
                <a:cs typeface="Impact" pitchFamily="34" charset="-120"/>
              </a:rPr>
              <a:t>Floats (allegedly)</a:t>
            </a:r>
            <a:endParaRPr lang="en-US" sz="1100" dirty="0"/>
          </a:p>
          <a:p>
            <a:pPr algn="l" marL="127000" indent="-127000">
              <a:lnSpc>
                <a:spcPts val="165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  <a:latin typeface="Impact" pitchFamily="34" charset="0"/>
                <a:ea typeface="Impact" pitchFamily="34" charset="-122"/>
                <a:cs typeface="Impact" pitchFamily="34" charset="-120"/>
              </a:rPr>
              <a:t>Built-in ice maker</a:t>
            </a:r>
            <a:endParaRPr lang="en-US" sz="1100" dirty="0"/>
          </a:p>
          <a:p>
            <a:pPr algn="l" marL="127000" indent="-127000">
              <a:lnSpc>
                <a:spcPts val="165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  <a:latin typeface="Impact" pitchFamily="34" charset="0"/>
                <a:ea typeface="Impact" pitchFamily="34" charset="-122"/>
                <a:cs typeface="Impact" pitchFamily="34" charset="-120"/>
              </a:rPr>
              <a:t>WiFi hotspot enabled</a:t>
            </a:r>
            <a:endParaRPr lang="en-US" sz="1100" dirty="0"/>
          </a:p>
        </p:txBody>
      </p:sp>
      <p:sp>
        <p:nvSpPr>
          <p:cNvPr id="24" name="Text 22"/>
          <p:cNvSpPr/>
          <p:nvPr/>
        </p:nvSpPr>
        <p:spPr>
          <a:xfrm>
            <a:off x="6366867" y="3066901"/>
            <a:ext cx="2167533" cy="317153"/>
          </a:xfrm>
          <a:prstGeom prst="rect">
            <a:avLst/>
          </a:prstGeom>
          <a:solidFill>
            <a:srgbClr val="FF00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5" name="Text 23"/>
          <p:cNvSpPr/>
          <p:nvPr/>
        </p:nvSpPr>
        <p:spPr>
          <a:xfrm>
            <a:off x="6409861" y="3130302"/>
            <a:ext cx="2081546" cy="190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FFFFFF"/>
                </a:solidFill>
                <a:latin typeface="Impact" pitchFamily="34" charset="0"/>
                <a:ea typeface="Impact" pitchFamily="34" charset="-122"/>
                <a:cs typeface="Impact" pitchFamily="34" charset="-120"/>
              </a:rPr>
              <a:t>⚠️ Do not swim in! ⚠️</a:t>
            </a:r>
            <a:endParaRPr lang="en-US" sz="1000" dirty="0"/>
          </a:p>
        </p:txBody>
      </p:sp>
      <p:sp>
        <p:nvSpPr>
          <p:cNvPr id="26" name="Text 24"/>
          <p:cNvSpPr/>
          <p:nvPr/>
        </p:nvSpPr>
        <p:spPr>
          <a:xfrm>
            <a:off x="6366867" y="3850630"/>
            <a:ext cx="2167533" cy="720626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7" name="Text 25"/>
          <p:cNvSpPr/>
          <p:nvPr/>
        </p:nvSpPr>
        <p:spPr>
          <a:xfrm>
            <a:off x="6474681" y="3977580"/>
            <a:ext cx="1951905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00"/>
                </a:solidFill>
                <a:latin typeface="Impact" pitchFamily="34" charset="0"/>
                <a:ea typeface="Impact" pitchFamily="34" charset="-122"/>
                <a:cs typeface="Impact" pitchFamily="34" charset="-120"/>
              </a:rPr>
              <a:t>$2,499</a:t>
            </a:r>
            <a:endParaRPr lang="en-US" sz="2000" dirty="0"/>
          </a:p>
        </p:txBody>
      </p:sp>
      <p:sp>
        <p:nvSpPr>
          <p:cNvPr id="28" name="Text 26"/>
          <p:cNvSpPr/>
          <p:nvPr/>
        </p:nvSpPr>
        <p:spPr>
          <a:xfrm>
            <a:off x="6474681" y="4310955"/>
            <a:ext cx="1951905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300"/>
              </a:spcBef>
              <a:buNone/>
            </a:pPr>
            <a:r>
              <a:rPr lang="en-US" sz="900" dirty="0">
                <a:solidFill>
                  <a:srgbClr val="FFFF00"/>
                </a:solidFill>
                <a:latin typeface="Impact" pitchFamily="34" charset="0"/>
                <a:ea typeface="Impact" pitchFamily="34" charset="-122"/>
                <a:cs typeface="Impact" pitchFamily="34" charset="-120"/>
              </a:rPr>
              <a:t>Financing available!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9400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09625"/>
          </a:xfrm>
          <a:prstGeom prst="rect">
            <a:avLst/>
          </a:prstGeom>
          <a:solidFill>
            <a:srgbClr val="FFFF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785813"/>
            <a:ext cx="9144000" cy="0"/>
          </a:xfrm>
          <a:prstGeom prst="line">
            <a:avLst/>
          </a:prstGeom>
          <a:noFill/>
          <a:ln w="47625">
            <a:solidFill>
              <a:srgbClr val="FF000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26669" y="190500"/>
            <a:ext cx="8290661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2600" b="1" dirty="0">
                <a:solidFill>
                  <a:srgbClr val="FF000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💸 "OPTIMISTIC" SALES PROJECTIONS 💸</a:t>
            </a:r>
            <a:endParaRPr lang="en-US" sz="2600" dirty="0"/>
          </a:p>
        </p:txBody>
      </p:sp>
      <p:sp>
        <p:nvSpPr>
          <p:cNvPr id="5" name="Text 3"/>
          <p:cNvSpPr/>
          <p:nvPr/>
        </p:nvSpPr>
        <p:spPr>
          <a:xfrm>
            <a:off x="444401" y="1000125"/>
            <a:ext cx="3175099" cy="961727"/>
          </a:xfrm>
          <a:prstGeom prst="rect">
            <a:avLst/>
          </a:prstGeom>
          <a:solidFill>
            <a:srgbClr val="00FFFF"/>
          </a:solidFill>
          <a:ln w="38100">
            <a:solidFill>
              <a:srgbClr val="FF00FF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609451" y="1165175"/>
            <a:ext cx="2901898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Q3 Revenue</a:t>
            </a:r>
            <a:endParaRPr lang="en-US" sz="1100" dirty="0"/>
          </a:p>
        </p:txBody>
      </p:sp>
      <p:sp>
        <p:nvSpPr>
          <p:cNvPr id="7" name="Text 5"/>
          <p:cNvSpPr/>
          <p:nvPr/>
        </p:nvSpPr>
        <p:spPr>
          <a:xfrm>
            <a:off x="609451" y="1342876"/>
            <a:ext cx="2901898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$3,847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609451" y="1663452"/>
            <a:ext cx="2901898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8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Total, not thousands</a:t>
            </a:r>
            <a:endParaRPr lang="en-US" sz="900" dirty="0"/>
          </a:p>
        </p:txBody>
      </p:sp>
      <p:sp>
        <p:nvSpPr>
          <p:cNvPr id="9" name="Text 7"/>
          <p:cNvSpPr/>
          <p:nvPr/>
        </p:nvSpPr>
        <p:spPr>
          <a:xfrm>
            <a:off x="444401" y="2088803"/>
            <a:ext cx="3175099" cy="961727"/>
          </a:xfrm>
          <a:prstGeom prst="rect">
            <a:avLst/>
          </a:prstGeom>
          <a:solidFill>
            <a:srgbClr val="00FFFF"/>
          </a:solidFill>
          <a:ln w="38100">
            <a:solidFill>
              <a:srgbClr val="FF00FF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609451" y="2253853"/>
            <a:ext cx="2901898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Units Sold</a:t>
            </a:r>
            <a:endParaRPr lang="en-US" sz="1100" dirty="0"/>
          </a:p>
        </p:txBody>
      </p:sp>
      <p:sp>
        <p:nvSpPr>
          <p:cNvPr id="11" name="Text 9"/>
          <p:cNvSpPr/>
          <p:nvPr/>
        </p:nvSpPr>
        <p:spPr>
          <a:xfrm>
            <a:off x="609451" y="2431554"/>
            <a:ext cx="2901898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4.5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609451" y="2752130"/>
            <a:ext cx="2901898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8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Half a coat?</a:t>
            </a:r>
            <a:endParaRPr lang="en-US" sz="900" dirty="0"/>
          </a:p>
        </p:txBody>
      </p:sp>
      <p:sp>
        <p:nvSpPr>
          <p:cNvPr id="13" name="Text 11"/>
          <p:cNvSpPr/>
          <p:nvPr/>
        </p:nvSpPr>
        <p:spPr>
          <a:xfrm>
            <a:off x="444401" y="3177480"/>
            <a:ext cx="3175099" cy="961727"/>
          </a:xfrm>
          <a:prstGeom prst="rect">
            <a:avLst/>
          </a:prstGeom>
          <a:solidFill>
            <a:srgbClr val="00FFFF"/>
          </a:solidFill>
          <a:ln w="38100">
            <a:solidFill>
              <a:srgbClr val="FF00FF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609451" y="3342531"/>
            <a:ext cx="2901898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Profit Margin</a:t>
            </a:r>
            <a:endParaRPr lang="en-US" sz="1100" dirty="0"/>
          </a:p>
        </p:txBody>
      </p:sp>
      <p:sp>
        <p:nvSpPr>
          <p:cNvPr id="15" name="Text 13"/>
          <p:cNvSpPr/>
          <p:nvPr/>
        </p:nvSpPr>
        <p:spPr>
          <a:xfrm>
            <a:off x="609451" y="3520232"/>
            <a:ext cx="2901898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-287%</a:t>
            </a:r>
            <a:endParaRPr lang="en-US" sz="2000" dirty="0"/>
          </a:p>
        </p:txBody>
      </p:sp>
      <p:sp>
        <p:nvSpPr>
          <p:cNvPr id="16" name="Text 14"/>
          <p:cNvSpPr/>
          <p:nvPr/>
        </p:nvSpPr>
        <p:spPr>
          <a:xfrm>
            <a:off x="609451" y="3840807"/>
            <a:ext cx="2901898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8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Oops!</a:t>
            </a:r>
            <a:endParaRPr lang="en-US" sz="900" dirty="0"/>
          </a:p>
        </p:txBody>
      </p:sp>
      <p:sp>
        <p:nvSpPr>
          <p:cNvPr id="17" name="Text 15"/>
          <p:cNvSpPr/>
          <p:nvPr/>
        </p:nvSpPr>
        <p:spPr>
          <a:xfrm>
            <a:off x="3936950" y="1000125"/>
            <a:ext cx="4762649" cy="336352"/>
          </a:xfrm>
          <a:prstGeom prst="rect">
            <a:avLst/>
          </a:prstGeom>
          <a:solidFill>
            <a:srgbClr val="FF00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3953993" y="1063526"/>
            <a:ext cx="4728564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Monthly Sales (Units)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5920085" y="2469803"/>
            <a:ext cx="81215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Sales Chart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3936950" y="3774579"/>
            <a:ext cx="4762649" cy="26670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3967048" y="3850779"/>
            <a:ext cx="4702454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800" dirty="0">
                <a:solidFill>
                  <a:srgbClr val="00FF0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Assumes unexpected ice age</a:t>
            </a:r>
            <a:endParaRPr lang="en-US" sz="800" dirty="0"/>
          </a:p>
        </p:txBody>
      </p:sp>
      <p:graphicFrame>
        <p:nvGraphicFramePr>
          <p:cNvPr id="22" name="Chart 0" descr=""/>
          <p:cNvGraphicFramePr/>
          <p:nvPr/>
        </p:nvGraphicFramePr>
        <p:xfrm>
          <a:off x="3936950" y="1437977"/>
          <a:ext cx="4762649" cy="22351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69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13756" y="436811"/>
            <a:ext cx="5716488" cy="4269879"/>
          </a:xfrm>
          <a:prstGeom prst="rect">
            <a:avLst/>
          </a:prstGeom>
          <a:solidFill>
            <a:srgbClr val="FFFFFF"/>
          </a:solidFill>
          <a:ln w="57150">
            <a:solidFill>
              <a:srgbClr val="FF0000"/>
            </a:solidFill>
          </a:ln>
          <a:effectLst>
            <a:outerShdw sx="100000" sy="100000" kx="0" ky="0" algn="bl" rotWithShape="0" blurRad="190500" dist="50800" dir="16200000">
              <a:srgbClr val="000000">
                <a:alpha val="30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2103504" y="874961"/>
            <a:ext cx="4936992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1500"/>
              </a:spcAft>
              <a:buNone/>
            </a:pPr>
            <a:r>
              <a:rPr lang="en-US" sz="2800" b="1" u="sng" dirty="0">
                <a:solidFill>
                  <a:srgbClr val="FF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🆘 INVESTORS NEEDED! 🆘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2151906" y="1484561"/>
            <a:ext cx="4840188" cy="4506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00FF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2226466" y="1605111"/>
            <a:ext cx="4691068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"10,000 units in my garage!"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2151906" y="2125712"/>
            <a:ext cx="1511796" cy="584002"/>
          </a:xfrm>
          <a:prstGeom prst="rect">
            <a:avLst/>
          </a:prstGeom>
          <a:solidFill>
            <a:srgbClr val="00FF00"/>
          </a:solidFill>
          <a:ln w="19050">
            <a:solidFill>
              <a:srgbClr val="00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2259750" y="2246263"/>
            <a:ext cx="129610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30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BUY 1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2259750" y="2455813"/>
            <a:ext cx="1296108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 5 FREE!</a:t>
            </a:r>
            <a:endParaRPr lang="en-US" sz="900" dirty="0"/>
          </a:p>
        </p:txBody>
      </p:sp>
      <p:sp>
        <p:nvSpPr>
          <p:cNvPr id="9" name="Text 7"/>
          <p:cNvSpPr/>
          <p:nvPr/>
        </p:nvSpPr>
        <p:spPr>
          <a:xfrm>
            <a:off x="3816102" y="2125712"/>
            <a:ext cx="1511796" cy="584002"/>
          </a:xfrm>
          <a:prstGeom prst="rect">
            <a:avLst/>
          </a:prstGeom>
          <a:solidFill>
            <a:srgbClr val="00FF00"/>
          </a:solidFill>
          <a:ln w="19050">
            <a:solidFill>
              <a:srgbClr val="00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3923946" y="2246263"/>
            <a:ext cx="129610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30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90% OFF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3923946" y="2455813"/>
            <a:ext cx="1296108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TODAY!</a:t>
            </a:r>
            <a:endParaRPr lang="en-US" sz="900" dirty="0"/>
          </a:p>
        </p:txBody>
      </p:sp>
      <p:sp>
        <p:nvSpPr>
          <p:cNvPr id="12" name="Text 10"/>
          <p:cNvSpPr/>
          <p:nvPr/>
        </p:nvSpPr>
        <p:spPr>
          <a:xfrm>
            <a:off x="5480298" y="2125712"/>
            <a:ext cx="1511796" cy="584002"/>
          </a:xfrm>
          <a:prstGeom prst="rect">
            <a:avLst/>
          </a:prstGeom>
          <a:solidFill>
            <a:srgbClr val="00FF00"/>
          </a:solidFill>
          <a:ln w="19050">
            <a:solidFill>
              <a:srgbClr val="00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5588142" y="2246263"/>
            <a:ext cx="129610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30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TRADE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5588142" y="2455813"/>
            <a:ext cx="1296108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 ice cream</a:t>
            </a:r>
            <a:endParaRPr lang="en-US" sz="900" dirty="0"/>
          </a:p>
        </p:txBody>
      </p:sp>
      <p:sp>
        <p:nvSpPr>
          <p:cNvPr id="15" name="Text 13"/>
          <p:cNvSpPr/>
          <p:nvPr/>
        </p:nvSpPr>
        <p:spPr>
          <a:xfrm>
            <a:off x="2151906" y="2900214"/>
            <a:ext cx="4840188" cy="720626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2258952" y="3052614"/>
            <a:ext cx="4626096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🔥 Our warehouse has no AC! 🔥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2258952" y="3296989"/>
            <a:ext cx="462609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500"/>
              </a:spcBef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Any offer considered!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2103504" y="3773239"/>
            <a:ext cx="4936992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1200"/>
              </a:spcBef>
              <a:spcAft>
                <a:spcPts val="900"/>
              </a:spcAft>
              <a:buNone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Contact: desperatesales@arcticblast.fail</a:t>
            </a:r>
            <a:endParaRPr lang="en-US" sz="900" dirty="0"/>
          </a:p>
        </p:txBody>
      </p:sp>
      <p:sp>
        <p:nvSpPr>
          <p:cNvPr id="19" name="Text 17"/>
          <p:cNvSpPr/>
          <p:nvPr/>
        </p:nvSpPr>
        <p:spPr>
          <a:xfrm>
            <a:off x="2103504" y="4020889"/>
            <a:ext cx="4936992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Phone: 1-800-BAD-IDEA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Arctic Blast Disaster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Coats in Summer - A Terrible Idea</dc:title>
  <dc:subject>PptxGenJS Presentation</dc:subject>
  <dc:creator>Desperate Entrepreneur</dc:creator>
  <cp:lastModifiedBy>Desperate Entrepreneur</cp:lastModifiedBy>
  <cp:revision>1</cp:revision>
  <dcterms:created xsi:type="dcterms:W3CDTF">2025-09-25T18:29:13Z</dcterms:created>
  <dcterms:modified xsi:type="dcterms:W3CDTF">2025-09-25T18:29:13Z</dcterms:modified>
</cp:coreProperties>
</file>