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f7321d5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f7321d5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f7321d5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f7321d5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f7321d5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f7321d5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f7321d5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f7321d5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f7321d5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f7321d5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f7321d5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f7321d5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f7321d52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f7321d52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f7321d52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f7321d52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f7321d52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f7321d52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f7321d52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f7321d52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f7321d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f7321d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f7321d52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f7321d52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f7321d5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f7321d5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f7321d52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f7321d52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f7321d52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f7321d52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f7321d5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f7321d5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f7321d5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f7321d5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f7321d5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f7321d5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f7321d5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f7321d5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f7321d5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f7321d5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f7321d5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f7321d5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7321d5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7321d5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Diving Into Maldives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 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095375" y="572650"/>
            <a:ext cx="6953250" cy="1638300"/>
          </a:xfrm>
          <a:prstGeom prst="rect">
            <a:avLst/>
          </a:prstGeom>
          <a:noFill/>
          <a:ln>
            <a:noFill/>
          </a:ln>
        </p:spPr>
      </p:pic>
      <p:sp>
        <p:nvSpPr>
          <p:cNvPr id="112" name="Google Shape;112;p22"/>
          <p:cNvSpPr txBox="1"/>
          <p:nvPr/>
        </p:nvSpPr>
        <p:spPr>
          <a:xfrm>
            <a:off x="993350" y="2725375"/>
            <a:ext cx="7055400" cy="16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The p-value(0.147) is still larger than 0.05, indicating that we need more transformation.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1200150" y="241550"/>
            <a:ext cx="6743700" cy="1600200"/>
          </a:xfrm>
          <a:prstGeom prst="rect">
            <a:avLst/>
          </a:prstGeom>
          <a:noFill/>
          <a:ln>
            <a:noFill/>
          </a:ln>
        </p:spPr>
      </p:pic>
      <p:pic>
        <p:nvPicPr>
          <p:cNvPr id="118" name="Google Shape;118;p23"/>
          <p:cNvPicPr preferRelativeResize="0"/>
          <p:nvPr/>
        </p:nvPicPr>
        <p:blipFill>
          <a:blip r:embed="rId4">
            <a:alphaModFix/>
          </a:blip>
          <a:stretch>
            <a:fillRect/>
          </a:stretch>
        </p:blipFill>
        <p:spPr>
          <a:xfrm>
            <a:off x="152400" y="1994150"/>
            <a:ext cx="4856170" cy="2996950"/>
          </a:xfrm>
          <a:prstGeom prst="rect">
            <a:avLst/>
          </a:prstGeom>
          <a:noFill/>
          <a:ln>
            <a:noFill/>
          </a:ln>
        </p:spPr>
      </p:pic>
      <p:sp>
        <p:nvSpPr>
          <p:cNvPr id="119" name="Google Shape;119;p23"/>
          <p:cNvSpPr txBox="1"/>
          <p:nvPr/>
        </p:nvSpPr>
        <p:spPr>
          <a:xfrm>
            <a:off x="5081425" y="2266900"/>
            <a:ext cx="3464100" cy="23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After the log-transformation, the result supports the conclusion that the series is stationary.</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63250" y="827375"/>
            <a:ext cx="5448601" cy="3362575"/>
          </a:xfrm>
          <a:prstGeom prst="rect">
            <a:avLst/>
          </a:prstGeom>
          <a:noFill/>
          <a:ln>
            <a:noFill/>
          </a:ln>
        </p:spPr>
      </p:pic>
      <p:sp>
        <p:nvSpPr>
          <p:cNvPr id="125" name="Google Shape;125;p24"/>
          <p:cNvSpPr txBox="1"/>
          <p:nvPr/>
        </p:nvSpPr>
        <p:spPr>
          <a:xfrm>
            <a:off x="5629025" y="1018825"/>
            <a:ext cx="2865600" cy="3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The combined pattern of the ACF and PACF suggests that the ARIMA(1,1,1) model is a good choice.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323363" y="565713"/>
            <a:ext cx="6497275" cy="401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14200" y="610875"/>
            <a:ext cx="5758149" cy="3553600"/>
          </a:xfrm>
          <a:prstGeom prst="rect">
            <a:avLst/>
          </a:prstGeom>
          <a:noFill/>
          <a:ln>
            <a:noFill/>
          </a:ln>
        </p:spPr>
      </p:pic>
      <p:sp>
        <p:nvSpPr>
          <p:cNvPr id="136" name="Google Shape;136;p26"/>
          <p:cNvSpPr txBox="1"/>
          <p:nvPr/>
        </p:nvSpPr>
        <p:spPr>
          <a:xfrm>
            <a:off x="6049300" y="713175"/>
            <a:ext cx="2852700" cy="34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According to the forecast line, the GDP of Maldives will increase rapidly in the next 10 years.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Comparison with Sri Lanka</a:t>
            </a:r>
            <a:endParaRPr/>
          </a:p>
        </p:txBody>
      </p:sp>
      <p:sp>
        <p:nvSpPr>
          <p:cNvPr id="142" name="Google Shape;142;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611300" y="815075"/>
            <a:ext cx="7259100" cy="31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This part compares two South Asian island nations, Sri Lanka and the Maldives, focusing on four key indicators: GDP, population, life expectancy, and international homicide rates. Although both countries share geographic proximity as island nations in the Indian Ocean, they differ significantly in terms of population size, economic structure, and socio-economic development.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By examining GDP growth, overall population, life expectancy trends, and safety indicators (homicide rates), this comparison provides insight into their progress, challenges, and unique pathways of development over time.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165150" y="842513"/>
            <a:ext cx="5604001" cy="3458475"/>
          </a:xfrm>
          <a:prstGeom prst="rect">
            <a:avLst/>
          </a:prstGeom>
          <a:noFill/>
          <a:ln>
            <a:noFill/>
          </a:ln>
        </p:spPr>
      </p:pic>
      <p:sp>
        <p:nvSpPr>
          <p:cNvPr id="153" name="Google Shape;153;p29"/>
          <p:cNvSpPr txBox="1"/>
          <p:nvPr/>
        </p:nvSpPr>
        <p:spPr>
          <a:xfrm>
            <a:off x="5743650" y="866000"/>
            <a:ext cx="3030900" cy="33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Sri Lanka has a larger and more established economy, showing exponential growth until recent disruptions.</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Maldives, although starting smaller, has demonstrated steady and robust economic growth, driven by its tourism industry.</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228800" y="867025"/>
            <a:ext cx="5323826" cy="3285550"/>
          </a:xfrm>
          <a:prstGeom prst="rect">
            <a:avLst/>
          </a:prstGeom>
          <a:noFill/>
          <a:ln>
            <a:noFill/>
          </a:ln>
        </p:spPr>
      </p:pic>
      <p:sp>
        <p:nvSpPr>
          <p:cNvPr id="159" name="Google Shape;159;p30"/>
          <p:cNvSpPr txBox="1"/>
          <p:nvPr/>
        </p:nvSpPr>
        <p:spPr>
          <a:xfrm>
            <a:off x="5769125" y="649500"/>
            <a:ext cx="3056400" cy="33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rPr>
              <a:t>Sri Lanka’s Population is steady growing over the decades, reaching over 20 million by 2023.</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rPr>
              <a:t>The larger population supports a diversified economy but also poses challenges for resource management.</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rPr>
              <a:t>Maldives’ Population is consistently much smaller, with a gradual increase to just under 1 million. The smaller population aligns with its economic reliance on tourism and resource limitations as an archipelago.</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1"/>
          <p:cNvPicPr preferRelativeResize="0"/>
          <p:nvPr/>
        </p:nvPicPr>
        <p:blipFill>
          <a:blip r:embed="rId3">
            <a:alphaModFix/>
          </a:blip>
          <a:stretch>
            <a:fillRect/>
          </a:stretch>
        </p:blipFill>
        <p:spPr>
          <a:xfrm>
            <a:off x="267025" y="1031150"/>
            <a:ext cx="5283476" cy="3260676"/>
          </a:xfrm>
          <a:prstGeom prst="rect">
            <a:avLst/>
          </a:prstGeom>
          <a:noFill/>
          <a:ln>
            <a:noFill/>
          </a:ln>
        </p:spPr>
      </p:pic>
      <p:sp>
        <p:nvSpPr>
          <p:cNvPr id="165" name="Google Shape;165;p31"/>
          <p:cNvSpPr txBox="1"/>
          <p:nvPr/>
        </p:nvSpPr>
        <p:spPr>
          <a:xfrm>
            <a:off x="5718175" y="1107975"/>
            <a:ext cx="3298500" cy="32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Sri Lanka has shown steady improvements, likely due to consistent investments in healthcare and education over decades.</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Maldives has demonstrated exceptional progress, closing the life expectancy gap and ultimately exceeding Sri Lanka.</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75862"/>
              <a:buFont typeface="Arial"/>
              <a:buNone/>
            </a:pPr>
            <a:r>
              <a:t/>
            </a:r>
            <a:endParaRPr b="1" sz="145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The Maldives, a jewel in the Indian Ocean, is an archipelago of 1,200 stunning islands scattered</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like pearls across turquoise waters. Known for its pristine white sandy beaches, crystal-clear</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lagoons, and vibrant coral reefs, the Maldives offers unparalleled natural beauty and tranquil</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ity. This tropical paradise is home to luxury overwater bungalows, thriving marine ecosystems,</a:t>
            </a:r>
            <a:endParaRPr sz="1600">
              <a:solidFill>
                <a:schemeClr val="dk1"/>
              </a:solidFill>
            </a:endParaRPr>
          </a:p>
          <a:p>
            <a:pPr indent="0" lvl="0" marL="0" rtl="0" algn="l">
              <a:spcBef>
                <a:spcPts val="0"/>
              </a:spcBef>
              <a:spcAft>
                <a:spcPts val="0"/>
              </a:spcAft>
              <a:buNone/>
            </a:pPr>
            <a:r>
              <a:rPr lang="en" sz="1600">
                <a:solidFill>
                  <a:schemeClr val="dk1"/>
                </a:solidFill>
              </a:rPr>
              <a:t>and a culture shaped by its maritime heritage.</a:t>
            </a:r>
            <a:endParaRPr sz="1600">
              <a:solidFill>
                <a:schemeClr val="dk1"/>
              </a:solidFill>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However, beneath its serene beauty lies a challenge – the Maldives is one of the most climate</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vulnerable island nations, facing rising sea levels and environmental pressures. Its resilience</a:t>
            </a:r>
            <a:endParaRPr sz="16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and efforts toward sustainability and climate advocacy are as remarkable as its beauty</a:t>
            </a:r>
            <a:endParaRPr sz="1600">
              <a:solidFill>
                <a:schemeClr val="dk1"/>
              </a:solidFill>
            </a:endParaRPr>
          </a:p>
          <a:p>
            <a:pPr indent="0" lvl="0" marL="0" rtl="0" algn="l">
              <a:spcBef>
                <a:spcPts val="0"/>
              </a:spcBef>
              <a:spcAft>
                <a:spcPts val="1200"/>
              </a:spcAft>
              <a:buNone/>
            </a:pPr>
            <a:r>
              <a:t/>
            </a:r>
            <a:endParaRPr sz="2300"/>
          </a:p>
        </p:txBody>
      </p:sp>
      <p:sp>
        <p:nvSpPr>
          <p:cNvPr id="61" name="Google Shape;61;p14"/>
          <p:cNvSpPr txBox="1"/>
          <p:nvPr/>
        </p:nvSpPr>
        <p:spPr>
          <a:xfrm>
            <a:off x="1502775" y="483950"/>
            <a:ext cx="5832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Introduction to Maldives</a:t>
            </a:r>
            <a:endParaRPr b="1" sz="2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0" y="661825"/>
            <a:ext cx="5531125" cy="3413500"/>
          </a:xfrm>
          <a:prstGeom prst="rect">
            <a:avLst/>
          </a:prstGeom>
          <a:noFill/>
          <a:ln>
            <a:noFill/>
          </a:ln>
        </p:spPr>
      </p:pic>
      <p:sp>
        <p:nvSpPr>
          <p:cNvPr id="171" name="Google Shape;171;p32"/>
          <p:cNvSpPr txBox="1"/>
          <p:nvPr/>
        </p:nvSpPr>
        <p:spPr>
          <a:xfrm>
            <a:off x="5756400" y="573100"/>
            <a:ext cx="3107400" cy="35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For Sri Lanka: The higher initial rates may have been influenced by political instability or conflict-related violence during the late 20th century and the sharp decline suggests improve</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ments in governance, peace, and law enforcement over the years.</a:t>
            </a:r>
            <a:endParaRPr sz="1300">
              <a:solidFill>
                <a:schemeClr val="dk2"/>
              </a:solidFill>
            </a:endParaRPr>
          </a:p>
          <a:p>
            <a:pPr indent="0" lvl="0" marL="0" rtl="0" algn="l">
              <a:lnSpc>
                <a:spcPct val="115000"/>
              </a:lnSpc>
              <a:spcBef>
                <a:spcPts val="0"/>
              </a:spcBef>
              <a:spcAft>
                <a:spcPts val="0"/>
              </a:spcAft>
              <a:buNone/>
            </a:pPr>
            <a:r>
              <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For Maldives: The low and stable homicide rates align with its small population and limited social unrest and the spike in recent years may warrant further investigation into potential</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causes, such as economic stresses, organized crime, or social disruptions.</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600"/>
              <a:t>Current </a:t>
            </a:r>
            <a:r>
              <a:rPr lang="en" sz="4600"/>
              <a:t>Challenges of Maldives</a:t>
            </a:r>
            <a:endParaRPr sz="4600"/>
          </a:p>
        </p:txBody>
      </p:sp>
      <p:sp>
        <p:nvSpPr>
          <p:cNvPr id="177" name="Google Shape;177;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165125" y="700000"/>
            <a:ext cx="5675624" cy="3502675"/>
          </a:xfrm>
          <a:prstGeom prst="rect">
            <a:avLst/>
          </a:prstGeom>
          <a:noFill/>
          <a:ln>
            <a:noFill/>
          </a:ln>
        </p:spPr>
      </p:pic>
      <p:sp>
        <p:nvSpPr>
          <p:cNvPr id="183" name="Google Shape;183;p34"/>
          <p:cNvSpPr txBox="1"/>
          <p:nvPr/>
        </p:nvSpPr>
        <p:spPr>
          <a:xfrm>
            <a:off x="5921950" y="751375"/>
            <a:ext cx="2903700" cy="3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Sea-Level Rise and Land Loss</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Maldives, with over 80% of its land area less than 1 meter above sea level, is highly</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vulnerable to sea-level rise.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Studies indicate that by 2150, sea levels could rise by approximately 1.32 meter, potentially submerging significant portions of the Maldives.</a:t>
            </a:r>
            <a:endParaRPr sz="1500">
              <a:solidFill>
                <a:schemeClr val="dk1"/>
              </a:solidFill>
            </a:endParaRPr>
          </a:p>
          <a:p>
            <a:pPr indent="0" lvl="0" marL="0" rtl="0" algn="l">
              <a:spcBef>
                <a:spcPts val="0"/>
              </a:spcBef>
              <a:spcAft>
                <a:spcPts val="0"/>
              </a:spcAft>
              <a:buNone/>
            </a:pPr>
            <a:r>
              <a:t/>
            </a:r>
            <a:endParaRPr sz="22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5"/>
          <p:cNvPicPr preferRelativeResize="0"/>
          <p:nvPr/>
        </p:nvPicPr>
        <p:blipFill>
          <a:blip r:embed="rId3">
            <a:alphaModFix/>
          </a:blip>
          <a:stretch>
            <a:fillRect/>
          </a:stretch>
        </p:blipFill>
        <p:spPr>
          <a:xfrm>
            <a:off x="280175" y="899600"/>
            <a:ext cx="5418999" cy="3344300"/>
          </a:xfrm>
          <a:prstGeom prst="rect">
            <a:avLst/>
          </a:prstGeom>
          <a:noFill/>
          <a:ln>
            <a:noFill/>
          </a:ln>
        </p:spPr>
      </p:pic>
      <p:sp>
        <p:nvSpPr>
          <p:cNvPr id="189" name="Google Shape;189;p35"/>
          <p:cNvSpPr txBox="1"/>
          <p:nvPr/>
        </p:nvSpPr>
        <p:spPr>
          <a:xfrm>
            <a:off x="5845550" y="866000"/>
            <a:ext cx="3081900" cy="3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rPr>
              <a:t>Coral Reef Bleaching</a:t>
            </a:r>
            <a:endParaRPr b="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 Maldives has experienced significant coral bleaching events, notably in 1998, 2016, and 2020, leading to substantial coral mortality.</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In 2016, over 60% of coral colonies were bleached, with some sites experiencing up to 90% bleaching.</a:t>
            </a:r>
            <a:endParaRPr sz="1600">
              <a:solidFill>
                <a:schemeClr val="dk1"/>
              </a:solidFill>
            </a:endParaRPr>
          </a:p>
          <a:p>
            <a:pPr indent="0" lvl="0" marL="0" rtl="0" algn="l">
              <a:spcBef>
                <a:spcPts val="0"/>
              </a:spcBef>
              <a:spcAft>
                <a:spcPts val="0"/>
              </a:spcAft>
              <a:buNone/>
            </a:pPr>
            <a:r>
              <a:t/>
            </a:r>
            <a:endParaRPr sz="2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700" y="-79613"/>
            <a:ext cx="8392675" cy="5223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39615" y="0"/>
            <a:ext cx="826476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066800" y="381000"/>
            <a:ext cx="7010400" cy="438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229238" y="366450"/>
            <a:ext cx="8685524" cy="4777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b="1" sz="1450"/>
          </a:p>
          <a:p>
            <a:pPr indent="0" lvl="0" marL="0" rtl="0" algn="ctr">
              <a:spcBef>
                <a:spcPts val="0"/>
              </a:spcBef>
              <a:spcAft>
                <a:spcPts val="0"/>
              </a:spcAft>
              <a:buNone/>
            </a:pPr>
            <a:r>
              <a:rPr lang="en" sz="4600"/>
              <a:t>Analysis on GDP of Maldives</a:t>
            </a:r>
            <a:endParaRPr sz="4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165125" y="641700"/>
            <a:ext cx="5247400" cy="3238401"/>
          </a:xfrm>
          <a:prstGeom prst="rect">
            <a:avLst/>
          </a:prstGeom>
          <a:noFill/>
          <a:ln>
            <a:noFill/>
          </a:ln>
        </p:spPr>
      </p:pic>
      <p:sp>
        <p:nvSpPr>
          <p:cNvPr id="100" name="Google Shape;100;p20"/>
          <p:cNvSpPr txBox="1"/>
          <p:nvPr/>
        </p:nvSpPr>
        <p:spPr>
          <a:xfrm>
            <a:off x="5603550" y="738675"/>
            <a:ext cx="2967300" cy="26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The graph shows how the Gross Domestic Product (GDP) of the Maldives has changed over time, with two components:</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1. Blue Line: Represents the actual yearly GDP values for the Maldives.</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2. Red Line: A LOESS smooth line, showing the general trend in GDP growth over time.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005675" y="636350"/>
            <a:ext cx="6858000" cy="1562100"/>
          </a:xfrm>
          <a:prstGeom prst="rect">
            <a:avLst/>
          </a:prstGeom>
          <a:noFill/>
          <a:ln>
            <a:noFill/>
          </a:ln>
        </p:spPr>
      </p:pic>
      <p:sp>
        <p:nvSpPr>
          <p:cNvPr id="106" name="Google Shape;106;p21"/>
          <p:cNvSpPr txBox="1"/>
          <p:nvPr/>
        </p:nvSpPr>
        <p:spPr>
          <a:xfrm>
            <a:off x="624025" y="2381525"/>
            <a:ext cx="7743300" cy="21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Null Hypothesis: The time series has a unit root and is non-stationary</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The p-value(0.99) is very high (greater than common significance levels like 0.05), which means</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we fail to reject the null hypothesis. In other words, the GDP time series is non-stationary.</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We have to do some transformations to make it </a:t>
            </a:r>
            <a:r>
              <a:rPr lang="en" sz="1800">
                <a:solidFill>
                  <a:schemeClr val="dk2"/>
                </a:solidFill>
              </a:rPr>
              <a:t>satisfy</a:t>
            </a:r>
            <a:r>
              <a:rPr lang="en" sz="1800">
                <a:solidFill>
                  <a:schemeClr val="dk2"/>
                </a:solidFill>
              </a:rPr>
              <a:t> the assumption of time series model.</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