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bfe7af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bfe7af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bfe7af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bfe7af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bfe7af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4bfe7af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bfe7af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4bfe7af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bfe7af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4bfe7af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bfe7af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4bfe7af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bfe7af8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bfe7af8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bfe7af8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4bfe7af8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4bfe7af8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4bfe7af8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WiDS 2025 Datathon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 Lu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and Test Prediction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Best Models Selected</a:t>
            </a:r>
            <a:endParaRPr b="1"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ADHD Prediction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XGBoost + PCA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chemeClr val="dk1"/>
                </a:solidFill>
              </a:rPr>
              <a:t>Achieved highest AUC (0.8297) in cross-validation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200">
                <a:solidFill>
                  <a:schemeClr val="dk1"/>
                </a:solidFill>
              </a:rPr>
              <a:t>Sex Prediction</a:t>
            </a:r>
            <a:r>
              <a:rPr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Logistic Regression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chemeClr val="dk1"/>
                </a:solidFill>
              </a:rPr>
              <a:t>Best overall balance in accuracy, precision, recall, and AUC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Final Training</a:t>
            </a:r>
            <a:endParaRPr b="1"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Both models retrained on the full training dataset</a:t>
            </a:r>
            <a:br>
              <a:rPr b="1" lang="en" sz="12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Used full preprocessing pipeline: imputation, scaling, PCA (for functional), one-hot encoding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Test Set Prediction</a:t>
            </a:r>
            <a:endParaRPr b="1"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Applied preprocessing and prediction pipelines to test set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200">
                <a:solidFill>
                  <a:schemeClr val="dk1"/>
                </a:solidFill>
              </a:rPr>
              <a:t>Predicted: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ADHD_Outcome &amp; Sex_F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66">
                <a:solidFill>
                  <a:schemeClr val="dk1"/>
                </a:solidFill>
              </a:rPr>
              <a:t>The data is provided by the Healthy Brain Network (HBN), a signature scientific initiative of the Child Mind Institute, in collaboration with the Ann S. Bowers Women’s Brain Health Initiative (WBHI), Cornell University, and UC Santa Barbara. </a:t>
            </a:r>
            <a:endParaRPr sz="1666">
              <a:solidFill>
                <a:schemeClr val="dk1"/>
              </a:solidFill>
            </a:endParaRPr>
          </a:p>
          <a:p>
            <a:pPr indent="-31853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6">
                <a:solidFill>
                  <a:schemeClr val="dk1"/>
                </a:solidFill>
              </a:rPr>
              <a:t>Early identification of ADHD can lead to timely interventions.</a:t>
            </a:r>
            <a:br>
              <a:rPr lang="en" sz="1666">
                <a:solidFill>
                  <a:schemeClr val="dk1"/>
                </a:solidFill>
              </a:rPr>
            </a:br>
            <a:endParaRPr sz="1666">
              <a:solidFill>
                <a:schemeClr val="dk1"/>
              </a:solidFill>
            </a:endParaRPr>
          </a:p>
          <a:p>
            <a:pPr indent="-31853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6">
                <a:solidFill>
                  <a:schemeClr val="dk1"/>
                </a:solidFill>
              </a:rPr>
              <a:t>Understanding the link between brain connectivity and behavior can aid clinical research.</a:t>
            </a:r>
            <a:br>
              <a:rPr lang="en" sz="1666">
                <a:solidFill>
                  <a:schemeClr val="dk1"/>
                </a:solidFill>
              </a:rPr>
            </a:br>
            <a:endParaRPr sz="1666">
              <a:solidFill>
                <a:schemeClr val="dk1"/>
              </a:solidFill>
            </a:endParaRPr>
          </a:p>
          <a:p>
            <a:pPr indent="-31853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666">
                <a:solidFill>
                  <a:schemeClr val="dk1"/>
                </a:solidFill>
              </a:rPr>
              <a:t>Offers a practical application of machine learning to real-world neuroimaging data.</a:t>
            </a:r>
            <a:endParaRPr sz="166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Goal: Build machine learning models to predict: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ADHD diagnosis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ADHD_Outcome</a:t>
            </a:r>
            <a:r>
              <a:rPr lang="en" sz="1100">
                <a:solidFill>
                  <a:schemeClr val="dk1"/>
                </a:solidFill>
              </a:rPr>
              <a:t>: 0 = No/Other, 1 = ADHD)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Sex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Sex_F</a:t>
            </a:r>
            <a:r>
              <a:rPr lang="en" sz="1100">
                <a:solidFill>
                  <a:schemeClr val="dk1"/>
                </a:solidFill>
              </a:rPr>
              <a:t>: 0 = Male, 1 = Female)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Based on: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Functional connectome data (brain connectivity)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Socio-demographic, emotional, and parenting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Training Data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Train_New</a:t>
            </a:r>
            <a:r>
              <a:rPr b="1" lang="en" sz="1100">
                <a:solidFill>
                  <a:schemeClr val="dk1"/>
                </a:solidFill>
              </a:rPr>
              <a:t>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Subjects</a:t>
            </a:r>
            <a:r>
              <a:rPr lang="en" sz="1100">
                <a:solidFill>
                  <a:schemeClr val="dk1"/>
                </a:solidFill>
              </a:rPr>
              <a:t>: 1,213 participants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Features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Categorical Metadata</a:t>
            </a:r>
            <a:r>
              <a:rPr lang="en" sz="1100">
                <a:solidFill>
                  <a:schemeClr val="dk1"/>
                </a:solidFill>
              </a:rPr>
              <a:t>: e.g., handedness, parental education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Quantitative Metadata</a:t>
            </a:r>
            <a:r>
              <a:rPr lang="en" sz="1100">
                <a:solidFill>
                  <a:schemeClr val="dk1"/>
                </a:solidFill>
              </a:rPr>
              <a:t>: e.g., Age, IQ scores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Functional Connectome Matrix</a:t>
            </a:r>
            <a:r>
              <a:rPr lang="en" sz="1100">
                <a:solidFill>
                  <a:schemeClr val="dk1"/>
                </a:solidFill>
              </a:rPr>
              <a:t>: 19,900+ connectivity features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Targets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ADHD_Outcome</a:t>
            </a:r>
            <a:r>
              <a:rPr lang="en" sz="1100">
                <a:solidFill>
                  <a:schemeClr val="dk1"/>
                </a:solidFill>
              </a:rPr>
              <a:t> (0 = No/Other, 1 = ADHD)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Sex_F</a:t>
            </a:r>
            <a:r>
              <a:rPr lang="en" sz="1100">
                <a:solidFill>
                  <a:schemeClr val="dk1"/>
                </a:solidFill>
              </a:rPr>
              <a:t> (0 = Male, 1 = Female)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9">
                <a:solidFill>
                  <a:schemeClr val="dk1"/>
                </a:solidFill>
              </a:rPr>
              <a:t>Test Data</a:t>
            </a:r>
            <a:endParaRPr b="1" sz="1309">
              <a:solidFill>
                <a:schemeClr val="dk1"/>
              </a:solidFill>
            </a:endParaRPr>
          </a:p>
          <a:p>
            <a:pPr indent="-3117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0"/>
              <a:buChar char="●"/>
            </a:pPr>
            <a:r>
              <a:rPr lang="en" sz="1309">
                <a:solidFill>
                  <a:schemeClr val="dk1"/>
                </a:solidFill>
              </a:rPr>
              <a:t>304 unseen participants</a:t>
            </a:r>
            <a:br>
              <a:rPr lang="en" sz="1309">
                <a:solidFill>
                  <a:schemeClr val="dk1"/>
                </a:solidFill>
              </a:rPr>
            </a:br>
            <a:endParaRPr sz="1309">
              <a:solidFill>
                <a:schemeClr val="dk1"/>
              </a:solidFill>
            </a:endParaRPr>
          </a:p>
          <a:p>
            <a:pPr indent="-31175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●"/>
            </a:pPr>
            <a:r>
              <a:rPr lang="en" sz="1309">
                <a:solidFill>
                  <a:schemeClr val="dk1"/>
                </a:solidFill>
              </a:rPr>
              <a:t>Contains same features as training data, but target labels are withheld</a:t>
            </a:r>
            <a:endParaRPr sz="130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9">
                <a:solidFill>
                  <a:schemeClr val="dk1"/>
                </a:solidFill>
              </a:rPr>
              <a:t>Data Characteristics</a:t>
            </a:r>
            <a:endParaRPr b="1" sz="1309">
              <a:solidFill>
                <a:schemeClr val="dk1"/>
              </a:solidFill>
            </a:endParaRPr>
          </a:p>
          <a:p>
            <a:pPr indent="-31175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10"/>
              <a:buChar char="●"/>
            </a:pPr>
            <a:r>
              <a:rPr lang="en" sz="1309">
                <a:solidFill>
                  <a:schemeClr val="dk1"/>
                </a:solidFill>
              </a:rPr>
              <a:t>High dimensionality (connectome)</a:t>
            </a:r>
            <a:br>
              <a:rPr lang="en" sz="1309">
                <a:solidFill>
                  <a:schemeClr val="dk1"/>
                </a:solidFill>
              </a:rPr>
            </a:br>
            <a:endParaRPr sz="1309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309">
                <a:solidFill>
                  <a:schemeClr val="dk1"/>
                </a:solidFill>
              </a:rPr>
              <a:t>Missing values in several metadata columns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260"/>
              <a:buFont typeface="Arial"/>
              <a:buNone/>
            </a:pPr>
            <a:r>
              <a:rPr b="1" lang="en" sz="2602">
                <a:solidFill>
                  <a:schemeClr val="dk1"/>
                </a:solidFill>
              </a:rPr>
              <a:t>Missing Data Handling</a:t>
            </a:r>
            <a:endParaRPr b="1" sz="2602">
              <a:solidFill>
                <a:schemeClr val="dk1"/>
              </a:solidFill>
            </a:endParaRPr>
          </a:p>
          <a:p>
            <a:pPr indent="-2823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602">
                <a:solidFill>
                  <a:schemeClr val="dk1"/>
                </a:solidFill>
              </a:rPr>
              <a:t>Quantitative</a:t>
            </a:r>
            <a:r>
              <a:rPr lang="en" sz="2602">
                <a:solidFill>
                  <a:schemeClr val="dk1"/>
                </a:solidFill>
              </a:rPr>
              <a:t>: Median imputation</a:t>
            </a:r>
            <a:br>
              <a:rPr lang="en" sz="2602">
                <a:solidFill>
                  <a:schemeClr val="dk1"/>
                </a:solidFill>
              </a:rPr>
            </a:br>
            <a:endParaRPr sz="2602">
              <a:solidFill>
                <a:schemeClr val="dk1"/>
              </a:solidFill>
            </a:endParaRPr>
          </a:p>
          <a:p>
            <a:pPr indent="-2823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602">
                <a:solidFill>
                  <a:schemeClr val="dk1"/>
                </a:solidFill>
              </a:rPr>
              <a:t>Categorical</a:t>
            </a:r>
            <a:r>
              <a:rPr lang="en" sz="2602">
                <a:solidFill>
                  <a:schemeClr val="dk1"/>
                </a:solidFill>
              </a:rPr>
              <a:t>: Added "MISSING" category</a:t>
            </a:r>
            <a:br>
              <a:rPr lang="en" sz="2602">
                <a:solidFill>
                  <a:schemeClr val="dk1"/>
                </a:solidFill>
              </a:rPr>
            </a:br>
            <a:endParaRPr sz="2602">
              <a:solidFill>
                <a:schemeClr val="dk1"/>
              </a:solidFill>
            </a:endParaRPr>
          </a:p>
          <a:p>
            <a:pPr indent="-2823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602">
                <a:solidFill>
                  <a:schemeClr val="dk1"/>
                </a:solidFill>
              </a:rPr>
              <a:t>Functional Connectome</a:t>
            </a:r>
            <a:r>
              <a:rPr lang="en" sz="2602">
                <a:solidFill>
                  <a:schemeClr val="dk1"/>
                </a:solidFill>
              </a:rPr>
              <a:t>: Median imputation</a:t>
            </a:r>
            <a:br>
              <a:rPr lang="en" sz="2602">
                <a:solidFill>
                  <a:schemeClr val="dk1"/>
                </a:solidFill>
              </a:rPr>
            </a:br>
            <a:endParaRPr sz="260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260"/>
              <a:buFont typeface="Arial"/>
              <a:buNone/>
            </a:pPr>
            <a:r>
              <a:rPr b="1" lang="en" sz="2602">
                <a:solidFill>
                  <a:schemeClr val="dk1"/>
                </a:solidFill>
              </a:rPr>
              <a:t>Feature Engineering</a:t>
            </a:r>
            <a:endParaRPr b="1" sz="2602">
              <a:solidFill>
                <a:schemeClr val="dk1"/>
              </a:solidFill>
            </a:endParaRPr>
          </a:p>
          <a:p>
            <a:pPr indent="-2823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602">
                <a:solidFill>
                  <a:schemeClr val="dk1"/>
                </a:solidFill>
              </a:rPr>
              <a:t>Categorical Variables</a:t>
            </a:r>
            <a:r>
              <a:rPr lang="en" sz="2602">
                <a:solidFill>
                  <a:schemeClr val="dk1"/>
                </a:solidFill>
              </a:rPr>
              <a:t>: One-hot encoded</a:t>
            </a:r>
            <a:br>
              <a:rPr lang="en" sz="2602">
                <a:solidFill>
                  <a:schemeClr val="dk1"/>
                </a:solidFill>
              </a:rPr>
            </a:br>
            <a:endParaRPr sz="2602">
              <a:solidFill>
                <a:schemeClr val="dk1"/>
              </a:solidFill>
            </a:endParaRPr>
          </a:p>
          <a:p>
            <a:pPr indent="-2823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602">
                <a:solidFill>
                  <a:schemeClr val="dk1"/>
                </a:solidFill>
              </a:rPr>
              <a:t>Quantitative Variables</a:t>
            </a:r>
            <a:r>
              <a:rPr lang="en" sz="2602">
                <a:solidFill>
                  <a:schemeClr val="dk1"/>
                </a:solidFill>
              </a:rPr>
              <a:t>: Standard scaled</a:t>
            </a:r>
            <a:br>
              <a:rPr lang="en" sz="2602">
                <a:solidFill>
                  <a:schemeClr val="dk1"/>
                </a:solidFill>
              </a:rPr>
            </a:br>
            <a:endParaRPr sz="2602">
              <a:solidFill>
                <a:schemeClr val="dk1"/>
              </a:solidFill>
            </a:endParaRPr>
          </a:p>
          <a:p>
            <a:pPr indent="-28231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602">
                <a:solidFill>
                  <a:schemeClr val="dk1"/>
                </a:solidFill>
              </a:rPr>
              <a:t>Functional Connectome</a:t>
            </a:r>
            <a:r>
              <a:rPr lang="en" sz="2602">
                <a:solidFill>
                  <a:schemeClr val="dk1"/>
                </a:solidFill>
              </a:rPr>
              <a:t>: Originally 19,900 features -&gt; Reduced via PCA to 300 components</a:t>
            </a:r>
            <a:br>
              <a:rPr lang="en" sz="2602">
                <a:solidFill>
                  <a:schemeClr val="dk1"/>
                </a:solidFill>
              </a:rPr>
            </a:br>
            <a:endParaRPr sz="260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260"/>
              <a:buFont typeface="Arial"/>
              <a:buNone/>
            </a:pPr>
            <a:r>
              <a:rPr b="1" lang="en" sz="2602">
                <a:solidFill>
                  <a:schemeClr val="dk1"/>
                </a:solidFill>
              </a:rPr>
              <a:t>Final Structure</a:t>
            </a:r>
            <a:endParaRPr b="1" sz="2602">
              <a:solidFill>
                <a:schemeClr val="dk1"/>
              </a:solidFill>
            </a:endParaRPr>
          </a:p>
          <a:p>
            <a:pPr indent="-28231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602">
                <a:solidFill>
                  <a:schemeClr val="dk1"/>
                </a:solidFill>
              </a:rPr>
              <a:t>All preprocessing combined into a </a:t>
            </a:r>
            <a:r>
              <a:rPr lang="en" sz="260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ColumnTransformer</a:t>
            </a:r>
            <a:r>
              <a:rPr lang="en" sz="2602">
                <a:solidFill>
                  <a:schemeClr val="dk1"/>
                </a:solidFill>
              </a:rPr>
              <a:t> pipeline using </a:t>
            </a:r>
            <a:r>
              <a:rPr lang="en" sz="260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scikit-learn</a:t>
            </a:r>
            <a:endParaRPr sz="260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Selection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443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Models Evaluated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Preliminary Testing Sample Size</a:t>
            </a:r>
            <a:r>
              <a:rPr lang="en" sz="1300">
                <a:solidFill>
                  <a:schemeClr val="dk1"/>
                </a:solidFill>
              </a:rPr>
              <a:t>: 600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Logistic Regression</a:t>
            </a:r>
            <a:r>
              <a:rPr lang="en" sz="1300">
                <a:solidFill>
                  <a:schemeClr val="dk1"/>
                </a:solidFill>
              </a:rPr>
              <a:t> (baseline)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Random Forest</a:t>
            </a:r>
            <a:r>
              <a:rPr lang="en" sz="1300">
                <a:solidFill>
                  <a:schemeClr val="dk1"/>
                </a:solidFill>
              </a:rPr>
              <a:t> (with SelectKBest feature selection)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XGBoost</a:t>
            </a:r>
            <a:r>
              <a:rPr lang="en" sz="1300">
                <a:solidFill>
                  <a:schemeClr val="dk1"/>
                </a:solidFill>
              </a:rPr>
              <a:t> (with PCA-reduced connectome)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MLPClassifier</a:t>
            </a:r>
            <a:r>
              <a:rPr lang="en" sz="1300">
                <a:solidFill>
                  <a:schemeClr val="dk1"/>
                </a:solidFill>
              </a:rPr>
              <a:t> (tuned neural network)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4817475" y="1172725"/>
            <a:ext cx="3800400" cy="30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Cross-Validation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5-fold CV for most models (10-fold for final tuning)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ROC-AUC used as the primary evaluation metric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Modeling Pipeline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model wrapped in a full pipeline: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Preprocessing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Feature selection (If applicable)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Estimator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Cross-Validated AUC Scores (5-Fold CV) – ADHD</a:t>
            </a:r>
            <a:endParaRPr/>
          </a:p>
        </p:txBody>
      </p:sp>
      <p:pic>
        <p:nvPicPr>
          <p:cNvPr id="98" name="Google Shape;98;p20" title="Screenshot 2025-05-04 2325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5600" y="1192200"/>
            <a:ext cx="357187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364975" y="1192200"/>
            <a:ext cx="39903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XGBoost with PCA performed the best overall.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Random Forest also performed strongly and robustly.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MLP significantly underperformed possibly due to overfitting or insufficient sample size.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Cross-Validated AUC Scores (5-Fold CV) – Sex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Logistic Regression gave the most balanced performance.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Random Forest had high precision but very low recall.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>
                <a:solidFill>
                  <a:schemeClr val="dk1"/>
                </a:solidFill>
              </a:rPr>
              <a:t>Neural networks and XGBoost showed limited generalization on this task.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 title="Screenshot 2025-05-04 2326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0" cy="23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