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78F7-798F-41C1-9EF8-223CD2B3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98DF4-8D0B-4BD9-8B9C-0198AFF67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BC54A-ADDB-4FCE-A6A3-EEC49768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3DA2-EE41-42AB-819D-8EB77448D43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5F965-3E16-470F-80A3-7FDD3E33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567DA-59ED-4DA1-A736-5D78E5AF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28A8-4515-4607-88CC-E8559F4A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1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23CA-5A58-4639-8F25-611321E0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B8204-FA38-44C2-AF03-29B9466FE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0F83B-DD14-454A-AB32-5A79CCDE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3DA2-EE41-42AB-819D-8EB77448D43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4E12B-B548-4278-8073-BB6FB8DF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B6731-3DAA-4BA3-A119-A699196D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28A8-4515-4607-88CC-E8559F4A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37270D-4289-4808-9BD9-423106B6F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CAA86-97B0-4A8A-AAE8-8A8705005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BCAF9-2811-4C40-BCB0-5ABC9F78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3DA2-EE41-42AB-819D-8EB77448D43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18C05-FBA1-4639-B943-DD22D9C5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6DD8D-B5EE-4FA6-B470-6ACDB1D5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28A8-4515-4607-88CC-E8559F4A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3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5F7C-25BB-4AC6-A8B9-4C108D97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7EF1F-127C-4C7A-BAB7-ED781409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8C397-9E66-4768-BD2F-CC0871F9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3DA2-EE41-42AB-819D-8EB77448D43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E3B3D-32E0-4514-A257-DFB5B03E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315F4-63BF-43E9-B945-EB05C602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28A8-4515-4607-88CC-E8559F4A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6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246B-F3B5-4678-9E23-C21FC5C4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BC303-8E42-49DE-A683-0F5C854AC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9C083-0447-44B7-BC97-88D1C139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3DA2-EE41-42AB-819D-8EB77448D43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1ACA5-DE2C-44FC-ADD5-B7EB687E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ED32D-C286-4349-A523-17079A73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28A8-4515-4607-88CC-E8559F4A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6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3EC0-C220-462F-9E10-CC8F40F8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29C15-F7CD-4422-B751-BDCBE9EB6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DEBDD-6F32-4D2B-89A9-82086FE59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202F1-793C-40BB-B4BB-C6632230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3DA2-EE41-42AB-819D-8EB77448D43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107A0-5B39-4393-862B-932AC83D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90E54-C06B-42D4-AABC-BC1ED681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28A8-4515-4607-88CC-E8559F4A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9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268B-0E56-4ABD-A559-50E9377D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8B169-3B25-44D9-A32F-B6CF4450E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7FDE1-357E-4E99-A065-94C76D45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9D44B-8A6C-4A38-8C6F-558987535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3452E-735E-4A8C-AB36-C5EB0C3D1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87E38-2183-432D-90A1-E5E3EB2D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3DA2-EE41-42AB-819D-8EB77448D43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5A643-D08A-470C-9A4C-6829018D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81353-0761-43A8-B9DC-A8BE9FEE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28A8-4515-4607-88CC-E8559F4A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4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6CC8-216A-44F5-A48C-2C8D62D1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6A211-F347-4B4D-B11C-6C5D1251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3DA2-EE41-42AB-819D-8EB77448D43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9CC2B-7EF7-4666-BE24-A602B323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5856A-67C7-4262-A307-64935D76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28A8-4515-4607-88CC-E8559F4A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4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3EF7B-76C6-47D3-A719-0D67B140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3DA2-EE41-42AB-819D-8EB77448D43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811F5-9895-4D96-86B1-A7042B53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FADE7-E2E1-4030-9DF3-64E6BAE5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28A8-4515-4607-88CC-E8559F4A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8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7DBC-2919-4F24-B2F4-E51DC243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E936D-CA64-4B83-964C-3204B78AE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77233-6F31-4D72-89BF-9AB64FC3B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7E1C5-2A99-43E1-B52E-86D53301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3DA2-EE41-42AB-819D-8EB77448D43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6C2DF-FCEF-48BC-9996-BAF7E1BB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5E2C9-5975-4E9B-87F6-AB88212D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28A8-4515-4607-88CC-E8559F4A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4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749C-2C42-4319-AB3D-1E78D6CD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E9D18B-2E7B-4A83-ABDE-262B0029C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1A812-3FE4-4A52-925A-48006115E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19556-E835-45C9-8F97-8F0357A1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3DA2-EE41-42AB-819D-8EB77448D43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6670D-2FB8-4E2A-B1A3-BDF776DA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D162C-1BBE-45D3-8C70-C2983F60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28A8-4515-4607-88CC-E8559F4A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2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E23898-71AD-46DB-ADCD-A4789813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F8936-7FAA-4198-A06A-B50AD66A0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374F8-5A86-4781-AC48-5EA753177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23DA2-EE41-42AB-819D-8EB77448D43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45EAE-39FA-4DD7-BBC6-0292B650C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50E9-50B1-4A66-A2A0-3532C6AA9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D28A8-4515-4607-88CC-E8559F4A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0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0BD9-6D98-40AA-B135-CA44DE971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Pipeline of Gender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C11E1-7F5C-4BFF-AD74-3956390E16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Chang Lu, Maastricht University</a:t>
            </a:r>
          </a:p>
          <a:p>
            <a:r>
              <a:rPr lang="en-US" dirty="0" err="1"/>
              <a:t>c.lu@maastrichtuniversity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7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FD50E385-893D-4F63-A9CB-743CC50D513A}"/>
              </a:ext>
            </a:extLst>
          </p:cNvPr>
          <p:cNvSpPr/>
          <p:nvPr/>
        </p:nvSpPr>
        <p:spPr>
          <a:xfrm>
            <a:off x="5221811" y="3754348"/>
            <a:ext cx="4170752" cy="7472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GSEA_basedon_CP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Getdfforplot</a:t>
            </a:r>
            <a:r>
              <a:rPr lang="en-US" sz="1200" dirty="0">
                <a:solidFill>
                  <a:schemeClr val="tx1"/>
                </a:solidFill>
              </a:rPr>
              <a:t>: get a GSEA </a:t>
            </a:r>
            <a:r>
              <a:rPr lang="en-US" sz="1200" dirty="0" err="1">
                <a:solidFill>
                  <a:schemeClr val="tx1"/>
                </a:solidFill>
              </a:rPr>
              <a:t>dataframe</a:t>
            </a:r>
            <a:r>
              <a:rPr lang="en-US" sz="1200" dirty="0">
                <a:solidFill>
                  <a:schemeClr val="tx1"/>
                </a:solidFill>
              </a:rPr>
              <a:t> for visualization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reorganClusterProfile</a:t>
            </a:r>
            <a:r>
              <a:rPr lang="en-US" sz="1200" dirty="0">
                <a:solidFill>
                  <a:schemeClr val="tx1"/>
                </a:solidFill>
              </a:rPr>
              <a:t>: re-organize and combine female and male’s GSEA result for visualization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EF521FF9-54AD-475D-BD8B-0792A31099DB}"/>
              </a:ext>
            </a:extLst>
          </p:cNvPr>
          <p:cNvSpPr/>
          <p:nvPr/>
        </p:nvSpPr>
        <p:spPr>
          <a:xfrm>
            <a:off x="220473" y="2940641"/>
            <a:ext cx="1497458" cy="586597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Dataforlimma30demo.RData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FBC904-1B1C-40D4-816F-44ADE673C005}"/>
              </a:ext>
            </a:extLst>
          </p:cNvPr>
          <p:cNvSpPr/>
          <p:nvPr/>
        </p:nvSpPr>
        <p:spPr>
          <a:xfrm>
            <a:off x="1908510" y="2941002"/>
            <a:ext cx="1728519" cy="58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01_Pipeline_DEA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1757CB-D55F-4E41-856F-6EA40538CD18}"/>
              </a:ext>
            </a:extLst>
          </p:cNvPr>
          <p:cNvSpPr/>
          <p:nvPr/>
        </p:nvSpPr>
        <p:spPr>
          <a:xfrm>
            <a:off x="5972406" y="2947180"/>
            <a:ext cx="1639218" cy="56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02_P</a:t>
            </a:r>
            <a:r>
              <a:rPr lang="en-US" altLang="zh-CN" sz="1600" dirty="0"/>
              <a:t>ipeline_EA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DF81EF-E6EA-4514-8D19-C35422C15DC8}"/>
              </a:ext>
            </a:extLst>
          </p:cNvPr>
          <p:cNvSpPr/>
          <p:nvPr/>
        </p:nvSpPr>
        <p:spPr>
          <a:xfrm>
            <a:off x="6071287" y="1690198"/>
            <a:ext cx="2212687" cy="52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03_P</a:t>
            </a:r>
            <a:r>
              <a:rPr lang="en-US" altLang="zh-CN" sz="1600" dirty="0"/>
              <a:t>ipeline_PROGENY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9699F9-02BE-40BE-94DB-18C578160240}"/>
              </a:ext>
            </a:extLst>
          </p:cNvPr>
          <p:cNvSpPr/>
          <p:nvPr/>
        </p:nvSpPr>
        <p:spPr>
          <a:xfrm>
            <a:off x="6274462" y="4560147"/>
            <a:ext cx="2027631" cy="46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04_P</a:t>
            </a:r>
            <a:r>
              <a:rPr lang="en-US" altLang="zh-CN" sz="1600" dirty="0"/>
              <a:t>ipeline_tfactivity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F9EA78-D3D7-4E94-90A5-47D2BB5A6A1B}"/>
              </a:ext>
            </a:extLst>
          </p:cNvPr>
          <p:cNvSpPr/>
          <p:nvPr/>
        </p:nvSpPr>
        <p:spPr>
          <a:xfrm>
            <a:off x="9442432" y="2976513"/>
            <a:ext cx="1639218" cy="56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05_P</a:t>
            </a:r>
            <a:r>
              <a:rPr lang="en-US" altLang="zh-CN" sz="1600" dirty="0"/>
              <a:t>ipeline_CARNIVAL</a:t>
            </a: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101AF9A7-5A4F-4253-9E64-76FD81A44F43}"/>
              </a:ext>
            </a:extLst>
          </p:cNvPr>
          <p:cNvSpPr/>
          <p:nvPr/>
        </p:nvSpPr>
        <p:spPr>
          <a:xfrm>
            <a:off x="3930718" y="2937961"/>
            <a:ext cx="1851109" cy="586596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batch-</a:t>
            </a:r>
            <a:r>
              <a:rPr lang="en-US" sz="1600" dirty="0" err="1"/>
              <a:t>limma</a:t>
            </a:r>
            <a:r>
              <a:rPr lang="en-US" sz="1600" dirty="0"/>
              <a:t>-CVD-</a:t>
            </a:r>
            <a:r>
              <a:rPr lang="en-US" sz="1600" dirty="0" err="1"/>
              <a:t>Control.RData</a:t>
            </a:r>
            <a:endParaRPr lang="en-US" sz="1600" dirty="0"/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2EC3473D-4AB0-4698-AD6F-FEAE60546BC8}"/>
              </a:ext>
            </a:extLst>
          </p:cNvPr>
          <p:cNvSpPr/>
          <p:nvPr/>
        </p:nvSpPr>
        <p:spPr>
          <a:xfrm>
            <a:off x="7803214" y="2927855"/>
            <a:ext cx="1302570" cy="586596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GES_ma_fe</a:t>
            </a:r>
            <a:r>
              <a:rPr lang="en-US" sz="1600" dirty="0"/>
              <a:t> .</a:t>
            </a:r>
            <a:r>
              <a:rPr lang="en-US" sz="1600" dirty="0" err="1"/>
              <a:t>RData</a:t>
            </a:r>
            <a:endParaRPr lang="en-US" sz="1600" dirty="0"/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146AD90C-6703-4395-929D-BC3171D29684}"/>
              </a:ext>
            </a:extLst>
          </p:cNvPr>
          <p:cNvSpPr/>
          <p:nvPr/>
        </p:nvSpPr>
        <p:spPr>
          <a:xfrm>
            <a:off x="9572115" y="4262830"/>
            <a:ext cx="1470894" cy="586596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TF4Carnival_samplePerm.rds</a:t>
            </a: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61C9F8A3-69EA-45B0-9D27-D825D60ECE8F}"/>
              </a:ext>
            </a:extLst>
          </p:cNvPr>
          <p:cNvSpPr/>
          <p:nvPr/>
        </p:nvSpPr>
        <p:spPr>
          <a:xfrm>
            <a:off x="9363383" y="1680977"/>
            <a:ext cx="1797315" cy="568159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progeny4carnival_sampleperm.rds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3835B0-9D96-4C43-94E9-6D0C845CB73A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>
            <a:off x="1717931" y="3233940"/>
            <a:ext cx="190579" cy="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700BE9-F76B-484F-9874-DC2BDC4EA4BA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 flipV="1">
            <a:off x="3637029" y="3231259"/>
            <a:ext cx="293689" cy="3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D25280-37C1-4DD8-8572-05731ED59154}"/>
              </a:ext>
            </a:extLst>
          </p:cNvPr>
          <p:cNvCxnSpPr>
            <a:cxnSpLocks/>
            <a:stCxn id="10" idx="0"/>
            <a:endCxn id="6" idx="1"/>
          </p:cNvCxnSpPr>
          <p:nvPr/>
        </p:nvCxnSpPr>
        <p:spPr>
          <a:xfrm>
            <a:off x="5781827" y="3231259"/>
            <a:ext cx="1905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83FE34-DD65-41CC-B782-DB0ADAFAEE2B}"/>
              </a:ext>
            </a:extLst>
          </p:cNvPr>
          <p:cNvCxnSpPr>
            <a:cxnSpLocks/>
            <a:stCxn id="6" idx="3"/>
            <a:endCxn id="11" idx="2"/>
          </p:cNvCxnSpPr>
          <p:nvPr/>
        </p:nvCxnSpPr>
        <p:spPr>
          <a:xfrm flipV="1">
            <a:off x="7611624" y="3221153"/>
            <a:ext cx="191590" cy="1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414E2A-FE87-479C-8B53-78AAEC515273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>
          <a:xfrm flipH="1" flipV="1">
            <a:off x="7177631" y="2218818"/>
            <a:ext cx="1276868" cy="70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83B49A5-B4A8-4DAD-943C-F9BF4392AC56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 flipV="1">
            <a:off x="8302093" y="4556128"/>
            <a:ext cx="1270022" cy="238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EC728A3-B8E5-48DB-9AFE-0E037F42D8AD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>
            <a:off x="8283974" y="1954508"/>
            <a:ext cx="1079409" cy="1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9E3244-7F12-4429-A3A4-8B9390BE7396}"/>
              </a:ext>
            </a:extLst>
          </p:cNvPr>
          <p:cNvCxnSpPr>
            <a:cxnSpLocks/>
            <a:stCxn id="13" idx="1"/>
            <a:endCxn id="9" idx="0"/>
          </p:cNvCxnSpPr>
          <p:nvPr/>
        </p:nvCxnSpPr>
        <p:spPr>
          <a:xfrm>
            <a:off x="10262041" y="2249136"/>
            <a:ext cx="0" cy="72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A7CA10C-550D-4240-BB75-AF700238A9C2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 flipH="1" flipV="1">
            <a:off x="10262041" y="3544672"/>
            <a:ext cx="45521" cy="71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DE08642-1767-4FAE-9519-2CA88A7C85A8}"/>
              </a:ext>
            </a:extLst>
          </p:cNvPr>
          <p:cNvCxnSpPr>
            <a:cxnSpLocks/>
            <a:stCxn id="11" idx="1"/>
            <a:endCxn id="8" idx="0"/>
          </p:cNvCxnSpPr>
          <p:nvPr/>
        </p:nvCxnSpPr>
        <p:spPr>
          <a:xfrm flipH="1">
            <a:off x="7288278" y="3514451"/>
            <a:ext cx="1166221" cy="104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5719E85-5C79-451B-BBD8-0C33543A46AE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>
          <a:xfrm rot="16200000" flipH="1">
            <a:off x="4930218" y="3450611"/>
            <a:ext cx="1270299" cy="1418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1374270-86DC-4415-84BD-84A9B36F0D17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rot="5400000" flipH="1" flipV="1">
            <a:off x="4972054" y="1838728"/>
            <a:ext cx="983453" cy="12150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B24A8AF4-5D3A-4F77-A276-BBB0FE5C55E2}"/>
              </a:ext>
            </a:extLst>
          </p:cNvPr>
          <p:cNvSpPr/>
          <p:nvPr/>
        </p:nvSpPr>
        <p:spPr>
          <a:xfrm>
            <a:off x="8556978" y="5170038"/>
            <a:ext cx="3191755" cy="14999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CARNIVAL_functions</a:t>
            </a:r>
            <a:endParaRPr lang="en-US" sz="1200" dirty="0"/>
          </a:p>
          <a:p>
            <a:pPr indent="-2857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getSIF</a:t>
            </a:r>
            <a:r>
              <a:rPr lang="en-US" sz="1200" dirty="0">
                <a:solidFill>
                  <a:schemeClr val="tx1"/>
                </a:solidFill>
              </a:rPr>
              <a:t>: get </a:t>
            </a:r>
            <a:r>
              <a:rPr lang="en-US" sz="1200" dirty="0" err="1">
                <a:solidFill>
                  <a:schemeClr val="tx1"/>
                </a:solidFill>
              </a:rPr>
              <a:t>sif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dataframe</a:t>
            </a:r>
            <a:endParaRPr lang="en-US" sz="1200" dirty="0">
              <a:solidFill>
                <a:schemeClr val="tx1"/>
              </a:solidFill>
            </a:endParaRPr>
          </a:p>
          <a:p>
            <a:pPr indent="-2857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getCARNIVALresult</a:t>
            </a:r>
            <a:r>
              <a:rPr lang="en-US" sz="1200" dirty="0">
                <a:solidFill>
                  <a:schemeClr val="tx1"/>
                </a:solidFill>
              </a:rPr>
              <a:t> : get CARNIVIVAL result (a function of </a:t>
            </a:r>
            <a:r>
              <a:rPr lang="en-US" sz="1200" dirty="0" err="1">
                <a:solidFill>
                  <a:schemeClr val="tx1"/>
                </a:solidFill>
              </a:rPr>
              <a:t>CARNIVAL_Pipeline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pPr indent="-2857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CARNIVAL_Pipeline</a:t>
            </a:r>
            <a:r>
              <a:rPr lang="en-US" sz="1200" dirty="0">
                <a:solidFill>
                  <a:schemeClr val="tx1"/>
                </a:solidFill>
              </a:rPr>
              <a:t>: run carnival pipeline</a:t>
            </a:r>
          </a:p>
          <a:p>
            <a:pPr indent="-2857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draw_CYTOSCAPE_CARNIVAL</a:t>
            </a:r>
            <a:r>
              <a:rPr lang="en-US" sz="1200" dirty="0">
                <a:solidFill>
                  <a:schemeClr val="tx1"/>
                </a:solidFill>
              </a:rPr>
              <a:t>: draw carnival network using </a:t>
            </a:r>
            <a:r>
              <a:rPr lang="en-US" sz="1200" dirty="0" err="1">
                <a:solidFill>
                  <a:schemeClr val="tx1"/>
                </a:solidFill>
              </a:rPr>
              <a:t>cytoscape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3784882-A5C8-4F00-B85F-A7CAEEC7ED54}"/>
              </a:ext>
            </a:extLst>
          </p:cNvPr>
          <p:cNvSpPr/>
          <p:nvPr/>
        </p:nvSpPr>
        <p:spPr>
          <a:xfrm>
            <a:off x="4590037" y="5211187"/>
            <a:ext cx="3864462" cy="1372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viper_function</a:t>
            </a:r>
            <a:endParaRPr lang="en-US" sz="1600" dirty="0"/>
          </a:p>
          <a:p>
            <a:pPr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Df2regulon:</a:t>
            </a:r>
          </a:p>
          <a:p>
            <a:pPr indent="-2857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viperNullgene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indent="-2857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viperNulllimma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TF_ORA: ORA for TF regulons</a:t>
            </a:r>
          </a:p>
          <a:p>
            <a:pPr indent="-2857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Tfvolcanoplot</a:t>
            </a:r>
            <a:r>
              <a:rPr lang="en-US" sz="1200" dirty="0">
                <a:solidFill>
                  <a:schemeClr val="tx1"/>
                </a:solidFill>
              </a:rPr>
              <a:t>: volcano plot of TF regulons  </a:t>
            </a:r>
          </a:p>
          <a:p>
            <a:pPr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TF2dplot: 2D scatter of TF regulons (female vs male)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05E1259-1B5A-447A-866F-85AED8E9FE28}"/>
              </a:ext>
            </a:extLst>
          </p:cNvPr>
          <p:cNvSpPr/>
          <p:nvPr/>
        </p:nvSpPr>
        <p:spPr>
          <a:xfrm>
            <a:off x="4100581" y="151235"/>
            <a:ext cx="7213676" cy="14068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Progeny_function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getprogenyScore</a:t>
            </a:r>
            <a:r>
              <a:rPr lang="zh-CN" altLang="en-US" sz="1200" dirty="0">
                <a:solidFill>
                  <a:schemeClr val="tx1"/>
                </a:solidFill>
              </a:rPr>
              <a:t>： </a:t>
            </a:r>
            <a:r>
              <a:rPr lang="en-US" altLang="zh-CN" sz="1200" dirty="0">
                <a:solidFill>
                  <a:schemeClr val="tx1"/>
                </a:solidFill>
              </a:rPr>
              <a:t>calculate NES by top n genes</a:t>
            </a:r>
            <a:endParaRPr lang="en-US" sz="12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getprogenyScorePV</a:t>
            </a:r>
            <a:r>
              <a:rPr lang="en-US" sz="1200" dirty="0">
                <a:solidFill>
                  <a:schemeClr val="tx1"/>
                </a:solidFill>
              </a:rPr>
              <a:t>: calculate NES by </a:t>
            </a:r>
            <a:r>
              <a:rPr lang="en-US" sz="1200" dirty="0" err="1">
                <a:solidFill>
                  <a:schemeClr val="tx1"/>
                </a:solidFill>
              </a:rPr>
              <a:t>adjpv</a:t>
            </a:r>
            <a:r>
              <a:rPr lang="en-US" sz="1200" dirty="0">
                <a:solidFill>
                  <a:schemeClr val="tx1"/>
                </a:solidFill>
              </a:rPr>
              <a:t> cutoff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progenyPermSample</a:t>
            </a:r>
            <a:r>
              <a:rPr lang="en-US" sz="1200" dirty="0">
                <a:solidFill>
                  <a:schemeClr val="tx1"/>
                </a:solidFill>
              </a:rPr>
              <a:t>: sample permutation for calculating Progeny enrichment score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linePlotVis</a:t>
            </a:r>
            <a:r>
              <a:rPr lang="en-US" sz="1200" dirty="0">
                <a:solidFill>
                  <a:schemeClr val="tx1"/>
                </a:solidFill>
              </a:rPr>
              <a:t>: visualize the stability of NES by line chart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ProgenyvocalnoPlot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</a:rPr>
              <a:t>vocalno</a:t>
            </a:r>
            <a:r>
              <a:rPr lang="en-US" sz="1200" dirty="0">
                <a:solidFill>
                  <a:schemeClr val="tx1"/>
                </a:solidFill>
              </a:rPr>
              <a:t> plot for visualizing logFC(or t-value) and Progeny weights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ProgenyScatterPlot</a:t>
            </a:r>
            <a:r>
              <a:rPr lang="en-US" sz="1200" dirty="0">
                <a:solidFill>
                  <a:schemeClr val="tx1"/>
                </a:solidFill>
              </a:rPr>
              <a:t>: scatters for comparing logFC(or t-value) and Progeny weights of females and males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5CE91549-EEE1-4F17-BA30-CD615D33B36C}"/>
              </a:ext>
            </a:extLst>
          </p:cNvPr>
          <p:cNvSpPr/>
          <p:nvPr/>
        </p:nvSpPr>
        <p:spPr>
          <a:xfrm>
            <a:off x="344058" y="3884292"/>
            <a:ext cx="4033718" cy="20403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multiORA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multiORA</a:t>
            </a:r>
            <a:r>
              <a:rPr lang="en-US" sz="1200" dirty="0">
                <a:solidFill>
                  <a:schemeClr val="tx1"/>
                </a:solidFill>
              </a:rPr>
              <a:t>: ORA analysis for multiple gene groups and databases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multiGSEA</a:t>
            </a:r>
            <a:r>
              <a:rPr lang="en-US" sz="1200" dirty="0">
                <a:solidFill>
                  <a:schemeClr val="tx1"/>
                </a:solidFill>
              </a:rPr>
              <a:t>: GSEA analysis for multiple gene groups and databases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Reorganisedf</a:t>
            </a:r>
            <a:r>
              <a:rPr lang="en-US" sz="1200" dirty="0">
                <a:solidFill>
                  <a:schemeClr val="tx1"/>
                </a:solidFill>
              </a:rPr>
              <a:t>: re-organize and combine several enrichment result together for visualization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showCompEnrichDotplot</a:t>
            </a:r>
            <a:r>
              <a:rPr lang="en-US" sz="1200" dirty="0">
                <a:solidFill>
                  <a:schemeClr val="tx1"/>
                </a:solidFill>
              </a:rPr>
              <a:t>: Dot plots for visualizing multiple enrichment analysis results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0ED28CC-47A5-4E43-A61D-F6338A641B46}"/>
              </a:ext>
            </a:extLst>
          </p:cNvPr>
          <p:cNvCxnSpPr>
            <a:cxnSpLocks/>
            <a:stCxn id="114" idx="2"/>
            <a:endCxn id="7" idx="0"/>
          </p:cNvCxnSpPr>
          <p:nvPr/>
        </p:nvCxnSpPr>
        <p:spPr>
          <a:xfrm flipH="1">
            <a:off x="7177631" y="1558043"/>
            <a:ext cx="529788" cy="13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4AAB145-F609-4730-A63F-D76E0553915C}"/>
              </a:ext>
            </a:extLst>
          </p:cNvPr>
          <p:cNvCxnSpPr>
            <a:cxnSpLocks/>
            <a:stCxn id="8" idx="2"/>
            <a:endCxn id="113" idx="0"/>
          </p:cNvCxnSpPr>
          <p:nvPr/>
        </p:nvCxnSpPr>
        <p:spPr>
          <a:xfrm flipH="1">
            <a:off x="6522268" y="5029565"/>
            <a:ext cx="766010" cy="18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F1417B64-3E36-4D45-A64C-7A307BFE8D4D}"/>
              </a:ext>
            </a:extLst>
          </p:cNvPr>
          <p:cNvCxnSpPr>
            <a:cxnSpLocks/>
            <a:stCxn id="9" idx="3"/>
            <a:endCxn id="112" idx="3"/>
          </p:cNvCxnSpPr>
          <p:nvPr/>
        </p:nvCxnSpPr>
        <p:spPr>
          <a:xfrm>
            <a:off x="11081650" y="3260593"/>
            <a:ext cx="667083" cy="2659438"/>
          </a:xfrm>
          <a:prstGeom prst="bentConnector3">
            <a:avLst>
              <a:gd name="adj1" fmla="val 134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DA38C69-DB02-4F12-B03C-191CB7045A2B}"/>
              </a:ext>
            </a:extLst>
          </p:cNvPr>
          <p:cNvCxnSpPr>
            <a:cxnSpLocks/>
            <a:stCxn id="115" idx="3"/>
            <a:endCxn id="6" idx="2"/>
          </p:cNvCxnSpPr>
          <p:nvPr/>
        </p:nvCxnSpPr>
        <p:spPr>
          <a:xfrm flipV="1">
            <a:off x="4377776" y="3515339"/>
            <a:ext cx="2414239" cy="138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9B1BCBA-58A5-46D8-9E82-518E141F6995}"/>
              </a:ext>
            </a:extLst>
          </p:cNvPr>
          <p:cNvCxnSpPr>
            <a:cxnSpLocks/>
            <a:stCxn id="115" idx="3"/>
            <a:endCxn id="8" idx="1"/>
          </p:cNvCxnSpPr>
          <p:nvPr/>
        </p:nvCxnSpPr>
        <p:spPr>
          <a:xfrm flipV="1">
            <a:off x="4377776" y="4794856"/>
            <a:ext cx="1896686" cy="10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2AE033F-1634-42C6-8F07-48C7B89E0B37}"/>
              </a:ext>
            </a:extLst>
          </p:cNvPr>
          <p:cNvCxnSpPr>
            <a:cxnSpLocks/>
            <a:stCxn id="115" idx="3"/>
            <a:endCxn id="7" idx="1"/>
          </p:cNvCxnSpPr>
          <p:nvPr/>
        </p:nvCxnSpPr>
        <p:spPr>
          <a:xfrm flipV="1">
            <a:off x="4377776" y="1954508"/>
            <a:ext cx="1693511" cy="294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2FB9C94-3833-4657-A359-BBA549E86363}"/>
              </a:ext>
            </a:extLst>
          </p:cNvPr>
          <p:cNvCxnSpPr>
            <a:cxnSpLocks/>
            <a:stCxn id="153" idx="0"/>
            <a:endCxn id="6" idx="2"/>
          </p:cNvCxnSpPr>
          <p:nvPr/>
        </p:nvCxnSpPr>
        <p:spPr>
          <a:xfrm flipH="1" flipV="1">
            <a:off x="6792015" y="3515339"/>
            <a:ext cx="515172" cy="23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DD34803-96D0-4732-94BC-93DFC18748FA}"/>
              </a:ext>
            </a:extLst>
          </p:cNvPr>
          <p:cNvSpPr/>
          <p:nvPr/>
        </p:nvSpPr>
        <p:spPr>
          <a:xfrm>
            <a:off x="429819" y="320608"/>
            <a:ext cx="764668" cy="58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.</a:t>
            </a:r>
            <a:r>
              <a:rPr lang="en-US" sz="1600" dirty="0" err="1"/>
              <a:t>Rmd</a:t>
            </a:r>
            <a:endParaRPr lang="en-US" sz="1600" dirty="0"/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8ABC4063-27F1-4BC1-9EA0-67E564ECCDFF}"/>
              </a:ext>
            </a:extLst>
          </p:cNvPr>
          <p:cNvSpPr/>
          <p:nvPr/>
        </p:nvSpPr>
        <p:spPr>
          <a:xfrm>
            <a:off x="1509695" y="320607"/>
            <a:ext cx="764668" cy="586597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2520BCB-0B58-4C96-8C98-895B8874A190}"/>
              </a:ext>
            </a:extLst>
          </p:cNvPr>
          <p:cNvSpPr/>
          <p:nvPr/>
        </p:nvSpPr>
        <p:spPr>
          <a:xfrm>
            <a:off x="2508152" y="314523"/>
            <a:ext cx="1347156" cy="5865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function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276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Pipeline of Gender Study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of Gender Study</dc:title>
  <dc:creator>Lu, Chang (PATH)</dc:creator>
  <cp:lastModifiedBy>Lu, Chang (PATH)</cp:lastModifiedBy>
  <cp:revision>20</cp:revision>
  <dcterms:created xsi:type="dcterms:W3CDTF">2021-10-10T19:54:28Z</dcterms:created>
  <dcterms:modified xsi:type="dcterms:W3CDTF">2021-10-11T11:02:58Z</dcterms:modified>
</cp:coreProperties>
</file>