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9ba2a29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79ba2a29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9ba2a29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479ba2a29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9ba2a29b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479ba2a29b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9ba2a29b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479ba2a29b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79ba2a29b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479ba2a29b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79ba2a29b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479ba2a29b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79ba2a29b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79ba2a29b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79ba2a29b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79ba2a29b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79ba2a29b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479ba2a29b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79ba2a29b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479ba2a29b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79ba2a29b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479ba2a29b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9ba2a29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479ba2a29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f2df3e2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bf2df3e25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f2df3e25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6bf2df3e25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body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i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8" y="5467759"/>
            <a:ext cx="3485037" cy="48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and Chart">
  <p:cSld name="Text and Char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>
            <p:ph idx="2" type="chart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0" y="0"/>
            <a:ext cx="1218895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12" y="200684"/>
            <a:ext cx="3485037" cy="48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Slide">
  <p:cSld name="Divider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12" y="200684"/>
            <a:ext cx="3485037" cy="48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Text">
  <p:cSld name="1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 Text">
  <p:cSld name="2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List">
  <p:cSld name="Bulleted Lis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>
            <a:lvl1pPr indent="-36703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180"/>
              <a:buFont typeface="Arial"/>
              <a:buChar char="•"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3 level Bullet List">
  <p:cSld name=" 3 level Bullet Lis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700"/>
              <a:buFont typeface="Arial"/>
              <a:buNone/>
              <a:defRPr b="1" sz="17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Merriweather Sans"/>
              <a:buChar char="-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and Photo">
  <p:cSld name="Text and Phot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>
            <p:ph idx="2" type="pic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and 3 Photos">
  <p:cSld name="Text and 3 Photo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>
            <p:ph idx="2" type="pic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  <a:defRPr sz="3600">
                <a:solidFill>
                  <a:srgbClr val="005BB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/>
          <p:nvPr>
            <p:ph idx="3" type="pic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9"/>
          <p:cNvSpPr/>
          <p:nvPr>
            <p:ph idx="4" type="pic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E9E9E"/>
              </a:buClr>
              <a:buSzPts val="1600"/>
              <a:buNone/>
              <a:defRPr sz="1600">
                <a:solidFill>
                  <a:srgbClr val="9E9E9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Width Photo">
  <p:cSld name="Full Width Phot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400"/>
              <a:buFont typeface="Merriweather San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6" marL="2743131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‘-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0"/>
            <a:ext cx="1218895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/>
        </p:nvSpPr>
        <p:spPr>
          <a:xfrm>
            <a:off x="11045952" y="6221885"/>
            <a:ext cx="725424" cy="534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412" y="200684"/>
            <a:ext cx="3485037" cy="4851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/>
              <a:t>Haranadh Baba Singamsetti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/>
              <a:t>Chang Min park</a:t>
            </a:r>
            <a:endParaRPr sz="2700"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658375" y="1490475"/>
            <a:ext cx="78345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4000"/>
              <a:t>Dynamic Reconfigurable TCAM with Low Power Consumption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88" y="1956087"/>
            <a:ext cx="10608025" cy="31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Mode Change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385063" y="4675925"/>
            <a:ext cx="96789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b="0" lang="en-US">
                <a:solidFill>
                  <a:srgbClr val="000000"/>
                </a:solidFill>
              </a:rPr>
              <a:t>Mode: 0 = individual, 1 = combined</a:t>
            </a:r>
            <a:endParaRPr b="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b="0" lang="en-US">
                <a:solidFill>
                  <a:srgbClr val="000000"/>
                </a:solidFill>
              </a:rPr>
              <a:t>Dynamic configurable to change # of bits to search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-US">
                <a:solidFill>
                  <a:srgbClr val="000000"/>
                </a:solidFill>
              </a:rPr>
              <a:t>	(Mode 1 on our design, </a:t>
            </a:r>
            <a:r>
              <a:rPr b="0" lang="en-US" u="sng">
                <a:solidFill>
                  <a:srgbClr val="000000"/>
                </a:solidFill>
              </a:rPr>
              <a:t>6-bit NAND</a:t>
            </a:r>
            <a:r>
              <a:rPr b="0" lang="en-US">
                <a:solidFill>
                  <a:srgbClr val="000000"/>
                </a:solidFill>
              </a:rPr>
              <a:t> + </a:t>
            </a:r>
            <a:r>
              <a:rPr b="0" lang="en-US" u="sng">
                <a:solidFill>
                  <a:srgbClr val="000000"/>
                </a:solidFill>
              </a:rPr>
              <a:t>8-bit NOR</a:t>
            </a:r>
            <a:r>
              <a:rPr b="0" lang="en-US">
                <a:solidFill>
                  <a:srgbClr val="000000"/>
                </a:solidFill>
              </a:rPr>
              <a:t> TCAM)</a:t>
            </a:r>
            <a:endParaRPr b="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b="0" lang="en-US">
                <a:solidFill>
                  <a:srgbClr val="000000"/>
                </a:solidFill>
              </a:rPr>
              <a:t>We only used 2 rows with mode due to a limited space. (possible to have more modes)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2556638" y="2396175"/>
            <a:ext cx="2890800" cy="203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7467588" y="2396175"/>
            <a:ext cx="2890800" cy="203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6070488" y="1627900"/>
            <a:ext cx="1397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</a:rPr>
              <a:t>MODE = 0</a:t>
            </a:r>
            <a:endParaRPr b="1" sz="1800">
              <a:solidFill>
                <a:srgbClr val="0000FF"/>
              </a:solidFill>
            </a:endParaRPr>
          </a:p>
        </p:txBody>
      </p:sp>
      <p:grpSp>
        <p:nvGrpSpPr>
          <p:cNvPr id="135" name="Google Shape;135;p22"/>
          <p:cNvGrpSpPr/>
          <p:nvPr/>
        </p:nvGrpSpPr>
        <p:grpSpPr>
          <a:xfrm>
            <a:off x="2466463" y="2871338"/>
            <a:ext cx="7516075" cy="1212275"/>
            <a:chOff x="2692400" y="778150"/>
            <a:chExt cx="7516075" cy="1212275"/>
          </a:xfrm>
        </p:grpSpPr>
        <p:cxnSp>
          <p:nvCxnSpPr>
            <p:cNvPr id="136" name="Google Shape;136;p22"/>
            <p:cNvCxnSpPr/>
            <p:nvPr/>
          </p:nvCxnSpPr>
          <p:spPr>
            <a:xfrm>
              <a:off x="2692400" y="791925"/>
              <a:ext cx="2655300" cy="117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2"/>
            <p:cNvCxnSpPr/>
            <p:nvPr/>
          </p:nvCxnSpPr>
          <p:spPr>
            <a:xfrm flipH="1" rot="10800000">
              <a:off x="2692400" y="1823025"/>
              <a:ext cx="2655300" cy="1617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22"/>
            <p:cNvCxnSpPr/>
            <p:nvPr/>
          </p:nvCxnSpPr>
          <p:spPr>
            <a:xfrm>
              <a:off x="7553050" y="778150"/>
              <a:ext cx="26439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22"/>
            <p:cNvCxnSpPr/>
            <p:nvPr/>
          </p:nvCxnSpPr>
          <p:spPr>
            <a:xfrm flipH="1" rot="10800000">
              <a:off x="7564575" y="1817325"/>
              <a:ext cx="2643900" cy="1731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2"/>
            <p:cNvCxnSpPr/>
            <p:nvPr/>
          </p:nvCxnSpPr>
          <p:spPr>
            <a:xfrm>
              <a:off x="5624950" y="882050"/>
              <a:ext cx="1617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2"/>
            <p:cNvCxnSpPr/>
            <p:nvPr/>
          </p:nvCxnSpPr>
          <p:spPr>
            <a:xfrm>
              <a:off x="6075225" y="893600"/>
              <a:ext cx="216900" cy="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22"/>
            <p:cNvCxnSpPr/>
            <p:nvPr/>
          </p:nvCxnSpPr>
          <p:spPr>
            <a:xfrm>
              <a:off x="5624950" y="1962725"/>
              <a:ext cx="1617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2"/>
            <p:cNvCxnSpPr/>
            <p:nvPr/>
          </p:nvCxnSpPr>
          <p:spPr>
            <a:xfrm>
              <a:off x="6075225" y="1974275"/>
              <a:ext cx="216900" cy="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" name="Google Shape;144;p22"/>
          <p:cNvGrpSpPr/>
          <p:nvPr/>
        </p:nvGrpSpPr>
        <p:grpSpPr>
          <a:xfrm>
            <a:off x="2460663" y="1627900"/>
            <a:ext cx="7527675" cy="2505500"/>
            <a:chOff x="2459175" y="1777975"/>
            <a:chExt cx="7527675" cy="2505500"/>
          </a:xfrm>
        </p:grpSpPr>
        <p:sp>
          <p:nvSpPr>
            <p:cNvPr id="145" name="Google Shape;145;p22"/>
            <p:cNvSpPr txBox="1"/>
            <p:nvPr/>
          </p:nvSpPr>
          <p:spPr>
            <a:xfrm>
              <a:off x="6069000" y="1777975"/>
              <a:ext cx="13971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</a:rPr>
                <a:t>MODE = 1</a:t>
              </a:r>
              <a:endParaRPr b="1" sz="1800">
                <a:solidFill>
                  <a:srgbClr val="0000FF"/>
                </a:solidFill>
              </a:endParaRPr>
            </a:p>
          </p:txBody>
        </p:sp>
        <p:grpSp>
          <p:nvGrpSpPr>
            <p:cNvPr id="146" name="Google Shape;146;p22"/>
            <p:cNvGrpSpPr/>
            <p:nvPr/>
          </p:nvGrpSpPr>
          <p:grpSpPr>
            <a:xfrm>
              <a:off x="2459175" y="3094175"/>
              <a:ext cx="7527675" cy="1189300"/>
              <a:chOff x="2459175" y="3094175"/>
              <a:chExt cx="7527675" cy="1189300"/>
            </a:xfrm>
          </p:grpSpPr>
          <p:cxnSp>
            <p:nvCxnSpPr>
              <p:cNvPr id="147" name="Google Shape;147;p22"/>
              <p:cNvCxnSpPr/>
              <p:nvPr/>
            </p:nvCxnSpPr>
            <p:spPr>
              <a:xfrm>
                <a:off x="5403275" y="3094175"/>
                <a:ext cx="1617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22"/>
              <p:cNvCxnSpPr/>
              <p:nvPr/>
            </p:nvCxnSpPr>
            <p:spPr>
              <a:xfrm>
                <a:off x="5853550" y="3105725"/>
                <a:ext cx="216900" cy="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22"/>
              <p:cNvCxnSpPr/>
              <p:nvPr/>
            </p:nvCxnSpPr>
            <p:spPr>
              <a:xfrm>
                <a:off x="5403275" y="4174850"/>
                <a:ext cx="1617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22"/>
              <p:cNvCxnSpPr/>
              <p:nvPr/>
            </p:nvCxnSpPr>
            <p:spPr>
              <a:xfrm>
                <a:off x="5853550" y="4186400"/>
                <a:ext cx="216900" cy="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22"/>
              <p:cNvCxnSpPr/>
              <p:nvPr/>
            </p:nvCxnSpPr>
            <p:spPr>
              <a:xfrm>
                <a:off x="3602175" y="3659900"/>
                <a:ext cx="2886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22"/>
              <p:cNvCxnSpPr/>
              <p:nvPr/>
            </p:nvCxnSpPr>
            <p:spPr>
              <a:xfrm>
                <a:off x="4331850" y="3659900"/>
                <a:ext cx="4248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22"/>
              <p:cNvCxnSpPr/>
              <p:nvPr/>
            </p:nvCxnSpPr>
            <p:spPr>
              <a:xfrm>
                <a:off x="4745175" y="3244275"/>
                <a:ext cx="0" cy="1039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22"/>
              <p:cNvCxnSpPr/>
              <p:nvPr/>
            </p:nvCxnSpPr>
            <p:spPr>
              <a:xfrm>
                <a:off x="4756650" y="3244275"/>
                <a:ext cx="3579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22"/>
              <p:cNvCxnSpPr/>
              <p:nvPr/>
            </p:nvCxnSpPr>
            <p:spPr>
              <a:xfrm>
                <a:off x="4756650" y="4283475"/>
                <a:ext cx="3579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22"/>
              <p:cNvCxnSpPr/>
              <p:nvPr/>
            </p:nvCxnSpPr>
            <p:spPr>
              <a:xfrm flipH="1" rot="10800000">
                <a:off x="9536550" y="4259975"/>
                <a:ext cx="450300" cy="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22"/>
              <p:cNvCxnSpPr/>
              <p:nvPr/>
            </p:nvCxnSpPr>
            <p:spPr>
              <a:xfrm>
                <a:off x="2459175" y="3209625"/>
                <a:ext cx="3465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22"/>
              <p:cNvCxnSpPr/>
              <p:nvPr/>
            </p:nvCxnSpPr>
            <p:spPr>
              <a:xfrm>
                <a:off x="2459175" y="4100925"/>
                <a:ext cx="3465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22"/>
              <p:cNvCxnSpPr/>
              <p:nvPr/>
            </p:nvCxnSpPr>
            <p:spPr>
              <a:xfrm>
                <a:off x="2788338" y="3209625"/>
                <a:ext cx="0" cy="369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22"/>
              <p:cNvCxnSpPr/>
              <p:nvPr/>
            </p:nvCxnSpPr>
            <p:spPr>
              <a:xfrm>
                <a:off x="2788338" y="3731325"/>
                <a:ext cx="0" cy="369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22"/>
              <p:cNvCxnSpPr/>
              <p:nvPr/>
            </p:nvCxnSpPr>
            <p:spPr>
              <a:xfrm>
                <a:off x="2788350" y="3547675"/>
                <a:ext cx="362100" cy="3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22"/>
              <p:cNvCxnSpPr/>
              <p:nvPr/>
            </p:nvCxnSpPr>
            <p:spPr>
              <a:xfrm flipH="1" rot="10800000">
                <a:off x="2788350" y="3731325"/>
                <a:ext cx="363600" cy="3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3" name="Google Shape;163;p22"/>
            <p:cNvCxnSpPr/>
            <p:nvPr/>
          </p:nvCxnSpPr>
          <p:spPr>
            <a:xfrm>
              <a:off x="9236375" y="3625275"/>
              <a:ext cx="3810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2"/>
            <p:cNvCxnSpPr/>
            <p:nvPr/>
          </p:nvCxnSpPr>
          <p:spPr>
            <a:xfrm>
              <a:off x="9605850" y="3211950"/>
              <a:ext cx="3810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2"/>
            <p:cNvCxnSpPr/>
            <p:nvPr/>
          </p:nvCxnSpPr>
          <p:spPr>
            <a:xfrm flipH="1">
              <a:off x="9604350" y="3208475"/>
              <a:ext cx="1500" cy="423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2"/>
            <p:cNvCxnSpPr/>
            <p:nvPr/>
          </p:nvCxnSpPr>
          <p:spPr>
            <a:xfrm>
              <a:off x="8465125" y="3625275"/>
              <a:ext cx="3093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7" name="Google Shape;167;p22"/>
            <p:cNvGrpSpPr/>
            <p:nvPr/>
          </p:nvGrpSpPr>
          <p:grpSpPr>
            <a:xfrm>
              <a:off x="7310400" y="3179625"/>
              <a:ext cx="692775" cy="891300"/>
              <a:chOff x="2459175" y="3209625"/>
              <a:chExt cx="692775" cy="891300"/>
            </a:xfrm>
          </p:grpSpPr>
          <p:cxnSp>
            <p:nvCxnSpPr>
              <p:cNvPr id="168" name="Google Shape;168;p22"/>
              <p:cNvCxnSpPr/>
              <p:nvPr/>
            </p:nvCxnSpPr>
            <p:spPr>
              <a:xfrm>
                <a:off x="2459175" y="3209625"/>
                <a:ext cx="3465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22"/>
              <p:cNvCxnSpPr/>
              <p:nvPr/>
            </p:nvCxnSpPr>
            <p:spPr>
              <a:xfrm>
                <a:off x="2459175" y="4100925"/>
                <a:ext cx="3465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22"/>
              <p:cNvCxnSpPr/>
              <p:nvPr/>
            </p:nvCxnSpPr>
            <p:spPr>
              <a:xfrm>
                <a:off x="2788338" y="3209625"/>
                <a:ext cx="0" cy="369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22"/>
              <p:cNvCxnSpPr/>
              <p:nvPr/>
            </p:nvCxnSpPr>
            <p:spPr>
              <a:xfrm>
                <a:off x="2788338" y="3731325"/>
                <a:ext cx="0" cy="3696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22"/>
              <p:cNvCxnSpPr/>
              <p:nvPr/>
            </p:nvCxnSpPr>
            <p:spPr>
              <a:xfrm flipH="1" rot="10800000">
                <a:off x="2788350" y="3546175"/>
                <a:ext cx="360000" cy="1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22"/>
              <p:cNvCxnSpPr/>
              <p:nvPr/>
            </p:nvCxnSpPr>
            <p:spPr>
              <a:xfrm flipH="1" rot="10800000">
                <a:off x="2788350" y="3731325"/>
                <a:ext cx="363600" cy="3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4" name="Google Shape;174;p22"/>
          <p:cNvSpPr txBox="1"/>
          <p:nvPr/>
        </p:nvSpPr>
        <p:spPr>
          <a:xfrm>
            <a:off x="4180925" y="4572000"/>
            <a:ext cx="408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Figure. Overall Architecture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88" y="1956087"/>
            <a:ext cx="10608025" cy="31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Pipeline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7215900" y="2655450"/>
            <a:ext cx="4814400" cy="184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lang="en-US" sz="1800">
                <a:solidFill>
                  <a:srgbClr val="000000"/>
                </a:solidFill>
              </a:rPr>
              <a:t>Uses </a:t>
            </a:r>
            <a:r>
              <a:rPr i="1" lang="en-US" sz="1800">
                <a:solidFill>
                  <a:srgbClr val="000000"/>
                </a:solidFill>
              </a:rPr>
              <a:t>D Flip-Flop</a:t>
            </a:r>
            <a:r>
              <a:rPr b="0" lang="en-US" sz="1800">
                <a:solidFill>
                  <a:srgbClr val="000000"/>
                </a:solidFill>
              </a:rPr>
              <a:t> (Transmission Gate)</a:t>
            </a:r>
            <a:endParaRPr b="0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lang="en-US" sz="1800">
                <a:solidFill>
                  <a:srgbClr val="000000"/>
                </a:solidFill>
              </a:rPr>
              <a:t>Dividing search operation into 2 stages</a:t>
            </a:r>
            <a:endParaRPr b="0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</a:rPr>
              <a:t>(separate stages for NAND and NOR)</a:t>
            </a:r>
            <a:endParaRPr b="0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lang="en-US" sz="1800">
                <a:solidFill>
                  <a:srgbClr val="000000"/>
                </a:solidFill>
              </a:rPr>
              <a:t>Pipeline technique almost doubles the throughput.</a:t>
            </a:r>
            <a:endParaRPr b="0" sz="1800">
              <a:solidFill>
                <a:srgbClr val="000000"/>
              </a:solidFill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5449450" y="2493825"/>
            <a:ext cx="519300" cy="2078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0" y="2036903"/>
            <a:ext cx="6426200" cy="398643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1829900" y="5937100"/>
            <a:ext cx="408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Figure. Pipeline</a:t>
            </a:r>
            <a:endParaRPr sz="1700"/>
          </a:p>
        </p:txBody>
      </p:sp>
      <p:sp>
        <p:nvSpPr>
          <p:cNvPr id="185" name="Google Shape;185;p23"/>
          <p:cNvSpPr/>
          <p:nvPr/>
        </p:nvSpPr>
        <p:spPr>
          <a:xfrm>
            <a:off x="704275" y="3255825"/>
            <a:ext cx="6211500" cy="248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4180925" y="4572000"/>
            <a:ext cx="408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Figure. Overall Architecture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Screenshots </a:t>
            </a:r>
            <a:r>
              <a:rPr lang="en-US" sz="2500">
                <a:solidFill>
                  <a:schemeClr val="dk2"/>
                </a:solidFill>
              </a:rPr>
              <a:t>(Schematic - NAND, NOR TCAM)</a:t>
            </a:r>
            <a:endParaRPr sz="2500"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9154" l="33479" r="25969" t="13133"/>
          <a:stretch/>
        </p:blipFill>
        <p:spPr>
          <a:xfrm>
            <a:off x="2066600" y="2189300"/>
            <a:ext cx="3255826" cy="35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b="8330" l="32935" r="21467" t="11880"/>
          <a:stretch/>
        </p:blipFill>
        <p:spPr>
          <a:xfrm>
            <a:off x="6563547" y="2189300"/>
            <a:ext cx="3565781" cy="35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1568925" y="5699125"/>
            <a:ext cx="408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NAND TCAM</a:t>
            </a:r>
            <a:endParaRPr b="1" sz="1700"/>
          </a:p>
        </p:txBody>
      </p:sp>
      <p:sp>
        <p:nvSpPr>
          <p:cNvPr id="195" name="Google Shape;195;p24"/>
          <p:cNvSpPr txBox="1"/>
          <p:nvPr/>
        </p:nvSpPr>
        <p:spPr>
          <a:xfrm>
            <a:off x="6302838" y="5699125"/>
            <a:ext cx="408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NOR TCAM</a:t>
            </a:r>
            <a:endParaRPr b="1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Screenshots </a:t>
            </a:r>
            <a:r>
              <a:rPr lang="en-US" sz="2500">
                <a:solidFill>
                  <a:schemeClr val="dk2"/>
                </a:solidFill>
              </a:rPr>
              <a:t>(Schematic - Pipeline)</a:t>
            </a:r>
            <a:endParaRPr sz="2500"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8387" l="18955" r="8280" t="12108"/>
          <a:stretch/>
        </p:blipFill>
        <p:spPr>
          <a:xfrm>
            <a:off x="2817125" y="2036900"/>
            <a:ext cx="7058803" cy="43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Screenshots </a:t>
            </a:r>
            <a:r>
              <a:rPr lang="en-US" sz="2500"/>
              <a:t>(Schematic - Full </a:t>
            </a:r>
            <a:r>
              <a:rPr lang="en-US" sz="2500">
                <a:solidFill>
                  <a:schemeClr val="dk2"/>
                </a:solidFill>
              </a:rPr>
              <a:t>Circuit</a:t>
            </a:r>
            <a:r>
              <a:rPr lang="en-US" sz="2500"/>
              <a:t>)</a:t>
            </a:r>
            <a:endParaRPr sz="2500"/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18103" l="12628" r="2676" t="23100"/>
          <a:stretch/>
        </p:blipFill>
        <p:spPr>
          <a:xfrm>
            <a:off x="1219000" y="2207100"/>
            <a:ext cx="9753998" cy="380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6"/>
          <p:cNvGrpSpPr/>
          <p:nvPr/>
        </p:nvGrpSpPr>
        <p:grpSpPr>
          <a:xfrm>
            <a:off x="1639450" y="2276750"/>
            <a:ext cx="7816304" cy="3309325"/>
            <a:chOff x="1639450" y="2276750"/>
            <a:chExt cx="7816304" cy="3309325"/>
          </a:xfrm>
        </p:grpSpPr>
        <p:sp>
          <p:nvSpPr>
            <p:cNvPr id="209" name="Google Shape;209;p26"/>
            <p:cNvSpPr/>
            <p:nvPr/>
          </p:nvSpPr>
          <p:spPr>
            <a:xfrm>
              <a:off x="1639450" y="3625275"/>
              <a:ext cx="1189200" cy="4506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639450" y="4121400"/>
              <a:ext cx="1189200" cy="4506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501454" y="2276750"/>
              <a:ext cx="3954300" cy="15102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501454" y="4075875"/>
              <a:ext cx="3954300" cy="15102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 txBox="1"/>
            <p:nvPr/>
          </p:nvSpPr>
          <p:spPr>
            <a:xfrm>
              <a:off x="1841500" y="4617525"/>
              <a:ext cx="7851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</a:rPr>
                <a:t>NAND</a:t>
              </a:r>
              <a:endParaRPr b="1" sz="1600">
                <a:solidFill>
                  <a:srgbClr val="FF0000"/>
                </a:solidFill>
              </a:endParaRPr>
            </a:p>
          </p:txBody>
        </p:sp>
        <p:sp>
          <p:nvSpPr>
            <p:cNvPr id="214" name="Google Shape;214;p26"/>
            <p:cNvSpPr txBox="1"/>
            <p:nvPr/>
          </p:nvSpPr>
          <p:spPr>
            <a:xfrm>
              <a:off x="7162800" y="3725413"/>
              <a:ext cx="7851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</a:rPr>
                <a:t>NOR</a:t>
              </a:r>
              <a:endParaRPr b="1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2900225" y="3200450"/>
            <a:ext cx="7894750" cy="1822150"/>
            <a:chOff x="2900225" y="3200450"/>
            <a:chExt cx="7894750" cy="1822150"/>
          </a:xfrm>
        </p:grpSpPr>
        <p:sp>
          <p:nvSpPr>
            <p:cNvPr id="216" name="Google Shape;216;p26"/>
            <p:cNvSpPr/>
            <p:nvPr/>
          </p:nvSpPr>
          <p:spPr>
            <a:xfrm>
              <a:off x="2900225" y="3706150"/>
              <a:ext cx="1025100" cy="865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9668175" y="3200450"/>
              <a:ext cx="1126800" cy="865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 txBox="1"/>
            <p:nvPr/>
          </p:nvSpPr>
          <p:spPr>
            <a:xfrm>
              <a:off x="2960225" y="4572000"/>
              <a:ext cx="9051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</a:rPr>
                <a:t>MODE</a:t>
              </a:r>
              <a:endParaRPr b="1" sz="1600">
                <a:solidFill>
                  <a:srgbClr val="FF0000"/>
                </a:solidFill>
              </a:endParaRPr>
            </a:p>
          </p:txBody>
        </p:sp>
        <p:sp>
          <p:nvSpPr>
            <p:cNvPr id="219" name="Google Shape;219;p26"/>
            <p:cNvSpPr txBox="1"/>
            <p:nvPr/>
          </p:nvSpPr>
          <p:spPr>
            <a:xfrm>
              <a:off x="9779025" y="4066250"/>
              <a:ext cx="9051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</a:rPr>
                <a:t>MODE</a:t>
              </a:r>
              <a:endParaRPr b="1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20" name="Google Shape;220;p26"/>
          <p:cNvGrpSpPr/>
          <p:nvPr/>
        </p:nvGrpSpPr>
        <p:grpSpPr>
          <a:xfrm>
            <a:off x="3872350" y="3327450"/>
            <a:ext cx="1392300" cy="2526300"/>
            <a:chOff x="3872350" y="3327450"/>
            <a:chExt cx="1392300" cy="2526300"/>
          </a:xfrm>
        </p:grpSpPr>
        <p:sp>
          <p:nvSpPr>
            <p:cNvPr id="221" name="Google Shape;221;p26"/>
            <p:cNvSpPr/>
            <p:nvPr/>
          </p:nvSpPr>
          <p:spPr>
            <a:xfrm>
              <a:off x="3872350" y="3327450"/>
              <a:ext cx="1392300" cy="20757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 txBox="1"/>
            <p:nvPr/>
          </p:nvSpPr>
          <p:spPr>
            <a:xfrm>
              <a:off x="4046050" y="5403150"/>
              <a:ext cx="10449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</a:rPr>
                <a:t>Pipeline</a:t>
              </a:r>
              <a:endParaRPr b="1" sz="16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Screenshots </a:t>
            </a:r>
            <a:r>
              <a:rPr lang="en-US" sz="2500"/>
              <a:t>(Layout, Extracted - Full Circuit)</a:t>
            </a:r>
            <a:endParaRPr sz="2500"/>
          </a:p>
        </p:txBody>
      </p:sp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 b="36762" l="51161" r="18785" t="13132"/>
          <a:stretch/>
        </p:blipFill>
        <p:spPr>
          <a:xfrm>
            <a:off x="7014500" y="2175875"/>
            <a:ext cx="3520109" cy="330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4">
            <a:alphaModFix/>
          </a:blip>
          <a:srcRect b="36653" l="35259" r="36390" t="12943"/>
          <a:stretch/>
        </p:blipFill>
        <p:spPr>
          <a:xfrm>
            <a:off x="1961969" y="2175875"/>
            <a:ext cx="3301104" cy="330118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1568925" y="5616025"/>
            <a:ext cx="408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Layout</a:t>
            </a:r>
            <a:endParaRPr b="1" sz="1700"/>
          </a:p>
        </p:txBody>
      </p:sp>
      <p:sp>
        <p:nvSpPr>
          <p:cNvPr id="231" name="Google Shape;231;p27"/>
          <p:cNvSpPr txBox="1"/>
          <p:nvPr/>
        </p:nvSpPr>
        <p:spPr>
          <a:xfrm>
            <a:off x="6730950" y="5616025"/>
            <a:ext cx="408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Extracted</a:t>
            </a:r>
            <a:endParaRPr b="1"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Screenshots </a:t>
            </a:r>
            <a:r>
              <a:rPr lang="en-US" sz="2500"/>
              <a:t>(Full on Padframe)</a:t>
            </a:r>
            <a:endParaRPr sz="2500"/>
          </a:p>
        </p:txBody>
      </p: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15543" l="53894" r="4980" t="11346"/>
          <a:stretch/>
        </p:blipFill>
        <p:spPr>
          <a:xfrm>
            <a:off x="6985000" y="2036900"/>
            <a:ext cx="3579101" cy="35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 b="16600" l="46615" r="11622" t="11160"/>
          <a:stretch/>
        </p:blipFill>
        <p:spPr>
          <a:xfrm>
            <a:off x="1799550" y="2036900"/>
            <a:ext cx="3625949" cy="35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1568925" y="5616025"/>
            <a:ext cx="408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Layout</a:t>
            </a:r>
            <a:endParaRPr b="1" sz="1700"/>
          </a:p>
        </p:txBody>
      </p:sp>
      <p:sp>
        <p:nvSpPr>
          <p:cNvPr id="240" name="Google Shape;240;p28"/>
          <p:cNvSpPr txBox="1"/>
          <p:nvPr/>
        </p:nvSpPr>
        <p:spPr>
          <a:xfrm>
            <a:off x="6730950" y="5616025"/>
            <a:ext cx="408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Extracted</a:t>
            </a:r>
            <a:endParaRPr b="1"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88" y="1956087"/>
            <a:ext cx="10608025" cy="31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>
                <a:solidFill>
                  <a:schemeClr val="dk2"/>
                </a:solidFill>
              </a:rPr>
              <a:t>Simulation Result (match case - mode 0)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385063" y="4675925"/>
            <a:ext cx="96789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b="0" lang="en-US">
                <a:solidFill>
                  <a:srgbClr val="000000"/>
                </a:solidFill>
              </a:rPr>
              <a:t>Mode = 0  (individual - upper / lower)</a:t>
            </a:r>
            <a:endParaRPr b="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b="0" lang="en-US">
                <a:solidFill>
                  <a:srgbClr val="000000"/>
                </a:solidFill>
              </a:rPr>
              <a:t>Data bit and search bit on NAND/NOR TCAM are all matched</a:t>
            </a:r>
            <a:endParaRPr b="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b="0" lang="en-US">
                <a:solidFill>
                  <a:srgbClr val="000000"/>
                </a:solidFill>
              </a:rPr>
              <a:t>Mask bit is disabled</a:t>
            </a:r>
            <a:endParaRPr b="0">
              <a:solidFill>
                <a:srgbClr val="000000"/>
              </a:solidFill>
            </a:endParaRPr>
          </a:p>
        </p:txBody>
      </p:sp>
      <p:grpSp>
        <p:nvGrpSpPr>
          <p:cNvPr id="248" name="Google Shape;248;p29"/>
          <p:cNvGrpSpPr/>
          <p:nvPr/>
        </p:nvGrpSpPr>
        <p:grpSpPr>
          <a:xfrm>
            <a:off x="2466463" y="2871338"/>
            <a:ext cx="7516075" cy="1212275"/>
            <a:chOff x="2692400" y="778150"/>
            <a:chExt cx="7516075" cy="1212275"/>
          </a:xfrm>
        </p:grpSpPr>
        <p:cxnSp>
          <p:nvCxnSpPr>
            <p:cNvPr id="249" name="Google Shape;249;p29"/>
            <p:cNvCxnSpPr/>
            <p:nvPr/>
          </p:nvCxnSpPr>
          <p:spPr>
            <a:xfrm>
              <a:off x="2692400" y="791925"/>
              <a:ext cx="2655300" cy="117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9"/>
            <p:cNvCxnSpPr/>
            <p:nvPr/>
          </p:nvCxnSpPr>
          <p:spPr>
            <a:xfrm flipH="1" rot="10800000">
              <a:off x="2692400" y="1823025"/>
              <a:ext cx="2655300" cy="1617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9"/>
            <p:cNvCxnSpPr/>
            <p:nvPr/>
          </p:nvCxnSpPr>
          <p:spPr>
            <a:xfrm>
              <a:off x="7553050" y="778150"/>
              <a:ext cx="26439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29"/>
            <p:cNvCxnSpPr/>
            <p:nvPr/>
          </p:nvCxnSpPr>
          <p:spPr>
            <a:xfrm flipH="1" rot="10800000">
              <a:off x="7564575" y="1817325"/>
              <a:ext cx="2643900" cy="1731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29"/>
            <p:cNvCxnSpPr/>
            <p:nvPr/>
          </p:nvCxnSpPr>
          <p:spPr>
            <a:xfrm>
              <a:off x="5624950" y="882050"/>
              <a:ext cx="1617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29"/>
            <p:cNvCxnSpPr/>
            <p:nvPr/>
          </p:nvCxnSpPr>
          <p:spPr>
            <a:xfrm>
              <a:off x="6075225" y="893600"/>
              <a:ext cx="216900" cy="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9"/>
            <p:cNvCxnSpPr/>
            <p:nvPr/>
          </p:nvCxnSpPr>
          <p:spPr>
            <a:xfrm>
              <a:off x="5624950" y="1962725"/>
              <a:ext cx="1617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9"/>
            <p:cNvCxnSpPr/>
            <p:nvPr/>
          </p:nvCxnSpPr>
          <p:spPr>
            <a:xfrm>
              <a:off x="6075225" y="1974275"/>
              <a:ext cx="216900" cy="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" name="Google Shape;257;p29"/>
          <p:cNvSpPr txBox="1"/>
          <p:nvPr/>
        </p:nvSpPr>
        <p:spPr>
          <a:xfrm>
            <a:off x="4180925" y="4572000"/>
            <a:ext cx="40872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Figure. Overall Architecture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Simulation Result (match case - mode 0)</a:t>
            </a:r>
            <a:endParaRPr sz="2500"/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8090" l="13161" r="535" t="13887"/>
          <a:stretch/>
        </p:blipFill>
        <p:spPr>
          <a:xfrm>
            <a:off x="457200" y="2089725"/>
            <a:ext cx="7288301" cy="3706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30"/>
          <p:cNvGrpSpPr/>
          <p:nvPr/>
        </p:nvGrpSpPr>
        <p:grpSpPr>
          <a:xfrm>
            <a:off x="8289685" y="2089675"/>
            <a:ext cx="3625479" cy="3694427"/>
            <a:chOff x="2043550" y="2124375"/>
            <a:chExt cx="5268826" cy="4167901"/>
          </a:xfrm>
        </p:grpSpPr>
        <p:pic>
          <p:nvPicPr>
            <p:cNvPr id="265" name="Google Shape;265;p30"/>
            <p:cNvPicPr preferRelativeResize="0"/>
            <p:nvPr/>
          </p:nvPicPr>
          <p:blipFill rotWithShape="1">
            <a:blip r:embed="rId4">
              <a:alphaModFix/>
            </a:blip>
            <a:srcRect b="9153" l="23554" r="37906" t="36651"/>
            <a:stretch/>
          </p:blipFill>
          <p:spPr>
            <a:xfrm>
              <a:off x="2043550" y="2124375"/>
              <a:ext cx="5268826" cy="4167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30"/>
            <p:cNvSpPr/>
            <p:nvPr/>
          </p:nvSpPr>
          <p:spPr>
            <a:xfrm>
              <a:off x="2101275" y="2332175"/>
              <a:ext cx="865800" cy="150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Work Distribution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727350" y="2251350"/>
            <a:ext cx="6199800" cy="256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Haranadh Baba Singamsetti</a:t>
            </a:r>
            <a:endParaRPr b="0" sz="25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lang="en-US" sz="1800">
                <a:solidFill>
                  <a:srgbClr val="000000"/>
                </a:solidFill>
              </a:rPr>
              <a:t>NOR TCAM</a:t>
            </a:r>
            <a:endParaRPr b="0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lang="en-US" sz="1800">
                <a:solidFill>
                  <a:srgbClr val="000000"/>
                </a:solidFill>
              </a:rPr>
              <a:t>Multiplexer</a:t>
            </a:r>
            <a:endParaRPr b="0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lang="en-US" sz="1800">
                <a:solidFill>
                  <a:srgbClr val="000000"/>
                </a:solidFill>
              </a:rPr>
              <a:t>Full design &amp; Padframe</a:t>
            </a:r>
            <a:endParaRPr b="0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-US" sz="2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Chang Min Park</a:t>
            </a:r>
            <a:endParaRPr b="0" sz="2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lang="en-US" sz="1800">
                <a:solidFill>
                  <a:srgbClr val="000000"/>
                </a:solidFill>
              </a:rPr>
              <a:t>NAND TCAM</a:t>
            </a:r>
            <a:endParaRPr b="0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lang="en-US" sz="1800">
                <a:solidFill>
                  <a:srgbClr val="000000"/>
                </a:solidFill>
              </a:rPr>
              <a:t>Pipeline</a:t>
            </a:r>
            <a:endParaRPr b="0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lang="en-US" sz="1800">
                <a:solidFill>
                  <a:srgbClr val="000000"/>
                </a:solidFill>
              </a:rPr>
              <a:t>Full design &amp; Padframe</a:t>
            </a:r>
            <a:endParaRPr b="0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CAM: Content Addressable Memory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98500" y="2286000"/>
            <a:ext cx="105885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666666"/>
                </a:solidFill>
                <a:highlight>
                  <a:srgbClr val="FFFFFF"/>
                </a:highlight>
              </a:rPr>
              <a:t>CAM</a:t>
            </a:r>
            <a:r>
              <a:rPr lang="en-US" sz="2200">
                <a:solidFill>
                  <a:srgbClr val="666666"/>
                </a:solidFill>
                <a:highlight>
                  <a:srgbClr val="FFFFFF"/>
                </a:highlight>
              </a:rPr>
              <a:t> is a extension of ordinary memory.</a:t>
            </a:r>
            <a:endParaRPr sz="2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  <a:highlight>
                  <a:srgbClr val="FFFFFF"/>
                </a:highlight>
              </a:rPr>
              <a:t>CAM = SRAM +A comparison circuit.</a:t>
            </a:r>
            <a:endParaRPr sz="2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b="1" lang="en-US" sz="2200">
                <a:solidFill>
                  <a:srgbClr val="666666"/>
                </a:solidFill>
                <a:highlight>
                  <a:srgbClr val="FFFFFF"/>
                </a:highlight>
              </a:rPr>
              <a:t>ADVANTAGES:</a:t>
            </a:r>
            <a:endParaRPr b="1" sz="2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  <a:highlight>
                  <a:srgbClr val="FFFFFF"/>
                </a:highlight>
              </a:rPr>
              <a:t>It is a search engine that completes the search of stored data in a  single clock cycle.</a:t>
            </a:r>
            <a:endParaRPr sz="2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b="1" lang="en-US" sz="2200">
                <a:solidFill>
                  <a:srgbClr val="666666"/>
                </a:solidFill>
                <a:highlight>
                  <a:srgbClr val="FFFFFF"/>
                </a:highlight>
              </a:rPr>
              <a:t>Limitations:</a:t>
            </a:r>
            <a:endParaRPr b="1" sz="2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  <a:highlight>
                  <a:srgbClr val="FFFFFF"/>
                </a:highlight>
              </a:rPr>
              <a:t>Consumes excess power.</a:t>
            </a:r>
            <a:endParaRPr sz="2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Char char="●"/>
            </a:pPr>
            <a:r>
              <a:rPr b="1" lang="en-US" sz="2200">
                <a:solidFill>
                  <a:srgbClr val="666666"/>
                </a:solidFill>
                <a:highlight>
                  <a:srgbClr val="FFFFFF"/>
                </a:highlight>
              </a:rPr>
              <a:t>Applications:</a:t>
            </a:r>
            <a:endParaRPr b="1" sz="2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  <a:highlight>
                  <a:srgbClr val="FFFFFF"/>
                </a:highlight>
              </a:rPr>
              <a:t>Image coding</a:t>
            </a:r>
            <a:endParaRPr sz="2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  <a:highlight>
                  <a:srgbClr val="FFFFFF"/>
                </a:highlight>
              </a:rPr>
              <a:t>IP packets in network routers.</a:t>
            </a:r>
            <a:endParaRPr sz="2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endParaRPr sz="2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963000" y="2101275"/>
            <a:ext cx="6199800" cy="403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Combined TCAM</a:t>
            </a:r>
            <a:endParaRPr b="0" sz="2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b="0" lang="en-US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Maximize performance with each advantage</a:t>
            </a:r>
            <a:endParaRPr b="0"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○"/>
            </a:pPr>
            <a:r>
              <a:rPr b="0" lang="en-US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NAND TCAM - better filtering output </a:t>
            </a:r>
            <a:endParaRPr b="0"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○"/>
            </a:pPr>
            <a:r>
              <a:rPr b="0" lang="en-US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NOR TCAM - less power consumption</a:t>
            </a:r>
            <a:endParaRPr b="0"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Advanced Features</a:t>
            </a:r>
            <a:endParaRPr b="0" sz="20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lang="en-US" sz="1800">
                <a:solidFill>
                  <a:srgbClr val="000000"/>
                </a:solidFill>
              </a:rPr>
              <a:t>Mode </a:t>
            </a:r>
            <a:endParaRPr b="0"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0" lang="en-US" sz="1800">
                <a:solidFill>
                  <a:srgbClr val="000000"/>
                </a:solidFill>
              </a:rPr>
              <a:t>dynamic configurable for # of search bits</a:t>
            </a:r>
            <a:endParaRPr b="0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5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0" lang="en-US" sz="1800">
                <a:solidFill>
                  <a:srgbClr val="000000"/>
                </a:solidFill>
              </a:rPr>
              <a:t>Pipeline</a:t>
            </a:r>
            <a:endParaRPr b="0"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0" lang="en-US" sz="1800">
                <a:solidFill>
                  <a:srgbClr val="000000"/>
                </a:solidFill>
              </a:rPr>
              <a:t>supports 2 staged search operation </a:t>
            </a:r>
            <a:endParaRPr b="0"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0" lang="en-US" sz="1800">
                <a:solidFill>
                  <a:srgbClr val="000000"/>
                </a:solidFill>
              </a:rPr>
              <a:t>almost doubles throughput</a:t>
            </a:r>
            <a:endParaRPr b="0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T</a:t>
            </a:r>
            <a:r>
              <a:rPr b="1" lang="en-US" sz="2200"/>
              <a:t>wo types of CAM:</a:t>
            </a:r>
            <a:endParaRPr b="1" sz="2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i) Binary CAM :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ii) Ternary CAM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Limitations of Binary CAM:</a:t>
            </a:r>
            <a:endParaRPr b="1" sz="22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8585B"/>
                </a:solidFill>
                <a:highlight>
                  <a:srgbClr val="FFFFFF"/>
                </a:highlight>
              </a:rPr>
              <a:t> It can only do exact matches on ones and zeros.</a:t>
            </a:r>
            <a:endParaRPr sz="2200">
              <a:solidFill>
                <a:srgbClr val="58585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8585B"/>
                </a:solidFill>
                <a:highlight>
                  <a:srgbClr val="FFFFFF"/>
                </a:highlight>
              </a:rPr>
              <a:t>A TCAM provides three results: 0, 1, and "don't care</a:t>
            </a:r>
            <a:endParaRPr sz="2200">
              <a:solidFill>
                <a:srgbClr val="58585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8585B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DIFFERENT TYPES OF CAM’s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69468" y="1320800"/>
            <a:ext cx="10515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/>
              <a:t>GENERALISED TCAM: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66928" y="2185416"/>
            <a:ext cx="9678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u="sng">
                <a:solidFill>
                  <a:srgbClr val="666666"/>
                </a:solidFill>
              </a:rPr>
              <a:t>  NOR TCAM:</a:t>
            </a:r>
            <a:endParaRPr u="sng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0" lang="en-US" sz="2000">
                <a:solidFill>
                  <a:srgbClr val="666666"/>
                </a:solidFill>
              </a:rPr>
              <a:t>BL act as data bit when DWL is high.</a:t>
            </a:r>
            <a:endParaRPr b="0"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0" lang="en-US" sz="2000">
                <a:solidFill>
                  <a:srgbClr val="666666"/>
                </a:solidFill>
              </a:rPr>
              <a:t>BL act as mask bit when MWL is high</a:t>
            </a:r>
            <a:endParaRPr b="0"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0" lang="en-US" sz="2000">
                <a:solidFill>
                  <a:srgbClr val="666666"/>
                </a:solidFill>
              </a:rPr>
              <a:t>SLB is search bit.</a:t>
            </a:r>
            <a:endParaRPr b="0"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0" lang="en-US" sz="2000">
                <a:solidFill>
                  <a:srgbClr val="666666"/>
                </a:solidFill>
              </a:rPr>
              <a:t>ML is high when match occurs</a:t>
            </a:r>
            <a:r>
              <a:rPr lang="en-US" sz="2000">
                <a:solidFill>
                  <a:srgbClr val="666666"/>
                </a:solidFill>
              </a:rPr>
              <a:t>.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666666"/>
                </a:solidFill>
              </a:rPr>
              <a:t>LIMITATIONS:</a:t>
            </a:r>
            <a:endParaRPr u="sng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b="0" lang="en-US" sz="2000">
                <a:solidFill>
                  <a:srgbClr val="666666"/>
                </a:solidFill>
              </a:rPr>
              <a:t>Consumes more power.</a:t>
            </a:r>
            <a:endParaRPr b="0" sz="2000">
              <a:solidFill>
                <a:srgbClr val="666666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b="0" lang="en-US" sz="2000">
                <a:solidFill>
                  <a:srgbClr val="666666"/>
                </a:solidFill>
              </a:rPr>
              <a:t>power consumption is around 476 E</a:t>
            </a:r>
            <a:r>
              <a:rPr b="0" lang="en-US">
                <a:solidFill>
                  <a:srgbClr val="666666"/>
                </a:solidFill>
              </a:rPr>
              <a:t>-6.</a:t>
            </a:r>
            <a:endParaRPr b="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-6190" l="2679" r="-2679" t="6190"/>
          <a:stretch/>
        </p:blipFill>
        <p:spPr>
          <a:xfrm>
            <a:off x="5755875" y="2185425"/>
            <a:ext cx="5329203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444500" y="1174750"/>
            <a:ext cx="100014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5BBB"/>
                </a:solidFill>
              </a:rPr>
              <a:t>SELF POWER GENERATING TCAM</a:t>
            </a:r>
            <a:endParaRPr sz="3600">
              <a:solidFill>
                <a:srgbClr val="005BBB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76250" y="2111375"/>
            <a:ext cx="10318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circuit diagram for  S-PG TCAM.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It consumes less power compare to normal TCAM.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The two transistors in red box are used for self power 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</a:rPr>
              <a:t>generating.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</a:rPr>
              <a:t>HOW IT CONSUMES LESS POWER?</a:t>
            </a:r>
            <a:endParaRPr b="1"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when Mask bit is enabled, the top part of the circuit is turned off.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Power consumed when mask is enabled is 926.3 E-9.</a:t>
            </a:r>
            <a:br>
              <a:rPr lang="en-US" sz="1800">
                <a:solidFill>
                  <a:srgbClr val="666666"/>
                </a:solidFill>
              </a:rPr>
            </a:br>
            <a:r>
              <a:rPr lang="en-US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1903" r="0" t="0"/>
          <a:stretch/>
        </p:blipFill>
        <p:spPr>
          <a:xfrm>
            <a:off x="7804275" y="2079525"/>
            <a:ext cx="31956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69475" y="1320800"/>
            <a:ext cx="10846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 sz="2400"/>
              <a:t>CIRCUIT DIAGRAM(PROTOTYPE):</a:t>
            </a:r>
            <a:endParaRPr sz="2400"/>
          </a:p>
        </p:txBody>
      </p:sp>
      <p:sp>
        <p:nvSpPr>
          <p:cNvPr id="97" name="Google Shape;97;p18"/>
          <p:cNvSpPr txBox="1"/>
          <p:nvPr/>
        </p:nvSpPr>
        <p:spPr>
          <a:xfrm>
            <a:off x="500075" y="1900250"/>
            <a:ext cx="109155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50" y="2199175"/>
            <a:ext cx="8029575" cy="37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28600" y="2196050"/>
            <a:ext cx="27147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</a:rPr>
              <a:t>PARTS: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US">
                <a:solidFill>
                  <a:srgbClr val="666666"/>
                </a:solidFill>
              </a:rPr>
              <a:t>NAND BASED FILTER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US">
                <a:solidFill>
                  <a:srgbClr val="666666"/>
                </a:solidFill>
              </a:rPr>
              <a:t>NOR BASED FILTER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US">
                <a:solidFill>
                  <a:srgbClr val="666666"/>
                </a:solidFill>
              </a:rPr>
              <a:t>MULTIPLEXER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-US">
                <a:solidFill>
                  <a:srgbClr val="666666"/>
                </a:solidFill>
              </a:rPr>
              <a:t>PIPELINE CIRCUIT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569475" y="1320800"/>
            <a:ext cx="10846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3600"/>
              <a:buFont typeface="Georgia"/>
              <a:buNone/>
            </a:pPr>
            <a:r>
              <a:rPr lang="en-US" sz="2400"/>
              <a:t> DETAILED </a:t>
            </a:r>
            <a:r>
              <a:rPr lang="en-US" sz="2400"/>
              <a:t>CIRCUIT DIAGRAM:</a:t>
            </a:r>
            <a:endParaRPr sz="2400"/>
          </a:p>
        </p:txBody>
      </p:sp>
      <p:sp>
        <p:nvSpPr>
          <p:cNvPr id="105" name="Google Shape;105;p19"/>
          <p:cNvSpPr txBox="1"/>
          <p:nvPr/>
        </p:nvSpPr>
        <p:spPr>
          <a:xfrm>
            <a:off x="500075" y="1900250"/>
            <a:ext cx="109155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0" y="2216082"/>
            <a:ext cx="10719701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542925" y="1300175"/>
            <a:ext cx="10572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5BBB"/>
                </a:solidFill>
              </a:rPr>
              <a:t> WHAT IS DYNAMIC </a:t>
            </a:r>
            <a:r>
              <a:rPr lang="en-US" sz="3600">
                <a:solidFill>
                  <a:srgbClr val="005BBB"/>
                </a:solidFill>
              </a:rPr>
              <a:t>RECONFIGURABILITY</a:t>
            </a:r>
            <a:r>
              <a:rPr lang="en-US" sz="3600">
                <a:solidFill>
                  <a:srgbClr val="005BBB"/>
                </a:solidFill>
              </a:rPr>
              <a:t>?</a:t>
            </a:r>
            <a:endParaRPr sz="3600">
              <a:solidFill>
                <a:srgbClr val="005B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5BBB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57225" y="2600325"/>
            <a:ext cx="10801200" cy="3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This circuit consists of NAND BASED TCAM pipelined with  NOR BASED TCAM.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NAND has better filtering output but consumes more power.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NOR has less power consumption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pipelining is for making the circuit to work  faster.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</a:rPr>
              <a:t>DYNAMIC RECONFIGURABILITY: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</a:rPr>
              <a:t> This circuit operates in differents modes, depending on modes the number of search bits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</a:rPr>
              <a:t>  changes. This is called dynamic reconfigurability.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</a:rPr>
              <a:t>     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</a:rPr>
              <a:t> In  Mode 0 it searches 7 bits 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</a:rPr>
              <a:t> In  Mode 1 it searches 14 bits.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</a:rPr>
              <a:t> 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354233" y="5875140"/>
            <a:ext cx="184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neque digni and in aliquet nisl </a:t>
            </a:r>
            <a:br>
              <a:rPr b="0"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 a</a:t>
            </a:r>
            <a:r>
              <a:rPr b="0"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umis varius.</a:t>
            </a:r>
            <a:endParaRPr b="0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 flipH="1" rot="3852581">
            <a:off x="1158661" y="4967745"/>
            <a:ext cx="1399057" cy="1662981"/>
          </a:xfrm>
          <a:prstGeom prst="arc">
            <a:avLst>
              <a:gd fmla="val 16200000" name="adj1"/>
              <a:gd fmla="val 4002257" name="adj2"/>
            </a:avLst>
          </a:prstGeom>
          <a:noFill/>
          <a:ln cap="flat" cmpd="sng" w="20300">
            <a:solidFill>
              <a:schemeClr val="lt1"/>
            </a:solidFill>
            <a:prstDash val="solid"/>
            <a:miter lim="800000"/>
            <a:headEnd len="med" w="med" type="stealth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57200" y="1157300"/>
            <a:ext cx="45150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rgbClr val="005BBB"/>
                </a:solidFill>
              </a:rPr>
              <a:t>NOR  TCAM:</a:t>
            </a:r>
            <a:endParaRPr sz="3600" u="sng">
              <a:solidFill>
                <a:srgbClr val="005BBB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42925" y="2143125"/>
            <a:ext cx="4414800" cy="4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-3167" l="-32295" r="-26484" t="-9154"/>
          <a:stretch/>
        </p:blipFill>
        <p:spPr>
          <a:xfrm>
            <a:off x="357200" y="1893100"/>
            <a:ext cx="4929200" cy="455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529400" y="1157300"/>
            <a:ext cx="492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rgbClr val="005BBB"/>
                </a:solidFill>
              </a:rPr>
              <a:t>NAND TCAM:</a:t>
            </a:r>
            <a:endParaRPr sz="3600" u="sng">
              <a:solidFill>
                <a:srgbClr val="005BBB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6457950" y="2200275"/>
            <a:ext cx="4671900" cy="4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38" y="2043200"/>
            <a:ext cx="31337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