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88" r:id="rId6"/>
    <p:sldId id="280" r:id="rId7"/>
    <p:sldId id="284" r:id="rId8"/>
    <p:sldId id="287" r:id="rId9"/>
    <p:sldId id="281" r:id="rId10"/>
    <p:sldId id="283" r:id="rId11"/>
    <p:sldId id="274" r:id="rId12"/>
    <p:sldId id="276" r:id="rId13"/>
    <p:sldId id="277" r:id="rId14"/>
    <p:sldId id="278" r:id="rId15"/>
    <p:sldId id="279" r:id="rId16"/>
    <p:sldId id="273" r:id="rId17"/>
    <p:sldId id="272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6529" autoAdjust="0"/>
  </p:normalViewPr>
  <p:slideViewPr>
    <p:cSldViewPr snapToGrid="0">
      <p:cViewPr varScale="1">
        <p:scale>
          <a:sx n="120" d="100"/>
          <a:sy n="120" d="100"/>
        </p:scale>
        <p:origin x="192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D5FAE-FD14-4604-8B4B-9F49347D7478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80DD9-2139-4FFC-8CA1-DA27CD782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0DD9-2139-4FFC-8CA1-DA27CD782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4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F595-96D1-4626-937A-144CE3EDD3F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3112-4D3B-44EC-9EE1-A1C7ABE2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4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F595-96D1-4626-937A-144CE3EDD3F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3112-4D3B-44EC-9EE1-A1C7ABE2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8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F595-96D1-4626-937A-144CE3EDD3F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3112-4D3B-44EC-9EE1-A1C7ABE2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8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F595-96D1-4626-937A-144CE3EDD3F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3112-4D3B-44EC-9EE1-A1C7ABE2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5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F595-96D1-4626-937A-144CE3EDD3F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3112-4D3B-44EC-9EE1-A1C7ABE2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F595-96D1-4626-937A-144CE3EDD3F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3112-4D3B-44EC-9EE1-A1C7ABE2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3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F595-96D1-4626-937A-144CE3EDD3F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3112-4D3B-44EC-9EE1-A1C7ABE2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7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F595-96D1-4626-937A-144CE3EDD3F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3112-4D3B-44EC-9EE1-A1C7ABE2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F595-96D1-4626-937A-144CE3EDD3F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3112-4D3B-44EC-9EE1-A1C7ABE2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7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F595-96D1-4626-937A-144CE3EDD3F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3112-4D3B-44EC-9EE1-A1C7ABE2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0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F595-96D1-4626-937A-144CE3EDD3F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3112-4D3B-44EC-9EE1-A1C7ABE2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3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F595-96D1-4626-937A-144CE3EDD3FE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3112-4D3B-44EC-9EE1-A1C7ABE2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6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Excel_Worksheet2.xls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gMinSeung/Multiple_Classification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4370" y="458280"/>
            <a:ext cx="9506989" cy="1655762"/>
          </a:xfrm>
        </p:spPr>
        <p:txBody>
          <a:bodyPr>
            <a:normAutofit/>
          </a:bodyPr>
          <a:lstStyle/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3000" dirty="0">
                <a:latin typeface="+mj-ea"/>
                <a:ea typeface="+mj-ea"/>
              </a:rPr>
              <a:t>  </a:t>
            </a:r>
            <a:r>
              <a:rPr lang="en-US" altLang="ko-KR" sz="3000" kern="0" spc="0" dirty="0">
                <a:solidFill>
                  <a:srgbClr val="082108"/>
                </a:solidFill>
                <a:effectLst/>
                <a:latin typeface="+mj-ea"/>
                <a:ea typeface="+mj-ea"/>
              </a:rPr>
              <a:t>급성　신　손상　환자의　중환자실　입원기간　Creatinine Level 분석을　통한　AKI stage　변화 예측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453637" y="4115448"/>
            <a:ext cx="9506989" cy="62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2000" dirty="0">
                <a:latin typeface="+mj-ea"/>
                <a:ea typeface="+mj-ea"/>
              </a:rPr>
              <a:t>The Prediction of AKI(Acute Kidney Injury) stages by Creatinine level Analysis</a:t>
            </a:r>
            <a:endParaRPr lang="en-US" altLang="ko-KR" sz="2000" kern="0" dirty="0">
              <a:solidFill>
                <a:srgbClr val="082108"/>
              </a:solidFill>
              <a:latin typeface="+mj-ea"/>
              <a:ea typeface="+mj-ea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7207132" y="4926533"/>
            <a:ext cx="486479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2000" kern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장민승</a:t>
            </a:r>
            <a:r>
              <a:rPr lang="en-US" altLang="ko-KR" sz="2000" kern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2000" kern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빅데이터학과</a:t>
            </a:r>
            <a:r>
              <a:rPr lang="en-US" altLang="ko-KR" sz="2000" kern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_2017720644</a:t>
            </a:r>
            <a:endParaRPr lang="ko-KR" altLang="en-US" sz="2000" kern="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2000" kern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하성훈</a:t>
            </a:r>
            <a:r>
              <a:rPr lang="en-US" altLang="ko-KR" sz="2000" kern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2000" kern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빅데이터학과</a:t>
            </a:r>
            <a:r>
              <a:rPr lang="en-US" altLang="ko-KR" sz="2000" kern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_2017720622</a:t>
            </a:r>
            <a:endParaRPr lang="ko-KR" altLang="en-US" sz="2000" kern="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2000" kern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우보미</a:t>
            </a:r>
            <a:r>
              <a:rPr lang="en-US" altLang="ko-KR" sz="2000" kern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2000" kern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빅데이터학과</a:t>
            </a:r>
            <a:r>
              <a:rPr lang="en-US" altLang="ko-KR" sz="2000" kern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_2018720001</a:t>
            </a:r>
          </a:p>
        </p:txBody>
      </p:sp>
    </p:spTree>
    <p:extLst>
      <p:ext uri="{BB962C8B-B14F-4D97-AF65-F5344CB8AC3E}">
        <p14:creationId xmlns:p14="http://schemas.microsoft.com/office/powerpoint/2010/main" val="4249133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317" y="689199"/>
            <a:ext cx="11321365" cy="550888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002060"/>
                </a:solidFill>
              </a:rPr>
              <a:t>PipeLine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bomee\Desktop\Downloads\데이터 베이스라인_수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251" y="689199"/>
            <a:ext cx="7109936" cy="611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8545" y="154998"/>
            <a:ext cx="1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Introduction </a:t>
            </a:r>
            <a:r>
              <a:rPr lang="en-US" altLang="ko-KR" sz="2000" dirty="0"/>
              <a:t>               </a:t>
            </a:r>
            <a:r>
              <a:rPr lang="en-US" altLang="ko-KR" sz="2000" u="sng" dirty="0">
                <a:solidFill>
                  <a:srgbClr val="002060"/>
                </a:solidFill>
              </a:rPr>
              <a:t>Method &amp; Material</a:t>
            </a:r>
            <a:r>
              <a:rPr lang="en-US" altLang="ko-KR" sz="2000" dirty="0">
                <a:solidFill>
                  <a:srgbClr val="002060"/>
                </a:solidFill>
              </a:rPr>
              <a:t>               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Results                   Conclusions</a:t>
            </a:r>
          </a:p>
        </p:txBody>
      </p:sp>
    </p:spTree>
    <p:extLst>
      <p:ext uri="{BB962C8B-B14F-4D97-AF65-F5344CB8AC3E}">
        <p14:creationId xmlns:p14="http://schemas.microsoft.com/office/powerpoint/2010/main" val="257024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B1B4C6-1CA3-4186-8ECF-CB909D573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" t="8992" r="15017" b="2260"/>
          <a:stretch/>
        </p:blipFill>
        <p:spPr>
          <a:xfrm>
            <a:off x="3226085" y="1122828"/>
            <a:ext cx="8198777" cy="572072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EC40C24-EBD0-411F-9CBD-C3D3F33B8555}"/>
              </a:ext>
            </a:extLst>
          </p:cNvPr>
          <p:cNvSpPr txBox="1">
            <a:spLocks/>
          </p:cNvSpPr>
          <p:nvPr/>
        </p:nvSpPr>
        <p:spPr>
          <a:xfrm>
            <a:off x="385080" y="1122828"/>
            <a:ext cx="3532757" cy="63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EDA_</a:t>
            </a:r>
            <a:r>
              <a:rPr lang="en-US" altLang="ko-KR" b="1" dirty="0">
                <a:solidFill>
                  <a:srgbClr val="002060"/>
                </a:solidFill>
              </a:rPr>
              <a:t>correlation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B863B1-C289-4FCD-A5D6-336E69952D5A}"/>
              </a:ext>
            </a:extLst>
          </p:cNvPr>
          <p:cNvSpPr/>
          <p:nvPr/>
        </p:nvSpPr>
        <p:spPr>
          <a:xfrm>
            <a:off x="9350734" y="1304014"/>
            <a:ext cx="508883" cy="4528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C4B2F5-45AB-42B6-9CD6-01FC3C6F1FD8}"/>
              </a:ext>
            </a:extLst>
          </p:cNvPr>
          <p:cNvSpPr/>
          <p:nvPr/>
        </p:nvSpPr>
        <p:spPr>
          <a:xfrm>
            <a:off x="4366590" y="1439855"/>
            <a:ext cx="508883" cy="2219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11F563-5E85-452B-90BA-3DE93BD26C42}"/>
              </a:ext>
            </a:extLst>
          </p:cNvPr>
          <p:cNvSpPr/>
          <p:nvPr/>
        </p:nvSpPr>
        <p:spPr>
          <a:xfrm>
            <a:off x="9137372" y="6323281"/>
            <a:ext cx="508883" cy="2219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545" y="154998"/>
            <a:ext cx="1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Introduction </a:t>
            </a:r>
            <a:r>
              <a:rPr lang="en-US" altLang="ko-KR" sz="2000" dirty="0"/>
              <a:t>               </a:t>
            </a:r>
            <a:r>
              <a:rPr lang="en-US" altLang="ko-KR" sz="2000" u="sng" dirty="0">
                <a:solidFill>
                  <a:srgbClr val="002060"/>
                </a:solidFill>
              </a:rPr>
              <a:t>Method &amp; Material</a:t>
            </a:r>
            <a:r>
              <a:rPr lang="en-US" altLang="ko-KR" sz="2000" dirty="0">
                <a:solidFill>
                  <a:srgbClr val="002060"/>
                </a:solidFill>
              </a:rPr>
              <a:t>               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Results                   Conclusions</a:t>
            </a:r>
          </a:p>
        </p:txBody>
      </p:sp>
    </p:spTree>
    <p:extLst>
      <p:ext uri="{BB962C8B-B14F-4D97-AF65-F5344CB8AC3E}">
        <p14:creationId xmlns:p14="http://schemas.microsoft.com/office/powerpoint/2010/main" val="321370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080" y="1122828"/>
            <a:ext cx="3532757" cy="634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/>
              <a:t>EDA_</a:t>
            </a:r>
            <a:r>
              <a:rPr lang="en-US" altLang="ko-KR" b="1" dirty="0" err="1">
                <a:solidFill>
                  <a:srgbClr val="002060"/>
                </a:solidFill>
              </a:rPr>
              <a:t>normality</a:t>
            </a:r>
            <a:r>
              <a:rPr lang="en-US" altLang="ko-KR" b="1" dirty="0">
                <a:solidFill>
                  <a:srgbClr val="002060"/>
                </a:solidFill>
              </a:rPr>
              <a:t> test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D735B4-29EB-4991-B4E0-3FDE07D8F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" t="8992" r="8274" b="6977"/>
          <a:stretch/>
        </p:blipFill>
        <p:spPr>
          <a:xfrm>
            <a:off x="4445804" y="1122828"/>
            <a:ext cx="6943061" cy="55801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6905" y="3681868"/>
            <a:ext cx="3864915" cy="462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※ Raw data</a:t>
            </a:r>
            <a:r>
              <a:rPr lang="ko-KR" altLang="en-US" sz="1200" b="1" dirty="0">
                <a:solidFill>
                  <a:schemeClr val="tx1"/>
                </a:solidFill>
              </a:rPr>
              <a:t>에서 </a:t>
            </a:r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ko-KR" altLang="en-US" sz="1200" b="1" dirty="0">
                <a:solidFill>
                  <a:schemeClr val="tx1"/>
                </a:solidFill>
              </a:rPr>
              <a:t>세 이상은 임의로 </a:t>
            </a:r>
            <a:r>
              <a:rPr lang="en-US" altLang="ko-KR" sz="1200" b="1" dirty="0">
                <a:solidFill>
                  <a:schemeClr val="tx1"/>
                </a:solidFill>
              </a:rPr>
              <a:t>300</a:t>
            </a:r>
            <a:r>
              <a:rPr lang="ko-KR" altLang="en-US" sz="1200" b="1" dirty="0">
                <a:solidFill>
                  <a:schemeClr val="tx1"/>
                </a:solidFill>
              </a:rPr>
              <a:t>으로 기록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B0239-2710-4337-8D0B-D8C1A36C6159}"/>
              </a:ext>
            </a:extLst>
          </p:cNvPr>
          <p:cNvSpPr/>
          <p:nvPr/>
        </p:nvSpPr>
        <p:spPr>
          <a:xfrm>
            <a:off x="8054672" y="1431235"/>
            <a:ext cx="2019632" cy="3816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89E6AB-0DF1-4309-B998-D881D2814CCF}"/>
              </a:ext>
            </a:extLst>
          </p:cNvPr>
          <p:cNvSpPr/>
          <p:nvPr/>
        </p:nvSpPr>
        <p:spPr>
          <a:xfrm>
            <a:off x="7347005" y="5001370"/>
            <a:ext cx="413468" cy="17016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545" y="154998"/>
            <a:ext cx="1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Introduction </a:t>
            </a:r>
            <a:r>
              <a:rPr lang="en-US" altLang="ko-KR" sz="2000" dirty="0"/>
              <a:t>               </a:t>
            </a:r>
            <a:r>
              <a:rPr lang="en-US" altLang="ko-KR" sz="2000" u="sng" dirty="0">
                <a:solidFill>
                  <a:srgbClr val="002060"/>
                </a:solidFill>
              </a:rPr>
              <a:t>Method &amp; Material</a:t>
            </a:r>
            <a:r>
              <a:rPr lang="en-US" altLang="ko-KR" sz="2000" dirty="0">
                <a:solidFill>
                  <a:srgbClr val="002060"/>
                </a:solidFill>
              </a:rPr>
              <a:t>               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Results                   Conclusions</a:t>
            </a:r>
          </a:p>
        </p:txBody>
      </p:sp>
    </p:spTree>
    <p:extLst>
      <p:ext uri="{BB962C8B-B14F-4D97-AF65-F5344CB8AC3E}">
        <p14:creationId xmlns:p14="http://schemas.microsoft.com/office/powerpoint/2010/main" val="234217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080" y="1122828"/>
            <a:ext cx="3532757" cy="634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/>
              <a:t>EDA_</a:t>
            </a:r>
            <a:r>
              <a:rPr lang="en-US" altLang="ko-KR" b="1" dirty="0" err="1">
                <a:solidFill>
                  <a:srgbClr val="002060"/>
                </a:solidFill>
              </a:rPr>
              <a:t>normality</a:t>
            </a:r>
            <a:r>
              <a:rPr lang="en-US" altLang="ko-KR" b="1" dirty="0">
                <a:solidFill>
                  <a:srgbClr val="002060"/>
                </a:solidFill>
              </a:rPr>
              <a:t> test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483596-D5C7-4C68-91A8-D4B3DAD773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6" t="8992" r="8144" b="7752"/>
          <a:stretch/>
        </p:blipFill>
        <p:spPr>
          <a:xfrm>
            <a:off x="1064142" y="2933316"/>
            <a:ext cx="4746434" cy="3832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D4AF64-1F4E-4028-B525-9E69B9FE4D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8992" r="8013" b="5426"/>
          <a:stretch/>
        </p:blipFill>
        <p:spPr>
          <a:xfrm>
            <a:off x="6247316" y="2925365"/>
            <a:ext cx="4664142" cy="3895034"/>
          </a:xfrm>
          <a:prstGeom prst="rect">
            <a:avLst/>
          </a:prstGeom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854182"/>
              </p:ext>
            </p:extLst>
          </p:nvPr>
        </p:nvGraphicFramePr>
        <p:xfrm>
          <a:off x="4442534" y="1531964"/>
          <a:ext cx="3388093" cy="128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워크시트" r:id="rId5" imgW="2044626" imgH="774875" progId="Excel.Sheet.12">
                  <p:embed/>
                </p:oleObj>
              </mc:Choice>
              <mc:Fallback>
                <p:oleObj name="워크시트" r:id="rId5" imgW="2044626" imgH="7748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2534" y="1531964"/>
                        <a:ext cx="3388093" cy="128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8545" y="154998"/>
            <a:ext cx="1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Introduction </a:t>
            </a:r>
            <a:r>
              <a:rPr lang="en-US" altLang="ko-KR" sz="2000" dirty="0"/>
              <a:t>               </a:t>
            </a:r>
            <a:r>
              <a:rPr lang="en-US" altLang="ko-KR" sz="2000" u="sng" dirty="0">
                <a:solidFill>
                  <a:srgbClr val="002060"/>
                </a:solidFill>
              </a:rPr>
              <a:t>Method &amp; Material</a:t>
            </a:r>
            <a:r>
              <a:rPr lang="en-US" altLang="ko-KR" sz="2000" dirty="0">
                <a:solidFill>
                  <a:srgbClr val="002060"/>
                </a:solidFill>
              </a:rPr>
              <a:t>               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Results                   Conclusions</a:t>
            </a:r>
          </a:p>
        </p:txBody>
      </p:sp>
    </p:spTree>
    <p:extLst>
      <p:ext uri="{BB962C8B-B14F-4D97-AF65-F5344CB8AC3E}">
        <p14:creationId xmlns:p14="http://schemas.microsoft.com/office/powerpoint/2010/main" val="105969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080" y="1122828"/>
            <a:ext cx="3532757" cy="634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2060"/>
                </a:solidFill>
              </a:rPr>
              <a:t>PCA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3FE901-49F0-4FD7-826C-6137EB0746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" t="8991" r="7883" b="7442"/>
          <a:stretch/>
        </p:blipFill>
        <p:spPr>
          <a:xfrm>
            <a:off x="1836381" y="1054100"/>
            <a:ext cx="6604467" cy="5527675"/>
          </a:xfrm>
          <a:prstGeom prst="rect">
            <a:avLst/>
          </a:prstGeom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66578"/>
              </p:ext>
            </p:extLst>
          </p:nvPr>
        </p:nvGraphicFramePr>
        <p:xfrm>
          <a:off x="8712444" y="1175328"/>
          <a:ext cx="2301079" cy="5406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Worksheet" r:id="rId4" imgW="1162280" imgH="2733798" progId="Excel.Sheet.12">
                  <p:embed/>
                </p:oleObj>
              </mc:Choice>
              <mc:Fallback>
                <p:oleObj name="Worksheet" r:id="rId4" imgW="1162280" imgH="27337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2444" y="1175328"/>
                        <a:ext cx="2301079" cy="5406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8E8F0E-2C8E-47B1-BAF5-B1C77887CDAE}"/>
              </a:ext>
            </a:extLst>
          </p:cNvPr>
          <p:cNvSpPr/>
          <p:nvPr/>
        </p:nvSpPr>
        <p:spPr>
          <a:xfrm>
            <a:off x="8712439" y="3238169"/>
            <a:ext cx="2301079" cy="45918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20C1C6-C7DA-4D4B-AC56-5CF08DEE2F0A}"/>
              </a:ext>
            </a:extLst>
          </p:cNvPr>
          <p:cNvSpPr/>
          <p:nvPr/>
        </p:nvSpPr>
        <p:spPr>
          <a:xfrm>
            <a:off x="4801725" y="2309191"/>
            <a:ext cx="334818" cy="3147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545" y="154998"/>
            <a:ext cx="1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Introduction </a:t>
            </a:r>
            <a:r>
              <a:rPr lang="en-US" altLang="ko-KR" sz="2000" dirty="0"/>
              <a:t>               </a:t>
            </a:r>
            <a:r>
              <a:rPr lang="en-US" altLang="ko-KR" sz="2000" u="sng" dirty="0">
                <a:solidFill>
                  <a:srgbClr val="002060"/>
                </a:solidFill>
              </a:rPr>
              <a:t>Method &amp; Material</a:t>
            </a:r>
            <a:r>
              <a:rPr lang="en-US" altLang="ko-KR" sz="2000" dirty="0">
                <a:solidFill>
                  <a:srgbClr val="002060"/>
                </a:solidFill>
              </a:rPr>
              <a:t>               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Results                   Conclusions</a:t>
            </a:r>
          </a:p>
        </p:txBody>
      </p:sp>
    </p:spTree>
    <p:extLst>
      <p:ext uri="{BB962C8B-B14F-4D97-AF65-F5344CB8AC3E}">
        <p14:creationId xmlns:p14="http://schemas.microsoft.com/office/powerpoint/2010/main" val="831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545" y="154998"/>
            <a:ext cx="1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ko-KR" sz="2000" dirty="0"/>
              <a:t>                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Method &amp; Material                  </a:t>
            </a:r>
            <a:r>
              <a:rPr lang="en-US" altLang="ko-KR" sz="2000" u="sng" dirty="0">
                <a:solidFill>
                  <a:srgbClr val="002060"/>
                </a:solidFill>
              </a:rPr>
              <a:t>Results</a:t>
            </a:r>
            <a:r>
              <a:rPr lang="en-US" altLang="ko-KR" sz="2000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                   Conclusions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2822A5-4AFF-4E3E-B73F-06AA76D2CF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4" t="7284" r="14802" b="5679"/>
          <a:stretch/>
        </p:blipFill>
        <p:spPr>
          <a:xfrm>
            <a:off x="10390422" y="3106627"/>
            <a:ext cx="595042" cy="346562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66964" y="2851504"/>
            <a:ext cx="12192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dirty="0">
                <a:latin typeface="+mn-ea"/>
              </a:rPr>
              <a:t> 4</a:t>
            </a:r>
            <a:r>
              <a:rPr lang="ko-KR" altLang="en-US" sz="1500" dirty="0">
                <a:latin typeface="+mn-ea"/>
              </a:rPr>
              <a:t>가지 분석 모델 정확도 비교결과</a:t>
            </a:r>
            <a:r>
              <a:rPr lang="en-US" altLang="ko-KR" sz="1500" dirty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 모두 </a:t>
            </a:r>
            <a:r>
              <a:rPr lang="en-US" altLang="ko-KR" sz="1500" dirty="0">
                <a:latin typeface="+mn-ea"/>
              </a:rPr>
              <a:t>70% </a:t>
            </a:r>
            <a:r>
              <a:rPr lang="ko-KR" altLang="en-US" sz="1500" dirty="0">
                <a:latin typeface="+mn-ea"/>
              </a:rPr>
              <a:t>이상의 정확도를 나타내며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성능 간에는 큰 차이가 없음을 확인함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93282"/>
              </p:ext>
            </p:extLst>
          </p:nvPr>
        </p:nvGraphicFramePr>
        <p:xfrm>
          <a:off x="1166964" y="647383"/>
          <a:ext cx="9912350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Worksheet" r:id="rId5" imgW="5305173" imgH="1228909" progId="Excel.Sheet.12">
                  <p:embed/>
                </p:oleObj>
              </mc:Choice>
              <mc:Fallback>
                <p:oleObj name="Worksheet" r:id="rId5" imgW="5305173" imgH="12289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6964" y="647383"/>
                        <a:ext cx="9912350" cy="209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7FB611A-80A9-49B9-8A5D-BDA6A201EDC0}"/>
              </a:ext>
            </a:extLst>
          </p:cNvPr>
          <p:cNvSpPr/>
          <p:nvPr/>
        </p:nvSpPr>
        <p:spPr>
          <a:xfrm>
            <a:off x="3634290" y="1985342"/>
            <a:ext cx="1352585" cy="38718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9DB408-55AF-41EE-A7AF-96B4DAABA1DE}"/>
              </a:ext>
            </a:extLst>
          </p:cNvPr>
          <p:cNvSpPr/>
          <p:nvPr/>
        </p:nvSpPr>
        <p:spPr>
          <a:xfrm>
            <a:off x="7002247" y="1992962"/>
            <a:ext cx="2122537" cy="38718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1A20246-B104-4D7A-9548-C127D62D4D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" b="1003"/>
          <a:stretch/>
        </p:blipFill>
        <p:spPr>
          <a:xfrm>
            <a:off x="1302291" y="3261131"/>
            <a:ext cx="4101346" cy="32067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A253631-7EC3-4529-89BD-DA76B7383C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" b="999"/>
          <a:stretch/>
        </p:blipFill>
        <p:spPr>
          <a:xfrm>
            <a:off x="6221731" y="3259930"/>
            <a:ext cx="4101346" cy="320675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7A6FC3-BFE7-4D55-9C65-D5F71CFC29F8}"/>
              </a:ext>
            </a:extLst>
          </p:cNvPr>
          <p:cNvSpPr/>
          <p:nvPr/>
        </p:nvSpPr>
        <p:spPr>
          <a:xfrm>
            <a:off x="1039848" y="3632345"/>
            <a:ext cx="3333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A0CBF9-E44A-4570-8EE9-92D37CBC7F9C}"/>
              </a:ext>
            </a:extLst>
          </p:cNvPr>
          <p:cNvSpPr/>
          <p:nvPr/>
        </p:nvSpPr>
        <p:spPr>
          <a:xfrm>
            <a:off x="1054122" y="5672326"/>
            <a:ext cx="3333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48B08F-4AD1-4088-A594-F1EB07971F9A}"/>
              </a:ext>
            </a:extLst>
          </p:cNvPr>
          <p:cNvSpPr/>
          <p:nvPr/>
        </p:nvSpPr>
        <p:spPr>
          <a:xfrm>
            <a:off x="1068258" y="4648376"/>
            <a:ext cx="3333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2C85BD-348E-4B60-A9AF-84BFD5797019}"/>
              </a:ext>
            </a:extLst>
          </p:cNvPr>
          <p:cNvSpPr/>
          <p:nvPr/>
        </p:nvSpPr>
        <p:spPr>
          <a:xfrm>
            <a:off x="1908075" y="6387583"/>
            <a:ext cx="3333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8840A9-E831-4B94-87B1-9B46C594BA4A}"/>
              </a:ext>
            </a:extLst>
          </p:cNvPr>
          <p:cNvSpPr/>
          <p:nvPr/>
        </p:nvSpPr>
        <p:spPr>
          <a:xfrm>
            <a:off x="6851730" y="6387583"/>
            <a:ext cx="3333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36A070-858D-4626-84D8-2A448CFCD7BE}"/>
              </a:ext>
            </a:extLst>
          </p:cNvPr>
          <p:cNvSpPr/>
          <p:nvPr/>
        </p:nvSpPr>
        <p:spPr>
          <a:xfrm>
            <a:off x="5956451" y="5666491"/>
            <a:ext cx="3333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38C88F-AFD2-413F-B154-3CB2AF2D8209}"/>
              </a:ext>
            </a:extLst>
          </p:cNvPr>
          <p:cNvSpPr/>
          <p:nvPr/>
        </p:nvSpPr>
        <p:spPr>
          <a:xfrm>
            <a:off x="5956451" y="4648376"/>
            <a:ext cx="3333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9B88CB-F55A-4989-867F-100D4CCC78FF}"/>
              </a:ext>
            </a:extLst>
          </p:cNvPr>
          <p:cNvSpPr/>
          <p:nvPr/>
        </p:nvSpPr>
        <p:spPr>
          <a:xfrm>
            <a:off x="5987698" y="3559733"/>
            <a:ext cx="3333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2B48E1-5651-4E61-95D2-0EE2797B2D75}"/>
              </a:ext>
            </a:extLst>
          </p:cNvPr>
          <p:cNvSpPr/>
          <p:nvPr/>
        </p:nvSpPr>
        <p:spPr>
          <a:xfrm>
            <a:off x="3202448" y="6387583"/>
            <a:ext cx="3333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0A5A5-DE17-46F1-9C9C-E763B951DFA1}"/>
              </a:ext>
            </a:extLst>
          </p:cNvPr>
          <p:cNvSpPr/>
          <p:nvPr/>
        </p:nvSpPr>
        <p:spPr>
          <a:xfrm>
            <a:off x="9434327" y="6395342"/>
            <a:ext cx="3333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E3D894-AD55-4AB1-9A38-0425ABA75BB9}"/>
              </a:ext>
            </a:extLst>
          </p:cNvPr>
          <p:cNvSpPr/>
          <p:nvPr/>
        </p:nvSpPr>
        <p:spPr>
          <a:xfrm>
            <a:off x="8106192" y="6395342"/>
            <a:ext cx="3333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DA1213-B825-4854-AB16-0CF31E99464E}"/>
              </a:ext>
            </a:extLst>
          </p:cNvPr>
          <p:cNvSpPr txBox="1"/>
          <p:nvPr/>
        </p:nvSpPr>
        <p:spPr>
          <a:xfrm>
            <a:off x="2643375" y="6455794"/>
            <a:ext cx="1840175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500" dirty="0"/>
              <a:t>Predicted Lable</a:t>
            </a:r>
            <a:endParaRPr lang="ko-KR" altLang="en-US" sz="15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D9B258-ABEC-4DCA-8744-A439FDA2287B}"/>
              </a:ext>
            </a:extLst>
          </p:cNvPr>
          <p:cNvSpPr/>
          <p:nvPr/>
        </p:nvSpPr>
        <p:spPr>
          <a:xfrm>
            <a:off x="4579305" y="6395342"/>
            <a:ext cx="3333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AD9A9-2681-4A02-91CF-FCF34494E959}"/>
              </a:ext>
            </a:extLst>
          </p:cNvPr>
          <p:cNvSpPr txBox="1"/>
          <p:nvPr/>
        </p:nvSpPr>
        <p:spPr>
          <a:xfrm>
            <a:off x="7594152" y="6455794"/>
            <a:ext cx="1840175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500" dirty="0"/>
              <a:t>Predicted Lable</a:t>
            </a:r>
            <a:endParaRPr lang="ko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93A7F-A9D9-4DED-B881-9029D30038E2}"/>
              </a:ext>
            </a:extLst>
          </p:cNvPr>
          <p:cNvSpPr txBox="1"/>
          <p:nvPr/>
        </p:nvSpPr>
        <p:spPr>
          <a:xfrm rot="10800000">
            <a:off x="5712185" y="4151173"/>
            <a:ext cx="415498" cy="12437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/>
              <a:t>True Lable</a:t>
            </a:r>
            <a:endParaRPr lang="ko-KR" alt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88E8B-4852-4FD4-9A13-DE6D5DC72673}"/>
              </a:ext>
            </a:extLst>
          </p:cNvPr>
          <p:cNvSpPr txBox="1"/>
          <p:nvPr/>
        </p:nvSpPr>
        <p:spPr>
          <a:xfrm rot="10800000">
            <a:off x="832099" y="4034402"/>
            <a:ext cx="415498" cy="12437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/>
              <a:t>True Lable</a:t>
            </a:r>
            <a:endParaRPr lang="ko-KR" alt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A9E167-9A96-421C-B76E-96B1255CB892}"/>
              </a:ext>
            </a:extLst>
          </p:cNvPr>
          <p:cNvSpPr txBox="1"/>
          <p:nvPr/>
        </p:nvSpPr>
        <p:spPr>
          <a:xfrm rot="10800000">
            <a:off x="1033092" y="4541280"/>
            <a:ext cx="4154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/>
              <a:t>L</a:t>
            </a:r>
            <a:endParaRPr lang="ko-KR" alt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3594E-5BF3-49CF-8F0D-6863CCBF07E4}"/>
              </a:ext>
            </a:extLst>
          </p:cNvPr>
          <p:cNvSpPr txBox="1"/>
          <p:nvPr/>
        </p:nvSpPr>
        <p:spPr>
          <a:xfrm rot="10800000">
            <a:off x="1035355" y="5590935"/>
            <a:ext cx="4154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/>
              <a:t>M</a:t>
            </a:r>
            <a:endParaRPr lang="ko-KR" altLang="en-US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A9B6A-6156-4A54-B507-7A4A7543B751}"/>
              </a:ext>
            </a:extLst>
          </p:cNvPr>
          <p:cNvSpPr txBox="1"/>
          <p:nvPr/>
        </p:nvSpPr>
        <p:spPr>
          <a:xfrm rot="10800000">
            <a:off x="1008346" y="3517330"/>
            <a:ext cx="4154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/>
              <a:t>H</a:t>
            </a:r>
            <a:endParaRPr lang="ko-KR" altLang="en-US" sz="1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7A8BD2-F1C7-4D47-B4C8-274AA0B253C8}"/>
              </a:ext>
            </a:extLst>
          </p:cNvPr>
          <p:cNvSpPr txBox="1"/>
          <p:nvPr/>
        </p:nvSpPr>
        <p:spPr>
          <a:xfrm rot="10800000">
            <a:off x="5923383" y="3481412"/>
            <a:ext cx="4154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/>
              <a:t>H</a:t>
            </a:r>
            <a:endParaRPr lang="ko-KR" altLang="en-US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EED7D3-AE81-4B0C-8CBF-56BEDF7C322B}"/>
              </a:ext>
            </a:extLst>
          </p:cNvPr>
          <p:cNvSpPr txBox="1"/>
          <p:nvPr/>
        </p:nvSpPr>
        <p:spPr>
          <a:xfrm rot="16200000">
            <a:off x="4535673" y="6282015"/>
            <a:ext cx="4154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/>
              <a:t>H</a:t>
            </a:r>
            <a:endParaRPr lang="ko-KR" altLang="en-US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25C6BD-F812-4D0B-BD18-5A9D43369D17}"/>
              </a:ext>
            </a:extLst>
          </p:cNvPr>
          <p:cNvSpPr txBox="1"/>
          <p:nvPr/>
        </p:nvSpPr>
        <p:spPr>
          <a:xfrm rot="16200000">
            <a:off x="9460611" y="6289158"/>
            <a:ext cx="4154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/>
              <a:t>H</a:t>
            </a:r>
            <a:endParaRPr lang="ko-KR" altLang="en-US" sz="1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E9C797-B887-481B-BC5A-8A983C1DFF23}"/>
              </a:ext>
            </a:extLst>
          </p:cNvPr>
          <p:cNvSpPr txBox="1"/>
          <p:nvPr/>
        </p:nvSpPr>
        <p:spPr>
          <a:xfrm rot="10800000">
            <a:off x="5956451" y="4541280"/>
            <a:ext cx="4154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/>
              <a:t>L</a:t>
            </a:r>
            <a:endParaRPr lang="ko-KR" altLang="en-US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E8E10-C3BE-4291-B290-89B64667A3DF}"/>
              </a:ext>
            </a:extLst>
          </p:cNvPr>
          <p:cNvSpPr txBox="1"/>
          <p:nvPr/>
        </p:nvSpPr>
        <p:spPr>
          <a:xfrm rot="16200000">
            <a:off x="3242987" y="6289158"/>
            <a:ext cx="4154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/>
              <a:t>L</a:t>
            </a:r>
            <a:endParaRPr lang="ko-KR" altLang="en-US" sz="1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A1FC15-4E6F-48E3-9DF0-58D6506C5DCE}"/>
              </a:ext>
            </a:extLst>
          </p:cNvPr>
          <p:cNvSpPr txBox="1"/>
          <p:nvPr/>
        </p:nvSpPr>
        <p:spPr>
          <a:xfrm rot="16200000">
            <a:off x="8161470" y="6293007"/>
            <a:ext cx="4154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/>
              <a:t>L</a:t>
            </a:r>
            <a:endParaRPr lang="ko-KR" altLang="en-US" sz="1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1C646C-EFAB-4134-8596-66A82B97195A}"/>
              </a:ext>
            </a:extLst>
          </p:cNvPr>
          <p:cNvSpPr txBox="1"/>
          <p:nvPr/>
        </p:nvSpPr>
        <p:spPr>
          <a:xfrm rot="10800000">
            <a:off x="5987698" y="5575281"/>
            <a:ext cx="4154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/>
              <a:t>M</a:t>
            </a:r>
            <a:endParaRPr lang="ko-KR" altLang="en-US" sz="1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D30650-2814-4E7D-A538-6483D19A2DC2}"/>
              </a:ext>
            </a:extLst>
          </p:cNvPr>
          <p:cNvSpPr txBox="1"/>
          <p:nvPr/>
        </p:nvSpPr>
        <p:spPr>
          <a:xfrm rot="16200000">
            <a:off x="6845123" y="6289158"/>
            <a:ext cx="4154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/>
              <a:t>M</a:t>
            </a:r>
            <a:endParaRPr lang="ko-KR" altLang="en-US" sz="1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3EE6B7-3760-4E71-9BBC-5D8907C4CAE8}"/>
              </a:ext>
            </a:extLst>
          </p:cNvPr>
          <p:cNvSpPr txBox="1"/>
          <p:nvPr/>
        </p:nvSpPr>
        <p:spPr>
          <a:xfrm rot="16200000">
            <a:off x="1927723" y="6315333"/>
            <a:ext cx="4154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500" dirty="0"/>
              <a:t>M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6565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7592" y="1194820"/>
            <a:ext cx="11904920" cy="504089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  기존연구의 예측 정확도가 관측 수를 늘렸을 때 최소 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58%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에서 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72%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로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최대 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76%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에서 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87%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로 성능 향상을 보였다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본 연구 결과의 예측 정확도는 </a:t>
            </a:r>
            <a:r>
              <a:rPr lang="en-US" altLang="ko-KR" sz="1700" dirty="0" err="1">
                <a:solidFill>
                  <a:srgbClr val="000000"/>
                </a:solidFill>
                <a:latin typeface="+mn-ea"/>
              </a:rPr>
              <a:t>XGBoost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알고리즘을 기준으로 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AGE 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변수를 추가하고 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5 Fold CV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를 했을 때 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70.5%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였고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, Grid Search CV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로 변경했을 때 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73.7%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로 성능 향상을 보였다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예측모델의 성능에 있어 표본의 수 뿐만 아니라 필수 종속변수의 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Definition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도 매우 큰 영향이 있음을 보여준다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후속연구에서 분류예측 성능 향상을 위해 기존 연구처럼 대조군으로 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non-AKI 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데이터를 포함한 데이터셋으로 검증해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 의료진의 의사결정에 도움을 줄 수 있는 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Clinical decision support system 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모델로 제안 가능 할 것이다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437" y="180728"/>
            <a:ext cx="1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ko-KR" sz="2000" dirty="0"/>
              <a:t>               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Method &amp; Material                    Results                        </a:t>
            </a:r>
            <a:r>
              <a:rPr lang="en-US" altLang="ko-KR" sz="2000" u="sng" dirty="0">
                <a:solidFill>
                  <a:srgbClr val="002060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92521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144" y="1123876"/>
            <a:ext cx="11665688" cy="435133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+mn-ea"/>
              </a:rPr>
              <a:t>Short-term Prediction of Renal Function in Patients with Acute Kidney Injury, 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Seng Chan You, Korea Clinical Datathon, 2018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Early detection of acute kidney injury with Bayesian networks,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Harry Cruz, SMBM(Semantic Mining in Biomedicine), 2016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AKI Complications in Critically Ill Patients Association with Mortality Rates and RRT, 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Liborio, Alexandre Braga, Clinical Journal of the American Society of Nephrology, 2015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The RIFLE and AKIN classifications for acute kidney injury: a critical and comprehensive review, 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Jose Antonio Lopes, Clinical kidney journal, 2013</a:t>
            </a: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</p:txBody>
      </p:sp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>
            <a:off x="349102" y="309376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>
                <a:solidFill>
                  <a:srgbClr val="002060"/>
                </a:solidFill>
              </a:rPr>
              <a:t>Reference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2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>
            <a:off x="349102" y="309376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>
                <a:solidFill>
                  <a:srgbClr val="002060"/>
                </a:solidFill>
              </a:rPr>
              <a:t>ROLE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10FCC5A-D09C-4D4B-B07F-815B94709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1886" y="1597794"/>
            <a:ext cx="6735056" cy="4624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Team AKI</a:t>
            </a:r>
          </a:p>
          <a:p>
            <a:r>
              <a:rPr lang="en-US" sz="1500" dirty="0"/>
              <a:t>Cohort Identification: </a:t>
            </a:r>
            <a:r>
              <a:rPr lang="ko-KR" altLang="en-US" sz="1500" dirty="0"/>
              <a:t>장민승</a:t>
            </a:r>
            <a:r>
              <a:rPr lang="en-US" altLang="ko-KR" sz="1500" dirty="0"/>
              <a:t>,</a:t>
            </a:r>
            <a:r>
              <a:rPr lang="ko-KR" altLang="en-US" sz="1500" dirty="0"/>
              <a:t> 하성훈</a:t>
            </a:r>
            <a:r>
              <a:rPr lang="en-US" altLang="ko-KR" sz="1500" dirty="0"/>
              <a:t>, </a:t>
            </a:r>
            <a:r>
              <a:rPr lang="ko-KR" altLang="en-US" sz="1500" dirty="0"/>
              <a:t>우보미</a:t>
            </a:r>
            <a:endParaRPr lang="en-US" sz="1500" dirty="0"/>
          </a:p>
          <a:p>
            <a:r>
              <a:rPr lang="en-US" sz="1500" dirty="0"/>
              <a:t>Covariate Extraction: </a:t>
            </a:r>
            <a:r>
              <a:rPr lang="ko-KR" altLang="en-US" sz="1500" dirty="0"/>
              <a:t>하성훈</a:t>
            </a:r>
            <a:r>
              <a:rPr lang="en-US" altLang="ko-KR" sz="1500" dirty="0"/>
              <a:t>, </a:t>
            </a:r>
            <a:r>
              <a:rPr lang="ko-KR" altLang="en-US" sz="1500" dirty="0"/>
              <a:t>우보미</a:t>
            </a:r>
            <a:endParaRPr lang="en-US" sz="1500" dirty="0"/>
          </a:p>
          <a:p>
            <a:r>
              <a:rPr lang="en-US" sz="1500" dirty="0"/>
              <a:t>Medical idea: </a:t>
            </a:r>
            <a:r>
              <a:rPr lang="ko-KR" altLang="en-US" sz="1500" dirty="0"/>
              <a:t>우보미</a:t>
            </a:r>
            <a:endParaRPr lang="en-US" altLang="ko-KR" sz="1500" dirty="0"/>
          </a:p>
          <a:p>
            <a:r>
              <a:rPr lang="en-US" sz="1500" dirty="0"/>
              <a:t>Algorithm development: : </a:t>
            </a:r>
            <a:r>
              <a:rPr lang="ko-KR" altLang="en-US" sz="1500" dirty="0"/>
              <a:t>장민승</a:t>
            </a:r>
            <a:r>
              <a:rPr lang="en-US" altLang="ko-KR" sz="1500" dirty="0"/>
              <a:t>, </a:t>
            </a:r>
            <a:r>
              <a:rPr lang="ko-KR" altLang="en-US" sz="1500" dirty="0"/>
              <a:t>하성훈</a:t>
            </a:r>
            <a:endParaRPr lang="en-US" sz="1500" dirty="0"/>
          </a:p>
          <a:p>
            <a:r>
              <a:rPr lang="en-US" sz="1500" dirty="0"/>
              <a:t>Performance Evaluation, Visualization: </a:t>
            </a:r>
            <a:r>
              <a:rPr lang="ko-KR" altLang="en-US" sz="1500" dirty="0"/>
              <a:t>장민승</a:t>
            </a:r>
            <a:r>
              <a:rPr lang="en-US" altLang="ko-KR" sz="1500" dirty="0"/>
              <a:t>, </a:t>
            </a:r>
            <a:r>
              <a:rPr lang="ko-KR" altLang="en-US" sz="1500" dirty="0"/>
              <a:t>하성훈</a:t>
            </a:r>
            <a:endParaRPr lang="en-US" altLang="ko-KR" sz="1500" dirty="0"/>
          </a:p>
          <a:p>
            <a:r>
              <a:rPr lang="en-US" altLang="ko-KR" sz="1500" dirty="0"/>
              <a:t>PPT preparation: </a:t>
            </a:r>
            <a:r>
              <a:rPr lang="ko-KR" altLang="en-US" sz="1500" dirty="0"/>
              <a:t>장민승</a:t>
            </a:r>
            <a:r>
              <a:rPr lang="en-US" altLang="ko-KR" sz="1500" dirty="0"/>
              <a:t>, </a:t>
            </a:r>
            <a:r>
              <a:rPr lang="ko-KR" altLang="en-US" sz="1500" dirty="0"/>
              <a:t>하성훈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우보미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2500" b="1" dirty="0"/>
              <a:t>CODE</a:t>
            </a:r>
          </a:p>
          <a:p>
            <a:r>
              <a:rPr lang="en-US" altLang="ko-KR" sz="1500" dirty="0">
                <a:hlinkClick r:id="rId2"/>
              </a:rPr>
              <a:t>https://github.com/ChangMinSeung/Multiple_Classification_Project</a:t>
            </a:r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05063" y="48216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dirty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00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571" y="266103"/>
            <a:ext cx="10515600" cy="65893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INDEX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938" y="1225694"/>
            <a:ext cx="1180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rgbClr val="002060"/>
                </a:solidFill>
              </a:rPr>
              <a:t>Introduction             Method &amp; Material             Results                Conclusions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571" y="1913860"/>
            <a:ext cx="2123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AKI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연구목표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선행연구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3684" y="1913860"/>
            <a:ext cx="3281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MIMMIC III Database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Dataset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Baseline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Analysis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51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3878" y="797295"/>
            <a:ext cx="4303222" cy="66251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1. AKI(Acute Kidney Injury)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란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ko-KR" altLang="en-US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878" y="119908"/>
            <a:ext cx="1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>
                <a:solidFill>
                  <a:srgbClr val="002060"/>
                </a:solidFill>
              </a:rPr>
              <a:t>Introduction</a:t>
            </a:r>
            <a:r>
              <a:rPr lang="en-US" altLang="ko-KR" sz="2000" dirty="0"/>
              <a:t>                     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Method &amp; Material                   Results                    Conclusions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308578" y="2347015"/>
            <a:ext cx="4646032" cy="4218660"/>
            <a:chOff x="232578" y="2410329"/>
            <a:chExt cx="3849296" cy="2896140"/>
          </a:xfrm>
        </p:grpSpPr>
        <p:pic>
          <p:nvPicPr>
            <p:cNvPr id="1028" name="Picture 4" descr="C:\Users\bomee\Desktop\SKKU수업\데이터 분석언어_2018_2학기\kidney_pre_pos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7" r="17611" b="13940"/>
            <a:stretch/>
          </p:blipFill>
          <p:spPr bwMode="auto">
            <a:xfrm>
              <a:off x="369590" y="2410329"/>
              <a:ext cx="3163854" cy="2567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661636" y="3750456"/>
              <a:ext cx="14202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rgbClr val="FF0000"/>
                  </a:solidFill>
                </a:rPr>
                <a:t>유입혈액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206" y="4983304"/>
              <a:ext cx="14202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rgbClr val="FFC000"/>
                  </a:solidFill>
                </a:rPr>
                <a:t>유출소변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2578" y="4729815"/>
              <a:ext cx="14202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4">
                      <a:lumMod val="75000"/>
                    </a:schemeClr>
                  </a:solidFill>
                </a:rPr>
                <a:t>Filtration</a:t>
              </a:r>
              <a:endParaRPr lang="ko-KR" altLang="en-US" sz="15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29999" y="1800056"/>
            <a:ext cx="1714202" cy="1782313"/>
            <a:chOff x="4600116" y="1169378"/>
            <a:chExt cx="1714202" cy="1782313"/>
          </a:xfrm>
        </p:grpSpPr>
        <p:pic>
          <p:nvPicPr>
            <p:cNvPr id="15" name="Picture 3" descr="C:\Users\bomee\Desktop\SKKU수업\데이터 분석언어_2018_2학기\aki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" t="9799" r="62586" b="57781"/>
            <a:stretch/>
          </p:blipFill>
          <p:spPr bwMode="auto">
            <a:xfrm>
              <a:off x="4679004" y="1169378"/>
              <a:ext cx="1556426" cy="145914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600116" y="2628526"/>
              <a:ext cx="17142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Heart failure</a:t>
              </a:r>
              <a:endParaRPr lang="ko-KR" altLang="en-US" sz="1500" dirty="0"/>
            </a:p>
          </p:txBody>
        </p:sp>
      </p:grpSp>
      <p:pic>
        <p:nvPicPr>
          <p:cNvPr id="18" name="Picture 3" descr="C:\Users\bomee\Desktop\SKKU수업\데이터 분석언어_2018_2학기\ak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3" t="5692" r="2218" b="51537"/>
          <a:stretch/>
        </p:blipFill>
        <p:spPr bwMode="auto">
          <a:xfrm>
            <a:off x="9429579" y="1800056"/>
            <a:ext cx="1352144" cy="192500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029019" y="4863853"/>
            <a:ext cx="2315182" cy="1690980"/>
            <a:chOff x="5019472" y="3799087"/>
            <a:chExt cx="2315182" cy="1690980"/>
          </a:xfrm>
        </p:grpSpPr>
        <p:pic>
          <p:nvPicPr>
            <p:cNvPr id="19" name="Picture 3" descr="C:\Users\bomee\Desktop\SKKU수업\데이터 분석언어_2018_2학기\aki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6" t="61269" r="57369" b="9064"/>
            <a:stretch/>
          </p:blipFill>
          <p:spPr bwMode="auto">
            <a:xfrm>
              <a:off x="5019472" y="3799087"/>
              <a:ext cx="1793130" cy="1335212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273497" y="5166902"/>
              <a:ext cx="20611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Nephrotoxic drugs</a:t>
              </a:r>
              <a:endParaRPr lang="ko-KR" altLang="en-US" sz="15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001562" y="4583181"/>
            <a:ext cx="2986390" cy="2098488"/>
            <a:chOff x="7373569" y="4245569"/>
            <a:chExt cx="2986390" cy="2098488"/>
          </a:xfrm>
        </p:grpSpPr>
        <p:pic>
          <p:nvPicPr>
            <p:cNvPr id="13" name="Picture 3" descr="C:\Users\bomee\Desktop\SKKU수업\데이터 분석언어_2018_2학기\aki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89" t="50000" r="2391" b="12963"/>
            <a:stretch/>
          </p:blipFill>
          <p:spPr bwMode="auto">
            <a:xfrm>
              <a:off x="7869678" y="4245569"/>
              <a:ext cx="1410511" cy="1666942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7373569" y="6020892"/>
              <a:ext cx="29863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/>
                <a:t>Inflammation &amp; vasculitis</a:t>
              </a:r>
              <a:endParaRPr lang="ko-KR" altLang="en-US" sz="15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36414" y="6520086"/>
            <a:ext cx="34935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Kidney image from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http://sketchymedicine.com</a:t>
            </a:r>
          </a:p>
        </p:txBody>
      </p:sp>
    </p:spTree>
    <p:extLst>
      <p:ext uri="{BB962C8B-B14F-4D97-AF65-F5344CB8AC3E}">
        <p14:creationId xmlns:p14="http://schemas.microsoft.com/office/powerpoint/2010/main" val="8781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bomee\Desktop\SKKU수업\데이터 분석언어_2018_2학기\kidney_to deat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" b="20817"/>
          <a:stretch/>
        </p:blipFill>
        <p:spPr bwMode="auto">
          <a:xfrm>
            <a:off x="3487479" y="2145953"/>
            <a:ext cx="8500473" cy="413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878" y="760958"/>
            <a:ext cx="10469946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2.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연구목표 </a:t>
            </a:r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신장기능 악화 징후를 초기에 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Detection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002060"/>
                </a:solidFill>
                <a:latin typeface="+mn-ea"/>
              </a:rPr>
              <a:t>Clinical decision support system 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모델  필요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878" y="119908"/>
            <a:ext cx="1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>
                <a:solidFill>
                  <a:srgbClr val="002060"/>
                </a:solidFill>
              </a:rPr>
              <a:t>Introduction</a:t>
            </a:r>
            <a:r>
              <a:rPr lang="en-US" altLang="ko-KR" sz="2000" dirty="0"/>
              <a:t>                     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Method &amp; Material                   Results                    Conclusions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6414" y="6520086"/>
            <a:ext cx="34935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Kidney image from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http://sketchymedicine.com</a:t>
            </a:r>
          </a:p>
        </p:txBody>
      </p:sp>
    </p:spTree>
    <p:extLst>
      <p:ext uri="{BB962C8B-B14F-4D97-AF65-F5344CB8AC3E}">
        <p14:creationId xmlns:p14="http://schemas.microsoft.com/office/powerpoint/2010/main" val="8854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40919" y="763013"/>
            <a:ext cx="10831906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3.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선행연구 </a:t>
            </a:r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Early detection of acute kidney injury with Bayesian networks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(Harry Cruz, 2016 in SMBM)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23266" y="5883653"/>
            <a:ext cx="263251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>
                <a:latin typeface="+mj-ea"/>
              </a:rPr>
              <a:t>AKI (Acute Kidney Injury) Stages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074622" y="1942096"/>
            <a:ext cx="5763798" cy="4573317"/>
            <a:chOff x="1779347" y="1989721"/>
            <a:chExt cx="5763798" cy="4573317"/>
          </a:xfrm>
        </p:grpSpPr>
        <p:pic>
          <p:nvPicPr>
            <p:cNvPr id="44" name="Picture 2" descr="C:\Users\bomee\Desktop\SKKU수업\데이터 분석언어_2018_2학기\kidney_st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687" y="4629400"/>
              <a:ext cx="1636892" cy="1933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3760162" y="1989721"/>
              <a:ext cx="1800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AKI factor in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MIMIC II</a:t>
              </a:r>
              <a:endPara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59024" y="3648021"/>
              <a:ext cx="1800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Bayesian networks</a:t>
              </a:r>
              <a:endPara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79347" y="3649978"/>
              <a:ext cx="1440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set 1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(v=6,000)</a:t>
              </a:r>
              <a:endPara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직선 화살표 연결선 9"/>
            <p:cNvCxnSpPr>
              <a:stCxn id="7" idx="2"/>
              <a:endCxn id="8" idx="0"/>
            </p:cNvCxnSpPr>
            <p:nvPr/>
          </p:nvCxnSpPr>
          <p:spPr>
            <a:xfrm flipH="1">
              <a:off x="2499347" y="2709721"/>
              <a:ext cx="2160815" cy="9402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8" idx="3"/>
              <a:endCxn id="14" idx="1"/>
            </p:cNvCxnSpPr>
            <p:nvPr/>
          </p:nvCxnSpPr>
          <p:spPr>
            <a:xfrm flipV="1">
              <a:off x="3219347" y="4008021"/>
              <a:ext cx="539677" cy="19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6103145" y="3649780"/>
              <a:ext cx="1440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set 2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(v=9,000)</a:t>
              </a:r>
              <a:endPara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직선 화살표 연결선 17"/>
            <p:cNvCxnSpPr>
              <a:stCxn id="7" idx="2"/>
              <a:endCxn id="16" idx="0"/>
            </p:cNvCxnSpPr>
            <p:nvPr/>
          </p:nvCxnSpPr>
          <p:spPr>
            <a:xfrm>
              <a:off x="4660162" y="2709721"/>
              <a:ext cx="2162983" cy="940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4" idx="3"/>
              <a:endCxn id="16" idx="1"/>
            </p:cNvCxnSpPr>
            <p:nvPr/>
          </p:nvCxnSpPr>
          <p:spPr>
            <a:xfrm>
              <a:off x="5559024" y="4008021"/>
              <a:ext cx="544121" cy="17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직선 화살표 연결선 2"/>
            <p:cNvCxnSpPr>
              <a:stCxn id="8" idx="2"/>
              <a:endCxn id="44" idx="1"/>
            </p:cNvCxnSpPr>
            <p:nvPr/>
          </p:nvCxnSpPr>
          <p:spPr>
            <a:xfrm>
              <a:off x="2499347" y="4369978"/>
              <a:ext cx="1339340" cy="122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16" idx="2"/>
              <a:endCxn id="44" idx="3"/>
            </p:cNvCxnSpPr>
            <p:nvPr/>
          </p:nvCxnSpPr>
          <p:spPr>
            <a:xfrm flipH="1">
              <a:off x="5475579" y="4369780"/>
              <a:ext cx="1347566" cy="12264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604683" y="5019671"/>
          <a:ext cx="5359397" cy="1612820"/>
        </p:xfrm>
        <a:graphic>
          <a:graphicData uri="http://schemas.openxmlformats.org/drawingml/2006/table">
            <a:tbl>
              <a:tblPr/>
              <a:tblGrid>
                <a:gridCol w="598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8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set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Accuracy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Entries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AKI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 AKI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GeNIe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Weka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GeNIe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Weka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 (Stage 1, 2 &amp; 3)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33% (Stage 1, 2 &amp; 3)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523280" y="1704975"/>
            <a:ext cx="3410545" cy="4133850"/>
            <a:chOff x="325927" y="1306057"/>
            <a:chExt cx="3837708" cy="4239727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325927" y="1306057"/>
              <a:ext cx="19444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/>
            <p:nvPr/>
          </p:nvCxnSpPr>
          <p:spPr>
            <a:xfrm rot="16200000" flipH="1">
              <a:off x="435504" y="1817654"/>
              <a:ext cx="4188683" cy="3267578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76CF5C-F235-4D9A-B59F-BCCD8785E2C5}"/>
              </a:ext>
            </a:extLst>
          </p:cNvPr>
          <p:cNvSpPr txBox="1"/>
          <p:nvPr/>
        </p:nvSpPr>
        <p:spPr>
          <a:xfrm>
            <a:off x="183878" y="119908"/>
            <a:ext cx="1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>
                <a:solidFill>
                  <a:srgbClr val="002060"/>
                </a:solidFill>
              </a:rPr>
              <a:t>Introduction</a:t>
            </a:r>
            <a:r>
              <a:rPr lang="en-US" altLang="ko-KR" sz="2000" dirty="0"/>
              <a:t>                     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Method &amp; Material                   Results                    Conclusions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6414" y="6520086"/>
            <a:ext cx="34935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Kidney image from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http://sketchymedicine.com</a:t>
            </a:r>
          </a:p>
        </p:txBody>
      </p:sp>
    </p:spTree>
    <p:extLst>
      <p:ext uri="{BB962C8B-B14F-4D97-AF65-F5344CB8AC3E}">
        <p14:creationId xmlns:p14="http://schemas.microsoft.com/office/powerpoint/2010/main" val="37170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3919" y="2302971"/>
            <a:ext cx="10965873" cy="424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MIMIC III Database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개요</a:t>
            </a:r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 Harvard University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Hospital (ICU, Intensive Care Unit), Clinical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+mn-ea"/>
              </a:rPr>
              <a:t> 기간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２００１년</a:t>
            </a:r>
            <a:r>
              <a:rPr lang="en-US" altLang="ko-KR" sz="2000" dirty="0">
                <a:latin typeface="+mn-ea"/>
              </a:rPr>
              <a:t>~</a:t>
            </a:r>
            <a:r>
              <a:rPr lang="ko-KR" altLang="en-US" sz="2000" dirty="0">
                <a:latin typeface="+mn-ea"/>
              </a:rPr>
              <a:t> ２０１２년　</a:t>
            </a:r>
            <a:endParaRPr lang="en-US" altLang="ko-KR" sz="20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환자수</a:t>
            </a:r>
            <a:r>
              <a:rPr lang="en-US" altLang="ko-KR" sz="2000" dirty="0">
                <a:latin typeface="+mn-ea"/>
              </a:rPr>
              <a:t>: 46,520 </a:t>
            </a:r>
            <a:r>
              <a:rPr lang="ko-KR" altLang="en-US" sz="2000" dirty="0">
                <a:latin typeface="+mn-ea"/>
              </a:rPr>
              <a:t>명</a:t>
            </a:r>
            <a:endParaRPr lang="en-US" altLang="ko-KR" sz="2000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+mn-ea"/>
              </a:rPr>
              <a:t> Freely accessible critical care database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/>
              <a:t>MIT (Massachusetts Institute of Technology)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＊</a:t>
            </a:r>
            <a:r>
              <a:rPr lang="en-US" altLang="ko-KR" sz="2000" dirty="0">
                <a:latin typeface="+mn-ea"/>
              </a:rPr>
              <a:t>The current version of the MIMIC-III (Medical Information Mart for Intensive Care) Clinical   Database is v1.4 (4 September, 2016).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45" y="154998"/>
            <a:ext cx="1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Introduction </a:t>
            </a:r>
            <a:r>
              <a:rPr lang="en-US" altLang="ko-KR" sz="2000" dirty="0"/>
              <a:t>               </a:t>
            </a:r>
            <a:r>
              <a:rPr lang="en-US" altLang="ko-KR" sz="2000" u="sng" dirty="0">
                <a:solidFill>
                  <a:srgbClr val="002060"/>
                </a:solidFill>
              </a:rPr>
              <a:t>Method &amp; Material</a:t>
            </a:r>
            <a:r>
              <a:rPr lang="en-US" altLang="ko-KR" sz="2000" dirty="0">
                <a:solidFill>
                  <a:srgbClr val="002060"/>
                </a:solidFill>
              </a:rPr>
              <a:t>               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Results                   Conclusions</a:t>
            </a:r>
          </a:p>
        </p:txBody>
      </p:sp>
      <p:pic>
        <p:nvPicPr>
          <p:cNvPr id="3074" name="Picture 2" descr="C:\Users\bomee\Desktop\SKKU수업\데이터 분석언어_2018_2학기\mim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806" y="746522"/>
            <a:ext cx="5304614" cy="240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8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5387" y="950232"/>
            <a:ext cx="3603202" cy="532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Data Flow Chart</a:t>
            </a:r>
            <a:endParaRPr lang="en-US" altLang="ko-KR" b="1" dirty="0"/>
          </a:p>
          <a:p>
            <a:pPr marL="0" indent="0">
              <a:buNone/>
            </a:pPr>
            <a:endParaRPr lang="ko-KR" altLang="en-US" sz="2000" dirty="0">
              <a:solidFill>
                <a:srgbClr val="0070C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467351" y="1340313"/>
            <a:ext cx="6075146" cy="5336269"/>
            <a:chOff x="7002841" y="1492052"/>
            <a:chExt cx="4135262" cy="4462330"/>
          </a:xfrm>
        </p:grpSpPr>
        <p:sp>
          <p:nvSpPr>
            <p:cNvPr id="16" name="직사각형 15"/>
            <p:cNvSpPr/>
            <p:nvPr/>
          </p:nvSpPr>
          <p:spPr>
            <a:xfrm>
              <a:off x="7002842" y="1492052"/>
              <a:ext cx="1612749" cy="77522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population</a:t>
              </a: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 46 520</a:t>
              </a:r>
              <a:endParaRPr lang="ko-KR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02841" y="3345689"/>
              <a:ext cx="1612749" cy="77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 24 264</a:t>
              </a:r>
              <a:endParaRPr lang="ko-KR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002841" y="5194050"/>
              <a:ext cx="1612749" cy="760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Final inclusion</a:t>
              </a:r>
            </a:p>
            <a:p>
              <a:pPr algn="ctr"/>
              <a:r>
                <a:rPr lang="en-US" altLang="ko-KR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 11 994</a:t>
              </a:r>
              <a:endParaRPr lang="ko-KR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6" idx="2"/>
              <a:endCxn id="27" idx="0"/>
            </p:cNvCxnSpPr>
            <p:nvPr/>
          </p:nvCxnSpPr>
          <p:spPr>
            <a:xfrm flipH="1">
              <a:off x="7809216" y="2267275"/>
              <a:ext cx="1" cy="1078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7809215" y="4139147"/>
              <a:ext cx="0" cy="10549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rot="16200000">
              <a:off x="8287526" y="2308409"/>
              <a:ext cx="0" cy="9566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rot="16200000">
              <a:off x="8287529" y="4209574"/>
              <a:ext cx="0" cy="9566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8759693" y="2208438"/>
              <a:ext cx="2378410" cy="11445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Exclusion </a:t>
              </a: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Non-AKI within 48 hours after ICU admission</a:t>
              </a: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 22 256</a:t>
              </a:r>
              <a:endPara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765839" y="4118925"/>
              <a:ext cx="2372264" cy="11381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Exclusion </a:t>
              </a: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Missing Cr data : </a:t>
              </a:r>
              <a:br>
                <a:rPr lang="en-US" altLang="ko-KR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ko-KR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 12 270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8545" y="154998"/>
            <a:ext cx="1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Introduction </a:t>
            </a:r>
            <a:r>
              <a:rPr lang="en-US" altLang="ko-KR" sz="2000" dirty="0"/>
              <a:t>               </a:t>
            </a:r>
            <a:r>
              <a:rPr lang="en-US" altLang="ko-KR" sz="2000" u="sng" dirty="0">
                <a:solidFill>
                  <a:srgbClr val="002060"/>
                </a:solidFill>
              </a:rPr>
              <a:t>Method &amp; Material</a:t>
            </a:r>
            <a:r>
              <a:rPr lang="en-US" altLang="ko-KR" sz="2000" dirty="0">
                <a:solidFill>
                  <a:srgbClr val="002060"/>
                </a:solidFill>
              </a:rPr>
              <a:t>               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Results                   Conclusions</a:t>
            </a:r>
          </a:p>
        </p:txBody>
      </p:sp>
    </p:spTree>
    <p:extLst>
      <p:ext uri="{BB962C8B-B14F-4D97-AF65-F5344CB8AC3E}">
        <p14:creationId xmlns:p14="http://schemas.microsoft.com/office/powerpoint/2010/main" val="76869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5959588" y="4107065"/>
            <a:ext cx="6232412" cy="2653985"/>
            <a:chOff x="2569947" y="958340"/>
            <a:chExt cx="9078807" cy="3110461"/>
          </a:xfrm>
        </p:grpSpPr>
        <p:grpSp>
          <p:nvGrpSpPr>
            <p:cNvPr id="6" name="그룹 5"/>
            <p:cNvGrpSpPr/>
            <p:nvPr/>
          </p:nvGrpSpPr>
          <p:grpSpPr>
            <a:xfrm>
              <a:off x="2569947" y="1409037"/>
              <a:ext cx="8912993" cy="2659764"/>
              <a:chOff x="5076854" y="1522090"/>
              <a:chExt cx="8121457" cy="3318837"/>
            </a:xfrm>
          </p:grpSpPr>
          <p:sp>
            <p:nvSpPr>
              <p:cNvPr id="7" name="L 도형 6"/>
              <p:cNvSpPr/>
              <p:nvPr/>
            </p:nvSpPr>
            <p:spPr>
              <a:xfrm rot="5400000">
                <a:off x="5422373" y="2559390"/>
                <a:ext cx="1837102" cy="2528139"/>
              </a:xfrm>
              <a:prstGeom prst="corner">
                <a:avLst>
                  <a:gd name="adj1" fmla="val 16120"/>
                  <a:gd name="adj2" fmla="val 16110"/>
                </a:avLst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자유형 7"/>
              <p:cNvSpPr/>
              <p:nvPr/>
            </p:nvSpPr>
            <p:spPr>
              <a:xfrm>
                <a:off x="5327641" y="3155873"/>
                <a:ext cx="2282419" cy="1685054"/>
              </a:xfrm>
              <a:custGeom>
                <a:avLst/>
                <a:gdLst>
                  <a:gd name="connsiteX0" fmla="*/ 0 w 2282418"/>
                  <a:gd name="connsiteY0" fmla="*/ 0 h 2000673"/>
                  <a:gd name="connsiteX1" fmla="*/ 2282418 w 2282418"/>
                  <a:gd name="connsiteY1" fmla="*/ 0 h 2000673"/>
                  <a:gd name="connsiteX2" fmla="*/ 2282418 w 2282418"/>
                  <a:gd name="connsiteY2" fmla="*/ 2000673 h 2000673"/>
                  <a:gd name="connsiteX3" fmla="*/ 0 w 2282418"/>
                  <a:gd name="connsiteY3" fmla="*/ 2000673 h 2000673"/>
                  <a:gd name="connsiteX4" fmla="*/ 0 w 2282418"/>
                  <a:gd name="connsiteY4" fmla="*/ 0 h 2000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2418" h="2000673">
                    <a:moveTo>
                      <a:pt x="0" y="0"/>
                    </a:moveTo>
                    <a:lnTo>
                      <a:pt x="2282418" y="0"/>
                    </a:lnTo>
                    <a:lnTo>
                      <a:pt x="2282418" y="2000673"/>
                    </a:lnTo>
                    <a:lnTo>
                      <a:pt x="0" y="200067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5260" tIns="175260" rIns="175260" bIns="175260" numCol="1" spcCol="1270" anchor="t" anchorCtr="0">
                <a:noAutofit/>
              </a:bodyPr>
              <a:lstStyle/>
              <a:p>
                <a:pPr lvl="0" algn="l" defTabSz="20447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4600" kern="1200" dirty="0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>
                <a:off x="7179415" y="2214380"/>
                <a:ext cx="430644" cy="430644"/>
              </a:xfrm>
              <a:prstGeom prst="triangle">
                <a:avLst>
                  <a:gd name="adj" fmla="val 100000"/>
                </a:avLst>
              </a:prstGeom>
            </p:spPr>
            <p:style>
              <a:lnRef idx="2">
                <a:schemeClr val="accent2">
                  <a:hueOff val="-363841"/>
                  <a:satOff val="-20982"/>
                  <a:lumOff val="2157"/>
                  <a:alphaOff val="0"/>
                </a:schemeClr>
              </a:lnRef>
              <a:fillRef idx="1">
                <a:schemeClr val="accent2">
                  <a:hueOff val="-363841"/>
                  <a:satOff val="-20982"/>
                  <a:lumOff val="2157"/>
                  <a:alphaOff val="0"/>
                </a:schemeClr>
              </a:fillRef>
              <a:effectRef idx="0">
                <a:schemeClr val="accent2">
                  <a:hueOff val="-363841"/>
                  <a:satOff val="-20982"/>
                  <a:lumOff val="215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L 도형 9"/>
              <p:cNvSpPr/>
              <p:nvPr/>
            </p:nvSpPr>
            <p:spPr>
              <a:xfrm rot="5400000">
                <a:off x="8207890" y="1876589"/>
                <a:ext cx="1854320" cy="2528139"/>
              </a:xfrm>
              <a:prstGeom prst="corner">
                <a:avLst>
                  <a:gd name="adj1" fmla="val 16120"/>
                  <a:gd name="adj2" fmla="val 16110"/>
                </a:avLst>
              </a:prstGeom>
            </p:spPr>
            <p:style>
              <a:lnRef idx="2">
                <a:schemeClr val="accent2">
                  <a:hueOff val="-727682"/>
                  <a:satOff val="-41964"/>
                  <a:lumOff val="4314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자유형 10"/>
              <p:cNvSpPr/>
              <p:nvPr/>
            </p:nvSpPr>
            <p:spPr>
              <a:xfrm>
                <a:off x="8121767" y="2464464"/>
                <a:ext cx="2282418" cy="2000673"/>
              </a:xfrm>
              <a:custGeom>
                <a:avLst/>
                <a:gdLst>
                  <a:gd name="connsiteX0" fmla="*/ 0 w 2282418"/>
                  <a:gd name="connsiteY0" fmla="*/ 0 h 2000673"/>
                  <a:gd name="connsiteX1" fmla="*/ 2282418 w 2282418"/>
                  <a:gd name="connsiteY1" fmla="*/ 0 h 2000673"/>
                  <a:gd name="connsiteX2" fmla="*/ 2282418 w 2282418"/>
                  <a:gd name="connsiteY2" fmla="*/ 2000673 h 2000673"/>
                  <a:gd name="connsiteX3" fmla="*/ 0 w 2282418"/>
                  <a:gd name="connsiteY3" fmla="*/ 2000673 h 2000673"/>
                  <a:gd name="connsiteX4" fmla="*/ 0 w 2282418"/>
                  <a:gd name="connsiteY4" fmla="*/ 0 h 2000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2418" h="2000673">
                    <a:moveTo>
                      <a:pt x="0" y="0"/>
                    </a:moveTo>
                    <a:lnTo>
                      <a:pt x="2282418" y="0"/>
                    </a:lnTo>
                    <a:lnTo>
                      <a:pt x="2282418" y="2000673"/>
                    </a:lnTo>
                    <a:lnTo>
                      <a:pt x="0" y="200067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5260" tIns="175260" rIns="175260" bIns="175260" numCol="1" spcCol="1270" anchor="t" anchorCtr="0">
                <a:noAutofit/>
              </a:bodyPr>
              <a:lstStyle/>
              <a:p>
                <a:pPr lvl="0" algn="l" defTabSz="20447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4600" kern="1200" dirty="0"/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>
                <a:off x="10044099" y="1645039"/>
                <a:ext cx="430644" cy="430644"/>
              </a:xfrm>
              <a:prstGeom prst="triangle">
                <a:avLst>
                  <a:gd name="adj" fmla="val 100000"/>
                </a:avLst>
              </a:prstGeom>
            </p:spPr>
            <p:style>
              <a:lnRef idx="2">
                <a:schemeClr val="accent2">
                  <a:hueOff val="-1091522"/>
                  <a:satOff val="-62946"/>
                  <a:lumOff val="6471"/>
                  <a:alphaOff val="0"/>
                </a:schemeClr>
              </a:lnRef>
              <a:fillRef idx="1">
                <a:schemeClr val="accent2">
                  <a:hueOff val="-1091522"/>
                  <a:satOff val="-62946"/>
                  <a:lumOff val="6471"/>
                  <a:alphaOff val="0"/>
                </a:schemeClr>
              </a:fillRef>
              <a:effectRef idx="0">
                <a:schemeClr val="accent2">
                  <a:hueOff val="-1091522"/>
                  <a:satOff val="-62946"/>
                  <a:lumOff val="647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L 도형 12"/>
              <p:cNvSpPr/>
              <p:nvPr/>
            </p:nvSpPr>
            <p:spPr>
              <a:xfrm rot="5400000">
                <a:off x="11059553" y="1127641"/>
                <a:ext cx="1739242" cy="2528139"/>
              </a:xfrm>
              <a:prstGeom prst="corner">
                <a:avLst>
                  <a:gd name="adj1" fmla="val 16120"/>
                  <a:gd name="adj2" fmla="val 16110"/>
                </a:avLst>
              </a:prstGeom>
            </p:spPr>
            <p:style>
              <a:lnRef idx="2">
                <a:schemeClr val="accent2">
                  <a:hueOff val="-1455363"/>
                  <a:satOff val="-83928"/>
                  <a:lumOff val="8628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자유형 13"/>
              <p:cNvSpPr/>
              <p:nvPr/>
            </p:nvSpPr>
            <p:spPr>
              <a:xfrm>
                <a:off x="10915893" y="1773054"/>
                <a:ext cx="2282418" cy="2000673"/>
              </a:xfrm>
              <a:custGeom>
                <a:avLst/>
                <a:gdLst>
                  <a:gd name="connsiteX0" fmla="*/ 0 w 2282418"/>
                  <a:gd name="connsiteY0" fmla="*/ 0 h 2000673"/>
                  <a:gd name="connsiteX1" fmla="*/ 2282418 w 2282418"/>
                  <a:gd name="connsiteY1" fmla="*/ 0 h 2000673"/>
                  <a:gd name="connsiteX2" fmla="*/ 2282418 w 2282418"/>
                  <a:gd name="connsiteY2" fmla="*/ 2000673 h 2000673"/>
                  <a:gd name="connsiteX3" fmla="*/ 0 w 2282418"/>
                  <a:gd name="connsiteY3" fmla="*/ 2000673 h 2000673"/>
                  <a:gd name="connsiteX4" fmla="*/ 0 w 2282418"/>
                  <a:gd name="connsiteY4" fmla="*/ 0 h 2000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2418" h="2000673">
                    <a:moveTo>
                      <a:pt x="0" y="0"/>
                    </a:moveTo>
                    <a:lnTo>
                      <a:pt x="2282418" y="0"/>
                    </a:lnTo>
                    <a:lnTo>
                      <a:pt x="2282418" y="2000673"/>
                    </a:lnTo>
                    <a:lnTo>
                      <a:pt x="0" y="200067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5260" tIns="175260" rIns="175260" bIns="175260" numCol="1" spcCol="1270" anchor="t" anchorCtr="0">
                <a:noAutofit/>
              </a:bodyPr>
              <a:lstStyle/>
              <a:p>
                <a:pPr lvl="0" algn="l" defTabSz="20447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4600" kern="1200" dirty="0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2851814" y="2802887"/>
              <a:ext cx="2767899" cy="9739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sCr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이 기저치로부터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0.3 mg/</a:t>
              </a:r>
              <a:r>
                <a:rPr lang="en-US" altLang="ko-KR" sz="1200" dirty="0" err="1">
                  <a:solidFill>
                    <a:schemeClr val="bg2">
                      <a:lumMod val="50000"/>
                    </a:schemeClr>
                  </a:solidFill>
                </a:rPr>
                <a:t>dL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이상 상승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            or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주 이내에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1.5-2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배 상승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74847" y="2239606"/>
              <a:ext cx="2120746" cy="9739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sCr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이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7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일 이내에</a:t>
              </a:r>
            </a:p>
            <a:p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기저치의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배 초과</a:t>
              </a:r>
            </a:p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배 이하 상승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033758" y="1694677"/>
              <a:ext cx="2614996" cy="1190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sCr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이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7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일 이내에</a:t>
              </a:r>
            </a:p>
            <a:p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기저치의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배 초과</a:t>
              </a:r>
            </a:p>
            <a:p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상승 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        or</a:t>
              </a:r>
            </a:p>
            <a:p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sCr ≥4.0mg/</a:t>
              </a:r>
              <a:r>
                <a:rPr lang="en-US" altLang="ko-KR" sz="1200" dirty="0" err="1">
                  <a:solidFill>
                    <a:schemeClr val="bg2">
                      <a:lumMod val="50000"/>
                    </a:schemeClr>
                  </a:solidFill>
                </a:rPr>
                <a:t>dL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693646" y="2091083"/>
              <a:ext cx="1390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Stage1 AKI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70834" y="1491913"/>
              <a:ext cx="1390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Stage2 AKI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33758" y="958340"/>
              <a:ext cx="1390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Stage3 AKI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203424" y="1613639"/>
            <a:ext cx="10809078" cy="1871865"/>
            <a:chOff x="941839" y="4884385"/>
            <a:chExt cx="10809078" cy="1871865"/>
          </a:xfrm>
        </p:grpSpPr>
        <p:grpSp>
          <p:nvGrpSpPr>
            <p:cNvPr id="51" name="그룹 50"/>
            <p:cNvGrpSpPr/>
            <p:nvPr/>
          </p:nvGrpSpPr>
          <p:grpSpPr>
            <a:xfrm>
              <a:off x="5842086" y="5381902"/>
              <a:ext cx="5908831" cy="1374348"/>
              <a:chOff x="1209338" y="5140419"/>
              <a:chExt cx="7017335" cy="1521852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1209338" y="5140419"/>
                <a:ext cx="7017335" cy="1521852"/>
                <a:chOff x="2929164" y="2489090"/>
                <a:chExt cx="7017335" cy="1494819"/>
              </a:xfrm>
            </p:grpSpPr>
            <p:sp>
              <p:nvSpPr>
                <p:cNvPr id="26" name="자유형 25"/>
                <p:cNvSpPr/>
                <p:nvPr/>
              </p:nvSpPr>
              <p:spPr>
                <a:xfrm>
                  <a:off x="2929164" y="2493993"/>
                  <a:ext cx="1775163" cy="1465924"/>
                </a:xfrm>
                <a:custGeom>
                  <a:avLst/>
                  <a:gdLst>
                    <a:gd name="connsiteX0" fmla="*/ 0 w 2260981"/>
                    <a:gd name="connsiteY0" fmla="*/ 180878 h 1808784"/>
                    <a:gd name="connsiteX1" fmla="*/ 180878 w 2260981"/>
                    <a:gd name="connsiteY1" fmla="*/ 0 h 1808784"/>
                    <a:gd name="connsiteX2" fmla="*/ 2080103 w 2260981"/>
                    <a:gd name="connsiteY2" fmla="*/ 0 h 1808784"/>
                    <a:gd name="connsiteX3" fmla="*/ 2260981 w 2260981"/>
                    <a:gd name="connsiteY3" fmla="*/ 180878 h 1808784"/>
                    <a:gd name="connsiteX4" fmla="*/ 2260981 w 2260981"/>
                    <a:gd name="connsiteY4" fmla="*/ 1627906 h 1808784"/>
                    <a:gd name="connsiteX5" fmla="*/ 2080103 w 2260981"/>
                    <a:gd name="connsiteY5" fmla="*/ 1808784 h 1808784"/>
                    <a:gd name="connsiteX6" fmla="*/ 180878 w 2260981"/>
                    <a:gd name="connsiteY6" fmla="*/ 1808784 h 1808784"/>
                    <a:gd name="connsiteX7" fmla="*/ 0 w 2260981"/>
                    <a:gd name="connsiteY7" fmla="*/ 1627906 h 1808784"/>
                    <a:gd name="connsiteX8" fmla="*/ 0 w 2260981"/>
                    <a:gd name="connsiteY8" fmla="*/ 180878 h 1808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60981" h="1808784">
                      <a:moveTo>
                        <a:pt x="0" y="180878"/>
                      </a:moveTo>
                      <a:cubicBezTo>
                        <a:pt x="0" y="80982"/>
                        <a:pt x="80982" y="0"/>
                        <a:pt x="180878" y="0"/>
                      </a:cubicBezTo>
                      <a:lnTo>
                        <a:pt x="2080103" y="0"/>
                      </a:lnTo>
                      <a:cubicBezTo>
                        <a:pt x="2179999" y="0"/>
                        <a:pt x="2260981" y="80982"/>
                        <a:pt x="2260981" y="180878"/>
                      </a:cubicBezTo>
                      <a:lnTo>
                        <a:pt x="2260981" y="1627906"/>
                      </a:lnTo>
                      <a:cubicBezTo>
                        <a:pt x="2260981" y="1727802"/>
                        <a:pt x="2179999" y="1808784"/>
                        <a:pt x="2080103" y="1808784"/>
                      </a:cubicBezTo>
                      <a:lnTo>
                        <a:pt x="180878" y="1808784"/>
                      </a:lnTo>
                      <a:cubicBezTo>
                        <a:pt x="80982" y="1808784"/>
                        <a:pt x="0" y="1727802"/>
                        <a:pt x="0" y="1627906"/>
                      </a:cubicBezTo>
                      <a:lnTo>
                        <a:pt x="0" y="180878"/>
                      </a:lnTo>
                      <a:close/>
                    </a:path>
                  </a:pathLst>
                </a:custGeom>
                <a:solidFill>
                  <a:srgbClr val="92D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42512" tIns="142512" rIns="142512" bIns="142512" numCol="1" spcCol="1270" anchor="ctr" anchorCtr="0">
                  <a:noAutofit/>
                </a:bodyPr>
                <a:lstStyle/>
                <a:p>
                  <a:pPr lvl="0" algn="ctr" defTabSz="20891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1400" kern="1200" dirty="0"/>
                </a:p>
              </p:txBody>
            </p:sp>
            <p:sp>
              <p:nvSpPr>
                <p:cNvPr id="38" name="자유형 37"/>
                <p:cNvSpPr/>
                <p:nvPr/>
              </p:nvSpPr>
              <p:spPr>
                <a:xfrm>
                  <a:off x="5534805" y="2489090"/>
                  <a:ext cx="1786140" cy="1452165"/>
                </a:xfrm>
                <a:custGeom>
                  <a:avLst/>
                  <a:gdLst>
                    <a:gd name="connsiteX0" fmla="*/ 0 w 2260981"/>
                    <a:gd name="connsiteY0" fmla="*/ 180878 h 1808784"/>
                    <a:gd name="connsiteX1" fmla="*/ 180878 w 2260981"/>
                    <a:gd name="connsiteY1" fmla="*/ 0 h 1808784"/>
                    <a:gd name="connsiteX2" fmla="*/ 2080103 w 2260981"/>
                    <a:gd name="connsiteY2" fmla="*/ 0 h 1808784"/>
                    <a:gd name="connsiteX3" fmla="*/ 2260981 w 2260981"/>
                    <a:gd name="connsiteY3" fmla="*/ 180878 h 1808784"/>
                    <a:gd name="connsiteX4" fmla="*/ 2260981 w 2260981"/>
                    <a:gd name="connsiteY4" fmla="*/ 1627906 h 1808784"/>
                    <a:gd name="connsiteX5" fmla="*/ 2080103 w 2260981"/>
                    <a:gd name="connsiteY5" fmla="*/ 1808784 h 1808784"/>
                    <a:gd name="connsiteX6" fmla="*/ 180878 w 2260981"/>
                    <a:gd name="connsiteY6" fmla="*/ 1808784 h 1808784"/>
                    <a:gd name="connsiteX7" fmla="*/ 0 w 2260981"/>
                    <a:gd name="connsiteY7" fmla="*/ 1627906 h 1808784"/>
                    <a:gd name="connsiteX8" fmla="*/ 0 w 2260981"/>
                    <a:gd name="connsiteY8" fmla="*/ 180878 h 1808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60981" h="1808784">
                      <a:moveTo>
                        <a:pt x="0" y="180878"/>
                      </a:moveTo>
                      <a:cubicBezTo>
                        <a:pt x="0" y="80982"/>
                        <a:pt x="80982" y="0"/>
                        <a:pt x="180878" y="0"/>
                      </a:cubicBezTo>
                      <a:lnTo>
                        <a:pt x="2080103" y="0"/>
                      </a:lnTo>
                      <a:cubicBezTo>
                        <a:pt x="2179999" y="0"/>
                        <a:pt x="2260981" y="80982"/>
                        <a:pt x="2260981" y="180878"/>
                      </a:cubicBezTo>
                      <a:lnTo>
                        <a:pt x="2260981" y="1627906"/>
                      </a:lnTo>
                      <a:cubicBezTo>
                        <a:pt x="2260981" y="1727802"/>
                        <a:pt x="2179999" y="1808784"/>
                        <a:pt x="2080103" y="1808784"/>
                      </a:cubicBezTo>
                      <a:lnTo>
                        <a:pt x="180878" y="1808784"/>
                      </a:lnTo>
                      <a:cubicBezTo>
                        <a:pt x="80982" y="1808784"/>
                        <a:pt x="0" y="1727802"/>
                        <a:pt x="0" y="1627906"/>
                      </a:cubicBezTo>
                      <a:lnTo>
                        <a:pt x="0" y="180878"/>
                      </a:lnTo>
                      <a:close/>
                    </a:path>
                  </a:pathLst>
                </a:custGeom>
                <a:solidFill>
                  <a:srgbClr val="FFC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42512" tIns="142512" rIns="142512" bIns="142512" numCol="1" spcCol="1270" anchor="ctr" anchorCtr="0">
                  <a:noAutofit/>
                </a:bodyPr>
                <a:lstStyle/>
                <a:p>
                  <a:pPr lvl="0" algn="ctr" defTabSz="20891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1600" kern="1200" dirty="0"/>
                </a:p>
              </p:txBody>
            </p:sp>
            <p:sp>
              <p:nvSpPr>
                <p:cNvPr id="40" name="자유형 39"/>
                <p:cNvSpPr/>
                <p:nvPr/>
              </p:nvSpPr>
              <p:spPr>
                <a:xfrm>
                  <a:off x="8168775" y="2531363"/>
                  <a:ext cx="1777724" cy="1452546"/>
                </a:xfrm>
                <a:custGeom>
                  <a:avLst/>
                  <a:gdLst>
                    <a:gd name="connsiteX0" fmla="*/ 0 w 2260981"/>
                    <a:gd name="connsiteY0" fmla="*/ 180878 h 1808784"/>
                    <a:gd name="connsiteX1" fmla="*/ 180878 w 2260981"/>
                    <a:gd name="connsiteY1" fmla="*/ 0 h 1808784"/>
                    <a:gd name="connsiteX2" fmla="*/ 2080103 w 2260981"/>
                    <a:gd name="connsiteY2" fmla="*/ 0 h 1808784"/>
                    <a:gd name="connsiteX3" fmla="*/ 2260981 w 2260981"/>
                    <a:gd name="connsiteY3" fmla="*/ 180878 h 1808784"/>
                    <a:gd name="connsiteX4" fmla="*/ 2260981 w 2260981"/>
                    <a:gd name="connsiteY4" fmla="*/ 1627906 h 1808784"/>
                    <a:gd name="connsiteX5" fmla="*/ 2080103 w 2260981"/>
                    <a:gd name="connsiteY5" fmla="*/ 1808784 h 1808784"/>
                    <a:gd name="connsiteX6" fmla="*/ 180878 w 2260981"/>
                    <a:gd name="connsiteY6" fmla="*/ 1808784 h 1808784"/>
                    <a:gd name="connsiteX7" fmla="*/ 0 w 2260981"/>
                    <a:gd name="connsiteY7" fmla="*/ 1627906 h 1808784"/>
                    <a:gd name="connsiteX8" fmla="*/ 0 w 2260981"/>
                    <a:gd name="connsiteY8" fmla="*/ 180878 h 1808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60981" h="1808784">
                      <a:moveTo>
                        <a:pt x="0" y="180878"/>
                      </a:moveTo>
                      <a:cubicBezTo>
                        <a:pt x="0" y="80982"/>
                        <a:pt x="80982" y="0"/>
                        <a:pt x="180878" y="0"/>
                      </a:cubicBezTo>
                      <a:lnTo>
                        <a:pt x="2080103" y="0"/>
                      </a:lnTo>
                      <a:cubicBezTo>
                        <a:pt x="2179999" y="0"/>
                        <a:pt x="2260981" y="80982"/>
                        <a:pt x="2260981" y="180878"/>
                      </a:cubicBezTo>
                      <a:lnTo>
                        <a:pt x="2260981" y="1627906"/>
                      </a:lnTo>
                      <a:cubicBezTo>
                        <a:pt x="2260981" y="1727802"/>
                        <a:pt x="2179999" y="1808784"/>
                        <a:pt x="2080103" y="1808784"/>
                      </a:cubicBezTo>
                      <a:lnTo>
                        <a:pt x="180878" y="1808784"/>
                      </a:lnTo>
                      <a:cubicBezTo>
                        <a:pt x="80982" y="1808784"/>
                        <a:pt x="0" y="1727802"/>
                        <a:pt x="0" y="1627906"/>
                      </a:cubicBezTo>
                      <a:lnTo>
                        <a:pt x="0" y="180878"/>
                      </a:lnTo>
                      <a:close/>
                    </a:path>
                  </a:pathLst>
                </a:custGeom>
                <a:solidFill>
                  <a:srgbClr val="FF0000">
                    <a:alpha val="67000"/>
                  </a:srgb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42512" tIns="142512" rIns="142512" bIns="142512" numCol="1" spcCol="1270" anchor="ctr" anchorCtr="0">
                  <a:noAutofit/>
                </a:bodyPr>
                <a:lstStyle/>
                <a:p>
                  <a:pPr lvl="0" algn="ctr" defTabSz="20891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1600" kern="12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1369365" y="5232095"/>
                <a:ext cx="1550065" cy="1209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b="1" dirty="0"/>
                  <a:t>Data_L </a:t>
                </a:r>
              </a:p>
              <a:p>
                <a:pPr algn="ctr"/>
                <a:r>
                  <a:rPr lang="en-US" altLang="ko-KR" sz="1300" b="1" dirty="0"/>
                  <a:t> </a:t>
                </a:r>
              </a:p>
              <a:p>
                <a:r>
                  <a:rPr lang="en-US" altLang="ko-KR" sz="1300" dirty="0"/>
                  <a:t>7</a:t>
                </a:r>
                <a:r>
                  <a:rPr lang="ko-KR" altLang="en-US" sz="1300" dirty="0"/>
                  <a:t>일째 </a:t>
                </a:r>
                <a:r>
                  <a:rPr lang="en-US" altLang="ko-KR" sz="1300" dirty="0"/>
                  <a:t>sCr</a:t>
                </a:r>
                <a:r>
                  <a:rPr lang="ko-KR" altLang="en-US" sz="1300" dirty="0"/>
                  <a:t>수치로  </a:t>
                </a:r>
                <a:r>
                  <a:rPr lang="en-US" altLang="ko-KR" sz="1300" dirty="0"/>
                  <a:t>Stage</a:t>
                </a:r>
                <a:r>
                  <a:rPr lang="ko-KR" altLang="en-US" sz="1300" dirty="0"/>
                  <a:t>가 </a:t>
                </a:r>
                <a:endParaRPr lang="en-US" altLang="ko-KR" sz="1300" dirty="0"/>
              </a:p>
              <a:p>
                <a:r>
                  <a:rPr lang="ko-KR" altLang="en-US" sz="1300" dirty="0"/>
                  <a:t>낮아진 경우</a:t>
                </a:r>
                <a:endParaRPr lang="en-US" altLang="ko-KR" sz="13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877330" y="5232095"/>
                <a:ext cx="1695377" cy="1295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b="1" dirty="0"/>
                  <a:t>Data_M</a:t>
                </a:r>
              </a:p>
              <a:p>
                <a:pPr algn="ctr"/>
                <a:r>
                  <a:rPr lang="en-US" altLang="ko-KR" sz="1400" b="1" dirty="0"/>
                  <a:t> </a:t>
                </a:r>
              </a:p>
              <a:p>
                <a:r>
                  <a:rPr lang="en-US" altLang="ko-KR" sz="1400" dirty="0"/>
                  <a:t>7</a:t>
                </a:r>
                <a:r>
                  <a:rPr lang="ko-KR" altLang="en-US" sz="1400" dirty="0"/>
                  <a:t>일째 </a:t>
                </a:r>
                <a:r>
                  <a:rPr lang="en-US" altLang="ko-KR" sz="1400" dirty="0"/>
                  <a:t>sCr</a:t>
                </a:r>
                <a:r>
                  <a:rPr lang="ko-KR" altLang="en-US" sz="1400" dirty="0"/>
                  <a:t>수치로  </a:t>
                </a:r>
                <a:r>
                  <a:rPr lang="en-US" altLang="ko-KR" sz="1400" dirty="0"/>
                  <a:t>Stage </a:t>
                </a:r>
                <a:r>
                  <a:rPr lang="ko-KR" altLang="en-US" sz="1400" dirty="0"/>
                  <a:t>변화가 없는 경우</a:t>
                </a:r>
                <a:endParaRPr lang="en-US" altLang="ko-KR" sz="14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592098" y="5236380"/>
                <a:ext cx="1634575" cy="1295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b="1" dirty="0"/>
                  <a:t>Data_H</a:t>
                </a:r>
              </a:p>
              <a:p>
                <a:pPr algn="ctr"/>
                <a:endParaRPr lang="en-US" altLang="ko-KR" sz="1400" b="1" dirty="0"/>
              </a:p>
              <a:p>
                <a:r>
                  <a:rPr lang="en-US" altLang="ko-KR" sz="1400" dirty="0"/>
                  <a:t>7</a:t>
                </a:r>
                <a:r>
                  <a:rPr lang="ko-KR" altLang="en-US" sz="1400" dirty="0"/>
                  <a:t>일째 </a:t>
                </a:r>
                <a:r>
                  <a:rPr lang="en-US" altLang="ko-KR" sz="1400" dirty="0"/>
                  <a:t>sCr</a:t>
                </a:r>
                <a:r>
                  <a:rPr lang="ko-KR" altLang="en-US" sz="1400" dirty="0"/>
                  <a:t>수치로  </a:t>
                </a:r>
                <a:r>
                  <a:rPr lang="en-US" altLang="ko-KR" sz="1400" dirty="0"/>
                  <a:t>Stage </a:t>
                </a:r>
                <a:r>
                  <a:rPr lang="ko-KR" altLang="en-US" sz="1400" dirty="0"/>
                  <a:t>가 높아진 경우</a:t>
                </a:r>
                <a:endParaRPr lang="en-US" altLang="ko-KR" sz="1400" dirty="0"/>
              </a:p>
            </p:txBody>
          </p:sp>
        </p:grpSp>
        <p:pic>
          <p:nvPicPr>
            <p:cNvPr id="46" name="Picture 2" descr="C:\Users\bomee\Desktop\SKKU수업\데이터 분석언어_2018_2학기\kidney_stag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839" y="4884385"/>
              <a:ext cx="1501038" cy="1803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꺾인 연결선 51"/>
            <p:cNvCxnSpPr/>
            <p:nvPr/>
          </p:nvCxnSpPr>
          <p:spPr>
            <a:xfrm>
              <a:off x="2837075" y="5713671"/>
              <a:ext cx="2321086" cy="38979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1445089" y="5381850"/>
            <a:ext cx="3438762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KDIGO AKI Stages </a:t>
            </a:r>
            <a:r>
              <a:rPr lang="en-US" altLang="ko-KR" b="1" dirty="0"/>
              <a:t>Definition</a:t>
            </a:r>
          </a:p>
          <a:p>
            <a:endParaRPr lang="en-US" altLang="ko-KR" b="1" dirty="0"/>
          </a:p>
          <a:p>
            <a:r>
              <a:rPr lang="en-US" altLang="ko-KR" sz="1300" dirty="0">
                <a:latin typeface="+mn-ea"/>
              </a:rPr>
              <a:t>: sCr</a:t>
            </a:r>
            <a:r>
              <a:rPr lang="ko-KR" altLang="en-US" sz="1300" dirty="0">
                <a:latin typeface="+mn-ea"/>
              </a:rPr>
              <a:t>이 기저치 로부터 </a:t>
            </a:r>
            <a:r>
              <a:rPr lang="en-US" altLang="ko-KR" sz="1300" dirty="0">
                <a:latin typeface="+mn-ea"/>
              </a:rPr>
              <a:t>48</a:t>
            </a:r>
            <a:r>
              <a:rPr lang="ko-KR" altLang="en-US" sz="1300" dirty="0">
                <a:latin typeface="+mn-ea"/>
              </a:rPr>
              <a:t>시간 내 </a:t>
            </a:r>
            <a:r>
              <a:rPr lang="en-US" altLang="ko-KR" sz="1300" dirty="0">
                <a:latin typeface="+mn-ea"/>
              </a:rPr>
              <a:t>0.3 mg/</a:t>
            </a:r>
            <a:r>
              <a:rPr lang="en-US" altLang="ko-KR" sz="1300" dirty="0" err="1">
                <a:latin typeface="+mn-ea"/>
              </a:rPr>
              <a:t>dL</a:t>
            </a:r>
            <a:endParaRPr lang="en-US" altLang="ko-KR" sz="1300" dirty="0">
              <a:latin typeface="+mn-ea"/>
            </a:endParaRPr>
          </a:p>
          <a:p>
            <a:r>
              <a:rPr lang="ko-KR" altLang="en-US" sz="1300" dirty="0">
                <a:latin typeface="+mn-ea"/>
              </a:rPr>
              <a:t>상승 또는 </a:t>
            </a:r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주 이내 </a:t>
            </a:r>
            <a:r>
              <a:rPr lang="en-US" altLang="ko-KR" sz="1300" dirty="0">
                <a:latin typeface="+mn-ea"/>
              </a:rPr>
              <a:t>1.5</a:t>
            </a:r>
            <a:r>
              <a:rPr lang="ko-KR" altLang="en-US" sz="1300" dirty="0">
                <a:latin typeface="+mn-ea"/>
              </a:rPr>
              <a:t>배 이상 상승</a:t>
            </a:r>
            <a:endParaRPr lang="ko-KR" altLang="en-US" sz="1300" dirty="0"/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2693846C-BCAC-4811-97C7-303BA440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87" y="950232"/>
            <a:ext cx="4451886" cy="532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Target Feature Labeling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8545" y="154998"/>
            <a:ext cx="1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Introduction </a:t>
            </a:r>
            <a:r>
              <a:rPr lang="en-US" altLang="ko-KR" sz="2000" dirty="0"/>
              <a:t>               </a:t>
            </a:r>
            <a:r>
              <a:rPr lang="en-US" altLang="ko-KR" sz="2000" u="sng" dirty="0">
                <a:solidFill>
                  <a:srgbClr val="002060"/>
                </a:solidFill>
              </a:rPr>
              <a:t>Method &amp; Material</a:t>
            </a:r>
            <a:r>
              <a:rPr lang="en-US" altLang="ko-KR" sz="2000" dirty="0">
                <a:solidFill>
                  <a:srgbClr val="002060"/>
                </a:solidFill>
              </a:rPr>
              <a:t>               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Results                   Conclusions</a:t>
            </a:r>
          </a:p>
        </p:txBody>
      </p:sp>
    </p:spTree>
    <p:extLst>
      <p:ext uri="{BB962C8B-B14F-4D97-AF65-F5344CB8AC3E}">
        <p14:creationId xmlns:p14="http://schemas.microsoft.com/office/powerpoint/2010/main" val="359246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3919" y="824984"/>
            <a:ext cx="11908081" cy="6033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2060"/>
                </a:solidFill>
              </a:rPr>
              <a:t>Dataset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0392" y="1463553"/>
            <a:ext cx="5979454" cy="507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FD679795-2F41-4C2C-A307-29300188F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889508"/>
              </p:ext>
            </p:extLst>
          </p:nvPr>
        </p:nvGraphicFramePr>
        <p:xfrm>
          <a:off x="642154" y="1463083"/>
          <a:ext cx="4653418" cy="5074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Worksheet" r:id="rId4" imgW="3276416" imgH="3571691" progId="Excel.Sheet.12">
                  <p:embed/>
                </p:oleObj>
              </mc:Choice>
              <mc:Fallback>
                <p:oleObj name="Worksheet" r:id="rId4" imgW="3276416" imgH="3571691" progId="Excel.Sheet.12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154" y="1463083"/>
                        <a:ext cx="4653418" cy="5074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545" y="154998"/>
            <a:ext cx="1180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Introduction </a:t>
            </a:r>
            <a:r>
              <a:rPr lang="en-US" altLang="ko-KR" sz="2000" dirty="0"/>
              <a:t>               </a:t>
            </a:r>
            <a:r>
              <a:rPr lang="en-US" altLang="ko-KR" sz="2000" u="sng" dirty="0">
                <a:solidFill>
                  <a:srgbClr val="002060"/>
                </a:solidFill>
              </a:rPr>
              <a:t>Method &amp; Material</a:t>
            </a:r>
            <a:r>
              <a:rPr lang="en-US" altLang="ko-KR" sz="2000" dirty="0">
                <a:solidFill>
                  <a:srgbClr val="002060"/>
                </a:solidFill>
              </a:rPr>
              <a:t>               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Results                   Conclusions</a:t>
            </a:r>
          </a:p>
        </p:txBody>
      </p:sp>
    </p:spTree>
    <p:extLst>
      <p:ext uri="{BB962C8B-B14F-4D97-AF65-F5344CB8AC3E}">
        <p14:creationId xmlns:p14="http://schemas.microsoft.com/office/powerpoint/2010/main" val="187176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814</Words>
  <Application>Microsoft Office PowerPoint</Application>
  <PresentationFormat>와이드스크린</PresentationFormat>
  <Paragraphs>182</Paragraphs>
  <Slides>18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Wingdings</vt:lpstr>
      <vt:lpstr>Office 테마</vt:lpstr>
      <vt:lpstr>Worksheet</vt:lpstr>
      <vt:lpstr>워크시트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</vt:lpstr>
      <vt:lpstr>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SNUH</dc:creator>
  <cp:lastModifiedBy>Minseung Chang</cp:lastModifiedBy>
  <cp:revision>133</cp:revision>
  <dcterms:created xsi:type="dcterms:W3CDTF">2018-11-20T06:40:23Z</dcterms:created>
  <dcterms:modified xsi:type="dcterms:W3CDTF">2018-12-12T11:44:12Z</dcterms:modified>
</cp:coreProperties>
</file>