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816" r:id="rId3"/>
    <p:sldId id="818" r:id="rId4"/>
    <p:sldId id="822" r:id="rId5"/>
    <p:sldId id="824" r:id="rId6"/>
    <p:sldId id="825" r:id="rId7"/>
    <p:sldId id="826" r:id="rId8"/>
    <p:sldId id="827" r:id="rId9"/>
    <p:sldId id="828" r:id="rId10"/>
    <p:sldId id="830" r:id="rId11"/>
    <p:sldId id="829" r:id="rId12"/>
    <p:sldId id="834" r:id="rId13"/>
    <p:sldId id="839" r:id="rId14"/>
    <p:sldId id="823" r:id="rId15"/>
    <p:sldId id="840" r:id="rId16"/>
    <p:sldId id="841" r:id="rId17"/>
    <p:sldId id="843" r:id="rId18"/>
    <p:sldId id="846" r:id="rId19"/>
    <p:sldId id="833" r:id="rId20"/>
    <p:sldId id="837" r:id="rId21"/>
    <p:sldId id="844" r:id="rId22"/>
    <p:sldId id="84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9955"/>
    <a:srgbClr val="445588"/>
    <a:srgbClr val="68979C"/>
    <a:srgbClr val="1E1E1E"/>
    <a:srgbClr val="D4D4D4"/>
    <a:srgbClr val="D9E6D1"/>
    <a:srgbClr val="49787E"/>
    <a:srgbClr val="BFE6EA"/>
    <a:srgbClr val="899192"/>
    <a:srgbClr val="B0D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0" autoAdjust="0"/>
    <p:restoredTop sz="94722"/>
  </p:normalViewPr>
  <p:slideViewPr>
    <p:cSldViewPr snapToGrid="0">
      <p:cViewPr varScale="1">
        <p:scale>
          <a:sx n="139" d="100"/>
          <a:sy n="139" d="100"/>
        </p:scale>
        <p:origin x="8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BF453-D77A-4567-9B7F-3B31CD90E518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59FCA-B196-49B1-A55F-0AF34A550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6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3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2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3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3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7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1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52903-3371-49AD-967B-7CF5E951A498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0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kook/Samsung-AI-KAI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706563"/>
            <a:ext cx="9144000" cy="2387600"/>
          </a:xfrm>
        </p:spPr>
        <p:txBody>
          <a:bodyPr anchor="ctr">
            <a:normAutofit/>
          </a:bodyPr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삼성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DS-KAIST AI Expert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b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Transfer &amp; Multi-task Learning</a:t>
            </a:r>
            <a:endParaRPr lang="ko-KR" altLang="en-US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497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Hankook Lee</a:t>
            </a:r>
          </a:p>
          <a:p>
            <a:r>
              <a:rPr lang="en-US" altLang="ko-KR" dirty="0">
                <a:latin typeface="+mj-lt"/>
              </a:rPr>
              <a:t>KAIST ALIN Lab.</a:t>
            </a:r>
          </a:p>
          <a:p>
            <a:r>
              <a:rPr lang="en-US" altLang="ko-KR" dirty="0">
                <a:latin typeface="+mj-lt"/>
              </a:rPr>
              <a:t>2019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/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09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/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29657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DB8F9-23A3-174D-9F17-A784DF3D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Q2. Knowledge Distillation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D922E-75E2-A942-806C-5A6360C1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Convert the below equation to </a:t>
            </a:r>
            <a:r>
              <a:rPr kumimoji="1" lang="en-US" altLang="ko-KR" dirty="0" err="1"/>
              <a:t>Tensorflow</a:t>
            </a:r>
            <a:r>
              <a:rPr kumimoji="1" lang="en-US" altLang="ko-KR" dirty="0"/>
              <a:t> scripts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F4C1CE-3F17-444F-9D81-AF02B594D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00" y="2945607"/>
            <a:ext cx="3835400" cy="1155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E5F308-A922-BF48-BD5A-1DF70E969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4168775"/>
            <a:ext cx="64770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1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7FFD4-F3BF-C845-BD65-183C6F0F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Q3. Attention Transfer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412380-A63C-B449-B84D-7D4FEA736970}"/>
              </a:ext>
            </a:extLst>
          </p:cNvPr>
          <p:cNvSpPr/>
          <p:nvPr/>
        </p:nvSpPr>
        <p:spPr>
          <a:xfrm>
            <a:off x="111531" y="3528788"/>
            <a:ext cx="1440000" cy="1440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Input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8CED634-B031-D14B-9BA4-96E5A8D23DB0}"/>
              </a:ext>
            </a:extLst>
          </p:cNvPr>
          <p:cNvGrpSpPr/>
          <p:nvPr/>
        </p:nvGrpSpPr>
        <p:grpSpPr>
          <a:xfrm>
            <a:off x="1815961" y="1728788"/>
            <a:ext cx="10167526" cy="2160000"/>
            <a:chOff x="1815961" y="1728788"/>
            <a:chExt cx="10167526" cy="2160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3F665F-DEA9-BA45-B045-E5EB906B341A}"/>
                </a:ext>
              </a:extLst>
            </p:cNvPr>
            <p:cNvSpPr/>
            <p:nvPr/>
          </p:nvSpPr>
          <p:spPr>
            <a:xfrm>
              <a:off x="3014107" y="2088788"/>
              <a:ext cx="1440000" cy="144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x1_t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9AE645-2C20-7D4D-9698-37C69224C856}"/>
                </a:ext>
              </a:extLst>
            </p:cNvPr>
            <p:cNvSpPr/>
            <p:nvPr/>
          </p:nvSpPr>
          <p:spPr>
            <a:xfrm rot="5400000">
              <a:off x="951067" y="2593682"/>
              <a:ext cx="216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Conv1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94D49E-D399-F445-A63F-BF7A1084A7E9}"/>
                </a:ext>
              </a:extLst>
            </p:cNvPr>
            <p:cNvSpPr/>
            <p:nvPr/>
          </p:nvSpPr>
          <p:spPr>
            <a:xfrm rot="5400000">
              <a:off x="1550140" y="2593682"/>
              <a:ext cx="216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Conv2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C96F19-28AC-A94C-B8BE-8CE93B08D132}"/>
                </a:ext>
              </a:extLst>
            </p:cNvPr>
            <p:cNvSpPr/>
            <p:nvPr/>
          </p:nvSpPr>
          <p:spPr>
            <a:xfrm rot="5400000">
              <a:off x="4118074" y="2593682"/>
              <a:ext cx="144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Pool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74C8B6-27EC-A543-BE40-8B7AACDD9D48}"/>
                </a:ext>
              </a:extLst>
            </p:cNvPr>
            <p:cNvSpPr/>
            <p:nvPr/>
          </p:nvSpPr>
          <p:spPr>
            <a:xfrm rot="5400000">
              <a:off x="4717147" y="2593682"/>
              <a:ext cx="144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Conv3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D81948-6AF3-5942-9A0F-A2CC0434E4AB}"/>
                </a:ext>
              </a:extLst>
            </p:cNvPr>
            <p:cNvSpPr/>
            <p:nvPr/>
          </p:nvSpPr>
          <p:spPr>
            <a:xfrm rot="5400000">
              <a:off x="5316220" y="2593682"/>
              <a:ext cx="144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Conv4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88D1A2D-CDEF-A74A-B622-3250255688FB}"/>
                </a:ext>
              </a:extLst>
            </p:cNvPr>
            <p:cNvSpPr/>
            <p:nvPr/>
          </p:nvSpPr>
          <p:spPr>
            <a:xfrm>
              <a:off x="6420187" y="2268788"/>
              <a:ext cx="1080000" cy="108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x2_t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B38661-8CA4-D44A-B95B-9B0E8D658934}"/>
                </a:ext>
              </a:extLst>
            </p:cNvPr>
            <p:cNvSpPr/>
            <p:nvPr/>
          </p:nvSpPr>
          <p:spPr>
            <a:xfrm>
              <a:off x="9466267" y="2448788"/>
              <a:ext cx="720000" cy="72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x3_t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E556FB4-7FE1-C944-ACAB-CC1571DF7169}"/>
                </a:ext>
              </a:extLst>
            </p:cNvPr>
            <p:cNvSpPr/>
            <p:nvPr/>
          </p:nvSpPr>
          <p:spPr>
            <a:xfrm rot="5400000">
              <a:off x="7344154" y="2593682"/>
              <a:ext cx="108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Pool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DFECC6B-BA3B-D541-B7DB-05A33D73739D}"/>
                </a:ext>
              </a:extLst>
            </p:cNvPr>
            <p:cNvSpPr/>
            <p:nvPr/>
          </p:nvSpPr>
          <p:spPr>
            <a:xfrm rot="5400000">
              <a:off x="7943227" y="2593682"/>
              <a:ext cx="108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Conv5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846CB87-0D68-5942-9075-00DBF15CC577}"/>
                </a:ext>
              </a:extLst>
            </p:cNvPr>
            <p:cNvSpPr/>
            <p:nvPr/>
          </p:nvSpPr>
          <p:spPr>
            <a:xfrm rot="5400000">
              <a:off x="8542300" y="2593682"/>
              <a:ext cx="108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Conv6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97BA360-8353-FA4D-A43A-3EAB4C5C1A7E}"/>
                </a:ext>
              </a:extLst>
            </p:cNvPr>
            <p:cNvSpPr/>
            <p:nvPr/>
          </p:nvSpPr>
          <p:spPr>
            <a:xfrm rot="5400000">
              <a:off x="10030234" y="2593682"/>
              <a:ext cx="108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GAP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BD7FD4F-D564-2B48-ACA4-5F88BBECB303}"/>
                </a:ext>
              </a:extLst>
            </p:cNvPr>
            <p:cNvSpPr/>
            <p:nvPr/>
          </p:nvSpPr>
          <p:spPr>
            <a:xfrm rot="5400000">
              <a:off x="10539307" y="25936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Logits_t</a:t>
              </a:r>
              <a:endParaRPr kumimoji="1" lang="ko-KR" alt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87EF44B-89EB-1C41-90EC-868ECFB0847E}"/>
                </a:ext>
              </a:extLst>
            </p:cNvPr>
            <p:cNvSpPr/>
            <p:nvPr/>
          </p:nvSpPr>
          <p:spPr>
            <a:xfrm rot="5400000">
              <a:off x="11138381" y="25936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outputs_t</a:t>
              </a:r>
              <a:endParaRPr kumimoji="1" lang="ko-KR" alt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6A1357-74E6-8641-99FE-A5527B8328CD}"/>
              </a:ext>
            </a:extLst>
          </p:cNvPr>
          <p:cNvGrpSpPr/>
          <p:nvPr/>
        </p:nvGrpSpPr>
        <p:grpSpPr>
          <a:xfrm>
            <a:off x="1815961" y="4646888"/>
            <a:ext cx="10167526" cy="1800000"/>
            <a:chOff x="1815961" y="4646888"/>
            <a:chExt cx="10167526" cy="1800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B985FDA-4107-E04E-9EE6-D36D81335B4E}"/>
                </a:ext>
              </a:extLst>
            </p:cNvPr>
            <p:cNvSpPr/>
            <p:nvPr/>
          </p:nvSpPr>
          <p:spPr>
            <a:xfrm>
              <a:off x="3014107" y="4826888"/>
              <a:ext cx="1440000" cy="144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x1_s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A3F45B-0AC2-D445-BD22-A42AC57ECBDD}"/>
                </a:ext>
              </a:extLst>
            </p:cNvPr>
            <p:cNvSpPr/>
            <p:nvPr/>
          </p:nvSpPr>
          <p:spPr>
            <a:xfrm rot="5400000">
              <a:off x="1131067" y="5331782"/>
              <a:ext cx="180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Conv1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2898DB-315C-4749-8CDA-4DCA53F10A2F}"/>
                </a:ext>
              </a:extLst>
            </p:cNvPr>
            <p:cNvSpPr/>
            <p:nvPr/>
          </p:nvSpPr>
          <p:spPr>
            <a:xfrm rot="5400000">
              <a:off x="1730140" y="5331782"/>
              <a:ext cx="180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Conv2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1D5167B-0CC8-164E-BC62-4B79A8B1A869}"/>
                </a:ext>
              </a:extLst>
            </p:cNvPr>
            <p:cNvSpPr/>
            <p:nvPr/>
          </p:nvSpPr>
          <p:spPr>
            <a:xfrm rot="5400000">
              <a:off x="4298074" y="5331782"/>
              <a:ext cx="108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Pool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7B6A1B9-B8AD-4A4E-AFCB-714C9BC6A2B8}"/>
                </a:ext>
              </a:extLst>
            </p:cNvPr>
            <p:cNvSpPr/>
            <p:nvPr/>
          </p:nvSpPr>
          <p:spPr>
            <a:xfrm rot="5400000">
              <a:off x="4897147" y="5331782"/>
              <a:ext cx="108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Conv3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E0323A4-BA1E-D748-93BD-897FF5B07418}"/>
                </a:ext>
              </a:extLst>
            </p:cNvPr>
            <p:cNvSpPr/>
            <p:nvPr/>
          </p:nvSpPr>
          <p:spPr>
            <a:xfrm rot="5400000">
              <a:off x="5496220" y="5331782"/>
              <a:ext cx="108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Conv4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252D7B-A08D-604A-9744-B88214EF2CED}"/>
                </a:ext>
              </a:extLst>
            </p:cNvPr>
            <p:cNvSpPr/>
            <p:nvPr/>
          </p:nvSpPr>
          <p:spPr>
            <a:xfrm>
              <a:off x="6420187" y="5006888"/>
              <a:ext cx="1080000" cy="108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x2_s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EAEAFE-C961-304B-8975-65A699F7AA97}"/>
                </a:ext>
              </a:extLst>
            </p:cNvPr>
            <p:cNvSpPr/>
            <p:nvPr/>
          </p:nvSpPr>
          <p:spPr>
            <a:xfrm>
              <a:off x="9466267" y="5186888"/>
              <a:ext cx="720000" cy="72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x3_s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EAAF20A-2E28-BD47-856F-3A598C703D61}"/>
                </a:ext>
              </a:extLst>
            </p:cNvPr>
            <p:cNvSpPr/>
            <p:nvPr/>
          </p:nvSpPr>
          <p:spPr>
            <a:xfrm rot="5400000">
              <a:off x="7524154" y="5331782"/>
              <a:ext cx="72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2A7F5B7-69C3-CC4C-935B-271ECD13B490}"/>
                </a:ext>
              </a:extLst>
            </p:cNvPr>
            <p:cNvSpPr/>
            <p:nvPr/>
          </p:nvSpPr>
          <p:spPr>
            <a:xfrm rot="5400000">
              <a:off x="8123227" y="5331782"/>
              <a:ext cx="72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B81B299-6454-4347-8998-2BBB7D66884C}"/>
                </a:ext>
              </a:extLst>
            </p:cNvPr>
            <p:cNvSpPr/>
            <p:nvPr/>
          </p:nvSpPr>
          <p:spPr>
            <a:xfrm rot="5400000">
              <a:off x="8722300" y="5331782"/>
              <a:ext cx="72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CCEAB7A-0A3F-4740-950E-FD5ECFE1C6FA}"/>
                </a:ext>
              </a:extLst>
            </p:cNvPr>
            <p:cNvSpPr/>
            <p:nvPr/>
          </p:nvSpPr>
          <p:spPr>
            <a:xfrm rot="5400000">
              <a:off x="10030234" y="5331782"/>
              <a:ext cx="108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GAP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9AB3C39-D427-B940-B9CC-E5BB664DE4DA}"/>
                </a:ext>
              </a:extLst>
            </p:cNvPr>
            <p:cNvSpPr/>
            <p:nvPr/>
          </p:nvSpPr>
          <p:spPr>
            <a:xfrm rot="5400000">
              <a:off x="10539307" y="53317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logits_s</a:t>
              </a:r>
              <a:endParaRPr kumimoji="1" lang="ko-KR" alt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9FE8AF0-6767-B847-813A-3229028C4A87}"/>
                </a:ext>
              </a:extLst>
            </p:cNvPr>
            <p:cNvSpPr/>
            <p:nvPr/>
          </p:nvSpPr>
          <p:spPr>
            <a:xfrm rot="5400000">
              <a:off x="11138381" y="53317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</a:t>
              </a:r>
              <a:r>
                <a:rPr kumimoji="1" lang="en-US" altLang="ko-KR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_s</a:t>
              </a:r>
              <a:endParaRPr kumimoji="1" lang="ko-KR" alt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7AA36C16-B39B-6B47-925F-CE2BE88A50EC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rot="5400000" flipH="1" flipV="1">
            <a:off x="963746" y="2676573"/>
            <a:ext cx="720000" cy="98443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B8E5F389-ADC9-CE4F-86A2-08B9B5EC6064}"/>
              </a:ext>
            </a:extLst>
          </p:cNvPr>
          <p:cNvCxnSpPr>
            <a:cxnSpLocks/>
            <a:stCxn id="4" idx="2"/>
            <a:endCxn id="25" idx="2"/>
          </p:cNvCxnSpPr>
          <p:nvPr/>
        </p:nvCxnSpPr>
        <p:spPr>
          <a:xfrm rot="16200000" flipH="1">
            <a:off x="1034696" y="4765623"/>
            <a:ext cx="578100" cy="98443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131964-99B2-8E4A-87C6-DA31E2126C7F}"/>
              </a:ext>
            </a:extLst>
          </p:cNvPr>
          <p:cNvSpPr txBox="1"/>
          <p:nvPr/>
        </p:nvSpPr>
        <p:spPr>
          <a:xfrm>
            <a:off x="62442" y="1566146"/>
            <a:ext cx="153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Teacher</a:t>
            </a:r>
            <a:endParaRPr kumimoji="1" lang="ko-KR" altLang="en-US" sz="2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66F80-9E78-EC48-895B-EE6BD2131F35}"/>
              </a:ext>
            </a:extLst>
          </p:cNvPr>
          <p:cNvSpPr txBox="1"/>
          <p:nvPr/>
        </p:nvSpPr>
        <p:spPr>
          <a:xfrm>
            <a:off x="123925" y="5912356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Student</a:t>
            </a:r>
            <a:endParaRPr kumimoji="1" lang="ko-KR" altLang="en-US" sz="2800" b="1" dirty="0"/>
          </a:p>
        </p:txBody>
      </p:sp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07EC33D4-FBB9-1245-884A-CB3ED192D1EF}"/>
              </a:ext>
            </a:extLst>
          </p:cNvPr>
          <p:cNvSpPr/>
          <p:nvPr/>
        </p:nvSpPr>
        <p:spPr>
          <a:xfrm>
            <a:off x="3434569" y="3638127"/>
            <a:ext cx="599074" cy="107942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아래쪽 화살표[D] 39">
            <a:extLst>
              <a:ext uri="{FF2B5EF4-FFF2-40B4-BE49-F238E27FC236}">
                <a16:creationId xmlns:a16="http://schemas.microsoft.com/office/drawing/2014/main" id="{5848A19F-0414-AA40-9D56-FB54BE63EF6C}"/>
              </a:ext>
            </a:extLst>
          </p:cNvPr>
          <p:cNvSpPr/>
          <p:nvPr/>
        </p:nvSpPr>
        <p:spPr>
          <a:xfrm>
            <a:off x="6660650" y="3638127"/>
            <a:ext cx="599074" cy="107942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아래쪽 화살표[D] 41">
            <a:extLst>
              <a:ext uri="{FF2B5EF4-FFF2-40B4-BE49-F238E27FC236}">
                <a16:creationId xmlns:a16="http://schemas.microsoft.com/office/drawing/2014/main" id="{030D26B6-7487-8C44-A20F-B67577790852}"/>
              </a:ext>
            </a:extLst>
          </p:cNvPr>
          <p:cNvSpPr/>
          <p:nvPr/>
        </p:nvSpPr>
        <p:spPr>
          <a:xfrm>
            <a:off x="9526730" y="3638127"/>
            <a:ext cx="599074" cy="107942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309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A75F4-5A71-FE4F-8A2D-8D0775F8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Q3. Attention Transfer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16C2F1-0A01-CF4E-BBAB-262106D3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2438104"/>
            <a:ext cx="2667000" cy="2946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99BD21-B54B-BC4E-A94C-73ADCE563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5487790"/>
            <a:ext cx="8445500" cy="114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015915-5C96-CD49-A36A-BEAFB747A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021" y="2393355"/>
            <a:ext cx="6955929" cy="280551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D206C03-DBCE-3B49-9216-DB2BA2D5E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dirty="0"/>
              <a:t>Convert the below equation to </a:t>
            </a:r>
            <a:r>
              <a:rPr kumimoji="1" lang="en-US" altLang="ko-KR" dirty="0" err="1"/>
              <a:t>Tensorflow</a:t>
            </a:r>
            <a:r>
              <a:rPr kumimoji="1" lang="en-US" altLang="ko-KR" dirty="0"/>
              <a:t> scripts</a:t>
            </a:r>
          </a:p>
          <a:p>
            <a:r>
              <a:rPr kumimoji="1" lang="en-US" altLang="ko-KR" dirty="0"/>
              <a:t>B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266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7FFD4-F3BF-C845-BD65-183C6F0F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A1. Train </a:t>
            </a:r>
            <a:r>
              <a:rPr kumimoji="1" lang="en-US" altLang="ko-KR" dirty="0" err="1"/>
              <a:t>Stduent</a:t>
            </a:r>
            <a:r>
              <a:rPr kumimoji="1" lang="en-US" altLang="ko-KR" dirty="0"/>
              <a:t> with KD &amp; AT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412380-A63C-B449-B84D-7D4FEA736970}"/>
              </a:ext>
            </a:extLst>
          </p:cNvPr>
          <p:cNvSpPr/>
          <p:nvPr/>
        </p:nvSpPr>
        <p:spPr>
          <a:xfrm>
            <a:off x="111531" y="3528788"/>
            <a:ext cx="1440000" cy="1440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Input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8CED634-B031-D14B-9BA4-96E5A8D23DB0}"/>
              </a:ext>
            </a:extLst>
          </p:cNvPr>
          <p:cNvGrpSpPr/>
          <p:nvPr/>
        </p:nvGrpSpPr>
        <p:grpSpPr>
          <a:xfrm>
            <a:off x="1815961" y="1728788"/>
            <a:ext cx="10167526" cy="2160000"/>
            <a:chOff x="1815961" y="1728788"/>
            <a:chExt cx="10167526" cy="2160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3F665F-DEA9-BA45-B045-E5EB906B341A}"/>
                </a:ext>
              </a:extLst>
            </p:cNvPr>
            <p:cNvSpPr/>
            <p:nvPr/>
          </p:nvSpPr>
          <p:spPr>
            <a:xfrm>
              <a:off x="3014107" y="2088788"/>
              <a:ext cx="1440000" cy="144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x1_t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9AE645-2C20-7D4D-9698-37C69224C856}"/>
                </a:ext>
              </a:extLst>
            </p:cNvPr>
            <p:cNvSpPr/>
            <p:nvPr/>
          </p:nvSpPr>
          <p:spPr>
            <a:xfrm rot="5400000">
              <a:off x="951067" y="2593682"/>
              <a:ext cx="216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Conv1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94D49E-D399-F445-A63F-BF7A1084A7E9}"/>
                </a:ext>
              </a:extLst>
            </p:cNvPr>
            <p:cNvSpPr/>
            <p:nvPr/>
          </p:nvSpPr>
          <p:spPr>
            <a:xfrm rot="5400000">
              <a:off x="1550140" y="2593682"/>
              <a:ext cx="216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Conv2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C96F19-28AC-A94C-B8BE-8CE93B08D132}"/>
                </a:ext>
              </a:extLst>
            </p:cNvPr>
            <p:cNvSpPr/>
            <p:nvPr/>
          </p:nvSpPr>
          <p:spPr>
            <a:xfrm rot="5400000">
              <a:off x="4118074" y="2593682"/>
              <a:ext cx="144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Pool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74C8B6-27EC-A543-BE40-8B7AACDD9D48}"/>
                </a:ext>
              </a:extLst>
            </p:cNvPr>
            <p:cNvSpPr/>
            <p:nvPr/>
          </p:nvSpPr>
          <p:spPr>
            <a:xfrm rot="5400000">
              <a:off x="4717147" y="2593682"/>
              <a:ext cx="144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Conv3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D81948-6AF3-5942-9A0F-A2CC0434E4AB}"/>
                </a:ext>
              </a:extLst>
            </p:cNvPr>
            <p:cNvSpPr/>
            <p:nvPr/>
          </p:nvSpPr>
          <p:spPr>
            <a:xfrm rot="5400000">
              <a:off x="5316220" y="2593682"/>
              <a:ext cx="144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Conv4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88D1A2D-CDEF-A74A-B622-3250255688FB}"/>
                </a:ext>
              </a:extLst>
            </p:cNvPr>
            <p:cNvSpPr/>
            <p:nvPr/>
          </p:nvSpPr>
          <p:spPr>
            <a:xfrm>
              <a:off x="6420187" y="2268788"/>
              <a:ext cx="1080000" cy="108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x2_t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B38661-8CA4-D44A-B95B-9B0E8D658934}"/>
                </a:ext>
              </a:extLst>
            </p:cNvPr>
            <p:cNvSpPr/>
            <p:nvPr/>
          </p:nvSpPr>
          <p:spPr>
            <a:xfrm>
              <a:off x="9466267" y="2448788"/>
              <a:ext cx="720000" cy="72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x3_t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E556FB4-7FE1-C944-ACAB-CC1571DF7169}"/>
                </a:ext>
              </a:extLst>
            </p:cNvPr>
            <p:cNvSpPr/>
            <p:nvPr/>
          </p:nvSpPr>
          <p:spPr>
            <a:xfrm rot="5400000">
              <a:off x="7344154" y="2593682"/>
              <a:ext cx="108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Pool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DFECC6B-BA3B-D541-B7DB-05A33D73739D}"/>
                </a:ext>
              </a:extLst>
            </p:cNvPr>
            <p:cNvSpPr/>
            <p:nvPr/>
          </p:nvSpPr>
          <p:spPr>
            <a:xfrm rot="5400000">
              <a:off x="7943227" y="2593682"/>
              <a:ext cx="108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Conv5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846CB87-0D68-5942-9075-00DBF15CC577}"/>
                </a:ext>
              </a:extLst>
            </p:cNvPr>
            <p:cNvSpPr/>
            <p:nvPr/>
          </p:nvSpPr>
          <p:spPr>
            <a:xfrm rot="5400000">
              <a:off x="8542300" y="2593682"/>
              <a:ext cx="108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Conv6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97BA360-8353-FA4D-A43A-3EAB4C5C1A7E}"/>
                </a:ext>
              </a:extLst>
            </p:cNvPr>
            <p:cNvSpPr/>
            <p:nvPr/>
          </p:nvSpPr>
          <p:spPr>
            <a:xfrm rot="5400000">
              <a:off x="10030234" y="2593682"/>
              <a:ext cx="108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GAP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BD7FD4F-D564-2B48-ACA4-5F88BBECB303}"/>
                </a:ext>
              </a:extLst>
            </p:cNvPr>
            <p:cNvSpPr/>
            <p:nvPr/>
          </p:nvSpPr>
          <p:spPr>
            <a:xfrm rot="5400000">
              <a:off x="10539307" y="25936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Logits_t</a:t>
              </a:r>
              <a:endParaRPr kumimoji="1" lang="ko-KR" alt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87EF44B-89EB-1C41-90EC-868ECFB0847E}"/>
                </a:ext>
              </a:extLst>
            </p:cNvPr>
            <p:cNvSpPr/>
            <p:nvPr/>
          </p:nvSpPr>
          <p:spPr>
            <a:xfrm rot="5400000">
              <a:off x="11138381" y="25936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outputs_t</a:t>
              </a:r>
              <a:endParaRPr kumimoji="1" lang="ko-KR" alt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6A1357-74E6-8641-99FE-A5527B8328CD}"/>
              </a:ext>
            </a:extLst>
          </p:cNvPr>
          <p:cNvGrpSpPr/>
          <p:nvPr/>
        </p:nvGrpSpPr>
        <p:grpSpPr>
          <a:xfrm>
            <a:off x="1815961" y="4646888"/>
            <a:ext cx="10167526" cy="1800000"/>
            <a:chOff x="1815961" y="4646888"/>
            <a:chExt cx="10167526" cy="1800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B985FDA-4107-E04E-9EE6-D36D81335B4E}"/>
                </a:ext>
              </a:extLst>
            </p:cNvPr>
            <p:cNvSpPr/>
            <p:nvPr/>
          </p:nvSpPr>
          <p:spPr>
            <a:xfrm>
              <a:off x="3014107" y="4826888"/>
              <a:ext cx="1440000" cy="144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x1_s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A3F45B-0AC2-D445-BD22-A42AC57ECBDD}"/>
                </a:ext>
              </a:extLst>
            </p:cNvPr>
            <p:cNvSpPr/>
            <p:nvPr/>
          </p:nvSpPr>
          <p:spPr>
            <a:xfrm rot="5400000">
              <a:off x="1131067" y="5331782"/>
              <a:ext cx="180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Conv1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2898DB-315C-4749-8CDA-4DCA53F10A2F}"/>
                </a:ext>
              </a:extLst>
            </p:cNvPr>
            <p:cNvSpPr/>
            <p:nvPr/>
          </p:nvSpPr>
          <p:spPr>
            <a:xfrm rot="5400000">
              <a:off x="1730140" y="5331782"/>
              <a:ext cx="180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Conv2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1D5167B-0CC8-164E-BC62-4B79A8B1A869}"/>
                </a:ext>
              </a:extLst>
            </p:cNvPr>
            <p:cNvSpPr/>
            <p:nvPr/>
          </p:nvSpPr>
          <p:spPr>
            <a:xfrm rot="5400000">
              <a:off x="4298074" y="5331782"/>
              <a:ext cx="108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Pool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7B6A1B9-B8AD-4A4E-AFCB-714C9BC6A2B8}"/>
                </a:ext>
              </a:extLst>
            </p:cNvPr>
            <p:cNvSpPr/>
            <p:nvPr/>
          </p:nvSpPr>
          <p:spPr>
            <a:xfrm rot="5400000">
              <a:off x="4897147" y="5331782"/>
              <a:ext cx="108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Conv3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E0323A4-BA1E-D748-93BD-897FF5B07418}"/>
                </a:ext>
              </a:extLst>
            </p:cNvPr>
            <p:cNvSpPr/>
            <p:nvPr/>
          </p:nvSpPr>
          <p:spPr>
            <a:xfrm rot="5400000">
              <a:off x="5496220" y="5331782"/>
              <a:ext cx="108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Conv4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252D7B-A08D-604A-9744-B88214EF2CED}"/>
                </a:ext>
              </a:extLst>
            </p:cNvPr>
            <p:cNvSpPr/>
            <p:nvPr/>
          </p:nvSpPr>
          <p:spPr>
            <a:xfrm>
              <a:off x="6420187" y="5006888"/>
              <a:ext cx="1080000" cy="108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x2_s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EAEAFE-C961-304B-8975-65A699F7AA97}"/>
                </a:ext>
              </a:extLst>
            </p:cNvPr>
            <p:cNvSpPr/>
            <p:nvPr/>
          </p:nvSpPr>
          <p:spPr>
            <a:xfrm>
              <a:off x="9466267" y="5186888"/>
              <a:ext cx="720000" cy="72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x3_s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EAAF20A-2E28-BD47-856F-3A598C703D61}"/>
                </a:ext>
              </a:extLst>
            </p:cNvPr>
            <p:cNvSpPr/>
            <p:nvPr/>
          </p:nvSpPr>
          <p:spPr>
            <a:xfrm rot="5400000">
              <a:off x="7524154" y="5331782"/>
              <a:ext cx="72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2A7F5B7-69C3-CC4C-935B-271ECD13B490}"/>
                </a:ext>
              </a:extLst>
            </p:cNvPr>
            <p:cNvSpPr/>
            <p:nvPr/>
          </p:nvSpPr>
          <p:spPr>
            <a:xfrm rot="5400000">
              <a:off x="8123227" y="5331782"/>
              <a:ext cx="72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B81B299-6454-4347-8998-2BBB7D66884C}"/>
                </a:ext>
              </a:extLst>
            </p:cNvPr>
            <p:cNvSpPr/>
            <p:nvPr/>
          </p:nvSpPr>
          <p:spPr>
            <a:xfrm rot="5400000">
              <a:off x="8722300" y="5331782"/>
              <a:ext cx="72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CCEAB7A-0A3F-4740-950E-FD5ECFE1C6FA}"/>
                </a:ext>
              </a:extLst>
            </p:cNvPr>
            <p:cNvSpPr/>
            <p:nvPr/>
          </p:nvSpPr>
          <p:spPr>
            <a:xfrm rot="5400000">
              <a:off x="10030234" y="5331782"/>
              <a:ext cx="108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GAP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9AB3C39-D427-B940-B9CC-E5BB664DE4DA}"/>
                </a:ext>
              </a:extLst>
            </p:cNvPr>
            <p:cNvSpPr/>
            <p:nvPr/>
          </p:nvSpPr>
          <p:spPr>
            <a:xfrm rot="5400000">
              <a:off x="10539307" y="53317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logits_s</a:t>
              </a:r>
              <a:endParaRPr kumimoji="1" lang="ko-KR" alt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9FE8AF0-6767-B847-813A-3229028C4A87}"/>
                </a:ext>
              </a:extLst>
            </p:cNvPr>
            <p:cNvSpPr/>
            <p:nvPr/>
          </p:nvSpPr>
          <p:spPr>
            <a:xfrm rot="5400000">
              <a:off x="11138381" y="53317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</a:t>
              </a:r>
              <a:r>
                <a:rPr kumimoji="1" lang="en-US" altLang="ko-KR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_s</a:t>
              </a:r>
              <a:endParaRPr kumimoji="1" lang="ko-KR" alt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7AA36C16-B39B-6B47-925F-CE2BE88A50EC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rot="5400000" flipH="1" flipV="1">
            <a:off x="963746" y="2676573"/>
            <a:ext cx="720000" cy="98443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B8E5F389-ADC9-CE4F-86A2-08B9B5EC6064}"/>
              </a:ext>
            </a:extLst>
          </p:cNvPr>
          <p:cNvCxnSpPr>
            <a:cxnSpLocks/>
            <a:stCxn id="4" idx="2"/>
            <a:endCxn id="25" idx="2"/>
          </p:cNvCxnSpPr>
          <p:nvPr/>
        </p:nvCxnSpPr>
        <p:spPr>
          <a:xfrm rot="16200000" flipH="1">
            <a:off x="1034696" y="4765623"/>
            <a:ext cx="578100" cy="98443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131964-99B2-8E4A-87C6-DA31E2126C7F}"/>
              </a:ext>
            </a:extLst>
          </p:cNvPr>
          <p:cNvSpPr txBox="1"/>
          <p:nvPr/>
        </p:nvSpPr>
        <p:spPr>
          <a:xfrm>
            <a:off x="62442" y="1566146"/>
            <a:ext cx="153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Teacher</a:t>
            </a:r>
            <a:endParaRPr kumimoji="1" lang="ko-KR" altLang="en-US" sz="2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66F80-9E78-EC48-895B-EE6BD2131F35}"/>
              </a:ext>
            </a:extLst>
          </p:cNvPr>
          <p:cNvSpPr txBox="1"/>
          <p:nvPr/>
        </p:nvSpPr>
        <p:spPr>
          <a:xfrm>
            <a:off x="123925" y="5912356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Student</a:t>
            </a:r>
            <a:endParaRPr kumimoji="1" lang="ko-KR" altLang="en-US" sz="2800" b="1" dirty="0"/>
          </a:p>
        </p:txBody>
      </p:sp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07EC33D4-FBB9-1245-884A-CB3ED192D1EF}"/>
              </a:ext>
            </a:extLst>
          </p:cNvPr>
          <p:cNvSpPr/>
          <p:nvPr/>
        </p:nvSpPr>
        <p:spPr>
          <a:xfrm>
            <a:off x="3434569" y="3638127"/>
            <a:ext cx="599074" cy="107942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아래쪽 화살표[D] 39">
            <a:extLst>
              <a:ext uri="{FF2B5EF4-FFF2-40B4-BE49-F238E27FC236}">
                <a16:creationId xmlns:a16="http://schemas.microsoft.com/office/drawing/2014/main" id="{5848A19F-0414-AA40-9D56-FB54BE63EF6C}"/>
              </a:ext>
            </a:extLst>
          </p:cNvPr>
          <p:cNvSpPr/>
          <p:nvPr/>
        </p:nvSpPr>
        <p:spPr>
          <a:xfrm>
            <a:off x="6660650" y="3638127"/>
            <a:ext cx="599074" cy="107942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아래쪽 화살표[D] 41">
            <a:extLst>
              <a:ext uri="{FF2B5EF4-FFF2-40B4-BE49-F238E27FC236}">
                <a16:creationId xmlns:a16="http://schemas.microsoft.com/office/drawing/2014/main" id="{030D26B6-7487-8C44-A20F-B67577790852}"/>
              </a:ext>
            </a:extLst>
          </p:cNvPr>
          <p:cNvSpPr/>
          <p:nvPr/>
        </p:nvSpPr>
        <p:spPr>
          <a:xfrm>
            <a:off x="9526730" y="3638127"/>
            <a:ext cx="599074" cy="107942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아래쪽 화살표[D] 42">
            <a:extLst>
              <a:ext uri="{FF2B5EF4-FFF2-40B4-BE49-F238E27FC236}">
                <a16:creationId xmlns:a16="http://schemas.microsoft.com/office/drawing/2014/main" id="{31A87C9E-41EB-934A-BB8D-9C06332DB9E2}"/>
              </a:ext>
            </a:extLst>
          </p:cNvPr>
          <p:cNvSpPr/>
          <p:nvPr/>
        </p:nvSpPr>
        <p:spPr>
          <a:xfrm>
            <a:off x="10869770" y="3638127"/>
            <a:ext cx="599074" cy="1079422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257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0792" y="2148984"/>
            <a:ext cx="9505258" cy="2981815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b="1" dirty="0">
                <a:latin typeface="+mn-lt"/>
              </a:rPr>
              <a:t>Multi-task Learning</a:t>
            </a:r>
            <a:br>
              <a:rPr lang="en-US" altLang="ko-KR" sz="4400" b="1" dirty="0">
                <a:latin typeface="+mn-lt"/>
              </a:rPr>
            </a:br>
            <a:endParaRPr lang="ko-KR" alt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1560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7FFD4-F3BF-C845-BD65-183C6F0F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Model for One Task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412380-A63C-B449-B84D-7D4FEA736970}"/>
              </a:ext>
            </a:extLst>
          </p:cNvPr>
          <p:cNvSpPr/>
          <p:nvPr/>
        </p:nvSpPr>
        <p:spPr>
          <a:xfrm>
            <a:off x="834852" y="3223600"/>
            <a:ext cx="1440000" cy="1440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Input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AE645-2C20-7D4D-9698-37C69224C856}"/>
              </a:ext>
            </a:extLst>
          </p:cNvPr>
          <p:cNvSpPr/>
          <p:nvPr/>
        </p:nvSpPr>
        <p:spPr>
          <a:xfrm rot="5400000">
            <a:off x="2600117" y="3728494"/>
            <a:ext cx="216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Conv1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94D49E-D399-F445-A63F-BF7A1084A7E9}"/>
              </a:ext>
            </a:extLst>
          </p:cNvPr>
          <p:cNvSpPr/>
          <p:nvPr/>
        </p:nvSpPr>
        <p:spPr>
          <a:xfrm rot="5400000">
            <a:off x="3196869" y="3728494"/>
            <a:ext cx="216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Conv2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C96F19-28AC-A94C-B8BE-8CE93B08D132}"/>
              </a:ext>
            </a:extLst>
          </p:cNvPr>
          <p:cNvSpPr/>
          <p:nvPr/>
        </p:nvSpPr>
        <p:spPr>
          <a:xfrm rot="5400000">
            <a:off x="4153621" y="3728494"/>
            <a:ext cx="1440000" cy="430212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Pool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74C8B6-27EC-A543-BE40-8B7AACDD9D48}"/>
              </a:ext>
            </a:extLst>
          </p:cNvPr>
          <p:cNvSpPr/>
          <p:nvPr/>
        </p:nvSpPr>
        <p:spPr>
          <a:xfrm rot="5400000">
            <a:off x="4750373" y="3728494"/>
            <a:ext cx="144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Conv3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D81948-6AF3-5942-9A0F-A2CC0434E4AB}"/>
              </a:ext>
            </a:extLst>
          </p:cNvPr>
          <p:cNvSpPr/>
          <p:nvPr/>
        </p:nvSpPr>
        <p:spPr>
          <a:xfrm rot="5400000">
            <a:off x="5347125" y="3728494"/>
            <a:ext cx="144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Conv4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56FB4-7FE1-C944-ACAB-CC1571DF7169}"/>
              </a:ext>
            </a:extLst>
          </p:cNvPr>
          <p:cNvSpPr/>
          <p:nvPr/>
        </p:nvSpPr>
        <p:spPr>
          <a:xfrm rot="5400000">
            <a:off x="6123877" y="3728494"/>
            <a:ext cx="1080000" cy="430212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Pool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FECC6B-BA3B-D541-B7DB-05A33D73739D}"/>
              </a:ext>
            </a:extLst>
          </p:cNvPr>
          <p:cNvSpPr/>
          <p:nvPr/>
        </p:nvSpPr>
        <p:spPr>
          <a:xfrm rot="5400000">
            <a:off x="6720629" y="3728494"/>
            <a:ext cx="108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Conv5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46CB87-0D68-5942-9075-00DBF15CC577}"/>
              </a:ext>
            </a:extLst>
          </p:cNvPr>
          <p:cNvSpPr/>
          <p:nvPr/>
        </p:nvSpPr>
        <p:spPr>
          <a:xfrm rot="5400000">
            <a:off x="7317381" y="3728494"/>
            <a:ext cx="108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Conv6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7BA360-8353-FA4D-A43A-3EAB4C5C1A7E}"/>
              </a:ext>
            </a:extLst>
          </p:cNvPr>
          <p:cNvSpPr/>
          <p:nvPr/>
        </p:nvSpPr>
        <p:spPr>
          <a:xfrm rot="5400000">
            <a:off x="7914133" y="3728494"/>
            <a:ext cx="1080000" cy="430212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GAP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7EF44B-89EB-1C41-90EC-868ECFB0847E}"/>
              </a:ext>
            </a:extLst>
          </p:cNvPr>
          <p:cNvSpPr/>
          <p:nvPr/>
        </p:nvSpPr>
        <p:spPr>
          <a:xfrm rot="5400000">
            <a:off x="10037911" y="3728493"/>
            <a:ext cx="1260000" cy="43021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</a:t>
            </a:r>
            <a:endParaRPr kumimoji="1" lang="ko-KR" altLang="en-US" b="1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A65060-6A87-E44B-80CD-9CB2CDFEED68}"/>
              </a:ext>
            </a:extLst>
          </p:cNvPr>
          <p:cNvSpPr/>
          <p:nvPr/>
        </p:nvSpPr>
        <p:spPr>
          <a:xfrm rot="5400000">
            <a:off x="8510887" y="3728494"/>
            <a:ext cx="108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Dense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EB15F22-473E-7E40-909F-28D0C074E36A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2274852" y="3943600"/>
            <a:ext cx="119015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62BC5C4-714F-0C4F-BA4E-ECD987DA2D3E}"/>
              </a:ext>
            </a:extLst>
          </p:cNvPr>
          <p:cNvCxnSpPr>
            <a:cxnSpLocks/>
            <a:stCxn id="45" idx="0"/>
            <a:endCxn id="23" idx="2"/>
          </p:cNvCxnSpPr>
          <p:nvPr/>
        </p:nvCxnSpPr>
        <p:spPr>
          <a:xfrm flipV="1">
            <a:off x="9265993" y="3943599"/>
            <a:ext cx="1186812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0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7FFD4-F3BF-C845-BD65-183C6F0F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Q1. Model for Two Tasks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412380-A63C-B449-B84D-7D4FEA736970}"/>
              </a:ext>
            </a:extLst>
          </p:cNvPr>
          <p:cNvSpPr/>
          <p:nvPr/>
        </p:nvSpPr>
        <p:spPr>
          <a:xfrm>
            <a:off x="838200" y="2143599"/>
            <a:ext cx="1440000" cy="1440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Input1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AE645-2C20-7D4D-9698-37C69224C856}"/>
              </a:ext>
            </a:extLst>
          </p:cNvPr>
          <p:cNvSpPr/>
          <p:nvPr/>
        </p:nvSpPr>
        <p:spPr>
          <a:xfrm rot="5400000">
            <a:off x="2600117" y="3728494"/>
            <a:ext cx="216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Conv1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94D49E-D399-F445-A63F-BF7A1084A7E9}"/>
              </a:ext>
            </a:extLst>
          </p:cNvPr>
          <p:cNvSpPr/>
          <p:nvPr/>
        </p:nvSpPr>
        <p:spPr>
          <a:xfrm rot="5400000">
            <a:off x="3196869" y="3728494"/>
            <a:ext cx="216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Conv2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C96F19-28AC-A94C-B8BE-8CE93B08D132}"/>
              </a:ext>
            </a:extLst>
          </p:cNvPr>
          <p:cNvSpPr/>
          <p:nvPr/>
        </p:nvSpPr>
        <p:spPr>
          <a:xfrm rot="5400000">
            <a:off x="4153621" y="3728494"/>
            <a:ext cx="1440000" cy="430212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Pool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74C8B6-27EC-A543-BE40-8B7AACDD9D48}"/>
              </a:ext>
            </a:extLst>
          </p:cNvPr>
          <p:cNvSpPr/>
          <p:nvPr/>
        </p:nvSpPr>
        <p:spPr>
          <a:xfrm rot="5400000">
            <a:off x="4750373" y="3728494"/>
            <a:ext cx="144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Conv3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D81948-6AF3-5942-9A0F-A2CC0434E4AB}"/>
              </a:ext>
            </a:extLst>
          </p:cNvPr>
          <p:cNvSpPr/>
          <p:nvPr/>
        </p:nvSpPr>
        <p:spPr>
          <a:xfrm rot="5400000">
            <a:off x="5347125" y="3728494"/>
            <a:ext cx="144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Conv4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56FB4-7FE1-C944-ACAB-CC1571DF7169}"/>
              </a:ext>
            </a:extLst>
          </p:cNvPr>
          <p:cNvSpPr/>
          <p:nvPr/>
        </p:nvSpPr>
        <p:spPr>
          <a:xfrm rot="5400000">
            <a:off x="6123877" y="3728494"/>
            <a:ext cx="1080000" cy="430212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Pool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FECC6B-BA3B-D541-B7DB-05A33D73739D}"/>
              </a:ext>
            </a:extLst>
          </p:cNvPr>
          <p:cNvSpPr/>
          <p:nvPr/>
        </p:nvSpPr>
        <p:spPr>
          <a:xfrm rot="5400000">
            <a:off x="6720629" y="3728494"/>
            <a:ext cx="108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Conv5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46CB87-0D68-5942-9075-00DBF15CC577}"/>
              </a:ext>
            </a:extLst>
          </p:cNvPr>
          <p:cNvSpPr/>
          <p:nvPr/>
        </p:nvSpPr>
        <p:spPr>
          <a:xfrm rot="5400000">
            <a:off x="7317381" y="3728494"/>
            <a:ext cx="108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Conv6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7BA360-8353-FA4D-A43A-3EAB4C5C1A7E}"/>
              </a:ext>
            </a:extLst>
          </p:cNvPr>
          <p:cNvSpPr/>
          <p:nvPr/>
        </p:nvSpPr>
        <p:spPr>
          <a:xfrm rot="5400000">
            <a:off x="7914133" y="3728494"/>
            <a:ext cx="1080000" cy="430212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GAP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7EF44B-89EB-1C41-90EC-868ECFB0847E}"/>
              </a:ext>
            </a:extLst>
          </p:cNvPr>
          <p:cNvSpPr/>
          <p:nvPr/>
        </p:nvSpPr>
        <p:spPr>
          <a:xfrm rot="5400000">
            <a:off x="10037911" y="2648493"/>
            <a:ext cx="1260000" cy="43021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outputs1</a:t>
            </a:r>
            <a:endParaRPr kumimoji="1" lang="ko-KR" altLang="en-US" b="1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A65060-6A87-E44B-80CD-9CB2CDFEED68}"/>
              </a:ext>
            </a:extLst>
          </p:cNvPr>
          <p:cNvSpPr/>
          <p:nvPr/>
        </p:nvSpPr>
        <p:spPr>
          <a:xfrm rot="5400000">
            <a:off x="8510887" y="2648493"/>
            <a:ext cx="108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Dense1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EB15F22-473E-7E40-909F-28D0C074E36A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2278200" y="2863599"/>
            <a:ext cx="1186811" cy="10800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62BC5C4-714F-0C4F-BA4E-ECD987DA2D3E}"/>
              </a:ext>
            </a:extLst>
          </p:cNvPr>
          <p:cNvCxnSpPr>
            <a:cxnSpLocks/>
            <a:stCxn id="45" idx="0"/>
            <a:endCxn id="23" idx="2"/>
          </p:cNvCxnSpPr>
          <p:nvPr/>
        </p:nvCxnSpPr>
        <p:spPr>
          <a:xfrm>
            <a:off x="9265993" y="2863599"/>
            <a:ext cx="118681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6157CF-DBA1-9E41-B66D-95D65D30694D}"/>
              </a:ext>
            </a:extLst>
          </p:cNvPr>
          <p:cNvSpPr/>
          <p:nvPr/>
        </p:nvSpPr>
        <p:spPr>
          <a:xfrm>
            <a:off x="838200" y="4303600"/>
            <a:ext cx="1440000" cy="1440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Input2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1797E3-0165-F344-B0B9-8FB35AB847C0}"/>
              </a:ext>
            </a:extLst>
          </p:cNvPr>
          <p:cNvCxnSpPr>
            <a:cxnSpLocks/>
            <a:stCxn id="21" idx="3"/>
            <a:endCxn id="9" idx="2"/>
          </p:cNvCxnSpPr>
          <p:nvPr/>
        </p:nvCxnSpPr>
        <p:spPr>
          <a:xfrm flipV="1">
            <a:off x="2278200" y="3943600"/>
            <a:ext cx="1186811" cy="1080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2A2FE2-4F41-AF41-AFA2-8B65178E5D7A}"/>
              </a:ext>
            </a:extLst>
          </p:cNvPr>
          <p:cNvSpPr/>
          <p:nvPr/>
        </p:nvSpPr>
        <p:spPr>
          <a:xfrm rot="5400000">
            <a:off x="10037911" y="4808494"/>
            <a:ext cx="1260000" cy="43021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outputs2</a:t>
            </a:r>
            <a:endParaRPr kumimoji="1" lang="ko-KR" altLang="en-US" b="1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1339F25-C0F1-9342-AFF7-1FF28065D2AE}"/>
              </a:ext>
            </a:extLst>
          </p:cNvPr>
          <p:cNvCxnSpPr>
            <a:cxnSpLocks/>
            <a:stCxn id="29" idx="0"/>
            <a:endCxn id="24" idx="2"/>
          </p:cNvCxnSpPr>
          <p:nvPr/>
        </p:nvCxnSpPr>
        <p:spPr>
          <a:xfrm>
            <a:off x="9265993" y="5023600"/>
            <a:ext cx="118681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CAD44A-5B81-DA49-96F2-2C9FB926BAF6}"/>
              </a:ext>
            </a:extLst>
          </p:cNvPr>
          <p:cNvSpPr/>
          <p:nvPr/>
        </p:nvSpPr>
        <p:spPr>
          <a:xfrm rot="5400000">
            <a:off x="8510887" y="4808494"/>
            <a:ext cx="108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Dense2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673F6C0-8BC4-454D-95FC-65A4C052C866}"/>
              </a:ext>
            </a:extLst>
          </p:cNvPr>
          <p:cNvCxnSpPr>
            <a:cxnSpLocks/>
            <a:stCxn id="20" idx="0"/>
            <a:endCxn id="45" idx="2"/>
          </p:cNvCxnSpPr>
          <p:nvPr/>
        </p:nvCxnSpPr>
        <p:spPr>
          <a:xfrm flipV="1">
            <a:off x="8669239" y="2863599"/>
            <a:ext cx="166542" cy="10800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CC8C47A-5DE1-0444-BBF8-926230501402}"/>
              </a:ext>
            </a:extLst>
          </p:cNvPr>
          <p:cNvCxnSpPr>
            <a:cxnSpLocks/>
            <a:stCxn id="20" idx="0"/>
            <a:endCxn id="29" idx="2"/>
          </p:cNvCxnSpPr>
          <p:nvPr/>
        </p:nvCxnSpPr>
        <p:spPr>
          <a:xfrm>
            <a:off x="8669239" y="3943600"/>
            <a:ext cx="166542" cy="1080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788C6E-935F-454A-BFDC-D318D75209F8}"/>
              </a:ext>
            </a:extLst>
          </p:cNvPr>
          <p:cNvSpPr/>
          <p:nvPr/>
        </p:nvSpPr>
        <p:spPr>
          <a:xfrm>
            <a:off x="8509000" y="1866900"/>
            <a:ext cx="2717800" cy="4216400"/>
          </a:xfrm>
          <a:prstGeom prst="rect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230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7FFD4-F3BF-C845-BD65-183C6F0F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Q2. Independent BN for each Task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412380-A63C-B449-B84D-7D4FEA736970}"/>
              </a:ext>
            </a:extLst>
          </p:cNvPr>
          <p:cNvSpPr/>
          <p:nvPr/>
        </p:nvSpPr>
        <p:spPr>
          <a:xfrm>
            <a:off x="838200" y="2143599"/>
            <a:ext cx="1440000" cy="1440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Input1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AE645-2C20-7D4D-9698-37C69224C856}"/>
              </a:ext>
            </a:extLst>
          </p:cNvPr>
          <p:cNvSpPr/>
          <p:nvPr/>
        </p:nvSpPr>
        <p:spPr>
          <a:xfrm rot="5400000">
            <a:off x="2600117" y="3728494"/>
            <a:ext cx="216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Conv1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94D49E-D399-F445-A63F-BF7A1084A7E9}"/>
              </a:ext>
            </a:extLst>
          </p:cNvPr>
          <p:cNvSpPr/>
          <p:nvPr/>
        </p:nvSpPr>
        <p:spPr>
          <a:xfrm rot="5400000">
            <a:off x="3196869" y="3728494"/>
            <a:ext cx="216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Conv2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C96F19-28AC-A94C-B8BE-8CE93B08D132}"/>
              </a:ext>
            </a:extLst>
          </p:cNvPr>
          <p:cNvSpPr/>
          <p:nvPr/>
        </p:nvSpPr>
        <p:spPr>
          <a:xfrm rot="5400000">
            <a:off x="4153621" y="3728494"/>
            <a:ext cx="1440000" cy="430212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Pool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74C8B6-27EC-A543-BE40-8B7AACDD9D48}"/>
              </a:ext>
            </a:extLst>
          </p:cNvPr>
          <p:cNvSpPr/>
          <p:nvPr/>
        </p:nvSpPr>
        <p:spPr>
          <a:xfrm rot="5400000">
            <a:off x="4750373" y="3728494"/>
            <a:ext cx="144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Conv3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D81948-6AF3-5942-9A0F-A2CC0434E4AB}"/>
              </a:ext>
            </a:extLst>
          </p:cNvPr>
          <p:cNvSpPr/>
          <p:nvPr/>
        </p:nvSpPr>
        <p:spPr>
          <a:xfrm rot="5400000">
            <a:off x="5347125" y="3728494"/>
            <a:ext cx="144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Conv4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56FB4-7FE1-C944-ACAB-CC1571DF7169}"/>
              </a:ext>
            </a:extLst>
          </p:cNvPr>
          <p:cNvSpPr/>
          <p:nvPr/>
        </p:nvSpPr>
        <p:spPr>
          <a:xfrm rot="5400000">
            <a:off x="6123877" y="3728494"/>
            <a:ext cx="1080000" cy="430212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Pool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FECC6B-BA3B-D541-B7DB-05A33D73739D}"/>
              </a:ext>
            </a:extLst>
          </p:cNvPr>
          <p:cNvSpPr/>
          <p:nvPr/>
        </p:nvSpPr>
        <p:spPr>
          <a:xfrm rot="5400000">
            <a:off x="6720629" y="3728494"/>
            <a:ext cx="108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Conv5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46CB87-0D68-5942-9075-00DBF15CC577}"/>
              </a:ext>
            </a:extLst>
          </p:cNvPr>
          <p:cNvSpPr/>
          <p:nvPr/>
        </p:nvSpPr>
        <p:spPr>
          <a:xfrm rot="5400000">
            <a:off x="7317381" y="3728494"/>
            <a:ext cx="108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Conv6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7BA360-8353-FA4D-A43A-3EAB4C5C1A7E}"/>
              </a:ext>
            </a:extLst>
          </p:cNvPr>
          <p:cNvSpPr/>
          <p:nvPr/>
        </p:nvSpPr>
        <p:spPr>
          <a:xfrm rot="5400000">
            <a:off x="7914133" y="3728494"/>
            <a:ext cx="1080000" cy="430212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GAP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7EF44B-89EB-1C41-90EC-868ECFB0847E}"/>
              </a:ext>
            </a:extLst>
          </p:cNvPr>
          <p:cNvSpPr/>
          <p:nvPr/>
        </p:nvSpPr>
        <p:spPr>
          <a:xfrm rot="5400000">
            <a:off x="10037911" y="2648493"/>
            <a:ext cx="1260000" cy="43021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outputs1</a:t>
            </a:r>
            <a:endParaRPr kumimoji="1" lang="ko-KR" altLang="en-US" b="1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A65060-6A87-E44B-80CD-9CB2CDFEED68}"/>
              </a:ext>
            </a:extLst>
          </p:cNvPr>
          <p:cNvSpPr/>
          <p:nvPr/>
        </p:nvSpPr>
        <p:spPr>
          <a:xfrm rot="5400000">
            <a:off x="8510887" y="2648493"/>
            <a:ext cx="108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Dense1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EB15F22-473E-7E40-909F-28D0C074E36A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2278200" y="2863599"/>
            <a:ext cx="1186811" cy="10800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62BC5C4-714F-0C4F-BA4E-ECD987DA2D3E}"/>
              </a:ext>
            </a:extLst>
          </p:cNvPr>
          <p:cNvCxnSpPr>
            <a:cxnSpLocks/>
            <a:stCxn id="45" idx="0"/>
            <a:endCxn id="23" idx="2"/>
          </p:cNvCxnSpPr>
          <p:nvPr/>
        </p:nvCxnSpPr>
        <p:spPr>
          <a:xfrm>
            <a:off x="9265993" y="2863599"/>
            <a:ext cx="118681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6157CF-DBA1-9E41-B66D-95D65D30694D}"/>
              </a:ext>
            </a:extLst>
          </p:cNvPr>
          <p:cNvSpPr/>
          <p:nvPr/>
        </p:nvSpPr>
        <p:spPr>
          <a:xfrm>
            <a:off x="838200" y="4303600"/>
            <a:ext cx="1440000" cy="1440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Input2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1797E3-0165-F344-B0B9-8FB35AB847C0}"/>
              </a:ext>
            </a:extLst>
          </p:cNvPr>
          <p:cNvCxnSpPr>
            <a:cxnSpLocks/>
            <a:stCxn id="21" idx="3"/>
            <a:endCxn id="9" idx="2"/>
          </p:cNvCxnSpPr>
          <p:nvPr/>
        </p:nvCxnSpPr>
        <p:spPr>
          <a:xfrm flipV="1">
            <a:off x="2278200" y="3943600"/>
            <a:ext cx="1186811" cy="1080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2A2FE2-4F41-AF41-AFA2-8B65178E5D7A}"/>
              </a:ext>
            </a:extLst>
          </p:cNvPr>
          <p:cNvSpPr/>
          <p:nvPr/>
        </p:nvSpPr>
        <p:spPr>
          <a:xfrm rot="5400000">
            <a:off x="10037911" y="4808494"/>
            <a:ext cx="1260000" cy="43021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outputs2</a:t>
            </a:r>
            <a:endParaRPr kumimoji="1" lang="ko-KR" altLang="en-US" b="1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1339F25-C0F1-9342-AFF7-1FF28065D2AE}"/>
              </a:ext>
            </a:extLst>
          </p:cNvPr>
          <p:cNvCxnSpPr>
            <a:cxnSpLocks/>
            <a:stCxn id="29" idx="0"/>
            <a:endCxn id="24" idx="2"/>
          </p:cNvCxnSpPr>
          <p:nvPr/>
        </p:nvCxnSpPr>
        <p:spPr>
          <a:xfrm>
            <a:off x="9265993" y="5023600"/>
            <a:ext cx="118681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CAD44A-5B81-DA49-96F2-2C9FB926BAF6}"/>
              </a:ext>
            </a:extLst>
          </p:cNvPr>
          <p:cNvSpPr/>
          <p:nvPr/>
        </p:nvSpPr>
        <p:spPr>
          <a:xfrm rot="5400000">
            <a:off x="8510887" y="4808494"/>
            <a:ext cx="108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Dense2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673F6C0-8BC4-454D-95FC-65A4C052C866}"/>
              </a:ext>
            </a:extLst>
          </p:cNvPr>
          <p:cNvCxnSpPr>
            <a:cxnSpLocks/>
            <a:stCxn id="20" idx="0"/>
            <a:endCxn id="45" idx="2"/>
          </p:cNvCxnSpPr>
          <p:nvPr/>
        </p:nvCxnSpPr>
        <p:spPr>
          <a:xfrm flipV="1">
            <a:off x="8669239" y="2863599"/>
            <a:ext cx="166542" cy="10800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CC8C47A-5DE1-0444-BBF8-926230501402}"/>
              </a:ext>
            </a:extLst>
          </p:cNvPr>
          <p:cNvCxnSpPr>
            <a:cxnSpLocks/>
            <a:stCxn id="20" idx="0"/>
            <a:endCxn id="29" idx="2"/>
          </p:cNvCxnSpPr>
          <p:nvPr/>
        </p:nvCxnSpPr>
        <p:spPr>
          <a:xfrm>
            <a:off x="8669239" y="3943600"/>
            <a:ext cx="166542" cy="1080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978AE3-2ED6-1B40-9622-22B3F9BEFECA}"/>
              </a:ext>
            </a:extLst>
          </p:cNvPr>
          <p:cNvSpPr/>
          <p:nvPr/>
        </p:nvSpPr>
        <p:spPr>
          <a:xfrm>
            <a:off x="543763" y="1456941"/>
            <a:ext cx="11476935" cy="2430003"/>
          </a:xfrm>
          <a:prstGeom prst="rect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599F04-5C8B-7741-B28E-0A09E3106131}"/>
              </a:ext>
            </a:extLst>
          </p:cNvPr>
          <p:cNvSpPr/>
          <p:nvPr/>
        </p:nvSpPr>
        <p:spPr>
          <a:xfrm rot="5400000">
            <a:off x="3216317" y="1925583"/>
            <a:ext cx="927600" cy="430212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BN1-1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61AF30-926B-454D-AB20-9C0E92F4BDBB}"/>
              </a:ext>
            </a:extLst>
          </p:cNvPr>
          <p:cNvSpPr/>
          <p:nvPr/>
        </p:nvSpPr>
        <p:spPr>
          <a:xfrm rot="5400000">
            <a:off x="3216317" y="5531404"/>
            <a:ext cx="927600" cy="430212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BN1-2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346A79-341F-4341-A4D1-2D188246CC15}"/>
              </a:ext>
            </a:extLst>
          </p:cNvPr>
          <p:cNvSpPr/>
          <p:nvPr/>
        </p:nvSpPr>
        <p:spPr>
          <a:xfrm rot="5400000">
            <a:off x="3813069" y="1925583"/>
            <a:ext cx="927600" cy="430212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BN2-1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578384-C81B-E147-BD84-E0C73CFD50C5}"/>
              </a:ext>
            </a:extLst>
          </p:cNvPr>
          <p:cNvSpPr/>
          <p:nvPr/>
        </p:nvSpPr>
        <p:spPr>
          <a:xfrm rot="5400000">
            <a:off x="3813069" y="5531404"/>
            <a:ext cx="927600" cy="430212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BN2-2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4AC54D-5B3D-A54C-B0B0-540AFA249A93}"/>
              </a:ext>
            </a:extLst>
          </p:cNvPr>
          <p:cNvSpPr/>
          <p:nvPr/>
        </p:nvSpPr>
        <p:spPr>
          <a:xfrm rot="5400000">
            <a:off x="5019740" y="2378495"/>
            <a:ext cx="927600" cy="430212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BN3-1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C46EA47-AD85-2146-A36C-F40C0981724D}"/>
              </a:ext>
            </a:extLst>
          </p:cNvPr>
          <p:cNvSpPr/>
          <p:nvPr/>
        </p:nvSpPr>
        <p:spPr>
          <a:xfrm rot="5400000">
            <a:off x="5645199" y="2378495"/>
            <a:ext cx="927600" cy="430212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BN4-1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2D505B-799F-2C45-BF01-EB966B21B845}"/>
              </a:ext>
            </a:extLst>
          </p:cNvPr>
          <p:cNvSpPr/>
          <p:nvPr/>
        </p:nvSpPr>
        <p:spPr>
          <a:xfrm rot="5400000">
            <a:off x="6800881" y="2611382"/>
            <a:ext cx="927600" cy="430212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BN5-1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083058-59EC-D442-823F-F95FB986D5BD}"/>
              </a:ext>
            </a:extLst>
          </p:cNvPr>
          <p:cNvSpPr/>
          <p:nvPr/>
        </p:nvSpPr>
        <p:spPr>
          <a:xfrm rot="5400000">
            <a:off x="7426340" y="2611382"/>
            <a:ext cx="927600" cy="430212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BN6-1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3201BA-2979-EF4D-99AE-70B1B0D765B3}"/>
              </a:ext>
            </a:extLst>
          </p:cNvPr>
          <p:cNvSpPr/>
          <p:nvPr/>
        </p:nvSpPr>
        <p:spPr>
          <a:xfrm rot="5400000">
            <a:off x="5006741" y="5081407"/>
            <a:ext cx="927600" cy="430212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BN3-2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6014D4-1366-9342-86E2-61EFFF0AD361}"/>
              </a:ext>
            </a:extLst>
          </p:cNvPr>
          <p:cNvSpPr/>
          <p:nvPr/>
        </p:nvSpPr>
        <p:spPr>
          <a:xfrm rot="5400000">
            <a:off x="5632200" y="5081407"/>
            <a:ext cx="927600" cy="430212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BN4-2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D1D0035-2D8F-DE47-92AA-04FCD8CDDBE1}"/>
              </a:ext>
            </a:extLst>
          </p:cNvPr>
          <p:cNvSpPr/>
          <p:nvPr/>
        </p:nvSpPr>
        <p:spPr>
          <a:xfrm rot="5400000">
            <a:off x="6788475" y="4845496"/>
            <a:ext cx="927600" cy="430212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BN5-2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D466E5F-0BFD-EE47-BD6C-E822D411AA80}"/>
              </a:ext>
            </a:extLst>
          </p:cNvPr>
          <p:cNvSpPr/>
          <p:nvPr/>
        </p:nvSpPr>
        <p:spPr>
          <a:xfrm rot="5400000">
            <a:off x="7413934" y="4845496"/>
            <a:ext cx="927600" cy="430212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BN6-2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70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7FFD4-F3BF-C845-BD65-183C6F0F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A2. Find Best Structure for Multiple Tasks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412380-A63C-B449-B84D-7D4FEA736970}"/>
              </a:ext>
            </a:extLst>
          </p:cNvPr>
          <p:cNvSpPr/>
          <p:nvPr/>
        </p:nvSpPr>
        <p:spPr>
          <a:xfrm>
            <a:off x="838200" y="2143599"/>
            <a:ext cx="1440000" cy="1440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Input1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AE645-2C20-7D4D-9698-37C69224C856}"/>
              </a:ext>
            </a:extLst>
          </p:cNvPr>
          <p:cNvSpPr/>
          <p:nvPr/>
        </p:nvSpPr>
        <p:spPr>
          <a:xfrm rot="5400000">
            <a:off x="2600117" y="3728494"/>
            <a:ext cx="216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Conv1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94D49E-D399-F445-A63F-BF7A1084A7E9}"/>
              </a:ext>
            </a:extLst>
          </p:cNvPr>
          <p:cNvSpPr/>
          <p:nvPr/>
        </p:nvSpPr>
        <p:spPr>
          <a:xfrm rot="5400000">
            <a:off x="3196869" y="3728494"/>
            <a:ext cx="216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Conv2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C96F19-28AC-A94C-B8BE-8CE93B08D132}"/>
              </a:ext>
            </a:extLst>
          </p:cNvPr>
          <p:cNvSpPr/>
          <p:nvPr/>
        </p:nvSpPr>
        <p:spPr>
          <a:xfrm rot="5400000">
            <a:off x="4153621" y="3728494"/>
            <a:ext cx="1440000" cy="430212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Pool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74C8B6-27EC-A543-BE40-8B7AACDD9D48}"/>
              </a:ext>
            </a:extLst>
          </p:cNvPr>
          <p:cNvSpPr/>
          <p:nvPr/>
        </p:nvSpPr>
        <p:spPr>
          <a:xfrm rot="5400000">
            <a:off x="4750373" y="3728494"/>
            <a:ext cx="144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Conv3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D81948-6AF3-5942-9A0F-A2CC0434E4AB}"/>
              </a:ext>
            </a:extLst>
          </p:cNvPr>
          <p:cNvSpPr/>
          <p:nvPr/>
        </p:nvSpPr>
        <p:spPr>
          <a:xfrm rot="5400000">
            <a:off x="5347125" y="3728494"/>
            <a:ext cx="144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Conv4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56FB4-7FE1-C944-ACAB-CC1571DF7169}"/>
              </a:ext>
            </a:extLst>
          </p:cNvPr>
          <p:cNvSpPr/>
          <p:nvPr/>
        </p:nvSpPr>
        <p:spPr>
          <a:xfrm rot="5400000">
            <a:off x="6123877" y="3728494"/>
            <a:ext cx="1080000" cy="430212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Pool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FECC6B-BA3B-D541-B7DB-05A33D73739D}"/>
              </a:ext>
            </a:extLst>
          </p:cNvPr>
          <p:cNvSpPr/>
          <p:nvPr/>
        </p:nvSpPr>
        <p:spPr>
          <a:xfrm rot="5400000">
            <a:off x="6713939" y="2651792"/>
            <a:ext cx="108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Conv5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46CB87-0D68-5942-9075-00DBF15CC577}"/>
              </a:ext>
            </a:extLst>
          </p:cNvPr>
          <p:cNvSpPr/>
          <p:nvPr/>
        </p:nvSpPr>
        <p:spPr>
          <a:xfrm rot="5400000">
            <a:off x="7310691" y="2651792"/>
            <a:ext cx="108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Conv6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7BA360-8353-FA4D-A43A-3EAB4C5C1A7E}"/>
              </a:ext>
            </a:extLst>
          </p:cNvPr>
          <p:cNvSpPr/>
          <p:nvPr/>
        </p:nvSpPr>
        <p:spPr>
          <a:xfrm rot="5400000">
            <a:off x="7907443" y="2651792"/>
            <a:ext cx="1080000" cy="430212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GAP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7EF44B-89EB-1C41-90EC-868ECFB0847E}"/>
              </a:ext>
            </a:extLst>
          </p:cNvPr>
          <p:cNvSpPr/>
          <p:nvPr/>
        </p:nvSpPr>
        <p:spPr>
          <a:xfrm rot="5400000">
            <a:off x="10037911" y="2648493"/>
            <a:ext cx="1260000" cy="43021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outputs1</a:t>
            </a:r>
            <a:endParaRPr kumimoji="1" lang="ko-KR" altLang="en-US" b="1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A65060-6A87-E44B-80CD-9CB2CDFEED68}"/>
              </a:ext>
            </a:extLst>
          </p:cNvPr>
          <p:cNvSpPr/>
          <p:nvPr/>
        </p:nvSpPr>
        <p:spPr>
          <a:xfrm rot="5400000">
            <a:off x="8510887" y="2648493"/>
            <a:ext cx="108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Dense1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EB15F22-473E-7E40-909F-28D0C074E36A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2278200" y="2863599"/>
            <a:ext cx="1186811" cy="10800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62BC5C4-714F-0C4F-BA4E-ECD987DA2D3E}"/>
              </a:ext>
            </a:extLst>
          </p:cNvPr>
          <p:cNvCxnSpPr>
            <a:cxnSpLocks/>
            <a:stCxn id="45" idx="0"/>
            <a:endCxn id="23" idx="2"/>
          </p:cNvCxnSpPr>
          <p:nvPr/>
        </p:nvCxnSpPr>
        <p:spPr>
          <a:xfrm>
            <a:off x="9265993" y="2863599"/>
            <a:ext cx="118681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6157CF-DBA1-9E41-B66D-95D65D30694D}"/>
              </a:ext>
            </a:extLst>
          </p:cNvPr>
          <p:cNvSpPr/>
          <p:nvPr/>
        </p:nvSpPr>
        <p:spPr>
          <a:xfrm>
            <a:off x="838200" y="4303600"/>
            <a:ext cx="1440000" cy="1440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Input2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1797E3-0165-F344-B0B9-8FB35AB847C0}"/>
              </a:ext>
            </a:extLst>
          </p:cNvPr>
          <p:cNvCxnSpPr>
            <a:cxnSpLocks/>
            <a:stCxn id="21" idx="3"/>
            <a:endCxn id="9" idx="2"/>
          </p:cNvCxnSpPr>
          <p:nvPr/>
        </p:nvCxnSpPr>
        <p:spPr>
          <a:xfrm flipV="1">
            <a:off x="2278200" y="3943600"/>
            <a:ext cx="1186811" cy="1080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2A2FE2-4F41-AF41-AFA2-8B65178E5D7A}"/>
              </a:ext>
            </a:extLst>
          </p:cNvPr>
          <p:cNvSpPr/>
          <p:nvPr/>
        </p:nvSpPr>
        <p:spPr>
          <a:xfrm rot="5400000">
            <a:off x="10037911" y="4808494"/>
            <a:ext cx="1260000" cy="43021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outputs2</a:t>
            </a:r>
            <a:endParaRPr kumimoji="1" lang="ko-KR" altLang="en-US" b="1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1339F25-C0F1-9342-AFF7-1FF28065D2AE}"/>
              </a:ext>
            </a:extLst>
          </p:cNvPr>
          <p:cNvCxnSpPr>
            <a:cxnSpLocks/>
            <a:stCxn id="29" idx="0"/>
            <a:endCxn id="24" idx="2"/>
          </p:cNvCxnSpPr>
          <p:nvPr/>
        </p:nvCxnSpPr>
        <p:spPr>
          <a:xfrm>
            <a:off x="9265993" y="5023600"/>
            <a:ext cx="118681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CAD44A-5B81-DA49-96F2-2C9FB926BAF6}"/>
              </a:ext>
            </a:extLst>
          </p:cNvPr>
          <p:cNvSpPr/>
          <p:nvPr/>
        </p:nvSpPr>
        <p:spPr>
          <a:xfrm rot="5400000">
            <a:off x="8510887" y="4808494"/>
            <a:ext cx="108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Dense2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673F6C0-8BC4-454D-95FC-65A4C052C866}"/>
              </a:ext>
            </a:extLst>
          </p:cNvPr>
          <p:cNvCxnSpPr>
            <a:cxnSpLocks/>
            <a:stCxn id="20" idx="0"/>
            <a:endCxn id="45" idx="2"/>
          </p:cNvCxnSpPr>
          <p:nvPr/>
        </p:nvCxnSpPr>
        <p:spPr>
          <a:xfrm flipV="1">
            <a:off x="8662549" y="2863599"/>
            <a:ext cx="173232" cy="329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CC8C47A-5DE1-0444-BBF8-926230501402}"/>
              </a:ext>
            </a:extLst>
          </p:cNvPr>
          <p:cNvCxnSpPr>
            <a:cxnSpLocks/>
            <a:stCxn id="47" idx="0"/>
            <a:endCxn id="29" idx="2"/>
          </p:cNvCxnSpPr>
          <p:nvPr/>
        </p:nvCxnSpPr>
        <p:spPr>
          <a:xfrm>
            <a:off x="8662549" y="5023600"/>
            <a:ext cx="17323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8292076-9D53-B547-9940-B72D87112612}"/>
              </a:ext>
            </a:extLst>
          </p:cNvPr>
          <p:cNvSpPr/>
          <p:nvPr/>
        </p:nvSpPr>
        <p:spPr>
          <a:xfrm rot="5400000">
            <a:off x="6713939" y="4808494"/>
            <a:ext cx="108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Conv5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D1DF26D-C27B-CE4A-A827-B1C878CFB297}"/>
              </a:ext>
            </a:extLst>
          </p:cNvPr>
          <p:cNvSpPr/>
          <p:nvPr/>
        </p:nvSpPr>
        <p:spPr>
          <a:xfrm rot="5400000">
            <a:off x="7310691" y="4808494"/>
            <a:ext cx="1080000" cy="430212"/>
          </a:xfrm>
          <a:prstGeom prst="rect">
            <a:avLst/>
          </a:prstGeom>
          <a:solidFill>
            <a:schemeClr val="accent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Conv6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02A4546-854F-A843-AF14-0A2A3533BA6D}"/>
              </a:ext>
            </a:extLst>
          </p:cNvPr>
          <p:cNvSpPr/>
          <p:nvPr/>
        </p:nvSpPr>
        <p:spPr>
          <a:xfrm rot="5400000">
            <a:off x="7907443" y="4808494"/>
            <a:ext cx="1080000" cy="430212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GAP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D6B5DC9-C403-7746-80D4-8F391561C9FE}"/>
              </a:ext>
            </a:extLst>
          </p:cNvPr>
          <p:cNvCxnSpPr>
            <a:cxnSpLocks/>
            <a:stCxn id="17" idx="0"/>
            <a:endCxn id="43" idx="2"/>
          </p:cNvCxnSpPr>
          <p:nvPr/>
        </p:nvCxnSpPr>
        <p:spPr>
          <a:xfrm>
            <a:off x="6878983" y="3943600"/>
            <a:ext cx="159850" cy="1080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29E6E31-A50A-3B4B-8650-142D73BB2B5E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6878983" y="2866898"/>
            <a:ext cx="159850" cy="10767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1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DB8F9-23A3-174D-9F17-A784DF3D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Q2. Knowledge Distillation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D922E-75E2-A942-806C-5A6360C1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Convert the below equation to </a:t>
            </a:r>
            <a:r>
              <a:rPr kumimoji="1" lang="en-US" altLang="ko-KR" dirty="0" err="1"/>
              <a:t>Tensorflow</a:t>
            </a:r>
            <a:r>
              <a:rPr kumimoji="1" lang="en-US" altLang="ko-KR" dirty="0"/>
              <a:t> scripts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3A03D-2621-F343-96FA-A37F4DEFC6F3}"/>
              </a:ext>
            </a:extLst>
          </p:cNvPr>
          <p:cNvSpPr txBox="1"/>
          <p:nvPr/>
        </p:nvSpPr>
        <p:spPr>
          <a:xfrm>
            <a:off x="838200" y="3091557"/>
            <a:ext cx="74174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p_t</a:t>
            </a:r>
            <a:r>
              <a:rPr kumimoji="1"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tf.nn.softmax</a:t>
            </a:r>
            <a:r>
              <a:rPr kumimoji="1"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l_t</a:t>
            </a:r>
            <a:r>
              <a:rPr kumimoji="1"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 / T)</a:t>
            </a:r>
          </a:p>
          <a:p>
            <a:r>
              <a:rPr kumimoji="1"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p_s</a:t>
            </a:r>
            <a:r>
              <a:rPr kumimoji="1"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tf.nn.log_softmax</a:t>
            </a:r>
            <a:r>
              <a:rPr kumimoji="1"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l_s</a:t>
            </a:r>
            <a:r>
              <a:rPr kumimoji="1"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 / T)</a:t>
            </a:r>
            <a:endParaRPr kumimoji="1" lang="ko-KR" alt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FC7E0-1CDE-B344-9949-465BD54B6517}"/>
              </a:ext>
            </a:extLst>
          </p:cNvPr>
          <p:cNvSpPr txBox="1"/>
          <p:nvPr/>
        </p:nvSpPr>
        <p:spPr>
          <a:xfrm>
            <a:off x="838200" y="4303712"/>
            <a:ext cx="105817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loss = - </a:t>
            </a:r>
            <a:r>
              <a:rPr kumimoji="1"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tf.math.reduce_sum</a:t>
            </a:r>
            <a:r>
              <a:rPr kumimoji="1"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p_t</a:t>
            </a:r>
            <a:r>
              <a:rPr kumimoji="1"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kumimoji="1"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p_s</a:t>
            </a:r>
            <a:r>
              <a:rPr kumimoji="1"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, axis=1)</a:t>
            </a:r>
          </a:p>
          <a:p>
            <a:r>
              <a:rPr kumimoji="1"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loss = </a:t>
            </a:r>
            <a:r>
              <a:rPr kumimoji="1"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tf.math.reduce_mean</a:t>
            </a:r>
            <a:r>
              <a:rPr kumimoji="1"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(loss)</a:t>
            </a:r>
            <a:endParaRPr kumimoji="1" lang="ko-KR" alt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0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8B76-61D2-4CA8-9197-570DD906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9B65-2DA7-41DD-B7BB-7560CF8CC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Calibri" panose="020F0502020204030204" pitchFamily="34" charset="0"/>
              </a:rPr>
              <a:t>This tutorial consists of two parts:</a:t>
            </a: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sz="2800" b="1" dirty="0">
                <a:latin typeface="Calibri" panose="020F0502020204030204" pitchFamily="34" charset="0"/>
              </a:rPr>
              <a:t>Part 1.</a:t>
            </a:r>
            <a:r>
              <a:rPr lang="en-US" altLang="ko-KR" sz="2800" dirty="0">
                <a:latin typeface="Calibri" panose="020F0502020204030204" pitchFamily="34" charset="0"/>
              </a:rPr>
              <a:t> Transfer Learning</a:t>
            </a:r>
          </a:p>
          <a:p>
            <a:pPr marL="457200" lvl="1" indent="0">
              <a:buNone/>
            </a:pPr>
            <a:r>
              <a:rPr lang="en-US" altLang="ko-KR" sz="2800" dirty="0">
                <a:latin typeface="Calibri" panose="020F0502020204030204" pitchFamily="34" charset="0"/>
              </a:rPr>
              <a:t>	- Knowledge Distillation</a:t>
            </a:r>
          </a:p>
          <a:p>
            <a:pPr marL="457200" lvl="1" indent="0">
              <a:buNone/>
            </a:pPr>
            <a:r>
              <a:rPr lang="en-US" altLang="ko-KR" sz="2800" dirty="0">
                <a:latin typeface="Calibri" panose="020F0502020204030204" pitchFamily="34" charset="0"/>
              </a:rPr>
              <a:t>	- Attention Transfer</a:t>
            </a:r>
          </a:p>
          <a:p>
            <a:pPr marL="457200" lvl="1" indent="0">
              <a:buNone/>
            </a:pPr>
            <a:endParaRPr lang="en-US" altLang="ko-KR" sz="2800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ko-KR" sz="2800" b="1" dirty="0">
                <a:latin typeface="Calibri" panose="020F0502020204030204" pitchFamily="34" charset="0"/>
              </a:rPr>
              <a:t>Part 2.</a:t>
            </a:r>
            <a:r>
              <a:rPr lang="en-US" altLang="ko-KR" sz="2800" dirty="0">
                <a:latin typeface="Calibri" panose="020F0502020204030204" pitchFamily="34" charset="0"/>
              </a:rPr>
              <a:t> Multi-task Learning</a:t>
            </a:r>
          </a:p>
          <a:p>
            <a:pPr marL="457200" lvl="1" indent="0">
              <a:buNone/>
            </a:pPr>
            <a:r>
              <a:rPr lang="en-US" altLang="ko-KR" sz="2800" dirty="0">
                <a:latin typeface="Calibri" panose="020F0502020204030204" pitchFamily="34" charset="0"/>
              </a:rPr>
              <a:t>	- Shared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63618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26C7D-ECAF-A54F-A58C-3F506FCA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Q3. Attention Transfer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A54C37-56DD-9841-BC3F-2B7E90D559F9}"/>
              </a:ext>
            </a:extLst>
          </p:cNvPr>
          <p:cNvSpPr/>
          <p:nvPr/>
        </p:nvSpPr>
        <p:spPr>
          <a:xfrm>
            <a:off x="184150" y="2340000"/>
            <a:ext cx="11823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a_t</a:t>
            </a:r>
            <a:r>
              <a:rPr lang="ko-KR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ko-KR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tf.math.reduce_sum</a:t>
            </a:r>
            <a:r>
              <a:rPr lang="ko-KR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tf.math.abs</a:t>
            </a:r>
            <a:r>
              <a:rPr lang="ko-KR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x_t</a:t>
            </a:r>
            <a:r>
              <a:rPr lang="ko-KR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ko-KR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axis</a:t>
            </a:r>
            <a:r>
              <a:rPr lang="ko-KR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=3)</a:t>
            </a:r>
          </a:p>
          <a:p>
            <a:r>
              <a:rPr lang="ko-KR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a_s</a:t>
            </a:r>
            <a:r>
              <a:rPr lang="ko-KR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ko-KR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tf.math.reduce_sum</a:t>
            </a:r>
            <a:r>
              <a:rPr lang="ko-KR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tf.math.abs</a:t>
            </a:r>
            <a:r>
              <a:rPr lang="ko-KR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x_s</a:t>
            </a:r>
            <a:r>
              <a:rPr lang="ko-KR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ko-KR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axis</a:t>
            </a:r>
            <a:r>
              <a:rPr lang="ko-KR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=3)</a:t>
            </a:r>
            <a:endParaRPr lang="en-US" altLang="ko-KR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vec_t</a:t>
            </a: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ko-KR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tf.keras.layers.Flatten</a:t>
            </a: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()(</a:t>
            </a:r>
            <a:r>
              <a:rPr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a_t</a:t>
            </a: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vec_t</a:t>
            </a: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 = tf.math.l2_normalize(</a:t>
            </a:r>
            <a:r>
              <a:rPr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vec_t</a:t>
            </a: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, axis=1)</a:t>
            </a:r>
          </a:p>
          <a:p>
            <a:r>
              <a:rPr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vec_s</a:t>
            </a: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ko-KR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tf.keras.layers.Flatten</a:t>
            </a: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()(</a:t>
            </a:r>
            <a:r>
              <a:rPr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a_s</a:t>
            </a: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vec_s</a:t>
            </a: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 = tf.math.l2_normalize(</a:t>
            </a:r>
            <a:r>
              <a:rPr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vec_s</a:t>
            </a: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, axis=1)</a:t>
            </a:r>
          </a:p>
          <a:p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loss = </a:t>
            </a:r>
            <a:r>
              <a:rPr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tf.math.reduce_mean</a:t>
            </a: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tf.norm</a:t>
            </a: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a_t-a_s</a:t>
            </a: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, axis=1))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068B10D-0A67-AF45-8686-BF8809D8F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dirty="0"/>
              <a:t>Convert the below equation to </a:t>
            </a:r>
            <a:r>
              <a:rPr kumimoji="1" lang="en-US" altLang="ko-KR" dirty="0" err="1"/>
              <a:t>Tensorflow</a:t>
            </a:r>
            <a:r>
              <a:rPr kumimoji="1" lang="en-US" altLang="ko-KR" dirty="0"/>
              <a:t> scripts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95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CC9C7-6C22-3B4A-B6A0-D4F1972F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Q1. Model for Two Tasks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56B369-4058-8E46-A1B8-B7FEC83C2C97}"/>
              </a:ext>
            </a:extLst>
          </p:cNvPr>
          <p:cNvSpPr/>
          <p:nvPr/>
        </p:nvSpPr>
        <p:spPr>
          <a:xfrm>
            <a:off x="546100" y="2505100"/>
            <a:ext cx="13042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cs typeface="Consolas" panose="020B0609020204030204" pitchFamily="49" charset="0"/>
              </a:rPr>
              <a:t>logits1 = Dense(num_classes1)(x1)</a:t>
            </a:r>
          </a:p>
          <a:p>
            <a:r>
              <a:rPr lang="en-US" altLang="ko-KR" sz="2800" dirty="0">
                <a:latin typeface="Consolas" panose="020B0609020204030204" pitchFamily="49" charset="0"/>
                <a:cs typeface="Consolas" panose="020B0609020204030204" pitchFamily="49" charset="0"/>
              </a:rPr>
              <a:t>logits2 = Dense(num_classes2)(x2)</a:t>
            </a:r>
          </a:p>
          <a:p>
            <a:r>
              <a:rPr lang="en-US" altLang="ko-KR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altLang="ko-KR" sz="2800" dirty="0">
                <a:latin typeface="Consolas" panose="020B0609020204030204" pitchFamily="49" charset="0"/>
                <a:cs typeface="Consolas" panose="020B0609020204030204" pitchFamily="49" charset="0"/>
              </a:rPr>
              <a:t>outputs1 = Activation('</a:t>
            </a:r>
            <a:r>
              <a:rPr lang="en-US" altLang="ko-KR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softmax</a:t>
            </a:r>
            <a:r>
              <a:rPr lang="en-US" altLang="ko-KR" sz="2800" dirty="0">
                <a:latin typeface="Consolas" panose="020B0609020204030204" pitchFamily="49" charset="0"/>
                <a:cs typeface="Consolas" panose="020B0609020204030204" pitchFamily="49" charset="0"/>
              </a:rPr>
              <a:t>',name='outputs1')(logits1)</a:t>
            </a:r>
          </a:p>
          <a:p>
            <a:r>
              <a:rPr lang="en-US" altLang="ko-KR" sz="2800" dirty="0">
                <a:latin typeface="Consolas" panose="020B0609020204030204" pitchFamily="49" charset="0"/>
                <a:cs typeface="Consolas" panose="020B0609020204030204" pitchFamily="49" charset="0"/>
              </a:rPr>
              <a:t>outputs2 = Activation('</a:t>
            </a:r>
            <a:r>
              <a:rPr lang="en-US" altLang="ko-KR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softmax</a:t>
            </a:r>
            <a:r>
              <a:rPr lang="en-US" altLang="ko-KR" sz="2800" dirty="0">
                <a:latin typeface="Consolas" panose="020B0609020204030204" pitchFamily="49" charset="0"/>
                <a:cs typeface="Consolas" panose="020B0609020204030204" pitchFamily="49" charset="0"/>
              </a:rPr>
              <a:t>',name='outputs2')(logits2)</a:t>
            </a:r>
          </a:p>
          <a:p>
            <a:r>
              <a:rPr lang="en-US" altLang="ko-KR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9371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29375-73A3-9042-A61F-F969D223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Q2. Independent BN for each Task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A8C2D2-7BBD-A645-AC05-E90DFD7D9291}"/>
              </a:ext>
            </a:extLst>
          </p:cNvPr>
          <p:cNvSpPr/>
          <p:nvPr/>
        </p:nvSpPr>
        <p:spPr>
          <a:xfrm>
            <a:off x="838200" y="2073300"/>
            <a:ext cx="11823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define layers</a:t>
            </a:r>
          </a:p>
          <a:p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bn1 = </a:t>
            </a:r>
            <a:r>
              <a:rPr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BatchNormalization</a:t>
            </a: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bn2 = </a:t>
            </a:r>
            <a:r>
              <a:rPr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BatchNormalization</a:t>
            </a: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altLang="ko-KR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# compute outputs</a:t>
            </a:r>
          </a:p>
          <a:p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outputs1 = </a:t>
            </a:r>
            <a:r>
              <a:rPr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relu</a:t>
            </a: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(bn1(conv(inputs1)))</a:t>
            </a:r>
          </a:p>
          <a:p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outputs2 = </a:t>
            </a:r>
            <a:r>
              <a:rPr lang="en-US" altLang="ko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relu</a:t>
            </a: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(bn2(conv(inputs2)))</a:t>
            </a:r>
          </a:p>
        </p:txBody>
      </p:sp>
    </p:spTree>
    <p:extLst>
      <p:ext uri="{BB962C8B-B14F-4D97-AF65-F5344CB8AC3E}">
        <p14:creationId xmlns:p14="http://schemas.microsoft.com/office/powerpoint/2010/main" val="30648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8B76-61D2-4CA8-9197-570DD906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9B65-2DA7-41DD-B7BB-7560CF8CC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" panose="020F0502020204030204" pitchFamily="34" charset="0"/>
              </a:rPr>
              <a:t>Dependencies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</a:rPr>
              <a:t>python3</a:t>
            </a:r>
          </a:p>
          <a:p>
            <a:pPr lvl="1"/>
            <a:r>
              <a:rPr lang="en-US" altLang="ko-KR" dirty="0" err="1">
                <a:latin typeface="Calibri" panose="020F0502020204030204" pitchFamily="34" charset="0"/>
              </a:rPr>
              <a:t>tensorflow-gpu</a:t>
            </a:r>
            <a:r>
              <a:rPr lang="en-US" altLang="ko-KR" dirty="0">
                <a:latin typeface="Calibri" panose="020F0502020204030204" pitchFamily="34" charset="0"/>
              </a:rPr>
              <a:t> &gt;= 1.14.0</a:t>
            </a:r>
          </a:p>
          <a:p>
            <a:pPr lvl="1"/>
            <a:r>
              <a:rPr lang="en-US" altLang="ko-KR" dirty="0" err="1">
                <a:latin typeface="Calibri" panose="020F0502020204030204" pitchFamily="34" charset="0"/>
              </a:rPr>
              <a:t>jupyter</a:t>
            </a:r>
            <a:r>
              <a:rPr lang="en-US" altLang="ko-KR" dirty="0">
                <a:latin typeface="Calibri" panose="020F0502020204030204" pitchFamily="34" charset="0"/>
              </a:rPr>
              <a:t>-notebook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</a:rPr>
              <a:t>matplotlib</a:t>
            </a:r>
          </a:p>
          <a:p>
            <a:pPr lvl="1"/>
            <a:endParaRPr lang="en-US" altLang="ko-KR" dirty="0">
              <a:latin typeface="Calibri" panose="020F0502020204030204" pitchFamily="34" charset="0"/>
            </a:endParaRPr>
          </a:p>
          <a:p>
            <a:r>
              <a:rPr lang="en-US" altLang="ko-KR" b="1" dirty="0">
                <a:latin typeface="Calibri" panose="020F0502020204030204" pitchFamily="34" charset="0"/>
              </a:rPr>
              <a:t>Please download the material in the </a:t>
            </a:r>
            <a:r>
              <a:rPr lang="en-US" altLang="ko-KR" b="1" dirty="0" err="1">
                <a:latin typeface="Calibri" panose="020F0502020204030204" pitchFamily="34" charset="0"/>
              </a:rPr>
              <a:t>github</a:t>
            </a:r>
            <a:r>
              <a:rPr lang="en-US" altLang="ko-KR" b="1" dirty="0"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en-US" altLang="ko-KR" dirty="0">
                <a:hlinkClick r:id="rId2"/>
              </a:rPr>
              <a:t>https://github.com/hankook/Samsung-AI-KAIST</a:t>
            </a:r>
            <a:endParaRPr lang="en-US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18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0792" y="2148984"/>
            <a:ext cx="9505258" cy="2981815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b="1" dirty="0">
                <a:latin typeface="+mn-lt"/>
              </a:rPr>
              <a:t>Transfer Learning</a:t>
            </a:r>
            <a:br>
              <a:rPr lang="en-US" altLang="ko-KR" sz="4400" b="1" dirty="0">
                <a:latin typeface="+mn-lt"/>
              </a:rPr>
            </a:br>
            <a:endParaRPr lang="ko-KR" alt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963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F2E0F-8D49-784B-8587-D6CD242E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What is Transfer Learning?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EF95A-33F8-5147-9F93-3BBF42315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Transfer </a:t>
            </a:r>
            <a:r>
              <a:rPr kumimoji="1" lang="ko-KR" altLang="en-US" dirty="0"/>
              <a:t>”</a:t>
            </a:r>
            <a:r>
              <a:rPr kumimoji="1" lang="en-US" altLang="ko-KR" dirty="0"/>
              <a:t>Knowledge” from pre-trained models to new models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5BE1DD-91F2-F14F-92A5-4750F5550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791" y="2400750"/>
            <a:ext cx="5914418" cy="44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9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7FFD4-F3BF-C845-BD65-183C6F0F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Define Teacher &amp; Student Model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412380-A63C-B449-B84D-7D4FEA736970}"/>
              </a:ext>
            </a:extLst>
          </p:cNvPr>
          <p:cNvSpPr/>
          <p:nvPr/>
        </p:nvSpPr>
        <p:spPr>
          <a:xfrm>
            <a:off x="111531" y="3528788"/>
            <a:ext cx="1440000" cy="1440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Input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8CED634-B031-D14B-9BA4-96E5A8D23DB0}"/>
              </a:ext>
            </a:extLst>
          </p:cNvPr>
          <p:cNvGrpSpPr/>
          <p:nvPr/>
        </p:nvGrpSpPr>
        <p:grpSpPr>
          <a:xfrm>
            <a:off x="1815961" y="1728788"/>
            <a:ext cx="10167526" cy="2160000"/>
            <a:chOff x="1815961" y="1728788"/>
            <a:chExt cx="10167526" cy="2160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3F665F-DEA9-BA45-B045-E5EB906B341A}"/>
                </a:ext>
              </a:extLst>
            </p:cNvPr>
            <p:cNvSpPr/>
            <p:nvPr/>
          </p:nvSpPr>
          <p:spPr>
            <a:xfrm>
              <a:off x="3014107" y="2088788"/>
              <a:ext cx="1440000" cy="144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x1_t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9AE645-2C20-7D4D-9698-37C69224C856}"/>
                </a:ext>
              </a:extLst>
            </p:cNvPr>
            <p:cNvSpPr/>
            <p:nvPr/>
          </p:nvSpPr>
          <p:spPr>
            <a:xfrm rot="5400000">
              <a:off x="951067" y="2593682"/>
              <a:ext cx="216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Conv1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94D49E-D399-F445-A63F-BF7A1084A7E9}"/>
                </a:ext>
              </a:extLst>
            </p:cNvPr>
            <p:cNvSpPr/>
            <p:nvPr/>
          </p:nvSpPr>
          <p:spPr>
            <a:xfrm rot="5400000">
              <a:off x="1550140" y="2593682"/>
              <a:ext cx="216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Conv2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C96F19-28AC-A94C-B8BE-8CE93B08D132}"/>
                </a:ext>
              </a:extLst>
            </p:cNvPr>
            <p:cNvSpPr/>
            <p:nvPr/>
          </p:nvSpPr>
          <p:spPr>
            <a:xfrm rot="5400000">
              <a:off x="4118074" y="2593682"/>
              <a:ext cx="144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Pool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74C8B6-27EC-A543-BE40-8B7AACDD9D48}"/>
                </a:ext>
              </a:extLst>
            </p:cNvPr>
            <p:cNvSpPr/>
            <p:nvPr/>
          </p:nvSpPr>
          <p:spPr>
            <a:xfrm rot="5400000">
              <a:off x="4717147" y="2593682"/>
              <a:ext cx="144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Conv3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D81948-6AF3-5942-9A0F-A2CC0434E4AB}"/>
                </a:ext>
              </a:extLst>
            </p:cNvPr>
            <p:cNvSpPr/>
            <p:nvPr/>
          </p:nvSpPr>
          <p:spPr>
            <a:xfrm rot="5400000">
              <a:off x="5316220" y="2593682"/>
              <a:ext cx="144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Conv4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88D1A2D-CDEF-A74A-B622-3250255688FB}"/>
                </a:ext>
              </a:extLst>
            </p:cNvPr>
            <p:cNvSpPr/>
            <p:nvPr/>
          </p:nvSpPr>
          <p:spPr>
            <a:xfrm>
              <a:off x="6420187" y="2268788"/>
              <a:ext cx="1080000" cy="108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x2_t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B38661-8CA4-D44A-B95B-9B0E8D658934}"/>
                </a:ext>
              </a:extLst>
            </p:cNvPr>
            <p:cNvSpPr/>
            <p:nvPr/>
          </p:nvSpPr>
          <p:spPr>
            <a:xfrm>
              <a:off x="9466267" y="2448788"/>
              <a:ext cx="720000" cy="72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x3_t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E556FB4-7FE1-C944-ACAB-CC1571DF7169}"/>
                </a:ext>
              </a:extLst>
            </p:cNvPr>
            <p:cNvSpPr/>
            <p:nvPr/>
          </p:nvSpPr>
          <p:spPr>
            <a:xfrm rot="5400000">
              <a:off x="7344154" y="2593682"/>
              <a:ext cx="108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Pool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DFECC6B-BA3B-D541-B7DB-05A33D73739D}"/>
                </a:ext>
              </a:extLst>
            </p:cNvPr>
            <p:cNvSpPr/>
            <p:nvPr/>
          </p:nvSpPr>
          <p:spPr>
            <a:xfrm rot="5400000">
              <a:off x="7943227" y="2593682"/>
              <a:ext cx="108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Conv5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846CB87-0D68-5942-9075-00DBF15CC577}"/>
                </a:ext>
              </a:extLst>
            </p:cNvPr>
            <p:cNvSpPr/>
            <p:nvPr/>
          </p:nvSpPr>
          <p:spPr>
            <a:xfrm rot="5400000">
              <a:off x="8542300" y="2593682"/>
              <a:ext cx="108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Conv6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97BA360-8353-FA4D-A43A-3EAB4C5C1A7E}"/>
                </a:ext>
              </a:extLst>
            </p:cNvPr>
            <p:cNvSpPr/>
            <p:nvPr/>
          </p:nvSpPr>
          <p:spPr>
            <a:xfrm rot="5400000">
              <a:off x="10030234" y="2593682"/>
              <a:ext cx="108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GAP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BD7FD4F-D564-2B48-ACA4-5F88BBECB303}"/>
                </a:ext>
              </a:extLst>
            </p:cNvPr>
            <p:cNvSpPr/>
            <p:nvPr/>
          </p:nvSpPr>
          <p:spPr>
            <a:xfrm rot="5400000">
              <a:off x="10539307" y="25936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Logits_t</a:t>
              </a:r>
              <a:endParaRPr kumimoji="1" lang="ko-KR" alt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87EF44B-89EB-1C41-90EC-868ECFB0847E}"/>
                </a:ext>
              </a:extLst>
            </p:cNvPr>
            <p:cNvSpPr/>
            <p:nvPr/>
          </p:nvSpPr>
          <p:spPr>
            <a:xfrm rot="5400000">
              <a:off x="11138381" y="25936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outputs_t</a:t>
              </a:r>
              <a:endParaRPr kumimoji="1" lang="ko-KR" alt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6A1357-74E6-8641-99FE-A5527B8328CD}"/>
              </a:ext>
            </a:extLst>
          </p:cNvPr>
          <p:cNvGrpSpPr/>
          <p:nvPr/>
        </p:nvGrpSpPr>
        <p:grpSpPr>
          <a:xfrm>
            <a:off x="1815961" y="4646888"/>
            <a:ext cx="10167526" cy="1800000"/>
            <a:chOff x="1815961" y="4646888"/>
            <a:chExt cx="10167526" cy="1800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B985FDA-4107-E04E-9EE6-D36D81335B4E}"/>
                </a:ext>
              </a:extLst>
            </p:cNvPr>
            <p:cNvSpPr/>
            <p:nvPr/>
          </p:nvSpPr>
          <p:spPr>
            <a:xfrm>
              <a:off x="3014107" y="4826888"/>
              <a:ext cx="1440000" cy="144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x1_s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A3F45B-0AC2-D445-BD22-A42AC57ECBDD}"/>
                </a:ext>
              </a:extLst>
            </p:cNvPr>
            <p:cNvSpPr/>
            <p:nvPr/>
          </p:nvSpPr>
          <p:spPr>
            <a:xfrm rot="5400000">
              <a:off x="1131067" y="5331782"/>
              <a:ext cx="180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Conv1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2898DB-315C-4749-8CDA-4DCA53F10A2F}"/>
                </a:ext>
              </a:extLst>
            </p:cNvPr>
            <p:cNvSpPr/>
            <p:nvPr/>
          </p:nvSpPr>
          <p:spPr>
            <a:xfrm rot="5400000">
              <a:off x="1730140" y="5331782"/>
              <a:ext cx="180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Conv2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1D5167B-0CC8-164E-BC62-4B79A8B1A869}"/>
                </a:ext>
              </a:extLst>
            </p:cNvPr>
            <p:cNvSpPr/>
            <p:nvPr/>
          </p:nvSpPr>
          <p:spPr>
            <a:xfrm rot="5400000">
              <a:off x="4298074" y="5331782"/>
              <a:ext cx="108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Pool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7B6A1B9-B8AD-4A4E-AFCB-714C9BC6A2B8}"/>
                </a:ext>
              </a:extLst>
            </p:cNvPr>
            <p:cNvSpPr/>
            <p:nvPr/>
          </p:nvSpPr>
          <p:spPr>
            <a:xfrm rot="5400000">
              <a:off x="4897147" y="5331782"/>
              <a:ext cx="108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Conv3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E0323A4-BA1E-D748-93BD-897FF5B07418}"/>
                </a:ext>
              </a:extLst>
            </p:cNvPr>
            <p:cNvSpPr/>
            <p:nvPr/>
          </p:nvSpPr>
          <p:spPr>
            <a:xfrm rot="5400000">
              <a:off x="5496220" y="5331782"/>
              <a:ext cx="108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Conv4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252D7B-A08D-604A-9744-B88214EF2CED}"/>
                </a:ext>
              </a:extLst>
            </p:cNvPr>
            <p:cNvSpPr/>
            <p:nvPr/>
          </p:nvSpPr>
          <p:spPr>
            <a:xfrm>
              <a:off x="6420187" y="5006888"/>
              <a:ext cx="1080000" cy="108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x2_s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EAEAFE-C961-304B-8975-65A699F7AA97}"/>
                </a:ext>
              </a:extLst>
            </p:cNvPr>
            <p:cNvSpPr/>
            <p:nvPr/>
          </p:nvSpPr>
          <p:spPr>
            <a:xfrm>
              <a:off x="9466267" y="5186888"/>
              <a:ext cx="720000" cy="72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x3_s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EAAF20A-2E28-BD47-856F-3A598C703D61}"/>
                </a:ext>
              </a:extLst>
            </p:cNvPr>
            <p:cNvSpPr/>
            <p:nvPr/>
          </p:nvSpPr>
          <p:spPr>
            <a:xfrm rot="5400000">
              <a:off x="7524154" y="5331782"/>
              <a:ext cx="72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2A7F5B7-69C3-CC4C-935B-271ECD13B490}"/>
                </a:ext>
              </a:extLst>
            </p:cNvPr>
            <p:cNvSpPr/>
            <p:nvPr/>
          </p:nvSpPr>
          <p:spPr>
            <a:xfrm rot="5400000">
              <a:off x="8123227" y="5331782"/>
              <a:ext cx="72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B81B299-6454-4347-8998-2BBB7D66884C}"/>
                </a:ext>
              </a:extLst>
            </p:cNvPr>
            <p:cNvSpPr/>
            <p:nvPr/>
          </p:nvSpPr>
          <p:spPr>
            <a:xfrm rot="5400000">
              <a:off x="8722300" y="5331782"/>
              <a:ext cx="72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CCEAB7A-0A3F-4740-950E-FD5ECFE1C6FA}"/>
                </a:ext>
              </a:extLst>
            </p:cNvPr>
            <p:cNvSpPr/>
            <p:nvPr/>
          </p:nvSpPr>
          <p:spPr>
            <a:xfrm rot="5400000">
              <a:off x="10030234" y="5331782"/>
              <a:ext cx="108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GAP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9AB3C39-D427-B940-B9CC-E5BB664DE4DA}"/>
                </a:ext>
              </a:extLst>
            </p:cNvPr>
            <p:cNvSpPr/>
            <p:nvPr/>
          </p:nvSpPr>
          <p:spPr>
            <a:xfrm rot="5400000">
              <a:off x="10539307" y="53317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logits_s</a:t>
              </a:r>
              <a:endParaRPr kumimoji="1" lang="ko-KR" alt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9FE8AF0-6767-B847-813A-3229028C4A87}"/>
                </a:ext>
              </a:extLst>
            </p:cNvPr>
            <p:cNvSpPr/>
            <p:nvPr/>
          </p:nvSpPr>
          <p:spPr>
            <a:xfrm rot="5400000">
              <a:off x="11138381" y="53317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</a:t>
              </a:r>
              <a:r>
                <a:rPr kumimoji="1" lang="en-US" altLang="ko-KR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_s</a:t>
              </a:r>
              <a:endParaRPr kumimoji="1" lang="ko-KR" alt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7AA36C16-B39B-6B47-925F-CE2BE88A50EC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rot="5400000" flipH="1" flipV="1">
            <a:off x="963746" y="2676573"/>
            <a:ext cx="720000" cy="98443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B8E5F389-ADC9-CE4F-86A2-08B9B5EC6064}"/>
              </a:ext>
            </a:extLst>
          </p:cNvPr>
          <p:cNvCxnSpPr>
            <a:cxnSpLocks/>
            <a:stCxn id="4" idx="2"/>
            <a:endCxn id="25" idx="2"/>
          </p:cNvCxnSpPr>
          <p:nvPr/>
        </p:nvCxnSpPr>
        <p:spPr>
          <a:xfrm rot="16200000" flipH="1">
            <a:off x="1034696" y="4765623"/>
            <a:ext cx="578100" cy="98443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131964-99B2-8E4A-87C6-DA31E2126C7F}"/>
              </a:ext>
            </a:extLst>
          </p:cNvPr>
          <p:cNvSpPr txBox="1"/>
          <p:nvPr/>
        </p:nvSpPr>
        <p:spPr>
          <a:xfrm>
            <a:off x="62442" y="1566146"/>
            <a:ext cx="153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Teacher</a:t>
            </a:r>
            <a:endParaRPr kumimoji="1" lang="ko-KR" altLang="en-US" sz="2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66F80-9E78-EC48-895B-EE6BD2131F35}"/>
              </a:ext>
            </a:extLst>
          </p:cNvPr>
          <p:cNvSpPr txBox="1"/>
          <p:nvPr/>
        </p:nvSpPr>
        <p:spPr>
          <a:xfrm>
            <a:off x="123925" y="5912356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Student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670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7FFD4-F3BF-C845-BD65-183C6F0F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Train Teacher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412380-A63C-B449-B84D-7D4FEA736970}"/>
              </a:ext>
            </a:extLst>
          </p:cNvPr>
          <p:cNvSpPr/>
          <p:nvPr/>
        </p:nvSpPr>
        <p:spPr>
          <a:xfrm>
            <a:off x="111531" y="3528788"/>
            <a:ext cx="1440000" cy="1440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Input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8CED634-B031-D14B-9BA4-96E5A8D23DB0}"/>
              </a:ext>
            </a:extLst>
          </p:cNvPr>
          <p:cNvGrpSpPr/>
          <p:nvPr/>
        </p:nvGrpSpPr>
        <p:grpSpPr>
          <a:xfrm>
            <a:off x="1815961" y="1728788"/>
            <a:ext cx="10167526" cy="2160000"/>
            <a:chOff x="1815961" y="1728788"/>
            <a:chExt cx="10167526" cy="2160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3F665F-DEA9-BA45-B045-E5EB906B341A}"/>
                </a:ext>
              </a:extLst>
            </p:cNvPr>
            <p:cNvSpPr/>
            <p:nvPr/>
          </p:nvSpPr>
          <p:spPr>
            <a:xfrm>
              <a:off x="3014107" y="2088788"/>
              <a:ext cx="1440000" cy="144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x1_t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9AE645-2C20-7D4D-9698-37C69224C856}"/>
                </a:ext>
              </a:extLst>
            </p:cNvPr>
            <p:cNvSpPr/>
            <p:nvPr/>
          </p:nvSpPr>
          <p:spPr>
            <a:xfrm rot="5400000">
              <a:off x="951067" y="2593682"/>
              <a:ext cx="216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Conv1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94D49E-D399-F445-A63F-BF7A1084A7E9}"/>
                </a:ext>
              </a:extLst>
            </p:cNvPr>
            <p:cNvSpPr/>
            <p:nvPr/>
          </p:nvSpPr>
          <p:spPr>
            <a:xfrm rot="5400000">
              <a:off x="1550140" y="2593682"/>
              <a:ext cx="216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Conv2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C96F19-28AC-A94C-B8BE-8CE93B08D132}"/>
                </a:ext>
              </a:extLst>
            </p:cNvPr>
            <p:cNvSpPr/>
            <p:nvPr/>
          </p:nvSpPr>
          <p:spPr>
            <a:xfrm rot="5400000">
              <a:off x="4118074" y="2593682"/>
              <a:ext cx="144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Pool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74C8B6-27EC-A543-BE40-8B7AACDD9D48}"/>
                </a:ext>
              </a:extLst>
            </p:cNvPr>
            <p:cNvSpPr/>
            <p:nvPr/>
          </p:nvSpPr>
          <p:spPr>
            <a:xfrm rot="5400000">
              <a:off x="4717147" y="2593682"/>
              <a:ext cx="144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Conv3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D81948-6AF3-5942-9A0F-A2CC0434E4AB}"/>
                </a:ext>
              </a:extLst>
            </p:cNvPr>
            <p:cNvSpPr/>
            <p:nvPr/>
          </p:nvSpPr>
          <p:spPr>
            <a:xfrm rot="5400000">
              <a:off x="5316220" y="2593682"/>
              <a:ext cx="144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Conv4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88D1A2D-CDEF-A74A-B622-3250255688FB}"/>
                </a:ext>
              </a:extLst>
            </p:cNvPr>
            <p:cNvSpPr/>
            <p:nvPr/>
          </p:nvSpPr>
          <p:spPr>
            <a:xfrm>
              <a:off x="6420187" y="2268788"/>
              <a:ext cx="1080000" cy="108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x2_t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B38661-8CA4-D44A-B95B-9B0E8D658934}"/>
                </a:ext>
              </a:extLst>
            </p:cNvPr>
            <p:cNvSpPr/>
            <p:nvPr/>
          </p:nvSpPr>
          <p:spPr>
            <a:xfrm>
              <a:off x="9466267" y="2448788"/>
              <a:ext cx="720000" cy="72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x3_t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E556FB4-7FE1-C944-ACAB-CC1571DF7169}"/>
                </a:ext>
              </a:extLst>
            </p:cNvPr>
            <p:cNvSpPr/>
            <p:nvPr/>
          </p:nvSpPr>
          <p:spPr>
            <a:xfrm rot="5400000">
              <a:off x="7344154" y="2593682"/>
              <a:ext cx="108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Pool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DFECC6B-BA3B-D541-B7DB-05A33D73739D}"/>
                </a:ext>
              </a:extLst>
            </p:cNvPr>
            <p:cNvSpPr/>
            <p:nvPr/>
          </p:nvSpPr>
          <p:spPr>
            <a:xfrm rot="5400000">
              <a:off x="7943227" y="2593682"/>
              <a:ext cx="108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Conv5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846CB87-0D68-5942-9075-00DBF15CC577}"/>
                </a:ext>
              </a:extLst>
            </p:cNvPr>
            <p:cNvSpPr/>
            <p:nvPr/>
          </p:nvSpPr>
          <p:spPr>
            <a:xfrm rot="5400000">
              <a:off x="8542300" y="2593682"/>
              <a:ext cx="108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Conv6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97BA360-8353-FA4D-A43A-3EAB4C5C1A7E}"/>
                </a:ext>
              </a:extLst>
            </p:cNvPr>
            <p:cNvSpPr/>
            <p:nvPr/>
          </p:nvSpPr>
          <p:spPr>
            <a:xfrm rot="5400000">
              <a:off x="10030234" y="2593682"/>
              <a:ext cx="108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GAP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BD7FD4F-D564-2B48-ACA4-5F88BBECB303}"/>
                </a:ext>
              </a:extLst>
            </p:cNvPr>
            <p:cNvSpPr/>
            <p:nvPr/>
          </p:nvSpPr>
          <p:spPr>
            <a:xfrm rot="5400000">
              <a:off x="10539307" y="25936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Logits_t</a:t>
              </a:r>
              <a:endParaRPr kumimoji="1" lang="ko-KR" alt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87EF44B-89EB-1C41-90EC-868ECFB0847E}"/>
                </a:ext>
              </a:extLst>
            </p:cNvPr>
            <p:cNvSpPr/>
            <p:nvPr/>
          </p:nvSpPr>
          <p:spPr>
            <a:xfrm rot="5400000">
              <a:off x="11138381" y="25936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outputs_t</a:t>
              </a:r>
              <a:endParaRPr kumimoji="1" lang="ko-KR" alt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6A1357-74E6-8641-99FE-A5527B8328CD}"/>
              </a:ext>
            </a:extLst>
          </p:cNvPr>
          <p:cNvGrpSpPr/>
          <p:nvPr/>
        </p:nvGrpSpPr>
        <p:grpSpPr>
          <a:xfrm>
            <a:off x="1815961" y="4646888"/>
            <a:ext cx="10167526" cy="1800000"/>
            <a:chOff x="1815961" y="4646888"/>
            <a:chExt cx="10167526" cy="1800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B985FDA-4107-E04E-9EE6-D36D81335B4E}"/>
                </a:ext>
              </a:extLst>
            </p:cNvPr>
            <p:cNvSpPr/>
            <p:nvPr/>
          </p:nvSpPr>
          <p:spPr>
            <a:xfrm>
              <a:off x="3014107" y="4826888"/>
              <a:ext cx="1440000" cy="1440000"/>
            </a:xfrm>
            <a:prstGeom prst="rect">
              <a:avLst/>
            </a:prstGeom>
            <a:noFill/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>
                      <a:alpha val="10000"/>
                    </a:sys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x1_s</a:t>
              </a:r>
              <a:endParaRPr kumimoji="1" lang="ko-KR" altLang="en-US" sz="2000" b="1" baseline="-25000" dirty="0">
                <a:solidFill>
                  <a:sysClr val="windowText" lastClr="000000">
                    <a:alpha val="1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A3F45B-0AC2-D445-BD22-A42AC57ECBDD}"/>
                </a:ext>
              </a:extLst>
            </p:cNvPr>
            <p:cNvSpPr/>
            <p:nvPr/>
          </p:nvSpPr>
          <p:spPr>
            <a:xfrm rot="5400000">
              <a:off x="1131067" y="5331782"/>
              <a:ext cx="1800000" cy="430212"/>
            </a:xfrm>
            <a:prstGeom prst="rect">
              <a:avLst/>
            </a:prstGeom>
            <a:solidFill>
              <a:sysClr val="windowText" lastClr="000000">
                <a:alpha val="10000"/>
              </a:sysClr>
            </a:solidFill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>
                      <a:alpha val="10000"/>
                    </a:sysClr>
                  </a:solidFill>
                </a:rPr>
                <a:t>Conv1</a:t>
              </a:r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2898DB-315C-4749-8CDA-4DCA53F10A2F}"/>
                </a:ext>
              </a:extLst>
            </p:cNvPr>
            <p:cNvSpPr/>
            <p:nvPr/>
          </p:nvSpPr>
          <p:spPr>
            <a:xfrm rot="5400000">
              <a:off x="1730140" y="5331782"/>
              <a:ext cx="1800000" cy="430212"/>
            </a:xfrm>
            <a:prstGeom prst="rect">
              <a:avLst/>
            </a:prstGeom>
            <a:solidFill>
              <a:sysClr val="windowText" lastClr="000000">
                <a:alpha val="10000"/>
              </a:sysClr>
            </a:solidFill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>
                      <a:alpha val="10000"/>
                    </a:sysClr>
                  </a:solidFill>
                </a:rPr>
                <a:t>Conv2</a:t>
              </a:r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1D5167B-0CC8-164E-BC62-4B79A8B1A869}"/>
                </a:ext>
              </a:extLst>
            </p:cNvPr>
            <p:cNvSpPr/>
            <p:nvPr/>
          </p:nvSpPr>
          <p:spPr>
            <a:xfrm rot="5400000">
              <a:off x="4298074" y="5331782"/>
              <a:ext cx="1080000" cy="430212"/>
            </a:xfrm>
            <a:prstGeom prst="rect">
              <a:avLst/>
            </a:prstGeom>
            <a:solidFill>
              <a:sysClr val="windowText" lastClr="000000">
                <a:alpha val="10000"/>
              </a:sysClr>
            </a:solidFill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>
                      <a:alpha val="10000"/>
                    </a:sysClr>
                  </a:solidFill>
                </a:rPr>
                <a:t>Pool</a:t>
              </a:r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7B6A1B9-B8AD-4A4E-AFCB-714C9BC6A2B8}"/>
                </a:ext>
              </a:extLst>
            </p:cNvPr>
            <p:cNvSpPr/>
            <p:nvPr/>
          </p:nvSpPr>
          <p:spPr>
            <a:xfrm rot="5400000">
              <a:off x="4897147" y="5331782"/>
              <a:ext cx="1080000" cy="430212"/>
            </a:xfrm>
            <a:prstGeom prst="rect">
              <a:avLst/>
            </a:prstGeom>
            <a:solidFill>
              <a:sysClr val="windowText" lastClr="000000">
                <a:alpha val="10000"/>
              </a:sysClr>
            </a:solidFill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>
                      <a:alpha val="10000"/>
                    </a:sysClr>
                  </a:solidFill>
                </a:rPr>
                <a:t>Conv3</a:t>
              </a:r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E0323A4-BA1E-D748-93BD-897FF5B07418}"/>
                </a:ext>
              </a:extLst>
            </p:cNvPr>
            <p:cNvSpPr/>
            <p:nvPr/>
          </p:nvSpPr>
          <p:spPr>
            <a:xfrm rot="5400000">
              <a:off x="5496220" y="5331782"/>
              <a:ext cx="1080000" cy="430212"/>
            </a:xfrm>
            <a:prstGeom prst="rect">
              <a:avLst/>
            </a:prstGeom>
            <a:solidFill>
              <a:sysClr val="windowText" lastClr="000000">
                <a:alpha val="10000"/>
              </a:sysClr>
            </a:solidFill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>
                      <a:alpha val="10000"/>
                    </a:sysClr>
                  </a:solidFill>
                </a:rPr>
                <a:t>Conv4</a:t>
              </a:r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252D7B-A08D-604A-9744-B88214EF2CED}"/>
                </a:ext>
              </a:extLst>
            </p:cNvPr>
            <p:cNvSpPr/>
            <p:nvPr/>
          </p:nvSpPr>
          <p:spPr>
            <a:xfrm>
              <a:off x="6420187" y="5006888"/>
              <a:ext cx="1080000" cy="1080000"/>
            </a:xfrm>
            <a:prstGeom prst="rect">
              <a:avLst/>
            </a:prstGeom>
            <a:noFill/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>
                      <a:alpha val="10000"/>
                    </a:sys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x2_s</a:t>
              </a:r>
              <a:endParaRPr kumimoji="1" lang="ko-KR" altLang="en-US" sz="2000" b="1" baseline="-25000" dirty="0">
                <a:solidFill>
                  <a:sysClr val="windowText" lastClr="000000">
                    <a:alpha val="1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EAEAFE-C961-304B-8975-65A699F7AA97}"/>
                </a:ext>
              </a:extLst>
            </p:cNvPr>
            <p:cNvSpPr/>
            <p:nvPr/>
          </p:nvSpPr>
          <p:spPr>
            <a:xfrm>
              <a:off x="9466267" y="5186888"/>
              <a:ext cx="720000" cy="720000"/>
            </a:xfrm>
            <a:prstGeom prst="rect">
              <a:avLst/>
            </a:prstGeom>
            <a:noFill/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>
                      <a:alpha val="10000"/>
                    </a:sys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x3_s</a:t>
              </a:r>
              <a:endParaRPr kumimoji="1" lang="ko-KR" altLang="en-US" sz="2000" b="1" baseline="-25000" dirty="0">
                <a:solidFill>
                  <a:sysClr val="windowText" lastClr="000000">
                    <a:alpha val="1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EAAF20A-2E28-BD47-856F-3A598C703D61}"/>
                </a:ext>
              </a:extLst>
            </p:cNvPr>
            <p:cNvSpPr/>
            <p:nvPr/>
          </p:nvSpPr>
          <p:spPr>
            <a:xfrm rot="5400000">
              <a:off x="7524154" y="5331782"/>
              <a:ext cx="720000" cy="430212"/>
            </a:xfrm>
            <a:prstGeom prst="rect">
              <a:avLst/>
            </a:prstGeom>
            <a:solidFill>
              <a:sysClr val="windowText" lastClr="000000">
                <a:alpha val="10000"/>
              </a:sysClr>
            </a:solidFill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2A7F5B7-69C3-CC4C-935B-271ECD13B490}"/>
                </a:ext>
              </a:extLst>
            </p:cNvPr>
            <p:cNvSpPr/>
            <p:nvPr/>
          </p:nvSpPr>
          <p:spPr>
            <a:xfrm rot="5400000">
              <a:off x="8123227" y="5331782"/>
              <a:ext cx="720000" cy="430212"/>
            </a:xfrm>
            <a:prstGeom prst="rect">
              <a:avLst/>
            </a:prstGeom>
            <a:solidFill>
              <a:sysClr val="windowText" lastClr="000000">
                <a:alpha val="10000"/>
              </a:sysClr>
            </a:solidFill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B81B299-6454-4347-8998-2BBB7D66884C}"/>
                </a:ext>
              </a:extLst>
            </p:cNvPr>
            <p:cNvSpPr/>
            <p:nvPr/>
          </p:nvSpPr>
          <p:spPr>
            <a:xfrm rot="5400000">
              <a:off x="8722300" y="5331782"/>
              <a:ext cx="720000" cy="430212"/>
            </a:xfrm>
            <a:prstGeom prst="rect">
              <a:avLst/>
            </a:prstGeom>
            <a:solidFill>
              <a:sysClr val="windowText" lastClr="000000">
                <a:alpha val="10000"/>
              </a:sysClr>
            </a:solidFill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CCEAB7A-0A3F-4740-950E-FD5ECFE1C6FA}"/>
                </a:ext>
              </a:extLst>
            </p:cNvPr>
            <p:cNvSpPr/>
            <p:nvPr/>
          </p:nvSpPr>
          <p:spPr>
            <a:xfrm rot="5400000">
              <a:off x="10030234" y="5331782"/>
              <a:ext cx="1080000" cy="430212"/>
            </a:xfrm>
            <a:prstGeom prst="rect">
              <a:avLst/>
            </a:prstGeom>
            <a:solidFill>
              <a:sysClr val="windowText" lastClr="000000">
                <a:alpha val="10000"/>
              </a:sysClr>
            </a:solidFill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>
                      <a:alpha val="10000"/>
                    </a:sysClr>
                  </a:solidFill>
                </a:rPr>
                <a:t>GAP</a:t>
              </a:r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9AB3C39-D427-B940-B9CC-E5BB664DE4DA}"/>
                </a:ext>
              </a:extLst>
            </p:cNvPr>
            <p:cNvSpPr/>
            <p:nvPr/>
          </p:nvSpPr>
          <p:spPr>
            <a:xfrm rot="5400000">
              <a:off x="10539307" y="53317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>
                      <a:alpha val="10000"/>
                    </a:sys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logits_s</a:t>
              </a:r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9FE8AF0-6767-B847-813A-3229028C4A87}"/>
                </a:ext>
              </a:extLst>
            </p:cNvPr>
            <p:cNvSpPr/>
            <p:nvPr/>
          </p:nvSpPr>
          <p:spPr>
            <a:xfrm rot="5400000">
              <a:off x="11138381" y="53317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>
                      <a:alpha val="10000"/>
                    </a:sys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</a:t>
              </a:r>
              <a:r>
                <a:rPr kumimoji="1" lang="en-US" altLang="ko-KR" b="1" dirty="0" err="1">
                  <a:solidFill>
                    <a:sysClr val="windowText" lastClr="000000">
                      <a:alpha val="10000"/>
                    </a:sys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_s</a:t>
              </a:r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7AA36C16-B39B-6B47-925F-CE2BE88A50EC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rot="5400000" flipH="1" flipV="1">
            <a:off x="963746" y="2676573"/>
            <a:ext cx="720000" cy="98443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B8E5F389-ADC9-CE4F-86A2-08B9B5EC6064}"/>
              </a:ext>
            </a:extLst>
          </p:cNvPr>
          <p:cNvCxnSpPr>
            <a:cxnSpLocks/>
            <a:stCxn id="4" idx="2"/>
            <a:endCxn id="25" idx="2"/>
          </p:cNvCxnSpPr>
          <p:nvPr/>
        </p:nvCxnSpPr>
        <p:spPr>
          <a:xfrm rot="16200000" flipH="1">
            <a:off x="1034696" y="4765623"/>
            <a:ext cx="578100" cy="984430"/>
          </a:xfrm>
          <a:prstGeom prst="bentConnector2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131964-99B2-8E4A-87C6-DA31E2126C7F}"/>
              </a:ext>
            </a:extLst>
          </p:cNvPr>
          <p:cNvSpPr txBox="1"/>
          <p:nvPr/>
        </p:nvSpPr>
        <p:spPr>
          <a:xfrm>
            <a:off x="62442" y="1566146"/>
            <a:ext cx="153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Teacher</a:t>
            </a:r>
            <a:endParaRPr kumimoji="1" lang="ko-KR" altLang="en-US" sz="2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66F80-9E78-EC48-895B-EE6BD2131F35}"/>
              </a:ext>
            </a:extLst>
          </p:cNvPr>
          <p:cNvSpPr txBox="1"/>
          <p:nvPr/>
        </p:nvSpPr>
        <p:spPr>
          <a:xfrm>
            <a:off x="123925" y="5912356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alpha val="10000"/>
                  </a:schemeClr>
                </a:solidFill>
              </a:rPr>
              <a:t>Student</a:t>
            </a:r>
            <a:endParaRPr kumimoji="1" lang="ko-KR" altLang="en-US" sz="2800" b="1" dirty="0">
              <a:solidFill>
                <a:schemeClr val="tx1">
                  <a:alpha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7FFD4-F3BF-C845-BD65-183C6F0F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Q1. Train Student Model without Transfer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412380-A63C-B449-B84D-7D4FEA736970}"/>
              </a:ext>
            </a:extLst>
          </p:cNvPr>
          <p:cNvSpPr/>
          <p:nvPr/>
        </p:nvSpPr>
        <p:spPr>
          <a:xfrm>
            <a:off x="111531" y="3528788"/>
            <a:ext cx="1440000" cy="1440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Input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8CED634-B031-D14B-9BA4-96E5A8D23DB0}"/>
              </a:ext>
            </a:extLst>
          </p:cNvPr>
          <p:cNvGrpSpPr/>
          <p:nvPr/>
        </p:nvGrpSpPr>
        <p:grpSpPr>
          <a:xfrm>
            <a:off x="1815961" y="1728788"/>
            <a:ext cx="10167526" cy="2160000"/>
            <a:chOff x="1815961" y="1728788"/>
            <a:chExt cx="10167526" cy="2160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3F665F-DEA9-BA45-B045-E5EB906B341A}"/>
                </a:ext>
              </a:extLst>
            </p:cNvPr>
            <p:cNvSpPr/>
            <p:nvPr/>
          </p:nvSpPr>
          <p:spPr>
            <a:xfrm>
              <a:off x="3014107" y="2088788"/>
              <a:ext cx="1440000" cy="1440000"/>
            </a:xfrm>
            <a:prstGeom prst="rect">
              <a:avLst/>
            </a:prstGeom>
            <a:noFill/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>
                      <a:alpha val="10000"/>
                    </a:sys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x1_t</a:t>
              </a:r>
              <a:endParaRPr kumimoji="1" lang="ko-KR" altLang="en-US" sz="2000" b="1" baseline="-25000" dirty="0">
                <a:solidFill>
                  <a:sysClr val="windowText" lastClr="000000">
                    <a:alpha val="1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9AE645-2C20-7D4D-9698-37C69224C856}"/>
                </a:ext>
              </a:extLst>
            </p:cNvPr>
            <p:cNvSpPr/>
            <p:nvPr/>
          </p:nvSpPr>
          <p:spPr>
            <a:xfrm rot="5400000">
              <a:off x="951067" y="2593682"/>
              <a:ext cx="2160000" cy="430212"/>
            </a:xfrm>
            <a:prstGeom prst="rect">
              <a:avLst/>
            </a:prstGeom>
            <a:solidFill>
              <a:sysClr val="windowText" lastClr="000000">
                <a:alpha val="10000"/>
              </a:sysClr>
            </a:solidFill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>
                      <a:alpha val="10000"/>
                    </a:sysClr>
                  </a:solidFill>
                </a:rPr>
                <a:t>Conv1</a:t>
              </a:r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94D49E-D399-F445-A63F-BF7A1084A7E9}"/>
                </a:ext>
              </a:extLst>
            </p:cNvPr>
            <p:cNvSpPr/>
            <p:nvPr/>
          </p:nvSpPr>
          <p:spPr>
            <a:xfrm rot="5400000">
              <a:off x="1550140" y="2593682"/>
              <a:ext cx="2160000" cy="430212"/>
            </a:xfrm>
            <a:prstGeom prst="rect">
              <a:avLst/>
            </a:prstGeom>
            <a:solidFill>
              <a:sysClr val="windowText" lastClr="000000">
                <a:alpha val="10000"/>
              </a:sysClr>
            </a:solidFill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>
                      <a:alpha val="10000"/>
                    </a:sysClr>
                  </a:solidFill>
                </a:rPr>
                <a:t>Conv2</a:t>
              </a:r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C96F19-28AC-A94C-B8BE-8CE93B08D132}"/>
                </a:ext>
              </a:extLst>
            </p:cNvPr>
            <p:cNvSpPr/>
            <p:nvPr/>
          </p:nvSpPr>
          <p:spPr>
            <a:xfrm rot="5400000">
              <a:off x="4118074" y="2593682"/>
              <a:ext cx="1440000" cy="430212"/>
            </a:xfrm>
            <a:prstGeom prst="rect">
              <a:avLst/>
            </a:prstGeom>
            <a:solidFill>
              <a:sysClr val="windowText" lastClr="000000">
                <a:alpha val="10000"/>
              </a:sysClr>
            </a:solidFill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>
                      <a:alpha val="10000"/>
                    </a:sysClr>
                  </a:solidFill>
                </a:rPr>
                <a:t>Pool</a:t>
              </a:r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74C8B6-27EC-A543-BE40-8B7AACDD9D48}"/>
                </a:ext>
              </a:extLst>
            </p:cNvPr>
            <p:cNvSpPr/>
            <p:nvPr/>
          </p:nvSpPr>
          <p:spPr>
            <a:xfrm rot="5400000">
              <a:off x="4717147" y="2593682"/>
              <a:ext cx="1440000" cy="430212"/>
            </a:xfrm>
            <a:prstGeom prst="rect">
              <a:avLst/>
            </a:prstGeom>
            <a:solidFill>
              <a:sysClr val="windowText" lastClr="000000">
                <a:alpha val="10000"/>
              </a:sysClr>
            </a:solidFill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>
                      <a:alpha val="10000"/>
                    </a:sysClr>
                  </a:solidFill>
                </a:rPr>
                <a:t>Conv3</a:t>
              </a:r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D81948-6AF3-5942-9A0F-A2CC0434E4AB}"/>
                </a:ext>
              </a:extLst>
            </p:cNvPr>
            <p:cNvSpPr/>
            <p:nvPr/>
          </p:nvSpPr>
          <p:spPr>
            <a:xfrm rot="5400000">
              <a:off x="5316220" y="2593682"/>
              <a:ext cx="1440000" cy="430212"/>
            </a:xfrm>
            <a:prstGeom prst="rect">
              <a:avLst/>
            </a:prstGeom>
            <a:solidFill>
              <a:sysClr val="windowText" lastClr="000000">
                <a:alpha val="10000"/>
              </a:sysClr>
            </a:solidFill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>
                      <a:alpha val="10000"/>
                    </a:sysClr>
                  </a:solidFill>
                </a:rPr>
                <a:t>Conv4</a:t>
              </a:r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88D1A2D-CDEF-A74A-B622-3250255688FB}"/>
                </a:ext>
              </a:extLst>
            </p:cNvPr>
            <p:cNvSpPr/>
            <p:nvPr/>
          </p:nvSpPr>
          <p:spPr>
            <a:xfrm>
              <a:off x="6420187" y="2268788"/>
              <a:ext cx="1080000" cy="1080000"/>
            </a:xfrm>
            <a:prstGeom prst="rect">
              <a:avLst/>
            </a:prstGeom>
            <a:noFill/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>
                      <a:alpha val="10000"/>
                    </a:sys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x2_t</a:t>
              </a:r>
              <a:endParaRPr kumimoji="1" lang="ko-KR" altLang="en-US" sz="2000" b="1" baseline="-25000" dirty="0">
                <a:solidFill>
                  <a:sysClr val="windowText" lastClr="000000">
                    <a:alpha val="1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B38661-8CA4-D44A-B95B-9B0E8D658934}"/>
                </a:ext>
              </a:extLst>
            </p:cNvPr>
            <p:cNvSpPr/>
            <p:nvPr/>
          </p:nvSpPr>
          <p:spPr>
            <a:xfrm>
              <a:off x="9466267" y="2448788"/>
              <a:ext cx="720000" cy="720000"/>
            </a:xfrm>
            <a:prstGeom prst="rect">
              <a:avLst/>
            </a:prstGeom>
            <a:noFill/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>
                      <a:alpha val="10000"/>
                    </a:sys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x3_t</a:t>
              </a:r>
              <a:endParaRPr kumimoji="1" lang="ko-KR" altLang="en-US" sz="2000" b="1" baseline="-25000" dirty="0">
                <a:solidFill>
                  <a:sysClr val="windowText" lastClr="000000">
                    <a:alpha val="1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E556FB4-7FE1-C944-ACAB-CC1571DF7169}"/>
                </a:ext>
              </a:extLst>
            </p:cNvPr>
            <p:cNvSpPr/>
            <p:nvPr/>
          </p:nvSpPr>
          <p:spPr>
            <a:xfrm rot="5400000">
              <a:off x="7344154" y="2593682"/>
              <a:ext cx="1080000" cy="430212"/>
            </a:xfrm>
            <a:prstGeom prst="rect">
              <a:avLst/>
            </a:prstGeom>
            <a:solidFill>
              <a:sysClr val="windowText" lastClr="000000">
                <a:alpha val="10000"/>
              </a:sysClr>
            </a:solidFill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>
                      <a:alpha val="10000"/>
                    </a:sysClr>
                  </a:solidFill>
                </a:rPr>
                <a:t>Pool</a:t>
              </a:r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DFECC6B-BA3B-D541-B7DB-05A33D73739D}"/>
                </a:ext>
              </a:extLst>
            </p:cNvPr>
            <p:cNvSpPr/>
            <p:nvPr/>
          </p:nvSpPr>
          <p:spPr>
            <a:xfrm rot="5400000">
              <a:off x="7943227" y="2593682"/>
              <a:ext cx="1080000" cy="430212"/>
            </a:xfrm>
            <a:prstGeom prst="rect">
              <a:avLst/>
            </a:prstGeom>
            <a:solidFill>
              <a:sysClr val="windowText" lastClr="000000">
                <a:alpha val="10000"/>
              </a:sysClr>
            </a:solidFill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>
                      <a:alpha val="10000"/>
                    </a:sysClr>
                  </a:solidFill>
                </a:rPr>
                <a:t>Conv5</a:t>
              </a:r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846CB87-0D68-5942-9075-00DBF15CC577}"/>
                </a:ext>
              </a:extLst>
            </p:cNvPr>
            <p:cNvSpPr/>
            <p:nvPr/>
          </p:nvSpPr>
          <p:spPr>
            <a:xfrm rot="5400000">
              <a:off x="8542300" y="2593682"/>
              <a:ext cx="1080000" cy="430212"/>
            </a:xfrm>
            <a:prstGeom prst="rect">
              <a:avLst/>
            </a:prstGeom>
            <a:solidFill>
              <a:sysClr val="windowText" lastClr="000000">
                <a:alpha val="10000"/>
              </a:sysClr>
            </a:solidFill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>
                      <a:alpha val="10000"/>
                    </a:sysClr>
                  </a:solidFill>
                </a:rPr>
                <a:t>Conv6</a:t>
              </a:r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97BA360-8353-FA4D-A43A-3EAB4C5C1A7E}"/>
                </a:ext>
              </a:extLst>
            </p:cNvPr>
            <p:cNvSpPr/>
            <p:nvPr/>
          </p:nvSpPr>
          <p:spPr>
            <a:xfrm rot="5400000">
              <a:off x="10030234" y="2593682"/>
              <a:ext cx="1080000" cy="430212"/>
            </a:xfrm>
            <a:prstGeom prst="rect">
              <a:avLst/>
            </a:prstGeom>
            <a:solidFill>
              <a:sysClr val="windowText" lastClr="000000">
                <a:alpha val="10000"/>
              </a:sysClr>
            </a:solidFill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>
                      <a:alpha val="10000"/>
                    </a:sysClr>
                  </a:solidFill>
                </a:rPr>
                <a:t>GAP</a:t>
              </a:r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BD7FD4F-D564-2B48-ACA4-5F88BBECB303}"/>
                </a:ext>
              </a:extLst>
            </p:cNvPr>
            <p:cNvSpPr/>
            <p:nvPr/>
          </p:nvSpPr>
          <p:spPr>
            <a:xfrm rot="5400000">
              <a:off x="10539307" y="25936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>
                      <a:alpha val="10000"/>
                    </a:sys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Logits_t</a:t>
              </a:r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87EF44B-89EB-1C41-90EC-868ECFB0847E}"/>
                </a:ext>
              </a:extLst>
            </p:cNvPr>
            <p:cNvSpPr/>
            <p:nvPr/>
          </p:nvSpPr>
          <p:spPr>
            <a:xfrm rot="5400000">
              <a:off x="11138381" y="25936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>
                      <a:alpha val="10000"/>
                    </a:sys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outputs_t</a:t>
              </a:r>
              <a:endParaRPr kumimoji="1" lang="ko-KR" altLang="en-US" b="1" dirty="0">
                <a:solidFill>
                  <a:sysClr val="windowText" lastClr="000000">
                    <a:alpha val="1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6A1357-74E6-8641-99FE-A5527B8328CD}"/>
              </a:ext>
            </a:extLst>
          </p:cNvPr>
          <p:cNvGrpSpPr/>
          <p:nvPr/>
        </p:nvGrpSpPr>
        <p:grpSpPr>
          <a:xfrm>
            <a:off x="1815961" y="4646888"/>
            <a:ext cx="10167526" cy="1800000"/>
            <a:chOff x="1815961" y="4646888"/>
            <a:chExt cx="10167526" cy="1800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B985FDA-4107-E04E-9EE6-D36D81335B4E}"/>
                </a:ext>
              </a:extLst>
            </p:cNvPr>
            <p:cNvSpPr/>
            <p:nvPr/>
          </p:nvSpPr>
          <p:spPr>
            <a:xfrm>
              <a:off x="3014107" y="4826888"/>
              <a:ext cx="1440000" cy="144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x1_s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A3F45B-0AC2-D445-BD22-A42AC57ECBDD}"/>
                </a:ext>
              </a:extLst>
            </p:cNvPr>
            <p:cNvSpPr/>
            <p:nvPr/>
          </p:nvSpPr>
          <p:spPr>
            <a:xfrm rot="5400000">
              <a:off x="1131067" y="5331782"/>
              <a:ext cx="180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Conv1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2898DB-315C-4749-8CDA-4DCA53F10A2F}"/>
                </a:ext>
              </a:extLst>
            </p:cNvPr>
            <p:cNvSpPr/>
            <p:nvPr/>
          </p:nvSpPr>
          <p:spPr>
            <a:xfrm rot="5400000">
              <a:off x="1730140" y="5331782"/>
              <a:ext cx="180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Conv2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1D5167B-0CC8-164E-BC62-4B79A8B1A869}"/>
                </a:ext>
              </a:extLst>
            </p:cNvPr>
            <p:cNvSpPr/>
            <p:nvPr/>
          </p:nvSpPr>
          <p:spPr>
            <a:xfrm rot="5400000">
              <a:off x="4298074" y="5331782"/>
              <a:ext cx="108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Pool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7B6A1B9-B8AD-4A4E-AFCB-714C9BC6A2B8}"/>
                </a:ext>
              </a:extLst>
            </p:cNvPr>
            <p:cNvSpPr/>
            <p:nvPr/>
          </p:nvSpPr>
          <p:spPr>
            <a:xfrm rot="5400000">
              <a:off x="4897147" y="5331782"/>
              <a:ext cx="108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Conv3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E0323A4-BA1E-D748-93BD-897FF5B07418}"/>
                </a:ext>
              </a:extLst>
            </p:cNvPr>
            <p:cNvSpPr/>
            <p:nvPr/>
          </p:nvSpPr>
          <p:spPr>
            <a:xfrm rot="5400000">
              <a:off x="5496220" y="5331782"/>
              <a:ext cx="108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Conv4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252D7B-A08D-604A-9744-B88214EF2CED}"/>
                </a:ext>
              </a:extLst>
            </p:cNvPr>
            <p:cNvSpPr/>
            <p:nvPr/>
          </p:nvSpPr>
          <p:spPr>
            <a:xfrm>
              <a:off x="6420187" y="5006888"/>
              <a:ext cx="1080000" cy="108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x2_s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EAEAFE-C961-304B-8975-65A699F7AA97}"/>
                </a:ext>
              </a:extLst>
            </p:cNvPr>
            <p:cNvSpPr/>
            <p:nvPr/>
          </p:nvSpPr>
          <p:spPr>
            <a:xfrm>
              <a:off x="9466267" y="5186888"/>
              <a:ext cx="720000" cy="72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x3_s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EAAF20A-2E28-BD47-856F-3A598C703D61}"/>
                </a:ext>
              </a:extLst>
            </p:cNvPr>
            <p:cNvSpPr/>
            <p:nvPr/>
          </p:nvSpPr>
          <p:spPr>
            <a:xfrm rot="5400000">
              <a:off x="7524154" y="5331782"/>
              <a:ext cx="72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2A7F5B7-69C3-CC4C-935B-271ECD13B490}"/>
                </a:ext>
              </a:extLst>
            </p:cNvPr>
            <p:cNvSpPr/>
            <p:nvPr/>
          </p:nvSpPr>
          <p:spPr>
            <a:xfrm rot="5400000">
              <a:off x="8123227" y="5331782"/>
              <a:ext cx="72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B81B299-6454-4347-8998-2BBB7D66884C}"/>
                </a:ext>
              </a:extLst>
            </p:cNvPr>
            <p:cNvSpPr/>
            <p:nvPr/>
          </p:nvSpPr>
          <p:spPr>
            <a:xfrm rot="5400000">
              <a:off x="8722300" y="5331782"/>
              <a:ext cx="72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CCEAB7A-0A3F-4740-950E-FD5ECFE1C6FA}"/>
                </a:ext>
              </a:extLst>
            </p:cNvPr>
            <p:cNvSpPr/>
            <p:nvPr/>
          </p:nvSpPr>
          <p:spPr>
            <a:xfrm rot="5400000">
              <a:off x="10030234" y="5331782"/>
              <a:ext cx="108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GAP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9AB3C39-D427-B940-B9CC-E5BB664DE4DA}"/>
                </a:ext>
              </a:extLst>
            </p:cNvPr>
            <p:cNvSpPr/>
            <p:nvPr/>
          </p:nvSpPr>
          <p:spPr>
            <a:xfrm rot="5400000">
              <a:off x="10539307" y="53317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logits_s</a:t>
              </a:r>
              <a:endParaRPr kumimoji="1" lang="ko-KR" alt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9FE8AF0-6767-B847-813A-3229028C4A87}"/>
                </a:ext>
              </a:extLst>
            </p:cNvPr>
            <p:cNvSpPr/>
            <p:nvPr/>
          </p:nvSpPr>
          <p:spPr>
            <a:xfrm rot="5400000">
              <a:off x="11138381" y="53317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</a:t>
              </a:r>
              <a:r>
                <a:rPr kumimoji="1" lang="en-US" altLang="ko-KR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_s</a:t>
              </a:r>
              <a:endParaRPr kumimoji="1" lang="ko-KR" alt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7AA36C16-B39B-6B47-925F-CE2BE88A50EC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rot="5400000" flipH="1" flipV="1">
            <a:off x="963746" y="2676573"/>
            <a:ext cx="720000" cy="984430"/>
          </a:xfrm>
          <a:prstGeom prst="bentConnector2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B8E5F389-ADC9-CE4F-86A2-08B9B5EC6064}"/>
              </a:ext>
            </a:extLst>
          </p:cNvPr>
          <p:cNvCxnSpPr>
            <a:cxnSpLocks/>
            <a:stCxn id="4" idx="2"/>
            <a:endCxn id="25" idx="2"/>
          </p:cNvCxnSpPr>
          <p:nvPr/>
        </p:nvCxnSpPr>
        <p:spPr>
          <a:xfrm rot="16200000" flipH="1">
            <a:off x="1034696" y="4765623"/>
            <a:ext cx="578100" cy="98443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131964-99B2-8E4A-87C6-DA31E2126C7F}"/>
              </a:ext>
            </a:extLst>
          </p:cNvPr>
          <p:cNvSpPr txBox="1"/>
          <p:nvPr/>
        </p:nvSpPr>
        <p:spPr>
          <a:xfrm>
            <a:off x="62442" y="1566146"/>
            <a:ext cx="153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alpha val="10000"/>
                  </a:schemeClr>
                </a:solidFill>
              </a:rPr>
              <a:t>Teacher</a:t>
            </a:r>
            <a:endParaRPr kumimoji="1" lang="ko-KR" altLang="en-US" sz="2800" b="1" dirty="0">
              <a:solidFill>
                <a:schemeClr val="tx1">
                  <a:alpha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66F80-9E78-EC48-895B-EE6BD2131F35}"/>
              </a:ext>
            </a:extLst>
          </p:cNvPr>
          <p:cNvSpPr txBox="1"/>
          <p:nvPr/>
        </p:nvSpPr>
        <p:spPr>
          <a:xfrm>
            <a:off x="123925" y="5912356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Student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8300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7FFD4-F3BF-C845-BD65-183C6F0F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Q2. Knowledge Distillation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412380-A63C-B449-B84D-7D4FEA736970}"/>
              </a:ext>
            </a:extLst>
          </p:cNvPr>
          <p:cNvSpPr/>
          <p:nvPr/>
        </p:nvSpPr>
        <p:spPr>
          <a:xfrm>
            <a:off x="111531" y="3528788"/>
            <a:ext cx="1440000" cy="1440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ysClr val="windowText" lastClr="000000"/>
                </a:solidFill>
              </a:rPr>
              <a:t>Input</a:t>
            </a:r>
            <a:endParaRPr kumimoji="1" lang="ko-KR" alt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8CED634-B031-D14B-9BA4-96E5A8D23DB0}"/>
              </a:ext>
            </a:extLst>
          </p:cNvPr>
          <p:cNvGrpSpPr/>
          <p:nvPr/>
        </p:nvGrpSpPr>
        <p:grpSpPr>
          <a:xfrm>
            <a:off x="1815961" y="1728788"/>
            <a:ext cx="10167526" cy="2160000"/>
            <a:chOff x="1815961" y="1728788"/>
            <a:chExt cx="10167526" cy="2160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3F665F-DEA9-BA45-B045-E5EB906B341A}"/>
                </a:ext>
              </a:extLst>
            </p:cNvPr>
            <p:cNvSpPr/>
            <p:nvPr/>
          </p:nvSpPr>
          <p:spPr>
            <a:xfrm>
              <a:off x="3014107" y="2088788"/>
              <a:ext cx="1440000" cy="144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x1_t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9AE645-2C20-7D4D-9698-37C69224C856}"/>
                </a:ext>
              </a:extLst>
            </p:cNvPr>
            <p:cNvSpPr/>
            <p:nvPr/>
          </p:nvSpPr>
          <p:spPr>
            <a:xfrm rot="5400000">
              <a:off x="951067" y="2593682"/>
              <a:ext cx="216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Conv1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94D49E-D399-F445-A63F-BF7A1084A7E9}"/>
                </a:ext>
              </a:extLst>
            </p:cNvPr>
            <p:cNvSpPr/>
            <p:nvPr/>
          </p:nvSpPr>
          <p:spPr>
            <a:xfrm rot="5400000">
              <a:off x="1550140" y="2593682"/>
              <a:ext cx="216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Conv2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C96F19-28AC-A94C-B8BE-8CE93B08D132}"/>
                </a:ext>
              </a:extLst>
            </p:cNvPr>
            <p:cNvSpPr/>
            <p:nvPr/>
          </p:nvSpPr>
          <p:spPr>
            <a:xfrm rot="5400000">
              <a:off x="4118074" y="2593682"/>
              <a:ext cx="144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Pool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74C8B6-27EC-A543-BE40-8B7AACDD9D48}"/>
                </a:ext>
              </a:extLst>
            </p:cNvPr>
            <p:cNvSpPr/>
            <p:nvPr/>
          </p:nvSpPr>
          <p:spPr>
            <a:xfrm rot="5400000">
              <a:off x="4717147" y="2593682"/>
              <a:ext cx="144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Conv3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D81948-6AF3-5942-9A0F-A2CC0434E4AB}"/>
                </a:ext>
              </a:extLst>
            </p:cNvPr>
            <p:cNvSpPr/>
            <p:nvPr/>
          </p:nvSpPr>
          <p:spPr>
            <a:xfrm rot="5400000">
              <a:off x="5316220" y="2593682"/>
              <a:ext cx="144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Conv4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88D1A2D-CDEF-A74A-B622-3250255688FB}"/>
                </a:ext>
              </a:extLst>
            </p:cNvPr>
            <p:cNvSpPr/>
            <p:nvPr/>
          </p:nvSpPr>
          <p:spPr>
            <a:xfrm>
              <a:off x="6420187" y="2268788"/>
              <a:ext cx="1080000" cy="108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x2_t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B38661-8CA4-D44A-B95B-9B0E8D658934}"/>
                </a:ext>
              </a:extLst>
            </p:cNvPr>
            <p:cNvSpPr/>
            <p:nvPr/>
          </p:nvSpPr>
          <p:spPr>
            <a:xfrm>
              <a:off x="9466267" y="2448788"/>
              <a:ext cx="720000" cy="72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x3_t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E556FB4-7FE1-C944-ACAB-CC1571DF7169}"/>
                </a:ext>
              </a:extLst>
            </p:cNvPr>
            <p:cNvSpPr/>
            <p:nvPr/>
          </p:nvSpPr>
          <p:spPr>
            <a:xfrm rot="5400000">
              <a:off x="7344154" y="2593682"/>
              <a:ext cx="108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Pool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DFECC6B-BA3B-D541-B7DB-05A33D73739D}"/>
                </a:ext>
              </a:extLst>
            </p:cNvPr>
            <p:cNvSpPr/>
            <p:nvPr/>
          </p:nvSpPr>
          <p:spPr>
            <a:xfrm rot="5400000">
              <a:off x="7943227" y="2593682"/>
              <a:ext cx="108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Conv5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846CB87-0D68-5942-9075-00DBF15CC577}"/>
                </a:ext>
              </a:extLst>
            </p:cNvPr>
            <p:cNvSpPr/>
            <p:nvPr/>
          </p:nvSpPr>
          <p:spPr>
            <a:xfrm rot="5400000">
              <a:off x="8542300" y="2593682"/>
              <a:ext cx="108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Conv6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97BA360-8353-FA4D-A43A-3EAB4C5C1A7E}"/>
                </a:ext>
              </a:extLst>
            </p:cNvPr>
            <p:cNvSpPr/>
            <p:nvPr/>
          </p:nvSpPr>
          <p:spPr>
            <a:xfrm rot="5400000">
              <a:off x="10030234" y="2593682"/>
              <a:ext cx="108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GAP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BD7FD4F-D564-2B48-ACA4-5F88BBECB303}"/>
                </a:ext>
              </a:extLst>
            </p:cNvPr>
            <p:cNvSpPr/>
            <p:nvPr/>
          </p:nvSpPr>
          <p:spPr>
            <a:xfrm rot="5400000">
              <a:off x="10539307" y="25936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Logits_t</a:t>
              </a:r>
              <a:endParaRPr kumimoji="1" lang="ko-KR" alt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87EF44B-89EB-1C41-90EC-868ECFB0847E}"/>
                </a:ext>
              </a:extLst>
            </p:cNvPr>
            <p:cNvSpPr/>
            <p:nvPr/>
          </p:nvSpPr>
          <p:spPr>
            <a:xfrm rot="5400000">
              <a:off x="11138381" y="25936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outputs_t</a:t>
              </a:r>
              <a:endParaRPr kumimoji="1" lang="ko-KR" alt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6A1357-74E6-8641-99FE-A5527B8328CD}"/>
              </a:ext>
            </a:extLst>
          </p:cNvPr>
          <p:cNvGrpSpPr/>
          <p:nvPr/>
        </p:nvGrpSpPr>
        <p:grpSpPr>
          <a:xfrm>
            <a:off x="1815961" y="4646888"/>
            <a:ext cx="10167526" cy="1800000"/>
            <a:chOff x="1815961" y="4646888"/>
            <a:chExt cx="10167526" cy="1800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B985FDA-4107-E04E-9EE6-D36D81335B4E}"/>
                </a:ext>
              </a:extLst>
            </p:cNvPr>
            <p:cNvSpPr/>
            <p:nvPr/>
          </p:nvSpPr>
          <p:spPr>
            <a:xfrm>
              <a:off x="3014107" y="4826888"/>
              <a:ext cx="1440000" cy="144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x1_s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A3F45B-0AC2-D445-BD22-A42AC57ECBDD}"/>
                </a:ext>
              </a:extLst>
            </p:cNvPr>
            <p:cNvSpPr/>
            <p:nvPr/>
          </p:nvSpPr>
          <p:spPr>
            <a:xfrm rot="5400000">
              <a:off x="1131067" y="5331782"/>
              <a:ext cx="180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Conv1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2898DB-315C-4749-8CDA-4DCA53F10A2F}"/>
                </a:ext>
              </a:extLst>
            </p:cNvPr>
            <p:cNvSpPr/>
            <p:nvPr/>
          </p:nvSpPr>
          <p:spPr>
            <a:xfrm rot="5400000">
              <a:off x="1730140" y="5331782"/>
              <a:ext cx="180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Conv2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1D5167B-0CC8-164E-BC62-4B79A8B1A869}"/>
                </a:ext>
              </a:extLst>
            </p:cNvPr>
            <p:cNvSpPr/>
            <p:nvPr/>
          </p:nvSpPr>
          <p:spPr>
            <a:xfrm rot="5400000">
              <a:off x="4298074" y="5331782"/>
              <a:ext cx="108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Pool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7B6A1B9-B8AD-4A4E-AFCB-714C9BC6A2B8}"/>
                </a:ext>
              </a:extLst>
            </p:cNvPr>
            <p:cNvSpPr/>
            <p:nvPr/>
          </p:nvSpPr>
          <p:spPr>
            <a:xfrm rot="5400000">
              <a:off x="4897147" y="5331782"/>
              <a:ext cx="108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Conv3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E0323A4-BA1E-D748-93BD-897FF5B07418}"/>
                </a:ext>
              </a:extLst>
            </p:cNvPr>
            <p:cNvSpPr/>
            <p:nvPr/>
          </p:nvSpPr>
          <p:spPr>
            <a:xfrm rot="5400000">
              <a:off x="5496220" y="5331782"/>
              <a:ext cx="108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Conv4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252D7B-A08D-604A-9744-B88214EF2CED}"/>
                </a:ext>
              </a:extLst>
            </p:cNvPr>
            <p:cNvSpPr/>
            <p:nvPr/>
          </p:nvSpPr>
          <p:spPr>
            <a:xfrm>
              <a:off x="6420187" y="5006888"/>
              <a:ext cx="1080000" cy="108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x2_s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EAEAFE-C961-304B-8975-65A699F7AA97}"/>
                </a:ext>
              </a:extLst>
            </p:cNvPr>
            <p:cNvSpPr/>
            <p:nvPr/>
          </p:nvSpPr>
          <p:spPr>
            <a:xfrm>
              <a:off x="9466267" y="5186888"/>
              <a:ext cx="720000" cy="720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400" b="1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x3_s</a:t>
              </a:r>
              <a:endParaRPr kumimoji="1" lang="ko-KR" altLang="en-US" sz="2000" b="1" baseline="-25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EAAF20A-2E28-BD47-856F-3A598C703D61}"/>
                </a:ext>
              </a:extLst>
            </p:cNvPr>
            <p:cNvSpPr/>
            <p:nvPr/>
          </p:nvSpPr>
          <p:spPr>
            <a:xfrm rot="5400000">
              <a:off x="7524154" y="5331782"/>
              <a:ext cx="72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2A7F5B7-69C3-CC4C-935B-271ECD13B490}"/>
                </a:ext>
              </a:extLst>
            </p:cNvPr>
            <p:cNvSpPr/>
            <p:nvPr/>
          </p:nvSpPr>
          <p:spPr>
            <a:xfrm rot="5400000">
              <a:off x="8123227" y="5331782"/>
              <a:ext cx="72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B81B299-6454-4347-8998-2BBB7D66884C}"/>
                </a:ext>
              </a:extLst>
            </p:cNvPr>
            <p:cNvSpPr/>
            <p:nvPr/>
          </p:nvSpPr>
          <p:spPr>
            <a:xfrm rot="5400000">
              <a:off x="8722300" y="5331782"/>
              <a:ext cx="720000" cy="430212"/>
            </a:xfrm>
            <a:prstGeom prst="rect">
              <a:avLst/>
            </a:prstGeom>
            <a:solidFill>
              <a:schemeClr val="accent6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CCEAB7A-0A3F-4740-950E-FD5ECFE1C6FA}"/>
                </a:ext>
              </a:extLst>
            </p:cNvPr>
            <p:cNvSpPr/>
            <p:nvPr/>
          </p:nvSpPr>
          <p:spPr>
            <a:xfrm rot="5400000">
              <a:off x="10030234" y="5331782"/>
              <a:ext cx="1080000" cy="430212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ysClr val="windowText" lastClr="000000"/>
                  </a:solidFill>
                </a:rPr>
                <a:t>GAP</a:t>
              </a:r>
              <a:endParaRPr kumimoji="1"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9AB3C39-D427-B940-B9CC-E5BB664DE4DA}"/>
                </a:ext>
              </a:extLst>
            </p:cNvPr>
            <p:cNvSpPr/>
            <p:nvPr/>
          </p:nvSpPr>
          <p:spPr>
            <a:xfrm rot="5400000">
              <a:off x="10539307" y="53317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logits_s</a:t>
              </a:r>
              <a:endParaRPr kumimoji="1" lang="ko-KR" alt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9FE8AF0-6767-B847-813A-3229028C4A87}"/>
                </a:ext>
              </a:extLst>
            </p:cNvPr>
            <p:cNvSpPr/>
            <p:nvPr/>
          </p:nvSpPr>
          <p:spPr>
            <a:xfrm rot="5400000">
              <a:off x="11138381" y="5331782"/>
              <a:ext cx="1260000" cy="43021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20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</a:t>
              </a:r>
              <a:r>
                <a:rPr kumimoji="1" lang="en-US" altLang="ko-KR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_s</a:t>
              </a:r>
              <a:endParaRPr kumimoji="1" lang="ko-KR" alt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7AA36C16-B39B-6B47-925F-CE2BE88A50EC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rot="5400000" flipH="1" flipV="1">
            <a:off x="963746" y="2676573"/>
            <a:ext cx="720000" cy="98443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B8E5F389-ADC9-CE4F-86A2-08B9B5EC6064}"/>
              </a:ext>
            </a:extLst>
          </p:cNvPr>
          <p:cNvCxnSpPr>
            <a:cxnSpLocks/>
            <a:stCxn id="4" idx="2"/>
            <a:endCxn id="25" idx="2"/>
          </p:cNvCxnSpPr>
          <p:nvPr/>
        </p:nvCxnSpPr>
        <p:spPr>
          <a:xfrm rot="16200000" flipH="1">
            <a:off x="1034696" y="4765623"/>
            <a:ext cx="578100" cy="98443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131964-99B2-8E4A-87C6-DA31E2126C7F}"/>
              </a:ext>
            </a:extLst>
          </p:cNvPr>
          <p:cNvSpPr txBox="1"/>
          <p:nvPr/>
        </p:nvSpPr>
        <p:spPr>
          <a:xfrm>
            <a:off x="62442" y="1566146"/>
            <a:ext cx="153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Teacher</a:t>
            </a:r>
            <a:endParaRPr kumimoji="1" lang="ko-KR" altLang="en-US" sz="2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66F80-9E78-EC48-895B-EE6BD2131F35}"/>
              </a:ext>
            </a:extLst>
          </p:cNvPr>
          <p:cNvSpPr txBox="1"/>
          <p:nvPr/>
        </p:nvSpPr>
        <p:spPr>
          <a:xfrm>
            <a:off x="123925" y="5912356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Student</a:t>
            </a:r>
            <a:endParaRPr kumimoji="1" lang="ko-KR" altLang="en-US" sz="2800" b="1" dirty="0"/>
          </a:p>
        </p:txBody>
      </p:sp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07EC33D4-FBB9-1245-884A-CB3ED192D1EF}"/>
              </a:ext>
            </a:extLst>
          </p:cNvPr>
          <p:cNvSpPr/>
          <p:nvPr/>
        </p:nvSpPr>
        <p:spPr>
          <a:xfrm>
            <a:off x="10869770" y="3638127"/>
            <a:ext cx="599074" cy="1079422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691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나눔바른고딕"/>
        <a:cs typeface=""/>
      </a:majorFont>
      <a:minorFont>
        <a:latin typeface="Arial"/>
        <a:ea typeface="나눔바른고딕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28505</TotalTime>
  <Words>843</Words>
  <Application>Microsoft Macintosh PowerPoint</Application>
  <PresentationFormat>와이드스크린</PresentationFormat>
  <Paragraphs>312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나눔고딕</vt:lpstr>
      <vt:lpstr>맑은 고딕</vt:lpstr>
      <vt:lpstr>Arial</vt:lpstr>
      <vt:lpstr>Calibri</vt:lpstr>
      <vt:lpstr>Consolas</vt:lpstr>
      <vt:lpstr>Office 테마</vt:lpstr>
      <vt:lpstr>삼성 DS-KAIST AI Expert 프로그램  Transfer &amp; Multi-task Learning</vt:lpstr>
      <vt:lpstr>Overview</vt:lpstr>
      <vt:lpstr>Overview</vt:lpstr>
      <vt:lpstr>Transfer Learning </vt:lpstr>
      <vt:lpstr>What is Transfer Learning?</vt:lpstr>
      <vt:lpstr>Define Teacher &amp; Student Model</vt:lpstr>
      <vt:lpstr>Train Teacher</vt:lpstr>
      <vt:lpstr>Q1. Train Student Model without Transfer</vt:lpstr>
      <vt:lpstr>Q2. Knowledge Distillation</vt:lpstr>
      <vt:lpstr>Q2. Knowledge Distillation</vt:lpstr>
      <vt:lpstr>Q3. Attention Transfer</vt:lpstr>
      <vt:lpstr>Q3. Attention Transfer</vt:lpstr>
      <vt:lpstr>A1. Train Stduent with KD &amp; AT</vt:lpstr>
      <vt:lpstr>Multi-task Learning </vt:lpstr>
      <vt:lpstr>Model for One Task</vt:lpstr>
      <vt:lpstr>Q1. Model for Two Tasks</vt:lpstr>
      <vt:lpstr>Q2. Independent BN for each Task</vt:lpstr>
      <vt:lpstr>A2. Find Best Structure for Multiple Tasks</vt:lpstr>
      <vt:lpstr>Q2. Knowledge Distillation</vt:lpstr>
      <vt:lpstr>Q3. Attention Transfer</vt:lpstr>
      <vt:lpstr>Q1. Model for Two Tasks</vt:lpstr>
      <vt:lpstr>Q2. Independent BN for each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이제국</cp:lastModifiedBy>
  <cp:revision>2776</cp:revision>
  <dcterms:created xsi:type="dcterms:W3CDTF">2015-08-13T07:44:06Z</dcterms:created>
  <dcterms:modified xsi:type="dcterms:W3CDTF">2019-09-25T04:17:42Z</dcterms:modified>
</cp:coreProperties>
</file>