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818" r:id="rId3"/>
    <p:sldId id="772" r:id="rId4"/>
    <p:sldId id="821" r:id="rId5"/>
    <p:sldId id="873" r:id="rId6"/>
    <p:sldId id="853" r:id="rId7"/>
    <p:sldId id="817" r:id="rId8"/>
    <p:sldId id="816" r:id="rId9"/>
    <p:sldId id="876" r:id="rId10"/>
    <p:sldId id="822" r:id="rId11"/>
    <p:sldId id="877" r:id="rId12"/>
    <p:sldId id="823" r:id="rId13"/>
    <p:sldId id="854" r:id="rId14"/>
    <p:sldId id="824" r:id="rId15"/>
    <p:sldId id="826" r:id="rId16"/>
    <p:sldId id="827" r:id="rId17"/>
    <p:sldId id="828" r:id="rId18"/>
    <p:sldId id="829" r:id="rId19"/>
    <p:sldId id="860" r:id="rId20"/>
    <p:sldId id="830" r:id="rId21"/>
    <p:sldId id="832" r:id="rId22"/>
    <p:sldId id="878" r:id="rId23"/>
    <p:sldId id="831" r:id="rId24"/>
    <p:sldId id="879" r:id="rId25"/>
    <p:sldId id="855" r:id="rId26"/>
    <p:sldId id="833" r:id="rId27"/>
    <p:sldId id="834" r:id="rId28"/>
    <p:sldId id="835" r:id="rId29"/>
    <p:sldId id="836" r:id="rId30"/>
    <p:sldId id="837" r:id="rId31"/>
    <p:sldId id="838" r:id="rId32"/>
    <p:sldId id="842" r:id="rId33"/>
    <p:sldId id="839" r:id="rId34"/>
    <p:sldId id="843" r:id="rId35"/>
    <p:sldId id="847" r:id="rId36"/>
    <p:sldId id="867" r:id="rId37"/>
    <p:sldId id="870" r:id="rId38"/>
    <p:sldId id="869" r:id="rId39"/>
    <p:sldId id="868" r:id="rId40"/>
    <p:sldId id="848" r:id="rId41"/>
    <p:sldId id="849" r:id="rId42"/>
    <p:sldId id="844" r:id="rId43"/>
    <p:sldId id="845" r:id="rId44"/>
    <p:sldId id="851" r:id="rId45"/>
    <p:sldId id="856" r:id="rId46"/>
    <p:sldId id="857" r:id="rId47"/>
    <p:sldId id="852" r:id="rId48"/>
    <p:sldId id="871" r:id="rId49"/>
    <p:sldId id="872" r:id="rId50"/>
    <p:sldId id="858" r:id="rId51"/>
    <p:sldId id="862" r:id="rId52"/>
    <p:sldId id="859" r:id="rId53"/>
    <p:sldId id="863" r:id="rId54"/>
    <p:sldId id="864" r:id="rId55"/>
    <p:sldId id="861" r:id="rId56"/>
    <p:sldId id="766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2B0"/>
    <a:srgbClr val="D9524B"/>
    <a:srgbClr val="59AA6C"/>
    <a:srgbClr val="CE5B58"/>
    <a:srgbClr val="6A9955"/>
    <a:srgbClr val="445588"/>
    <a:srgbClr val="68979C"/>
    <a:srgbClr val="1E1E1E"/>
    <a:srgbClr val="D4D4D4"/>
    <a:srgbClr val="D9E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5099" autoAdjust="0"/>
  </p:normalViewPr>
  <p:slideViewPr>
    <p:cSldViewPr snapToGrid="0">
      <p:cViewPr varScale="1">
        <p:scale>
          <a:sx n="87" d="100"/>
          <a:sy n="87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1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7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VAE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latent variable model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비교하면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/>
              <a:t>Neural network weight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latent variable</a:t>
            </a:r>
            <a:r>
              <a:rPr lang="ko-KR" altLang="en-US" sz="1200" dirty="0" smtClean="0"/>
              <a:t>인 상황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헷갈리지만</a:t>
            </a:r>
            <a:r>
              <a:rPr lang="en-US" altLang="ko-KR" b="1" dirty="0" smtClean="0"/>
              <a:t>, neural network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parameter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parametrizing</a:t>
            </a:r>
            <a:r>
              <a:rPr lang="ko-KR" altLang="en-US" b="1" dirty="0" smtClean="0"/>
              <a:t>하는 거임</a:t>
            </a:r>
            <a:endParaRPr lang="en-US" altLang="ko-KR" b="1" dirty="0" smtClean="0"/>
          </a:p>
          <a:p>
            <a:r>
              <a:rPr lang="en-US" altLang="ko-KR" b="1" dirty="0" err="1" smtClean="0"/>
              <a:t>W_ij</a:t>
            </a:r>
            <a:r>
              <a:rPr lang="en-US" altLang="ko-KR" b="1" baseline="0" dirty="0" smtClean="0"/>
              <a:t> (l) -&gt; mu _</a:t>
            </a:r>
            <a:r>
              <a:rPr lang="en-US" altLang="ko-KR" b="1" baseline="0" dirty="0" err="1" smtClean="0"/>
              <a:t>w_ij</a:t>
            </a:r>
            <a:r>
              <a:rPr lang="en-US" altLang="ko-KR" b="1" baseline="0" dirty="0" smtClean="0"/>
              <a:t>(l) / </a:t>
            </a:r>
            <a:r>
              <a:rPr lang="en-US" altLang="ko-KR" b="1" baseline="0" dirty="0" err="1" smtClean="0"/>
              <a:t>sigma_w_ij</a:t>
            </a:r>
            <a:r>
              <a:rPr lang="en-US" altLang="ko-KR" b="1" baseline="0" dirty="0" smtClean="0"/>
              <a:t>(l)</a:t>
            </a:r>
            <a:r>
              <a:rPr lang="ko-KR" altLang="en-US" b="1" baseline="0" dirty="0" smtClean="0"/>
              <a:t>두고 </a:t>
            </a:r>
            <a:r>
              <a:rPr lang="en-US" altLang="ko-KR" b="1" baseline="0" dirty="0" smtClean="0"/>
              <a:t>mu, sigma</a:t>
            </a:r>
            <a:r>
              <a:rPr lang="ko-KR" altLang="en-US" b="1" baseline="0" dirty="0" smtClean="0"/>
              <a:t>를 </a:t>
            </a:r>
            <a:r>
              <a:rPr lang="ko-KR" altLang="en-US" b="1" baseline="0" dirty="0" err="1" smtClean="0"/>
              <a:t>잘찾는</a:t>
            </a:r>
            <a:r>
              <a:rPr lang="ko-KR" altLang="en-US" b="1" baseline="0" dirty="0" smtClean="0"/>
              <a:t> 그런 상황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이런 복잡성은 </a:t>
            </a:r>
            <a:r>
              <a:rPr lang="en-US" altLang="ko-KR" b="1" baseline="0" dirty="0" smtClean="0"/>
              <a:t>point </a:t>
            </a:r>
            <a:r>
              <a:rPr lang="en-US" altLang="ko-KR" b="1" baseline="0" dirty="0" err="1" smtClean="0"/>
              <a:t>estimat</a:t>
            </a:r>
            <a:r>
              <a:rPr lang="ko-KR" altLang="en-US" b="1" baseline="0" dirty="0" smtClean="0"/>
              <a:t>하는게 아니라 분포를 구하는 데서 오는 비용</a:t>
            </a:r>
            <a:endParaRPr lang="ko-KR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0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0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5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13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82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03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2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3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3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60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77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83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4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21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11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17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55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6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11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36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75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85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35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3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35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9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8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15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94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935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72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45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7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515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6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7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229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14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65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6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4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4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3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8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23" Type="http://schemas.openxmlformats.org/officeDocument/2006/relationships/image" Target="../media/image170.png"/><Relationship Id="rId22" Type="http://schemas.openxmlformats.org/officeDocument/2006/relationships/image" Target="../media/image85.png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26" Type="http://schemas.openxmlformats.org/officeDocument/2006/relationships/image" Target="../media/image184.png"/><Relationship Id="rId3" Type="http://schemas.openxmlformats.org/officeDocument/2006/relationships/image" Target="../media/image19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9" Type="http://schemas.openxmlformats.org/officeDocument/2006/relationships/image" Target="../media/image82.png"/><Relationship Id="rId22" Type="http://schemas.openxmlformats.org/officeDocument/2006/relationships/image" Target="../media/image85.png"/><Relationship Id="rId14" Type="http://schemas.openxmlformats.org/officeDocument/2006/relationships/image" Target="../media/image77.png"/><Relationship Id="rId27" Type="http://schemas.openxmlformats.org/officeDocument/2006/relationships/image" Target="../media/image19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6.png"/><Relationship Id="rId5" Type="http://schemas.openxmlformats.org/officeDocument/2006/relationships/image" Target="../media/image74.png"/><Relationship Id="rId10" Type="http://schemas.openxmlformats.org/officeDocument/2006/relationships/image" Target="../media/image95.png"/><Relationship Id="rId4" Type="http://schemas.openxmlformats.org/officeDocument/2006/relationships/image" Target="../media/image93.png"/><Relationship Id="rId9" Type="http://schemas.openxmlformats.org/officeDocument/2006/relationships/image" Target="../media/image94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6.png"/><Relationship Id="rId5" Type="http://schemas.openxmlformats.org/officeDocument/2006/relationships/image" Target="../media/image74.png"/><Relationship Id="rId10" Type="http://schemas.openxmlformats.org/officeDocument/2006/relationships/image" Target="../media/image95.png"/><Relationship Id="rId4" Type="http://schemas.openxmlformats.org/officeDocument/2006/relationships/image" Target="../media/image93.png"/><Relationship Id="rId9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22.png"/><Relationship Id="rId3" Type="http://schemas.openxmlformats.org/officeDocument/2006/relationships/image" Target="../media/image19.png"/><Relationship Id="rId12" Type="http://schemas.openxmlformats.org/officeDocument/2006/relationships/image" Target="../media/image76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28.xml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24" Type="http://schemas.openxmlformats.org/officeDocument/2006/relationships/image" Target="../media/image29.png"/><Relationship Id="rId15" Type="http://schemas.openxmlformats.org/officeDocument/2006/relationships/image" Target="../media/image80.png"/><Relationship Id="rId23" Type="http://schemas.openxmlformats.org/officeDocument/2006/relationships/image" Target="../media/image166.png"/><Relationship Id="rId10" Type="http://schemas.openxmlformats.org/officeDocument/2006/relationships/image" Target="../media/image69.png"/><Relationship Id="rId14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26" Type="http://schemas.openxmlformats.org/officeDocument/2006/relationships/image" Target="../media/image169.png"/><Relationship Id="rId21" Type="http://schemas.openxmlformats.org/officeDocument/2006/relationships/image" Target="../media/image121.png"/><Relationship Id="rId7" Type="http://schemas.openxmlformats.org/officeDocument/2006/relationships/image" Target="../media/image19.png"/><Relationship Id="rId12" Type="http://schemas.openxmlformats.org/officeDocument/2006/relationships/image" Target="../media/image80.png"/><Relationship Id="rId25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7.png"/><Relationship Id="rId24" Type="http://schemas.openxmlformats.org/officeDocument/2006/relationships/image" Target="../media/image167.png"/><Relationship Id="rId5" Type="http://schemas.openxmlformats.org/officeDocument/2006/relationships/image" Target="../media/image124.png"/><Relationship Id="rId23" Type="http://schemas.openxmlformats.org/officeDocument/2006/relationships/image" Target="../media/image166.png"/><Relationship Id="rId10" Type="http://schemas.openxmlformats.org/officeDocument/2006/relationships/image" Target="../media/image76.png"/><Relationship Id="rId9" Type="http://schemas.openxmlformats.org/officeDocument/2006/relationships/image" Target="../media/image70.png"/><Relationship Id="rId14" Type="http://schemas.openxmlformats.org/officeDocument/2006/relationships/image" Target="../media/image122.png"/><Relationship Id="rId2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32.png"/><Relationship Id="rId26" Type="http://schemas.openxmlformats.org/officeDocument/2006/relationships/image" Target="../media/image164.png"/><Relationship Id="rId3" Type="http://schemas.openxmlformats.org/officeDocument/2006/relationships/image" Target="../media/image19.png"/><Relationship Id="rId21" Type="http://schemas.openxmlformats.org/officeDocument/2006/relationships/image" Target="../media/image371.png"/><Relationship Id="rId34" Type="http://schemas.openxmlformats.org/officeDocument/2006/relationships/image" Target="../media/image197.png"/><Relationship Id="rId7" Type="http://schemas.openxmlformats.org/officeDocument/2006/relationships/image" Target="../media/image158.png"/><Relationship Id="rId12" Type="http://schemas.openxmlformats.org/officeDocument/2006/relationships/image" Target="../media/image136.png"/><Relationship Id="rId17" Type="http://schemas.openxmlformats.org/officeDocument/2006/relationships/image" Target="../media/image31.png"/><Relationship Id="rId25" Type="http://schemas.openxmlformats.org/officeDocument/2006/relationships/image" Target="../media/image163.png"/><Relationship Id="rId33" Type="http://schemas.openxmlformats.org/officeDocument/2006/relationships/image" Target="../media/image19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5.png"/><Relationship Id="rId24" Type="http://schemas.openxmlformats.org/officeDocument/2006/relationships/image" Target="../media/image87.png"/><Relationship Id="rId32" Type="http://schemas.openxmlformats.org/officeDocument/2006/relationships/image" Target="../media/image195.png"/><Relationship Id="rId5" Type="http://schemas.openxmlformats.org/officeDocument/2006/relationships/image" Target="../media/image157.png"/><Relationship Id="rId15" Type="http://schemas.openxmlformats.org/officeDocument/2006/relationships/image" Target="../media/image240.png"/><Relationship Id="rId23" Type="http://schemas.openxmlformats.org/officeDocument/2006/relationships/image" Target="../media/image86.png"/><Relationship Id="rId28" Type="http://schemas.openxmlformats.org/officeDocument/2006/relationships/image" Target="../media/image192.png"/><Relationship Id="rId10" Type="http://schemas.openxmlformats.org/officeDocument/2006/relationships/image" Target="../media/image77.png"/><Relationship Id="rId19" Type="http://schemas.openxmlformats.org/officeDocument/2006/relationships/image" Target="../media/image33.png"/><Relationship Id="rId31" Type="http://schemas.openxmlformats.org/officeDocument/2006/relationships/image" Target="../media/image96.png"/><Relationship Id="rId4" Type="http://schemas.openxmlformats.org/officeDocument/2006/relationships/image" Target="../media/image189.png"/><Relationship Id="rId9" Type="http://schemas.openxmlformats.org/officeDocument/2006/relationships/image" Target="../media/image76.png"/><Relationship Id="rId14" Type="http://schemas.openxmlformats.org/officeDocument/2006/relationships/image" Target="../media/image191.png"/><Relationship Id="rId22" Type="http://schemas.openxmlformats.org/officeDocument/2006/relationships/image" Target="../media/image174.png"/><Relationship Id="rId27" Type="http://schemas.openxmlformats.org/officeDocument/2006/relationships/image" Target="../media/image165.png"/><Relationship Id="rId30" Type="http://schemas.openxmlformats.org/officeDocument/2006/relationships/image" Target="../media/image194.png"/><Relationship Id="rId35" Type="http://schemas.openxmlformats.org/officeDocument/2006/relationships/image" Target="../media/image198.png"/><Relationship Id="rId8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00.png"/><Relationship Id="rId3" Type="http://schemas.openxmlformats.org/officeDocument/2006/relationships/image" Target="../media/image280.png"/><Relationship Id="rId38" Type="http://schemas.openxmlformats.org/officeDocument/2006/relationships/image" Target="../media/image1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67.png"/><Relationship Id="rId36" Type="http://schemas.openxmlformats.org/officeDocument/2006/relationships/image" Target="../media/image166.png"/><Relationship Id="rId4" Type="http://schemas.openxmlformats.org/officeDocument/2006/relationships/image" Target="../media/image370.png"/><Relationship Id="rId35" Type="http://schemas.openxmlformats.org/officeDocument/2006/relationships/image" Target="../media/image16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0.png"/><Relationship Id="rId26" Type="http://schemas.openxmlformats.org/officeDocument/2006/relationships/image" Target="../media/image1640.png"/><Relationship Id="rId39" Type="http://schemas.openxmlformats.org/officeDocument/2006/relationships/image" Target="../media/image107.png"/><Relationship Id="rId3" Type="http://schemas.openxmlformats.org/officeDocument/2006/relationships/image" Target="../media/image19.png"/><Relationship Id="rId21" Type="http://schemas.openxmlformats.org/officeDocument/2006/relationships/image" Target="../media/image1730.png"/><Relationship Id="rId34" Type="http://schemas.openxmlformats.org/officeDocument/2006/relationships/image" Target="../media/image102.png"/><Relationship Id="rId42" Type="http://schemas.openxmlformats.org/officeDocument/2006/relationships/image" Target="../media/image111.png"/><Relationship Id="rId12" Type="http://schemas.openxmlformats.org/officeDocument/2006/relationships/image" Target="../media/image1360.png"/><Relationship Id="rId25" Type="http://schemas.openxmlformats.org/officeDocument/2006/relationships/image" Target="../media/image1630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notesSlide" Target="../notesSlides/notesSlide34.xml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1350.png"/><Relationship Id="rId24" Type="http://schemas.openxmlformats.org/officeDocument/2006/relationships/image" Target="../media/image89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5" Type="http://schemas.openxmlformats.org/officeDocument/2006/relationships/image" Target="../media/image1570.png"/><Relationship Id="rId23" Type="http://schemas.openxmlformats.org/officeDocument/2006/relationships/image" Target="../media/image81.png"/><Relationship Id="rId36" Type="http://schemas.openxmlformats.org/officeDocument/2006/relationships/image" Target="../media/image104.png"/><Relationship Id="rId10" Type="http://schemas.openxmlformats.org/officeDocument/2006/relationships/image" Target="../media/image79.png"/><Relationship Id="rId31" Type="http://schemas.openxmlformats.org/officeDocument/2006/relationships/image" Target="../media/image98.png"/><Relationship Id="rId9" Type="http://schemas.openxmlformats.org/officeDocument/2006/relationships/image" Target="../media/image760.png"/><Relationship Id="rId22" Type="http://schemas.openxmlformats.org/officeDocument/2006/relationships/image" Target="../media/image452.png"/><Relationship Id="rId27" Type="http://schemas.openxmlformats.org/officeDocument/2006/relationships/image" Target="../media/image1650.png"/><Relationship Id="rId30" Type="http://schemas.openxmlformats.org/officeDocument/2006/relationships/image" Target="../media/image91.png"/><Relationship Id="rId35" Type="http://schemas.openxmlformats.org/officeDocument/2006/relationships/image" Target="../media/image103.png"/><Relationship Id="rId43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0.png"/><Relationship Id="rId26" Type="http://schemas.openxmlformats.org/officeDocument/2006/relationships/image" Target="../media/image1640.png"/><Relationship Id="rId39" Type="http://schemas.openxmlformats.org/officeDocument/2006/relationships/image" Target="../media/image107.png"/><Relationship Id="rId3" Type="http://schemas.openxmlformats.org/officeDocument/2006/relationships/image" Target="../media/image19.png"/><Relationship Id="rId21" Type="http://schemas.openxmlformats.org/officeDocument/2006/relationships/image" Target="../media/image1730.png"/><Relationship Id="rId34" Type="http://schemas.openxmlformats.org/officeDocument/2006/relationships/image" Target="../media/image102.png"/><Relationship Id="rId42" Type="http://schemas.openxmlformats.org/officeDocument/2006/relationships/image" Target="../media/image103.png"/><Relationship Id="rId47" Type="http://schemas.openxmlformats.org/officeDocument/2006/relationships/image" Target="../media/image53.png"/><Relationship Id="rId12" Type="http://schemas.openxmlformats.org/officeDocument/2006/relationships/image" Target="../media/image1360.png"/><Relationship Id="rId25" Type="http://schemas.openxmlformats.org/officeDocument/2006/relationships/image" Target="../media/image1630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46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29" Type="http://schemas.openxmlformats.org/officeDocument/2006/relationships/image" Target="../media/image48.png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135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24" Type="http://schemas.openxmlformats.org/officeDocument/2006/relationships/image" Target="../media/image89.png"/><Relationship Id="rId45" Type="http://schemas.openxmlformats.org/officeDocument/2006/relationships/image" Target="../media/image51.png"/><Relationship Id="rId5" Type="http://schemas.openxmlformats.org/officeDocument/2006/relationships/image" Target="../media/image1570.png"/><Relationship Id="rId23" Type="http://schemas.openxmlformats.org/officeDocument/2006/relationships/image" Target="../media/image45.png"/><Relationship Id="rId28" Type="http://schemas.openxmlformats.org/officeDocument/2006/relationships/image" Target="../media/image47.png"/><Relationship Id="rId36" Type="http://schemas.openxmlformats.org/officeDocument/2006/relationships/image" Target="../media/image104.png"/><Relationship Id="rId49" Type="http://schemas.openxmlformats.org/officeDocument/2006/relationships/image" Target="../media/image56.png"/><Relationship Id="rId10" Type="http://schemas.openxmlformats.org/officeDocument/2006/relationships/image" Target="../media/image79.png"/><Relationship Id="rId44" Type="http://schemas.openxmlformats.org/officeDocument/2006/relationships/image" Target="../media/image112.png"/><Relationship Id="rId9" Type="http://schemas.openxmlformats.org/officeDocument/2006/relationships/image" Target="../media/image760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5" Type="http://schemas.openxmlformats.org/officeDocument/2006/relationships/image" Target="../media/image49.png"/><Relationship Id="rId43" Type="http://schemas.openxmlformats.org/officeDocument/2006/relationships/image" Target="../media/image111.png"/><Relationship Id="rId48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0.png"/><Relationship Id="rId26" Type="http://schemas.openxmlformats.org/officeDocument/2006/relationships/image" Target="../media/image1640.png"/><Relationship Id="rId39" Type="http://schemas.openxmlformats.org/officeDocument/2006/relationships/image" Target="../media/image107.png"/><Relationship Id="rId3" Type="http://schemas.openxmlformats.org/officeDocument/2006/relationships/image" Target="../media/image19.png"/><Relationship Id="rId21" Type="http://schemas.openxmlformats.org/officeDocument/2006/relationships/image" Target="../media/image1730.png"/><Relationship Id="rId34" Type="http://schemas.openxmlformats.org/officeDocument/2006/relationships/image" Target="../media/image102.png"/><Relationship Id="rId42" Type="http://schemas.openxmlformats.org/officeDocument/2006/relationships/image" Target="../media/image111.png"/><Relationship Id="rId12" Type="http://schemas.openxmlformats.org/officeDocument/2006/relationships/image" Target="../media/image1360.png"/><Relationship Id="rId25" Type="http://schemas.openxmlformats.org/officeDocument/2006/relationships/image" Target="../media/image1630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1350.png"/><Relationship Id="rId24" Type="http://schemas.openxmlformats.org/officeDocument/2006/relationships/image" Target="../media/image89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45" Type="http://schemas.openxmlformats.org/officeDocument/2006/relationships/image" Target="../media/image58.png"/><Relationship Id="rId5" Type="http://schemas.openxmlformats.org/officeDocument/2006/relationships/image" Target="../media/image1570.png"/><Relationship Id="rId23" Type="http://schemas.openxmlformats.org/officeDocument/2006/relationships/image" Target="../media/image81.png"/><Relationship Id="rId36" Type="http://schemas.openxmlformats.org/officeDocument/2006/relationships/image" Target="../media/image104.png"/><Relationship Id="rId10" Type="http://schemas.openxmlformats.org/officeDocument/2006/relationships/image" Target="../media/image79.png"/><Relationship Id="rId31" Type="http://schemas.openxmlformats.org/officeDocument/2006/relationships/image" Target="../media/image98.png"/><Relationship Id="rId44" Type="http://schemas.openxmlformats.org/officeDocument/2006/relationships/image" Target="../media/image57.png"/><Relationship Id="rId9" Type="http://schemas.openxmlformats.org/officeDocument/2006/relationships/image" Target="../media/image760.png"/><Relationship Id="rId22" Type="http://schemas.openxmlformats.org/officeDocument/2006/relationships/image" Target="../media/image452.png"/><Relationship Id="rId27" Type="http://schemas.openxmlformats.org/officeDocument/2006/relationships/image" Target="../media/image1650.png"/><Relationship Id="rId30" Type="http://schemas.openxmlformats.org/officeDocument/2006/relationships/image" Target="../media/image91.png"/><Relationship Id="rId35" Type="http://schemas.openxmlformats.org/officeDocument/2006/relationships/image" Target="../media/image103.png"/><Relationship Id="rId43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1.png"/><Relationship Id="rId26" Type="http://schemas.openxmlformats.org/officeDocument/2006/relationships/image" Target="../media/image1641.png"/><Relationship Id="rId39" Type="http://schemas.openxmlformats.org/officeDocument/2006/relationships/image" Target="../media/image110.png"/><Relationship Id="rId3" Type="http://schemas.openxmlformats.org/officeDocument/2006/relationships/image" Target="../media/image19.png"/><Relationship Id="rId21" Type="http://schemas.openxmlformats.org/officeDocument/2006/relationships/image" Target="../media/image1731.png"/><Relationship Id="rId34" Type="http://schemas.openxmlformats.org/officeDocument/2006/relationships/image" Target="../media/image104.png"/><Relationship Id="rId42" Type="http://schemas.openxmlformats.org/officeDocument/2006/relationships/image" Target="../media/image113.png"/><Relationship Id="rId12" Type="http://schemas.openxmlformats.org/officeDocument/2006/relationships/image" Target="../media/image1361.png"/><Relationship Id="rId25" Type="http://schemas.openxmlformats.org/officeDocument/2006/relationships/image" Target="../media/image1631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41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11" Type="http://schemas.openxmlformats.org/officeDocument/2006/relationships/image" Target="../media/image1351.png"/><Relationship Id="rId24" Type="http://schemas.openxmlformats.org/officeDocument/2006/relationships/image" Target="../media/image89.png"/><Relationship Id="rId37" Type="http://schemas.openxmlformats.org/officeDocument/2006/relationships/image" Target="../media/image107.png"/><Relationship Id="rId40" Type="http://schemas.openxmlformats.org/officeDocument/2006/relationships/image" Target="../media/image111.png"/><Relationship Id="rId5" Type="http://schemas.openxmlformats.org/officeDocument/2006/relationships/image" Target="../media/image1571.png"/><Relationship Id="rId23" Type="http://schemas.openxmlformats.org/officeDocument/2006/relationships/image" Target="../media/image81.png"/><Relationship Id="rId28" Type="http://schemas.openxmlformats.org/officeDocument/2006/relationships/image" Target="../media/image91.png"/><Relationship Id="rId36" Type="http://schemas.openxmlformats.org/officeDocument/2006/relationships/image" Target="../media/image106.png"/><Relationship Id="rId10" Type="http://schemas.openxmlformats.org/officeDocument/2006/relationships/image" Target="../media/image79.png"/><Relationship Id="rId31" Type="http://schemas.openxmlformats.org/officeDocument/2006/relationships/image" Target="../media/image101.png"/><Relationship Id="rId44" Type="http://schemas.openxmlformats.org/officeDocument/2006/relationships/image" Target="../media/image59.png"/><Relationship Id="rId9" Type="http://schemas.openxmlformats.org/officeDocument/2006/relationships/image" Target="../media/image761.png"/><Relationship Id="rId22" Type="http://schemas.openxmlformats.org/officeDocument/2006/relationships/image" Target="../media/image453.png"/><Relationship Id="rId27" Type="http://schemas.openxmlformats.org/officeDocument/2006/relationships/image" Target="../media/image1651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5.png"/><Relationship Id="rId4" Type="http://schemas.openxmlformats.org/officeDocument/2006/relationships/image" Target="../media/image4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4.png"/><Relationship Id="rId4" Type="http://schemas.openxmlformats.org/officeDocument/2006/relationships/image" Target="../media/image5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40.png"/><Relationship Id="rId7" Type="http://schemas.openxmlformats.org/officeDocument/2006/relationships/image" Target="../media/image6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720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0.png"/><Relationship Id="rId26" Type="http://schemas.openxmlformats.org/officeDocument/2006/relationships/image" Target="../media/image1640.png"/><Relationship Id="rId39" Type="http://schemas.openxmlformats.org/officeDocument/2006/relationships/image" Target="../media/image107.png"/><Relationship Id="rId3" Type="http://schemas.openxmlformats.org/officeDocument/2006/relationships/image" Target="../media/image19.png"/><Relationship Id="rId21" Type="http://schemas.openxmlformats.org/officeDocument/2006/relationships/image" Target="../media/image1730.png"/><Relationship Id="rId34" Type="http://schemas.openxmlformats.org/officeDocument/2006/relationships/image" Target="../media/image102.png"/><Relationship Id="rId42" Type="http://schemas.openxmlformats.org/officeDocument/2006/relationships/image" Target="../media/image111.png"/><Relationship Id="rId12" Type="http://schemas.openxmlformats.org/officeDocument/2006/relationships/image" Target="../media/image1360.png"/><Relationship Id="rId25" Type="http://schemas.openxmlformats.org/officeDocument/2006/relationships/image" Target="../media/image1630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notesSlide" Target="../notesSlides/notesSlide46.xml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1350.png"/><Relationship Id="rId24" Type="http://schemas.openxmlformats.org/officeDocument/2006/relationships/image" Target="../media/image89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5" Type="http://schemas.openxmlformats.org/officeDocument/2006/relationships/image" Target="../media/image1570.png"/><Relationship Id="rId23" Type="http://schemas.openxmlformats.org/officeDocument/2006/relationships/image" Target="../media/image81.png"/><Relationship Id="rId36" Type="http://schemas.openxmlformats.org/officeDocument/2006/relationships/image" Target="../media/image104.png"/><Relationship Id="rId10" Type="http://schemas.openxmlformats.org/officeDocument/2006/relationships/image" Target="../media/image79.png"/><Relationship Id="rId31" Type="http://schemas.openxmlformats.org/officeDocument/2006/relationships/image" Target="../media/image98.png"/><Relationship Id="rId9" Type="http://schemas.openxmlformats.org/officeDocument/2006/relationships/image" Target="../media/image760.png"/><Relationship Id="rId22" Type="http://schemas.openxmlformats.org/officeDocument/2006/relationships/image" Target="../media/image452.png"/><Relationship Id="rId27" Type="http://schemas.openxmlformats.org/officeDocument/2006/relationships/image" Target="../media/image1650.png"/><Relationship Id="rId30" Type="http://schemas.openxmlformats.org/officeDocument/2006/relationships/image" Target="../media/image91.png"/><Relationship Id="rId35" Type="http://schemas.openxmlformats.org/officeDocument/2006/relationships/image" Target="../media/image103.png"/><Relationship Id="rId43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0.png"/><Relationship Id="rId26" Type="http://schemas.openxmlformats.org/officeDocument/2006/relationships/image" Target="../media/image1640.png"/><Relationship Id="rId39" Type="http://schemas.openxmlformats.org/officeDocument/2006/relationships/image" Target="../media/image107.png"/><Relationship Id="rId3" Type="http://schemas.openxmlformats.org/officeDocument/2006/relationships/image" Target="../media/image19.png"/><Relationship Id="rId21" Type="http://schemas.openxmlformats.org/officeDocument/2006/relationships/image" Target="../media/image1730.png"/><Relationship Id="rId34" Type="http://schemas.openxmlformats.org/officeDocument/2006/relationships/image" Target="../media/image102.png"/><Relationship Id="rId42" Type="http://schemas.openxmlformats.org/officeDocument/2006/relationships/image" Target="../media/image103.png"/><Relationship Id="rId47" Type="http://schemas.openxmlformats.org/officeDocument/2006/relationships/image" Target="../media/image53.png"/><Relationship Id="rId12" Type="http://schemas.openxmlformats.org/officeDocument/2006/relationships/image" Target="../media/image1360.png"/><Relationship Id="rId25" Type="http://schemas.openxmlformats.org/officeDocument/2006/relationships/image" Target="../media/image1630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46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29" Type="http://schemas.openxmlformats.org/officeDocument/2006/relationships/image" Target="../media/image48.png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135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24" Type="http://schemas.openxmlformats.org/officeDocument/2006/relationships/image" Target="../media/image89.png"/><Relationship Id="rId45" Type="http://schemas.openxmlformats.org/officeDocument/2006/relationships/image" Target="../media/image51.png"/><Relationship Id="rId5" Type="http://schemas.openxmlformats.org/officeDocument/2006/relationships/image" Target="../media/image1570.png"/><Relationship Id="rId23" Type="http://schemas.openxmlformats.org/officeDocument/2006/relationships/image" Target="../media/image45.png"/><Relationship Id="rId28" Type="http://schemas.openxmlformats.org/officeDocument/2006/relationships/image" Target="../media/image47.png"/><Relationship Id="rId36" Type="http://schemas.openxmlformats.org/officeDocument/2006/relationships/image" Target="../media/image104.png"/><Relationship Id="rId49" Type="http://schemas.openxmlformats.org/officeDocument/2006/relationships/image" Target="../media/image56.png"/><Relationship Id="rId10" Type="http://schemas.openxmlformats.org/officeDocument/2006/relationships/image" Target="../media/image79.png"/><Relationship Id="rId44" Type="http://schemas.openxmlformats.org/officeDocument/2006/relationships/image" Target="../media/image112.png"/><Relationship Id="rId9" Type="http://schemas.openxmlformats.org/officeDocument/2006/relationships/image" Target="../media/image760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5" Type="http://schemas.openxmlformats.org/officeDocument/2006/relationships/image" Target="../media/image49.png"/><Relationship Id="rId43" Type="http://schemas.openxmlformats.org/officeDocument/2006/relationships/image" Target="../media/image111.png"/><Relationship Id="rId48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67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80.png"/><Relationship Id="rId9" Type="http://schemas.openxmlformats.org/officeDocument/2006/relationships/image" Target="../media/image8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920.png"/><Relationship Id="rId4" Type="http://schemas.openxmlformats.org/officeDocument/2006/relationships/image" Target="../media/image9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ya-ashukha/variational-dropout-sparsifies-dnn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yesWatch/tf-variational-dropout" TargetMode="External"/><Relationship Id="rId5" Type="http://schemas.openxmlformats.org/officeDocument/2006/relationships/hyperlink" Target="https://github.com/google-research/google-research/tree/master/state_of_sparsity" TargetMode="External"/><Relationship Id="rId4" Type="http://schemas.openxmlformats.org/officeDocument/2006/relationships/hyperlink" Target="https://github.com/cjratcliff/variational-dropout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0" Type="http://schemas.openxmlformats.org/officeDocument/2006/relationships/image" Target="../media/image44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44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Calibri" panose="020F0502020204030204" pitchFamily="34" charset="0"/>
              </a:rPr>
              <a:t>Tutorial:</a:t>
            </a:r>
            <a:r>
              <a:rPr lang="en-US" altLang="ko-KR" sz="4400" dirty="0">
                <a:latin typeface="Calibri" panose="020F0502020204030204" pitchFamily="34" charset="0"/>
              </a:rPr>
              <a:t/>
            </a:r>
            <a:br>
              <a:rPr lang="en-US" altLang="ko-KR" sz="4400" dirty="0">
                <a:latin typeface="Calibri" panose="020F0502020204030204" pitchFamily="34" charset="0"/>
              </a:rPr>
            </a:br>
            <a:r>
              <a:rPr lang="en-US" altLang="ko-KR" sz="4400" dirty="0">
                <a:latin typeface="Calibri" panose="020F0502020204030204" pitchFamily="34" charset="0"/>
              </a:rPr>
              <a:t>Sparse </a:t>
            </a:r>
            <a:r>
              <a:rPr lang="en-US" altLang="ko-KR" sz="4400" dirty="0" err="1">
                <a:latin typeface="Calibri" panose="020F0502020204030204" pitchFamily="34" charset="0"/>
              </a:rPr>
              <a:t>Variational</a:t>
            </a:r>
            <a:r>
              <a:rPr lang="en-US" altLang="ko-KR" sz="4400" dirty="0">
                <a:latin typeface="Calibri" panose="020F0502020204030204" pitchFamily="34" charset="0"/>
              </a:rPr>
              <a:t> Dropout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dirty="0" err="1" smtClean="0">
                <a:latin typeface="Calibri" panose="020F0502020204030204" pitchFamily="34" charset="0"/>
              </a:rPr>
              <a:t>Taewook</a:t>
            </a:r>
            <a:r>
              <a:rPr lang="en-US" altLang="ko-KR" dirty="0" smtClean="0">
                <a:latin typeface="Calibri" panose="020F0502020204030204" pitchFamily="34" charset="0"/>
              </a:rPr>
              <a:t> Nam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MLAI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en-US" altLang="ko-KR" dirty="0" smtClean="0">
                <a:latin typeface="Calibri" panose="020F0502020204030204" pitchFamily="34" charset="0"/>
              </a:rPr>
              <a:t>KAIST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5073" y="1670917"/>
            <a:ext cx="5041853" cy="1574307"/>
            <a:chOff x="1049052" y="1670917"/>
            <a:chExt cx="6499074" cy="20293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052" y="1670917"/>
              <a:ext cx="6499074" cy="2029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blipFill>
                  <a:blip r:embed="rId6"/>
                  <a:stretch>
                    <a:fillRect t="-11765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/>
            <p:cNvSpPr/>
            <p:nvPr/>
          </p:nvSpPr>
          <p:spPr>
            <a:xfrm>
              <a:off x="6892143" y="2635963"/>
              <a:ext cx="326004" cy="178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blipFill>
                  <a:blip r:embed="rId7"/>
                  <a:stretch>
                    <a:fillRect l="-26829" b="-344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38200" y="3571624"/>
                <a:ext cx="7842288" cy="297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 방식을 사용하면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Exercise! Noise variable z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기댓값과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분산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기대값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15963" lvl="2" indent="-2635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+0∙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𝟏</m:t>
                    </m:r>
                  </m:oMath>
                </a14:m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𝒛</m:t>
                            </m:r>
                          </m:e>
                          <m:sub/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𝒛</m:t>
                                </m:r>
                              </m:e>
                              <m:sub/>
                            </m:sSub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1596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1596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𝑧</m:t>
                                </m:r>
                              </m:e>
                              <m:sub/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den>
                    </m:f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1624"/>
                <a:ext cx="7842288" cy="2977931"/>
              </a:xfrm>
              <a:prstGeom prst="rect">
                <a:avLst/>
              </a:prstGeom>
              <a:blipFill>
                <a:blip r:embed="rId8"/>
                <a:stretch>
                  <a:fillRect l="-544" t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7640737" y="3414220"/>
                <a:ext cx="3330078" cy="7101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=1/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37" y="3414220"/>
                <a:ext cx="3330078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0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5073" y="1670917"/>
            <a:ext cx="5041853" cy="1574307"/>
            <a:chOff x="1049052" y="1670917"/>
            <a:chExt cx="6499074" cy="20293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052" y="1670917"/>
              <a:ext cx="6499074" cy="2029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blipFill>
                  <a:blip r:embed="rId6"/>
                  <a:stretch>
                    <a:fillRect t="-11765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/>
            <p:cNvSpPr/>
            <p:nvPr/>
          </p:nvSpPr>
          <p:spPr>
            <a:xfrm>
              <a:off x="6892143" y="2635963"/>
              <a:ext cx="326004" cy="178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blipFill>
                  <a:blip r:embed="rId7"/>
                  <a:stretch>
                    <a:fillRect l="-26829" b="-344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38200" y="3571624"/>
                <a:ext cx="7842288" cy="297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 방식을 사용하면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Exercise! Noise variable z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기댓값과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분산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기대값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15963" lvl="2" indent="-2635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+0∙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𝟏</m:t>
                    </m:r>
                  </m:oMath>
                </a14:m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𝒛</m:t>
                            </m:r>
                          </m:e>
                          <m:sub/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𝒛</m:t>
                                </m:r>
                              </m:e>
                              <m:sub/>
                            </m:sSub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1596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1596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𝑧</m:t>
                                </m:r>
                              </m:e>
                              <m:sub/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den>
                    </m:f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1624"/>
                <a:ext cx="7842288" cy="2977931"/>
              </a:xfrm>
              <a:prstGeom prst="rect">
                <a:avLst/>
              </a:prstGeom>
              <a:blipFill>
                <a:blip r:embed="rId8"/>
                <a:stretch>
                  <a:fillRect l="-544" t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8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Binary Dropout -&gt; Gaussian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1804" y="3571624"/>
                <a:ext cx="9478346" cy="192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같은 평균과 분산을 같는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=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𝒑</m:t>
                            </m:r>
                          </m:num>
                          <m:den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4" y="3571624"/>
                <a:ext cx="9478346" cy="1928605"/>
              </a:xfrm>
              <a:prstGeom prst="rect">
                <a:avLst/>
              </a:prstGeom>
              <a:blipFill>
                <a:blip r:embed="rId3"/>
                <a:stretch>
                  <a:fillRect l="-386" t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9" descr="Image result for gaussian dropo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6"/>
          <a:stretch/>
        </p:blipFill>
        <p:spPr bwMode="auto">
          <a:xfrm>
            <a:off x="6759117" y="1730189"/>
            <a:ext cx="1392839" cy="15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Image result for gaussian dropo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1" r="19684"/>
          <a:stretch/>
        </p:blipFill>
        <p:spPr bwMode="auto">
          <a:xfrm>
            <a:off x="3921787" y="1730188"/>
            <a:ext cx="1435241" cy="15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41624" y="1842247"/>
                <a:ext cx="7306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24" y="1842247"/>
                <a:ext cx="73062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455536" y="4364757"/>
            <a:ext cx="37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11803" y="5024049"/>
                <a:ext cx="7170421" cy="112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Gaussian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사용한 것이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𝑑𝑟𝑜𝑝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3" y="5024049"/>
                <a:ext cx="7170421" cy="1128514"/>
              </a:xfrm>
              <a:prstGeom prst="rect">
                <a:avLst/>
              </a:prstGeom>
              <a:blipFill>
                <a:blip r:embed="rId6"/>
                <a:stretch>
                  <a:fillRect l="-510" t="-2703" b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7229820" y="3562766"/>
                <a:ext cx="4877718" cy="1623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새로운 파라미터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도입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← </a:t>
                </a:r>
                <a:r>
                  <a:rPr lang="ko-KR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앞으로 계속 보게 될 형태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Exercise! GD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큰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주는 것은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BD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어떤 의미일까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Hint : high alpha -&gt; what p?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820" y="3562766"/>
                <a:ext cx="4877718" cy="1623393"/>
              </a:xfrm>
              <a:prstGeom prst="rect">
                <a:avLst/>
              </a:prstGeom>
              <a:blipFill>
                <a:blip r:embed="rId7"/>
                <a:stretch>
                  <a:fillRect l="-875" b="-4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0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6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Bayesian Neural Networks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26955" y="1662304"/>
                <a:ext cx="5853955" cy="477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BNN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분포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학습하는 네트워크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Bayes’ theorem</a:t>
                </a: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이용</a:t>
                </a: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ea typeface="나눔고딕" panose="020D0604000000000000" pitchFamily="50" charset="-127"/>
                  </a:rPr>
                  <a:t>                           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𝑃𝑜𝑠𝑡𝑒𝑟𝑖𝑜𝑟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𝐿𝑖𝑘𝑒𝑙𝑖h𝑜𝑜𝑑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𝑃𝑟𝑖𝑜𝑟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𝐸𝑣𝑖𝑑𝑒𝑛𝑐𝑒</m:t>
                        </m:r>
                      </m:den>
                    </m:f>
                  </m:oMath>
                </a14:m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그런데 문제가 있다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분모를 계산할 수 없음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 </a:t>
                </a:r>
                <a:endParaRPr lang="en-US" altLang="ko-KR" sz="200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해결방법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직접 구할 수 없다면 </a:t>
                </a:r>
                <a:r>
                  <a:rPr lang="ko-KR" altLang="en-US" sz="2000" b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근사</a:t>
                </a: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하자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우리가 쓸 방법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/>
                  </a:rPr>
                  <a:t>Variational Inference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5" y="1662304"/>
                <a:ext cx="5853955" cy="4773423"/>
              </a:xfrm>
              <a:prstGeom prst="rect">
                <a:avLst/>
              </a:prstGeom>
              <a:blipFill>
                <a:blip r:embed="rId3"/>
                <a:stretch>
                  <a:fillRect l="-938" t="-766" b="-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30" y="2236974"/>
            <a:ext cx="4086225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289" y="3357444"/>
            <a:ext cx="2408730" cy="740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824" y="4877600"/>
            <a:ext cx="2397500" cy="3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58151" y="1690688"/>
                <a:ext cx="8189261" cy="458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 Inference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근사하는 기법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우리가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쉽게 알 수 있는 분포를 설정하고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2000" b="0" dirty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분포를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가깝게 만들자</a:t>
                </a: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가까움의 기준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Divergence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i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우리가 풀어야할 문제</a:t>
                </a:r>
                <a:r>
                  <a:rPr lang="en-US" altLang="ko-KR" sz="2000" b="0" i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두 분포의 거리를 줄이는 문제</a:t>
                </a:r>
                <a:endParaRPr lang="en-US" altLang="ko-KR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)||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Inference → optimization problem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51" y="1690688"/>
                <a:ext cx="8189261" cy="4584012"/>
              </a:xfrm>
              <a:prstGeom prst="rect">
                <a:avLst/>
              </a:prstGeom>
              <a:blipFill>
                <a:blip r:embed="rId3"/>
                <a:stretch>
                  <a:fillRect l="-670" t="-665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579" y="3177709"/>
            <a:ext cx="3336221" cy="1654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736" y="4124878"/>
            <a:ext cx="3124200" cy="571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E3D5BC-3444-4C19-B2BA-0B1B0FF3C070}"/>
              </a:ext>
            </a:extLst>
          </p:cNvPr>
          <p:cNvCxnSpPr>
            <a:cxnSpLocks/>
          </p:cNvCxnSpPr>
          <p:nvPr/>
        </p:nvCxnSpPr>
        <p:spPr>
          <a:xfrm flipH="1">
            <a:off x="6681736" y="2674611"/>
            <a:ext cx="140675" cy="34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D3DDF8-81ED-4DC2-84BA-3DF68B337152}"/>
              </a:ext>
            </a:extLst>
          </p:cNvPr>
          <p:cNvSpPr txBox="1"/>
          <p:nvPr/>
        </p:nvSpPr>
        <p:spPr>
          <a:xfrm>
            <a:off x="6581150" y="2275372"/>
            <a:ext cx="27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Variational distribution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A8268B-1869-439A-9C6F-6B1BCF00CA0E}"/>
              </a:ext>
            </a:extLst>
          </p:cNvPr>
          <p:cNvCxnSpPr>
            <a:cxnSpLocks/>
          </p:cNvCxnSpPr>
          <p:nvPr/>
        </p:nvCxnSpPr>
        <p:spPr>
          <a:xfrm flipH="1" flipV="1">
            <a:off x="6745153" y="3321071"/>
            <a:ext cx="132408" cy="30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5AAED7-5BA6-43B3-B333-BFF2C8A1270F}"/>
              </a:ext>
            </a:extLst>
          </p:cNvPr>
          <p:cNvSpPr txBox="1"/>
          <p:nvPr/>
        </p:nvSpPr>
        <p:spPr>
          <a:xfrm>
            <a:off x="5889295" y="3529280"/>
            <a:ext cx="27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Variational parameter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C636B7-A302-4079-A76D-A51F4FD4660D}"/>
              </a:ext>
            </a:extLst>
          </p:cNvPr>
          <p:cNvCxnSpPr>
            <a:cxnSpLocks/>
          </p:cNvCxnSpPr>
          <p:nvPr/>
        </p:nvCxnSpPr>
        <p:spPr>
          <a:xfrm flipH="1">
            <a:off x="9247050" y="3291840"/>
            <a:ext cx="226134" cy="38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02AAF8-49AD-4F7E-BD1E-C0018B9FFB71}"/>
              </a:ext>
            </a:extLst>
          </p:cNvPr>
          <p:cNvSpPr txBox="1"/>
          <p:nvPr/>
        </p:nvSpPr>
        <p:spPr>
          <a:xfrm>
            <a:off x="8239848" y="2933387"/>
            <a:ext cx="27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Posterior distribution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9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58151" y="1690688"/>
                <a:ext cx="8189261" cy="4414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유도를 해보면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이</m:t>
                    </m:r>
                  </m:oMath>
                </a14:m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maximize</a:t>
                </a: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하면 되는 문제로 치환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의</a:t>
                </a:r>
                <a14:m>
                  <m:oMath xmlns:m="http://schemas.openxmlformats.org/officeDocument/2006/math">
                    <m:r>
                      <a:rPr lang="en-US" altLang="ko-KR" sz="2000" i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ko-KR" altLang="en-US" sz="200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실</m:t>
                    </m:r>
                    <m:r>
                      <a:rPr lang="ko-KR" altLang="en-US" sz="2000" i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체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?</m:t>
                    </m:r>
                  </m:oMath>
                </a14:m>
                <a:endParaRPr lang="en-US" altLang="ko-KR" sz="2000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)||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)]</m:t>
                        </m:r>
                      </m:e>
                    </m:nary>
                  </m:oMath>
                </a14:m>
                <a:endParaRPr lang="en-US" altLang="ko-KR" sz="2000" b="0" dirty="0">
                  <a:solidFill>
                    <a:srgbClr val="C00000"/>
                  </a:solidFill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직관적 해석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: Expected 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Log-likelihood + KL regularization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ELBO(Evidence lower bound)</a:t>
                </a: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라고 불림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왜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D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</m:oMath>
                </a14:m>
                <a:endParaRPr lang="en-US" altLang="ko-KR" sz="2000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결론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ELBO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maximize</a:t>
                </a: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하자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!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51" y="1690688"/>
                <a:ext cx="8189261" cy="4414542"/>
              </a:xfrm>
              <a:prstGeom prst="rect">
                <a:avLst/>
              </a:prstGeom>
              <a:blipFill>
                <a:blip r:embed="rId3"/>
                <a:stretch>
                  <a:fillRect l="-670" t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23" y="2814638"/>
            <a:ext cx="2875195" cy="142566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6118412" y="2380129"/>
            <a:ext cx="228600" cy="2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95465" y="2480982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</a:t>
            </a: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4307542" y="2013929"/>
            <a:ext cx="0" cy="411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118848" y="2013929"/>
            <a:ext cx="0" cy="4114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3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4704" y="1690688"/>
                <a:ext cx="9938992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그래서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 구현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상황을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가정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해보자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일반적인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classification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태스크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 FC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네트워크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&amp; single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레이어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(0,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따를 것이 라는 사전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(prior)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믿음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자연스럽게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사후 확률도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모델링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데이터에 대한 적절한 사후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(posterior)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확률을 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학습의 기대효과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우리의 사전 믿음을 기반으로 하되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(min KL term)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데이터를 잘 표현하는 적절한 사후 확률분포를 학습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(min NLL term)</a:t>
                </a:r>
              </a:p>
              <a:p>
                <a:pPr lvl="3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1690688"/>
                <a:ext cx="9938992" cy="4339650"/>
              </a:xfrm>
              <a:prstGeom prst="rect">
                <a:avLst/>
              </a:prstGeom>
              <a:blipFill>
                <a:blip r:embed="rId3"/>
                <a:stretch>
                  <a:fillRect l="-552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4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44704" y="2344045"/>
            <a:ext cx="3352801" cy="1366615"/>
            <a:chOff x="1523999" y="1390514"/>
            <a:chExt cx="4831976" cy="1969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523999" y="2018838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9593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7297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2878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7727" y="1999130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61873" y="2253683"/>
                <a:ext cx="5535706" cy="153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우리가 원하는 </a:t>
                </a:r>
                <a:r>
                  <a:rPr lang="en-US" altLang="ko-KR" b="1" dirty="0"/>
                  <a:t>posterior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𝒒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𝜽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에서 샘플링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미분 가능 </a:t>
                </a:r>
                <a:r>
                  <a:rPr lang="en-US" altLang="ko-KR" dirty="0"/>
                  <a:t>(back-propagation </a:t>
                </a:r>
                <a:r>
                  <a:rPr lang="ko-KR" altLang="en-US" dirty="0"/>
                  <a:t>위해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73" y="2253683"/>
                <a:ext cx="5535706" cy="1537857"/>
              </a:xfrm>
              <a:prstGeom prst="rect">
                <a:avLst/>
              </a:prstGeom>
              <a:blipFill>
                <a:blip r:embed="rId23"/>
                <a:stretch>
                  <a:fillRect l="-771" t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7E4D2-29F3-44FF-9199-C06B6CAA8426}"/>
              </a:ext>
            </a:extLst>
          </p:cNvPr>
          <p:cNvCxnSpPr/>
          <p:nvPr/>
        </p:nvCxnSpPr>
        <p:spPr>
          <a:xfrm flipH="1" flipV="1">
            <a:off x="3611880" y="3566160"/>
            <a:ext cx="224099" cy="256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F368E-F286-4E60-A66A-4681386234C9}"/>
              </a:ext>
            </a:extLst>
          </p:cNvPr>
          <p:cNvSpPr txBox="1"/>
          <p:nvPr/>
        </p:nvSpPr>
        <p:spPr>
          <a:xfrm>
            <a:off x="3720289" y="359401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Learnable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34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52" y="4748309"/>
            <a:ext cx="2798307" cy="117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44704" y="2344045"/>
            <a:ext cx="3352801" cy="1366615"/>
            <a:chOff x="1523999" y="1390514"/>
            <a:chExt cx="4831976" cy="1969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523999" y="2018838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9593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7297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2878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7727" y="1999130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354470" y="4065268"/>
            <a:ext cx="6008890" cy="0"/>
          </a:xfrm>
          <a:prstGeom prst="line">
            <a:avLst/>
          </a:prstGeom>
          <a:ln w="317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233523" y="4778741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23" y="4778741"/>
                <a:ext cx="524070" cy="1110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04406" y="4778741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4778741"/>
                <a:ext cx="1110344" cy="6636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6556599" y="47729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99" y="4772978"/>
                <a:ext cx="524070" cy="663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720970" y="4944774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4944774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688" y="49390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88" y="4939011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344704" y="4958449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7157" y="4522469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5145" y="4522470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708221" y="451670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197300" y="49390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358915" y="478613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15" y="4786139"/>
                <a:ext cx="524070" cy="111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166012" y="4795309"/>
                <a:ext cx="524070" cy="11103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12" y="4795309"/>
                <a:ext cx="524070" cy="11103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66543" y="52028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43" y="5202811"/>
                <a:ext cx="29235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23152" y="51018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2" y="5101889"/>
                <a:ext cx="29235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2969706" y="4619686"/>
            <a:ext cx="286871" cy="136801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5976198" y="4615942"/>
            <a:ext cx="286871" cy="136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61873" y="2253683"/>
                <a:ext cx="5535706" cy="1571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우리가 원하는 </a:t>
                </a:r>
                <a:r>
                  <a:rPr lang="en-US" altLang="ko-KR" b="1" dirty="0"/>
                  <a:t>posterior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𝒒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𝜽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에서 샘플링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미분 가능 </a:t>
                </a:r>
                <a:r>
                  <a:rPr lang="en-US" altLang="ko-KR" dirty="0"/>
                  <a:t>(back-propagation </a:t>
                </a:r>
                <a:r>
                  <a:rPr lang="ko-KR" altLang="en-US" dirty="0"/>
                  <a:t>위해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73" y="2253683"/>
                <a:ext cx="5535706" cy="1571071"/>
              </a:xfrm>
              <a:prstGeom prst="rect">
                <a:avLst/>
              </a:prstGeom>
              <a:blipFill>
                <a:blip r:embed="rId26"/>
                <a:stretch>
                  <a:fillRect l="-771" t="-2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66078" y="4366501"/>
                <a:ext cx="4209127" cy="137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Reparametrization Trick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(RT)</a:t>
                </a: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q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ea typeface="나눔고딕" panose="020D0604000000000000" pitchFamily="50" charset="-127"/>
                </a:endParaRPr>
              </a:p>
              <a:p>
                <a:pPr lvl="1"/>
                <a:r>
                  <a:rPr lang="en-US" altLang="ko-KR" sz="2000" dirty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sz="2000" dirty="0"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𝜖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𝜖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𝜖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altLang="ko-KR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  </a:t>
                </a:r>
                <a:r>
                  <a:rPr lang="ko-KR" altLang="en-US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𝜎</m:t>
                    </m:r>
                    <m:r>
                      <m:rPr>
                        <m:nor/>
                      </m:rPr>
                      <a:rPr lang="ko-KR" altLang="en-US" sz="2000"/>
                      <m:t>⊙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0</m:t>
                        </m:r>
                        <m: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𝐼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078" y="4366501"/>
                <a:ext cx="4209127" cy="1372876"/>
              </a:xfrm>
              <a:prstGeom prst="rect">
                <a:avLst/>
              </a:prstGeom>
              <a:blipFill>
                <a:blip r:embed="rId27"/>
                <a:stretch>
                  <a:fillRect l="-1302" t="-2222" b="-7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모서리가 둥근 직사각형 53"/>
          <p:cNvSpPr/>
          <p:nvPr/>
        </p:nvSpPr>
        <p:spPr>
          <a:xfrm>
            <a:off x="2935941" y="2528149"/>
            <a:ext cx="670029" cy="1240103"/>
          </a:xfrm>
          <a:prstGeom prst="roundRect">
            <a:avLst>
              <a:gd name="adj" fmla="val 797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85847" y="4605713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54" idx="2"/>
            <a:endCxn id="55" idx="0"/>
          </p:cNvCxnSpPr>
          <p:nvPr/>
        </p:nvCxnSpPr>
        <p:spPr>
          <a:xfrm rot="16200000" flipH="1">
            <a:off x="3525382" y="3513826"/>
            <a:ext cx="837461" cy="1346312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진행방식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27433"/>
            <a:ext cx="10515600" cy="4752102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실제 </a:t>
            </a:r>
            <a:r>
              <a:rPr lang="en-US" altLang="ko-KR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 Dropout</a:t>
            </a:r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을 위한 코드 구현은 간단</a:t>
            </a:r>
            <a:endParaRPr lang="en-US" altLang="ko-KR" sz="24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다른 수업에서 했던 모델링 </a:t>
            </a:r>
            <a:r>
              <a:rPr lang="en-US" altLang="ko-KR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+ Dropout layer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BNN </a:t>
            </a: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학습을 위한 전체적 코드 구조는 두번째 시간과 유사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왜 이렇게 하고</a:t>
            </a:r>
            <a:r>
              <a:rPr lang="en-US" altLang="ko-KR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어떻게 해야하는지 원리를 이해하는 것이 더 중요</a:t>
            </a:r>
            <a:endParaRPr lang="en-US" altLang="ko-KR" sz="24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수학적 이해 및 공식 유도가 다소 요구됨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 smtClean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코드 한 줄에 기나긴 수식 유도가 필요</a:t>
            </a:r>
            <a:endParaRPr lang="en-US" altLang="ko-KR" sz="2000" dirty="0" smtClean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수업목표</a:t>
            </a:r>
            <a:endParaRPr lang="en-US" altLang="ko-KR" sz="24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수학적 디테일을 모두 이해하지 못하더라도</a:t>
            </a:r>
            <a:r>
              <a:rPr lang="en-US" altLang="ko-KR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논리적 흐름을 파악하는 것이 목표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이론 수업에서 보다는 더 자세한 </a:t>
            </a:r>
            <a:r>
              <a:rPr lang="ko-KR" altLang="en-US" sz="2000" dirty="0" smtClean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이해</a:t>
            </a:r>
            <a:endParaRPr lang="en-US" altLang="ko-KR" sz="2000" strike="sngStrike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2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70" y="2427346"/>
            <a:ext cx="2798307" cy="117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73622" y="263748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075" y="220150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914063" y="2201507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7139" y="2195743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726218" y="2618048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3498624" y="2298723"/>
            <a:ext cx="286871" cy="136801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6505116" y="2294979"/>
            <a:ext cx="286871" cy="1368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62813" y="3622520"/>
                <a:ext cx="8866374" cy="298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이렇게 모델링한 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ELBO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 대하여 기존에 하던 것과 동일하게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minibatch-based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training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하면 끝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={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}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지금까지 한 것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미분가능한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파이프라인을 만듦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(RT)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으로써 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minibatch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기반 학습을 가능케 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이러한 방법을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Stochastic Gradient </a:t>
                </a:r>
                <a:r>
                  <a:rPr lang="en-US" altLang="ko-KR" b="1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Variational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Bayes(</a:t>
                </a:r>
                <a:r>
                  <a:rPr lang="en-US" altLang="ko-KR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SGVB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라고 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13" y="3622520"/>
                <a:ext cx="8866374" cy="2982548"/>
              </a:xfrm>
              <a:prstGeom prst="rect">
                <a:avLst/>
              </a:prstGeom>
              <a:blipFill>
                <a:blip r:embed="rId13"/>
                <a:stretch>
                  <a:fillRect l="-481" t="-102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295260" y="5355246"/>
            <a:ext cx="195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Analytic</a:t>
            </a:r>
            <a:r>
              <a:rPr lang="ko-KR" altLang="en-US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계산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44786" y="5340391"/>
            <a:ext cx="236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Minibatch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-based 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 approximation</a:t>
            </a:r>
            <a:endParaRPr lang="ko-KR" altLang="en-US" sz="1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447833" y="4986787"/>
            <a:ext cx="1645024" cy="32273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63269" y="4932781"/>
            <a:ext cx="2663162" cy="43134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E4892D-5E3C-4E72-AFAB-052FAC4771DC}"/>
              </a:ext>
            </a:extLst>
          </p:cNvPr>
          <p:cNvCxnSpPr/>
          <p:nvPr/>
        </p:nvCxnSpPr>
        <p:spPr>
          <a:xfrm flipH="1">
            <a:off x="7726218" y="4690872"/>
            <a:ext cx="220825" cy="4023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BEE70E-EA7D-4B0B-A2B4-DC30240663E7}"/>
                  </a:ext>
                </a:extLst>
              </p:cNvPr>
              <p:cNvSpPr/>
              <p:nvPr/>
            </p:nvSpPr>
            <p:spPr>
              <a:xfrm>
                <a:off x="7595487" y="4347476"/>
                <a:ext cx="943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𝑁</m:t>
                      </m:r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(0,</m:t>
                      </m:r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𝐼</m:t>
                      </m:r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BEE70E-EA7D-4B0B-A2B4-DC3024066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87" y="4347476"/>
                <a:ext cx="943015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0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70" y="2427346"/>
            <a:ext cx="2798307" cy="117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73622" y="263748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075" y="220150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914063" y="2201507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7139" y="2195743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726218" y="2618048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3498624" y="2298723"/>
            <a:ext cx="286871" cy="136801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6505116" y="2294979"/>
            <a:ext cx="286871" cy="1368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62812" y="3622520"/>
                <a:ext cx="10170599" cy="253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해석해보면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첫번째 항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기존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Non-Bayesian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과 똑같은 분류 성능 최적화 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 weight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randomness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추가된 상황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두번째 항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prior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(0,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와의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KL divergence.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우리의 초기 믿음에서 너무 벗어나지 않도록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regularize.</a:t>
                </a: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12" y="3622520"/>
                <a:ext cx="10170599" cy="2532488"/>
              </a:xfrm>
              <a:prstGeom prst="rect">
                <a:avLst/>
              </a:prstGeom>
              <a:blipFill>
                <a:blip r:embed="rId13"/>
                <a:stretch>
                  <a:fillRect l="-420" t="-15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2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2812" y="2150117"/>
            <a:ext cx="1017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Reparameterization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구현돼있음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tf.distribution.Normal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(mu, sigma).sample()</a:t>
            </a: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Weight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직접 생성해서 사용하는 방식으로 구현 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KL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은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prior, weight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에 따라 수식을 표현해야 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직접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weight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sampling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하면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Model output variance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가 매우 크고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따라서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gradient variance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도 매우 크고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Sampling cost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도 크다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13542" y="3174438"/>
            <a:ext cx="7943162" cy="936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54000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mu1 =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get_variable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(‘mu1’, …)</a:t>
            </a:r>
          </a:p>
          <a:p>
            <a:pPr marL="265113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rho1 =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get_variable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(‘mu2’, …)</a:t>
            </a:r>
          </a:p>
          <a:p>
            <a:pPr marL="265113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w1 =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tf.distribution.Normal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(mu, </a:t>
            </a:r>
            <a:r>
              <a:rPr lang="en-US" altLang="ko-KR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softplus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(sigma)).sample()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생각해볼 것들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59579" y="2210579"/>
                <a:ext cx="8866374" cy="331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SGVB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에서의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 variance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randomness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개입되므로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variance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크다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Source: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data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p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/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noise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Variance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를 줄이는 것은 학습 안정화에 매우 중요한 요소</a:t>
                </a:r>
                <a:endParaRPr lang="en-US" altLang="ko-KR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두번째 항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(KL term)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은 가능한 경우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 closed-form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으로 직접 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계산 가능한데 근사할 필요는 없음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불필요한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 variance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더 증가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9" y="2210579"/>
                <a:ext cx="8866374" cy="3312382"/>
              </a:xfrm>
              <a:prstGeom prst="rect">
                <a:avLst/>
              </a:prstGeom>
              <a:blipFill>
                <a:blip r:embed="rId3"/>
                <a:stretch>
                  <a:fillRect l="-481" t="-16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9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1513962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1945762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1513962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1940682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2230242"/>
            <a:ext cx="1895434" cy="863600"/>
          </a:xfrm>
          <a:prstGeom prst="roundRect">
            <a:avLst>
              <a:gd name="adj" fmla="val 101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2984182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052442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2662042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2656962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838200" y="4132261"/>
            <a:ext cx="11330354" cy="234648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Dropout : activation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multiplicative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noise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recall – Binary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Gaussian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noise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Bayesian : parameter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distribution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배우자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recall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 distribution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infer?</a:t>
            </a:r>
          </a:p>
          <a:p>
            <a:pPr marL="0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둘의 공통점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82545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23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1963" y="1550523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개요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9578" y="2210579"/>
            <a:ext cx="9422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효율적으로 개선하려는 테크닉을 제안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Local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Reparametrization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Trick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(LRT)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Gradient variance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낮추고 더 쉽고 빠르게 계산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Dropout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과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method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연결점을 탐색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GD +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Varaitional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method + LRT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Dropout</a:t>
            </a:r>
            <a:endParaRPr lang="en-US" altLang="ko-KR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이를 통해 얻을 수 있는 것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i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발전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GD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성능 향상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(with LRT)</a:t>
            </a:r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i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확장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학습 가능한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dropout rate.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i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재해석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GD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Bayesian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network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보았을 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prior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는 무엇일까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928" y="2134746"/>
            <a:ext cx="183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n-US" altLang="ko-KR" sz="2800" dirty="0">
                <a:solidFill>
                  <a:srgbClr val="C00000"/>
                </a:solidFill>
              </a:rPr>
              <a:t>Part 1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4120" y="3349011"/>
            <a:ext cx="183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n-US" altLang="ko-KR" sz="2800" dirty="0">
                <a:solidFill>
                  <a:srgbClr val="C00000"/>
                </a:solidFill>
              </a:rPr>
              <a:t>Part 2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4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1963" y="1859805"/>
            <a:ext cx="9081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Reparameterization Trick(LRT)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알아보자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효율적으로 개선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gradient variance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줄이자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해야할 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Gradient variance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요인을 분석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수학적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decomposition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분석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04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51963" y="1859805"/>
                <a:ext cx="9081249" cy="410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SGVB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다시 살펴보자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ELBO: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𝜃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]  </m:t>
                    </m:r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closed-form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계산이 가능하다고 가정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ea typeface="나눔고딕" panose="020D0604000000000000" pitchFamily="50" charset="-127"/>
                  </a:rPr>
                  <a:t>Minibatch approximation: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𝜃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즉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SGVB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꼴로 나타낼 수 있음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번째 데이터에 대한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likelihood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나타냄을 기억하자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3" y="1859805"/>
                <a:ext cx="9081249" cy="4107791"/>
              </a:xfrm>
              <a:prstGeom prst="rect">
                <a:avLst/>
              </a:prstGeom>
              <a:blipFill>
                <a:blip r:embed="rId3"/>
                <a:stretch>
                  <a:fillRect l="-604" t="-742" b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657406" y="1616819"/>
                <a:ext cx="234827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06" y="1616819"/>
                <a:ext cx="2348272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5347447" y="2110817"/>
            <a:ext cx="273424" cy="37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26608" y="4048204"/>
                <a:ext cx="211342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err="1"/>
                  <a:t>Minibatch</a:t>
                </a:r>
                <a:r>
                  <a:rPr lang="en-US" altLang="ko-KR" dirty="0"/>
                  <a:t> size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Data size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08" y="4048204"/>
                <a:ext cx="2113429" cy="646331"/>
              </a:xfrm>
              <a:prstGeom prst="rect">
                <a:avLst/>
              </a:prstGeom>
              <a:blipFill>
                <a:blip r:embed="rId6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1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51963" y="1859805"/>
                <a:ext cx="10201837" cy="438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 수 있는 사실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영향은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minibatch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size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𝑀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을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키워서 줄일 수 있음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경우는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불가능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우리가 원하는 것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 Korean: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Minibatch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안의 데이터들의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log-likelihood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종속성을 제거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3" y="1859805"/>
                <a:ext cx="10201837" cy="4387740"/>
              </a:xfrm>
              <a:prstGeom prst="rect">
                <a:avLst/>
              </a:prstGeom>
              <a:blipFill>
                <a:blip r:embed="rId3"/>
                <a:stretch>
                  <a:fillRect l="-538" t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838"/>
          <a:stretch/>
        </p:blipFill>
        <p:spPr>
          <a:xfrm>
            <a:off x="3801034" y="2243429"/>
            <a:ext cx="3675531" cy="12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읽어야 할 논문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29478"/>
            <a:ext cx="10515600" cy="821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Binary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BD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Improving neural networks by preventing co-adaptation of feature detectors. Hinton et al. arXiv:1207.0508. 2012.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4002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Dropout: a simple way to prevent neural networks from overfitting. Srivastava et al. JMLR 2014.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13126</a:t>
            </a:r>
            <a:endParaRPr lang="en-US" altLang="ko-KR" sz="3200" dirty="0">
              <a:solidFill>
                <a:schemeClr val="accent1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Gaussian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GD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Fast dropout training. Wang et al. ICML 2013.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249</a:t>
            </a:r>
          </a:p>
          <a:p>
            <a:pPr marL="0" indent="0">
              <a:buNone/>
            </a:pPr>
            <a:r>
              <a:rPr lang="en-US" altLang="ko-KR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and the Local </a:t>
            </a:r>
            <a:r>
              <a:rPr lang="en-US" altLang="ko-KR" sz="16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Reparameterization</a:t>
            </a:r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Trick. </a:t>
            </a:r>
            <a:r>
              <a:rPr lang="en-US" altLang="ko-KR" sz="16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Kingma</a:t>
            </a:r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et al. NIPS 2015.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326</a:t>
            </a:r>
            <a:endParaRPr lang="en-US" altLang="ko-KR" sz="2400" dirty="0">
              <a:solidFill>
                <a:schemeClr val="accent1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Sparse </a:t>
            </a:r>
            <a:r>
              <a:rPr lang="en-US" altLang="ko-KR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Sparse VD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 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← Final goal!</a:t>
            </a:r>
          </a:p>
          <a:p>
            <a:r>
              <a:rPr lang="en-US" altLang="ko-KR" sz="18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18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</a:t>
            </a:r>
            <a:r>
              <a:rPr lang="en-US" altLang="ko-KR" sz="18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Sparsifies</a:t>
            </a:r>
            <a:r>
              <a:rPr lang="en-US" altLang="ko-KR" sz="18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Deep Neural Networks. </a:t>
            </a:r>
            <a:r>
              <a:rPr lang="en-US" altLang="ko-KR" sz="18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Molchanov</a:t>
            </a:r>
            <a:r>
              <a:rPr lang="en-US" altLang="ko-KR" sz="18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et al. ICML 2017. </a:t>
            </a:r>
            <a:r>
              <a:rPr lang="en-US" altLang="ko-KR" sz="18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148</a:t>
            </a:r>
          </a:p>
          <a:p>
            <a:pPr marL="0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3" y="4251250"/>
            <a:ext cx="2798307" cy="117781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344704" y="2344045"/>
            <a:ext cx="3352801" cy="1366615"/>
            <a:chOff x="1523999" y="1390514"/>
            <a:chExt cx="4831976" cy="1969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523999" y="2018838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9593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7297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2878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7727" y="1999130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781206" y="40254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3562073" y="4298250"/>
                <a:ext cx="524070" cy="1110344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3" y="4298250"/>
                <a:ext cx="524070" cy="11103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1365767" y="4122627"/>
            <a:ext cx="286871" cy="136801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4372259" y="4118883"/>
            <a:ext cx="286871" cy="136801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2935941" y="2528149"/>
            <a:ext cx="670029" cy="1240103"/>
          </a:xfrm>
          <a:prstGeom prst="roundRect">
            <a:avLst>
              <a:gd name="adj" fmla="val 797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81908" y="4108654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38" idx="0"/>
          </p:cNvCxnSpPr>
          <p:nvPr/>
        </p:nvCxnSpPr>
        <p:spPr>
          <a:xfrm rot="5400000">
            <a:off x="2971942" y="3809640"/>
            <a:ext cx="340402" cy="257627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3735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기존 상황</a:t>
                </a:r>
                <a:r>
                  <a:rPr lang="en-US" altLang="ko-KR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안의 모든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가 하나의 </a:t>
                </a:r>
                <a:r>
                  <a:rPr lang="en-US" altLang="ko-KR" dirty="0"/>
                  <a:t>weight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공유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당연히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하나의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en-US" altLang="ko-KR" dirty="0"/>
                  <a:t>dependent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모든 데이터가 같은 노이즈를 공유하므로 서로 </a:t>
                </a:r>
                <a:r>
                  <a:rPr lang="en-US" altLang="ko-KR" dirty="0"/>
                  <a:t>dependent</a:t>
                </a:r>
                <a:r>
                  <a:rPr lang="ko-KR" altLang="en-US" dirty="0"/>
                  <a:t>한 상황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</m:oMath>
                </a14:m>
                <a:endParaRPr lang="en-US" altLang="ko-KR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3735382"/>
              </a:xfrm>
              <a:prstGeom prst="rect">
                <a:avLst/>
              </a:prstGeom>
              <a:blipFill>
                <a:blip r:embed="rId24"/>
                <a:stretch>
                  <a:fillRect l="-66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1604406" y="2604411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03509" y="271873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03509" y="2831959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3509" y="294701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2056422" y="3010625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839301" y="2600316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38880" y="271463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38880" y="2827864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880" y="294291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4077693" y="3104588"/>
            <a:ext cx="410801" cy="17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2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13" y="4251250"/>
            <a:ext cx="2798307" cy="117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835979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79" y="2600317"/>
                <a:ext cx="524070" cy="663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4704" y="278002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077157" y="234404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164952" y="234404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7600" y="234404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6679" y="2766350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013417" y="2592456"/>
            <a:ext cx="778925" cy="1381545"/>
            <a:chOff x="6482818" y="5079231"/>
            <a:chExt cx="778925" cy="1381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6737673" y="5350432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673" y="5350432"/>
                  <a:ext cx="524070" cy="1110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/>
                <p:cNvSpPr/>
                <p:nvPr/>
              </p:nvSpPr>
              <p:spPr>
                <a:xfrm>
                  <a:off x="6658883" y="5260785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883" y="5260785"/>
                  <a:ext cx="524070" cy="1110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/>
                <p:cNvSpPr/>
                <p:nvPr/>
              </p:nvSpPr>
              <p:spPr>
                <a:xfrm>
                  <a:off x="6572927" y="5175973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직사각형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927" y="5175973"/>
                  <a:ext cx="524070" cy="1110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482818" y="5079231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18" y="5079231"/>
                  <a:ext cx="524070" cy="111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781206" y="40254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l="14478" t="-1142" r="76289" b="1142"/>
          <a:stretch/>
        </p:blipFill>
        <p:spPr>
          <a:xfrm>
            <a:off x="1365767" y="4122627"/>
            <a:ext cx="286871" cy="136801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478" t="-1142" r="76289" b="1142"/>
          <a:stretch/>
        </p:blipFill>
        <p:spPr>
          <a:xfrm flipH="1">
            <a:off x="4372259" y="4118883"/>
            <a:ext cx="286871" cy="136801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2935941" y="2528149"/>
            <a:ext cx="670029" cy="1240103"/>
          </a:xfrm>
          <a:prstGeom prst="roundRect">
            <a:avLst>
              <a:gd name="adj" fmla="val 797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81908" y="4108654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38" idx="0"/>
          </p:cNvCxnSpPr>
          <p:nvPr/>
        </p:nvCxnSpPr>
        <p:spPr>
          <a:xfrm rot="5400000">
            <a:off x="2971942" y="3809640"/>
            <a:ext cx="340402" cy="257627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428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해결 방법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안의 모든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가 각기 다른 </a:t>
                </a:r>
                <a:r>
                  <a:rPr lang="en-US" altLang="ko-KR" dirty="0"/>
                  <a:t>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공유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각기 다른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en-US" altLang="ko-KR" dirty="0"/>
                  <a:t>dependent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데이터 사이의 </a:t>
                </a:r>
                <a:r>
                  <a:rPr lang="en-US" altLang="ko-KR" dirty="0"/>
                  <a:t>dependency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제거됨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</m:oMath>
                </a14:m>
                <a:endParaRPr lang="en-US" altLang="ko-KR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문제점</a:t>
                </a:r>
                <a:r>
                  <a:rPr lang="en-US" altLang="ko-KR" dirty="0"/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계산 비용 증가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샘플링은 비싼 편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병렬화가 불가능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4289379"/>
              </a:xfrm>
              <a:prstGeom prst="rect">
                <a:avLst/>
              </a:prstGeom>
              <a:blipFill>
                <a:blip r:embed="rId22"/>
                <a:stretch>
                  <a:fillRect l="-662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3593435" y="4289080"/>
            <a:ext cx="770754" cy="1345323"/>
            <a:chOff x="5327248" y="4646791"/>
            <a:chExt cx="770754" cy="134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 rot="2928195">
            <a:off x="3797965" y="3648120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rot="2928195">
            <a:off x="4344780" y="5344092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604406" y="2604411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603509" y="271873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03509" y="2831959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03509" y="294701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5400000">
            <a:off x="2056422" y="3010625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39301" y="2600316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38880" y="271463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838880" y="2827864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38880" y="294291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4077693" y="3104588"/>
            <a:ext cx="410801" cy="17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76" y="4065220"/>
            <a:ext cx="2242092" cy="784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996432" y="4151363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32" y="4151363"/>
                <a:ext cx="524070" cy="663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831" y="4111415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002356" y="263642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56" y="2636424"/>
                <a:ext cx="524070" cy="663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53978" y="23801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78" y="2380152"/>
                <a:ext cx="220825" cy="261610"/>
              </a:xfrm>
              <a:prstGeom prst="rect">
                <a:avLst/>
              </a:prstGeom>
              <a:blipFill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4208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나은 방법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 X,Y independent and normally distributed,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X+Y is also normally distributed.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그렇다면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바로 샘플링해보자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→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LRT!</a:t>
                </a:r>
                <a:endParaRPr lang="ko-KR" altLang="en-US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글로벌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→ 로컬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→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activation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noise</a:t>
                </a:r>
                <a:endParaRPr lang="ko-KR" altLang="en-US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4208075"/>
              </a:xfrm>
              <a:prstGeom prst="rect">
                <a:avLst/>
              </a:prstGeom>
              <a:blipFill>
                <a:blip r:embed="rId15"/>
                <a:stretch>
                  <a:fillRect l="-662" t="-870" r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8497" y="271127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57083" y="4306614"/>
            <a:ext cx="4260663" cy="1073051"/>
            <a:chOff x="5773568" y="4342252"/>
            <a:chExt cx="5470286" cy="13776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73568" y="4342252"/>
              <a:ext cx="5470286" cy="883016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6070311" y="5424417"/>
              <a:ext cx="4254789" cy="295531"/>
              <a:chOff x="6070311" y="5591175"/>
              <a:chExt cx="7953664" cy="55245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0311" y="5591175"/>
                <a:ext cx="2438400" cy="51435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56625" y="5591175"/>
                <a:ext cx="5467350" cy="552450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508711" y="1648158"/>
            <a:ext cx="2063312" cy="1023157"/>
            <a:chOff x="8895197" y="1652015"/>
            <a:chExt cx="2063312" cy="102315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333041" y="1652015"/>
              <a:ext cx="1187624" cy="73041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895197" y="2406044"/>
              <a:ext cx="2063312" cy="26912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1504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6" y="4281289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22144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44" y="4281289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48054" y="3895091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54" y="3895091"/>
                <a:ext cx="220825" cy="261610"/>
              </a:xfrm>
              <a:prstGeom prst="rect">
                <a:avLst/>
              </a:prstGeom>
              <a:blipFill>
                <a:blip r:embed="rId2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3094362" y="4115255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92573" y="4226218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49192" y="5549561"/>
                <a:ext cx="27703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*</a:t>
                </a:r>
                <a:r>
                  <a:rPr lang="ko-KR" altLang="en-US" sz="1100" dirty="0"/>
                  <a:t>논문 표기로 통일 </a:t>
                </a:r>
                <a:r>
                  <a:rPr lang="en-US" altLang="ko-KR" sz="11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𝐴𝑊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100" dirty="0"/>
                  <a:t>)</a:t>
                </a:r>
              </a:p>
              <a:p>
                <a:r>
                  <a:rPr lang="en-US" altLang="ko-KR" sz="1100" dirty="0"/>
                  <a:t>*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거듭제곱</a:t>
                </a:r>
                <a:r>
                  <a:rPr lang="ko-KR" altLang="en-US" sz="1100" dirty="0"/>
                  <a:t>은 </a:t>
                </a:r>
                <a:r>
                  <a:rPr lang="en-US" altLang="ko-KR" sz="1100" dirty="0"/>
                  <a:t>elementwise</a:t>
                </a:r>
                <a:r>
                  <a:rPr lang="ko-KR" altLang="en-US" sz="1100" dirty="0"/>
                  <a:t>임을 주의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92" y="5549561"/>
                <a:ext cx="2770325" cy="430887"/>
              </a:xfrm>
              <a:prstGeom prst="rect">
                <a:avLst/>
              </a:prstGeom>
              <a:blipFill>
                <a:blip r:embed="rId2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92756" y="3445911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4759193" y="4145292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93" y="4145292"/>
                <a:ext cx="524070" cy="6550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6834" y="4333284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834" y="4333284"/>
                <a:ext cx="29235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4849522" y="4236713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96019" y="3539635"/>
                <a:ext cx="292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019" y="3539635"/>
                <a:ext cx="292359" cy="338554"/>
              </a:xfrm>
              <a:prstGeom prst="rect">
                <a:avLst/>
              </a:prstGeom>
              <a:blipFill>
                <a:blip r:embed="rId3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모서리가 둥근 직사각형 73"/>
          <p:cNvSpPr/>
          <p:nvPr/>
        </p:nvSpPr>
        <p:spPr>
          <a:xfrm>
            <a:off x="3888134" y="2430048"/>
            <a:ext cx="1532033" cy="1015863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87171" y="3967635"/>
            <a:ext cx="1532996" cy="982204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 rot="5400000">
                <a:off x="4519116" y="4973853"/>
                <a:ext cx="292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9116" y="4973853"/>
                <a:ext cx="292359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4385894" y="5345582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94" y="5345582"/>
                <a:ext cx="524070" cy="663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4482035" y="5420437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40449" y="4004335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49" y="4004335"/>
                <a:ext cx="220825" cy="29405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28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20586" y="1671292"/>
                <a:ext cx="9641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𝐿𝑅𝑇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6" y="1671292"/>
                <a:ext cx="9641543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16383" y="2283825"/>
                <a:ext cx="7581897" cy="235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서로 독립적 </a:t>
                </a: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=0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 낮은 </a:t>
                </a:r>
                <a:r>
                  <a:rPr lang="en-US" altLang="ko-KR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 variance!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빠른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학습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(in terms of </a:t>
                </a:r>
                <a:r>
                  <a:rPr lang="en-US" altLang="ko-KR" b="1" i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optimization step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작은 샘플링 횟수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&amp;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병렬화 가능한 연산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빠른 학습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(in terms of </a:t>
                </a:r>
                <a:r>
                  <a:rPr lang="en-US" altLang="ko-KR" b="1" i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wall-clock time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83" y="2283825"/>
                <a:ext cx="7581897" cy="2350387"/>
              </a:xfrm>
              <a:prstGeom prst="rect">
                <a:avLst/>
              </a:prstGeom>
              <a:blipFill>
                <a:blip r:embed="rId4"/>
                <a:stretch>
                  <a:fillRect l="-563" t="-1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2974871" y="4079844"/>
            <a:ext cx="770754" cy="1345323"/>
            <a:chOff x="5327248" y="4646791"/>
            <a:chExt cx="770754" cy="134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직사각형 63"/>
                <p:cNvSpPr/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직사각형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/>
                <p:cNvSpPr/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직사각형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/>
                <p:cNvSpPr/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직사각형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5955763" y="4458044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63" y="4458044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52324" y="5055835"/>
                <a:ext cx="586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𝑚</m:t>
                    </m:r>
                  </m:oMath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24" y="5055835"/>
                <a:ext cx="586042" cy="369332"/>
              </a:xfrm>
              <a:prstGeom prst="rect">
                <a:avLst/>
              </a:prstGeom>
              <a:blipFill>
                <a:blip r:embed="rId39"/>
                <a:stretch>
                  <a:fillRect l="-937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 2"/>
          <p:cNvSpPr/>
          <p:nvPr/>
        </p:nvSpPr>
        <p:spPr>
          <a:xfrm>
            <a:off x="4606689" y="4660777"/>
            <a:ext cx="672709" cy="29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47211" y="5544875"/>
            <a:ext cx="170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 noise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 noise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2455" y="5534744"/>
            <a:ext cx="28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noise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Activation/Units noise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90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0586" y="1671292"/>
            <a:ext cx="9641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 가능한 효율적인 테크닉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이제부터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method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재해석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Varational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dropout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(with LRT)</a:t>
            </a:r>
          </a:p>
        </p:txBody>
      </p:sp>
    </p:spTree>
    <p:extLst>
      <p:ext uri="{BB962C8B-B14F-4D97-AF65-F5344CB8AC3E}">
        <p14:creationId xmlns:p14="http://schemas.microsoft.com/office/powerpoint/2010/main" val="2230459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320" y="1690688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method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관계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76766" y="2326217"/>
                <a:ext cx="5575299" cy="2719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noise in units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ko-KR" altLang="en-US" sz="2000"/>
                          <m:t>⊙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LRT: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b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𝑚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𝑚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" y="2326217"/>
                <a:ext cx="5575299" cy="2719078"/>
              </a:xfrm>
              <a:prstGeom prst="rect">
                <a:avLst/>
              </a:prstGeom>
              <a:blipFill>
                <a:blip r:embed="rId3"/>
                <a:stretch>
                  <a:fillRect t="-1345" b="-9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146520" y="2326217"/>
                <a:ext cx="5626379" cy="2749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 Bayesian Inference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 in weights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𝐴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W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LRT: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520" y="2326217"/>
                <a:ext cx="5626379" cy="2749855"/>
              </a:xfrm>
              <a:prstGeom prst="rect">
                <a:avLst/>
              </a:prstGeom>
              <a:blipFill>
                <a:blip r:embed="rId4"/>
                <a:stretch>
                  <a:fillRect t="-1330" b="-9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74366" y="4906795"/>
            <a:ext cx="415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직접적 증명은 논문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appendix B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662767" y="4652433"/>
            <a:ext cx="177800" cy="36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825" y="5033215"/>
            <a:ext cx="1569615" cy="4422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467" y="4853879"/>
            <a:ext cx="1663700" cy="1924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39215" y="4818641"/>
            <a:ext cx="46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0567" y="5128187"/>
            <a:ext cx="581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2158" y="4772140"/>
            <a:ext cx="2260542" cy="7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822267" y="3289299"/>
            <a:ext cx="105833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9211733" y="3306233"/>
            <a:ext cx="122767" cy="2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8049" y="346286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1733" y="3462865"/>
            <a:ext cx="262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Multiplicative noise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68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3151" r="74101"/>
          <a:stretch/>
        </p:blipFill>
        <p:spPr>
          <a:xfrm>
            <a:off x="2850870" y="4090145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VD with LRT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3094362" y="4115255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3668" y="349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92451" y="348394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62168" y="36341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98291" y="4122944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91" y="4122944"/>
                <a:ext cx="524070" cy="11103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4185945" y="4090717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blipFill>
                <a:blip r:embed="rId3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4068387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4852515" y="4186895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8" y="3319930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blipFill>
                <a:blip r:embed="rId3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6994250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/>
          <p:cNvSpPr/>
          <p:nvPr/>
        </p:nvSpPr>
        <p:spPr>
          <a:xfrm>
            <a:off x="7751199" y="3445228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/>
          <p:cNvSpPr/>
          <p:nvPr/>
        </p:nvSpPr>
        <p:spPr>
          <a:xfrm>
            <a:off x="5945966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8184940" y="3296175"/>
            <a:ext cx="168680" cy="759022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 flipH="1">
            <a:off x="6740439" y="3308366"/>
            <a:ext cx="168680" cy="75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0" i="0" smtClean="0"/>
                        <m:t>+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/>
          <p:cNvSpPr/>
          <p:nvPr/>
        </p:nvSpPr>
        <p:spPr>
          <a:xfrm>
            <a:off x="8862738" y="342536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75" idx="3"/>
            <a:endCxn id="101" idx="0"/>
          </p:cNvCxnSpPr>
          <p:nvPr/>
        </p:nvCxnSpPr>
        <p:spPr>
          <a:xfrm>
            <a:off x="4496316" y="2932150"/>
            <a:ext cx="1615544" cy="4277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0" idx="3"/>
            <a:endCxn id="93" idx="2"/>
          </p:cNvCxnSpPr>
          <p:nvPr/>
        </p:nvCxnSpPr>
        <p:spPr>
          <a:xfrm flipV="1">
            <a:off x="5280444" y="4051655"/>
            <a:ext cx="1879796" cy="39221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96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3151" r="74101"/>
          <a:stretch/>
        </p:blipFill>
        <p:spPr>
          <a:xfrm>
            <a:off x="3147599" y="4120425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VD with LRT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27817" y="4284505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17" y="4284505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47392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23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3668" y="349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292482" y="4149161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82" y="4149161"/>
                <a:ext cx="524070" cy="11103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3757055" y="4129758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303828" y="4107341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28" y="4107341"/>
                <a:ext cx="524070" cy="6636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blipFill>
                <a:blip r:embed="rId3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4068387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55450" y="3851069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50" y="3851069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4399969" y="4182196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8" y="3319930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blipFill>
                <a:blip r:embed="rId3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6994250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/>
          <p:cNvSpPr/>
          <p:nvPr/>
        </p:nvSpPr>
        <p:spPr>
          <a:xfrm>
            <a:off x="7751199" y="3445228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blipFill>
                <a:blip r:embed="rId4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/>
          <p:cNvSpPr/>
          <p:nvPr/>
        </p:nvSpPr>
        <p:spPr>
          <a:xfrm>
            <a:off x="5945966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8184940" y="3296175"/>
            <a:ext cx="168680" cy="759022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 flipH="1">
            <a:off x="6740439" y="3308366"/>
            <a:ext cx="168680" cy="75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0" i="0" smtClean="0"/>
                        <m:t>+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/>
          <p:cNvSpPr/>
          <p:nvPr/>
        </p:nvSpPr>
        <p:spPr>
          <a:xfrm>
            <a:off x="8862738" y="342536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75" idx="3"/>
            <a:endCxn id="101" idx="0"/>
          </p:cNvCxnSpPr>
          <p:nvPr/>
        </p:nvCxnSpPr>
        <p:spPr>
          <a:xfrm>
            <a:off x="4496316" y="2932150"/>
            <a:ext cx="1615544" cy="4277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0" idx="3"/>
            <a:endCxn id="93" idx="2"/>
          </p:cNvCxnSpPr>
          <p:nvPr/>
        </p:nvCxnSpPr>
        <p:spPr>
          <a:xfrm flipV="1">
            <a:off x="4827898" y="4051655"/>
            <a:ext cx="2332342" cy="38751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6852012" y="477845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12" y="4778459"/>
                <a:ext cx="524070" cy="11103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5342712" y="476707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712" y="4767070"/>
                <a:ext cx="524070" cy="111034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87741" y="51940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41" y="5194048"/>
                <a:ext cx="292359" cy="276999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6033597" y="477475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97" y="4774759"/>
                <a:ext cx="524070" cy="111034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554316" y="518714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16" y="5187141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19290" y="4490748"/>
                <a:ext cx="47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90" y="4490748"/>
                <a:ext cx="471973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246571" y="4657038"/>
            <a:ext cx="2254648" cy="131407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068387" y="4965063"/>
            <a:ext cx="1178185" cy="1701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00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3151" r="74101"/>
          <a:stretch/>
        </p:blipFill>
        <p:spPr>
          <a:xfrm>
            <a:off x="2850870" y="4090145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VD with LRT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3094362" y="4115255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3668" y="349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92451" y="348394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62168" y="36341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98291" y="4122944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91" y="4122944"/>
                <a:ext cx="524070" cy="11103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4185945" y="4090717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blipFill>
                <a:blip r:embed="rId3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4068387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4852515" y="4186895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8" y="3319930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blipFill>
                <a:blip r:embed="rId3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6994250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/>
          <p:cNvSpPr/>
          <p:nvPr/>
        </p:nvSpPr>
        <p:spPr>
          <a:xfrm>
            <a:off x="7751199" y="3445228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/>
          <p:cNvSpPr/>
          <p:nvPr/>
        </p:nvSpPr>
        <p:spPr>
          <a:xfrm>
            <a:off x="5945966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8184940" y="3296175"/>
            <a:ext cx="168680" cy="759022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 flipH="1">
            <a:off x="6740439" y="3308366"/>
            <a:ext cx="168680" cy="75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0" i="0" smtClean="0"/>
                        <m:t>+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/>
          <p:cNvSpPr/>
          <p:nvPr/>
        </p:nvSpPr>
        <p:spPr>
          <a:xfrm>
            <a:off x="8862738" y="342536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75" idx="3"/>
            <a:endCxn id="101" idx="0"/>
          </p:cNvCxnSpPr>
          <p:nvPr/>
        </p:nvCxnSpPr>
        <p:spPr>
          <a:xfrm>
            <a:off x="4496316" y="2932150"/>
            <a:ext cx="1615544" cy="4277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0" idx="3"/>
            <a:endCxn id="93" idx="2"/>
          </p:cNvCxnSpPr>
          <p:nvPr/>
        </p:nvCxnSpPr>
        <p:spPr>
          <a:xfrm flipV="1">
            <a:off x="5280444" y="4051655"/>
            <a:ext cx="1879796" cy="39221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110768" y="518654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68" y="5186542"/>
                <a:ext cx="292359" cy="27699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3007405" y="5440997"/>
                <a:ext cx="524070" cy="11339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5" y="5440997"/>
                <a:ext cx="524070" cy="113390"/>
              </a:xfrm>
              <a:prstGeom prst="rect">
                <a:avLst/>
              </a:prstGeom>
              <a:blipFill>
                <a:blip r:embed="rId45"/>
                <a:stretch>
                  <a:fillRect t="-27778" b="-8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81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3151" r="74101"/>
          <a:stretch/>
        </p:blipFill>
        <p:spPr>
          <a:xfrm>
            <a:off x="2850870" y="4090145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VD with LRT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03957" y="276121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957" y="2761212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3094362" y="4115255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3668" y="349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92451" y="348394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62168" y="36341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4185945" y="4090717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4560363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63" y="2600317"/>
                <a:ext cx="524070" cy="6636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8852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522" y="2344045"/>
                <a:ext cx="220825" cy="261610"/>
              </a:xfrm>
              <a:prstGeom prst="rect">
                <a:avLst/>
              </a:prstGeom>
              <a:blipFill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4656504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blipFill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4852515" y="4186895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8" y="3319930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6994250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/>
          <p:cNvSpPr/>
          <p:nvPr/>
        </p:nvSpPr>
        <p:spPr>
          <a:xfrm>
            <a:off x="7751199" y="3445228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blipFill>
                <a:blip r:embed="rId3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/>
          <p:cNvSpPr/>
          <p:nvPr/>
        </p:nvSpPr>
        <p:spPr>
          <a:xfrm>
            <a:off x="5945966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8184940" y="3296175"/>
            <a:ext cx="168680" cy="759022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 flipH="1">
            <a:off x="6740439" y="3308366"/>
            <a:ext cx="168680" cy="75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0" i="0" smtClean="0"/>
                        <m:t>+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/>
          <p:cNvSpPr/>
          <p:nvPr/>
        </p:nvSpPr>
        <p:spPr>
          <a:xfrm>
            <a:off x="8862738" y="342536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75" idx="0"/>
            <a:endCxn id="101" idx="0"/>
          </p:cNvCxnSpPr>
          <p:nvPr/>
        </p:nvCxnSpPr>
        <p:spPr>
          <a:xfrm rot="16200000" flipH="1">
            <a:off x="5087348" y="2335366"/>
            <a:ext cx="759561" cy="1289462"/>
          </a:xfrm>
          <a:prstGeom prst="bentConnector3">
            <a:avLst>
              <a:gd name="adj1" fmla="val -3009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0" idx="3"/>
            <a:endCxn id="93" idx="2"/>
          </p:cNvCxnSpPr>
          <p:nvPr/>
        </p:nvCxnSpPr>
        <p:spPr>
          <a:xfrm flipV="1">
            <a:off x="5280444" y="4051655"/>
            <a:ext cx="1879796" cy="39221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3557755" y="2598544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755" y="2598544"/>
                <a:ext cx="524070" cy="111034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5107415" y="259764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15" y="2597648"/>
                <a:ext cx="524070" cy="66366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3655930" y="4228503"/>
            <a:ext cx="524070" cy="997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Broadcasted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55930" y="4126421"/>
                <a:ext cx="524070" cy="1096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930" y="4126421"/>
                <a:ext cx="524070" cy="109610"/>
              </a:xfrm>
              <a:prstGeom prst="rect">
                <a:avLst/>
              </a:prstGeom>
              <a:blipFill>
                <a:blip r:embed="rId44"/>
                <a:stretch>
                  <a:fillRect b="-2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27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320" y="1690688"/>
                <a:ext cx="9641543" cy="473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method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유사성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의미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lvl="1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제안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 (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드디어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이를 통해 얻을 수 있는 이점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LRT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이용해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보다 안정적 학습 가능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ea typeface="나눔고딕" panose="020D0604000000000000" pitchFamily="50" charset="-127"/>
                  </a:rPr>
                  <a:t>이제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parameter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놓고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할 수 있음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𝑊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)|</m:t>
                        </m:r>
                        <m:d>
                          <m:dPr>
                            <m:begChr m:val="|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𝜙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또다른 해석 가능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뭘까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Binary dropout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Gaussian Dropout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Dropout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Binary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central limit theorem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의해 근사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참조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Fast dropout training. Wang et al. ICML 2013.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0" y="1690688"/>
                <a:ext cx="9641543" cy="4736297"/>
              </a:xfrm>
              <a:prstGeom prst="rect">
                <a:avLst/>
              </a:prstGeom>
              <a:blipFill>
                <a:blip r:embed="rId3"/>
                <a:stretch>
                  <a:fillRect t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 flipV="1">
            <a:off x="7153995" y="3852333"/>
            <a:ext cx="105833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543461" y="3869267"/>
            <a:ext cx="122767" cy="2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9777" y="4025900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3461" y="4025899"/>
            <a:ext cx="262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Multiplicative noise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0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487" y="1690688"/>
                <a:ext cx="9641543" cy="446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그렇다면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consistency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고려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000" strike="sngStrike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꼭 필요한가</a:t>
                </a:r>
                <a:r>
                  <a:rPr lang="en-US" altLang="ko-KR" sz="2000" strike="sngStrike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 weight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대해서만 학습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𝜙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𝐸𝐿𝐵𝑂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expected log-likelihood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대해서만 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W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𝑊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sz="200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log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)]−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|</m:t>
                            </m:r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이러한 조건을 만족하는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prior?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Log-uniform prior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87" y="1690688"/>
                <a:ext cx="9641543" cy="4467441"/>
              </a:xfrm>
              <a:prstGeom prst="rect">
                <a:avLst/>
              </a:prstGeom>
              <a:blipFill>
                <a:blip r:embed="rId3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6653105" y="3608176"/>
            <a:ext cx="2675468" cy="3683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8024707" y="4023043"/>
            <a:ext cx="132380" cy="177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03303" y="4135794"/>
                <a:ext cx="34755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Has to be Independent to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(no effect),</a:t>
                </a:r>
              </a:p>
              <a:p>
                <a:pPr algn="ctr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is fixed.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03" y="4135794"/>
                <a:ext cx="3475567" cy="523220"/>
              </a:xfrm>
              <a:prstGeom prst="rect">
                <a:avLst/>
              </a:prstGeom>
              <a:blipFill>
                <a:blip r:embed="rId4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270" y="1448941"/>
            <a:ext cx="2408730" cy="74014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5520268" y="1494019"/>
            <a:ext cx="478365" cy="31361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260" t="27347" r="51024" b="29274"/>
          <a:stretch/>
        </p:blipFill>
        <p:spPr>
          <a:xfrm>
            <a:off x="2946400" y="4978399"/>
            <a:ext cx="2311400" cy="3175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8547777" y="2711293"/>
            <a:ext cx="234102" cy="23410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1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487" y="1690688"/>
            <a:ext cx="9641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Log-uniform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distribution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성질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71" y="2084698"/>
            <a:ext cx="4744508" cy="731911"/>
          </a:xfrm>
          <a:prstGeom prst="rect">
            <a:avLst/>
          </a:prstGeom>
        </p:spPr>
      </p:pic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68" y="3184947"/>
            <a:ext cx="2253192" cy="13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orm distributi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9" y="2925965"/>
            <a:ext cx="2545291" cy="18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35300" y="4801443"/>
                <a:ext cx="884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801443"/>
                <a:ext cx="88476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81422" y="4801443"/>
                <a:ext cx="884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422" y="4801443"/>
                <a:ext cx="884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24820" y="5229754"/>
            <a:ext cx="9641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Zero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근처에서 높은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density </a:t>
            </a: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→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weight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적용할 경우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sparsity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*MDL(Maximum Description Length)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관점으로 해석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lvl="1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weight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floating point format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 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log-uniform distribution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따를 경우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1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digit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숫자를 최적으로 하여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압축 가능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크기를 제한하는 효과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논문참조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236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8896" t="38497" r="13621"/>
          <a:stretch/>
        </p:blipFill>
        <p:spPr>
          <a:xfrm>
            <a:off x="3259724" y="4722642"/>
            <a:ext cx="1879601" cy="615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0586" y="1671292"/>
                <a:ext cx="9641543" cy="422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Negative KL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closed-form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구할 수 있을까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log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)]−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Appendix C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믿는다면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결과적으로                      </a:t>
                </a:r>
                <a:r>
                  <a:rPr lang="ko-KR" altLang="en-US" sz="20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항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때문에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계산 불가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그러나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대해 쉽게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샘플링 가능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6" y="1671292"/>
                <a:ext cx="9641543" cy="4225772"/>
              </a:xfrm>
              <a:prstGeom prst="rect">
                <a:avLst/>
              </a:prstGeom>
              <a:blipFill>
                <a:blip r:embed="rId4"/>
                <a:stretch>
                  <a:fillRect l="-569" t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68433" y="2315742"/>
            <a:ext cx="2345267" cy="3683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056241" y="3309096"/>
            <a:ext cx="8190120" cy="1052801"/>
            <a:chOff x="1903840" y="3209395"/>
            <a:chExt cx="9871601" cy="1268947"/>
          </a:xfrm>
        </p:grpSpPr>
        <p:grpSp>
          <p:nvGrpSpPr>
            <p:cNvPr id="18" name="그룹 17"/>
            <p:cNvGrpSpPr/>
            <p:nvPr/>
          </p:nvGrpSpPr>
          <p:grpSpPr>
            <a:xfrm>
              <a:off x="1903840" y="3863128"/>
              <a:ext cx="7529186" cy="615214"/>
              <a:chOff x="2309177" y="3921349"/>
              <a:chExt cx="6574548" cy="53721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10582" b="60920"/>
              <a:stretch/>
            </p:blipFill>
            <p:spPr>
              <a:xfrm>
                <a:off x="2309177" y="4037361"/>
                <a:ext cx="3090863" cy="341346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t="38497"/>
              <a:stretch/>
            </p:blipFill>
            <p:spPr>
              <a:xfrm>
                <a:off x="5427102" y="3921349"/>
                <a:ext cx="3456623" cy="537210"/>
              </a:xfrm>
              <a:prstGeom prst="rect">
                <a:avLst/>
              </a:prstGeom>
            </p:spPr>
          </p:pic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rcRect l="14883" r="12577" b="67264"/>
            <a:stretch/>
          </p:blipFill>
          <p:spPr>
            <a:xfrm>
              <a:off x="2092959" y="3276116"/>
              <a:ext cx="3307081" cy="39905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l="8774" t="35618" b="3343"/>
            <a:stretch/>
          </p:blipFill>
          <p:spPr>
            <a:xfrm>
              <a:off x="5554028" y="3209395"/>
              <a:ext cx="3716972" cy="665012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 flipH="1">
              <a:off x="9507480" y="4170735"/>
              <a:ext cx="30767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01202" y="4001842"/>
                  <a:ext cx="2174239" cy="370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𝜃</m:t>
                      </m:r>
                      <m:r>
                        <a:rPr lang="ko-KR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에</m:t>
                      </m:r>
                    </m:oMath>
                  </a14:m>
                  <a:r>
                    <a:rPr lang="ko-KR" altLang="en-US" sz="1400" dirty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independent</a:t>
                  </a:r>
                  <a:r>
                    <a:rPr lang="ko-KR" altLang="en-US" sz="1400" dirty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202" y="4001842"/>
                  <a:ext cx="2174239" cy="370965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모서리가 둥근 직사각형 19"/>
            <p:cNvSpPr/>
            <p:nvPr/>
          </p:nvSpPr>
          <p:spPr>
            <a:xfrm>
              <a:off x="7010860" y="4018599"/>
              <a:ext cx="1894789" cy="36830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9882" y="3693851"/>
              <a:ext cx="2667598" cy="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Analytically intractable</a:t>
              </a:r>
              <a:endPara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60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80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계산할 수 없다면 많이 </a:t>
                </a:r>
                <a:r>
                  <a:rPr lang="ko-KR" altLang="en-US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샘플링해서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근사</a:t>
                </a:r>
                <a:r>
                  <a:rPr lang="ko-KR" altLang="en-US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(1) 3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 다항식으로 근사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(2)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간단한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lower bound: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</a:t>
                </a:r>
                <a:r>
                  <a: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이므로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0.5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이유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클때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large gradient variance </a:t>
                </a:r>
                <a:r>
                  <a:rPr lang="ko-KR" altLang="en-US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local minima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806957"/>
              </a:xfrm>
              <a:prstGeom prst="rect">
                <a:avLst/>
              </a:prstGeom>
              <a:blipFill>
                <a:blip r:embed="rId3"/>
                <a:stretch>
                  <a:fillRect l="-569" t="-634" b="-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1797160" y="2818525"/>
            <a:ext cx="6737240" cy="1312620"/>
            <a:chOff x="1766680" y="2519971"/>
            <a:chExt cx="8605240" cy="1676564"/>
          </a:xfrm>
        </p:grpSpPr>
        <p:grpSp>
          <p:nvGrpSpPr>
            <p:cNvPr id="18" name="그룹 17"/>
            <p:cNvGrpSpPr/>
            <p:nvPr/>
          </p:nvGrpSpPr>
          <p:grpSpPr>
            <a:xfrm>
              <a:off x="1766680" y="2689248"/>
              <a:ext cx="7529186" cy="615214"/>
              <a:chOff x="2309177" y="3921349"/>
              <a:chExt cx="6574548" cy="53721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r="10582" b="60920"/>
              <a:stretch/>
            </p:blipFill>
            <p:spPr>
              <a:xfrm>
                <a:off x="2309177" y="4037361"/>
                <a:ext cx="3090863" cy="341346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4"/>
              <a:srcRect t="38497"/>
              <a:stretch/>
            </p:blipFill>
            <p:spPr>
              <a:xfrm>
                <a:off x="5427102" y="3921349"/>
                <a:ext cx="3456623" cy="537210"/>
              </a:xfrm>
              <a:prstGeom prst="rect">
                <a:avLst/>
              </a:prstGeom>
            </p:spPr>
          </p:pic>
        </p:grpSp>
        <p:sp>
          <p:nvSpPr>
            <p:cNvPr id="20" name="모서리가 둥근 직사각형 19"/>
            <p:cNvSpPr/>
            <p:nvPr/>
          </p:nvSpPr>
          <p:spPr>
            <a:xfrm>
              <a:off x="6873700" y="2844719"/>
              <a:ext cx="1894789" cy="36830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55201" y="2519971"/>
              <a:ext cx="1288118" cy="33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Intractable</a:t>
              </a:r>
              <a:endParaRPr lang="ko-KR" altLang="en-US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/>
            <a:srcRect l="32664" t="-1" b="68063"/>
            <a:stretch/>
          </p:blipFill>
          <p:spPr>
            <a:xfrm>
              <a:off x="5430519" y="3392515"/>
              <a:ext cx="4941401" cy="3870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rcRect t="72000"/>
            <a:stretch/>
          </p:blipFill>
          <p:spPr>
            <a:xfrm>
              <a:off x="2572726" y="3859227"/>
              <a:ext cx="7295354" cy="337308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8154501" y="3405530"/>
              <a:ext cx="2085340" cy="36830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74891" y="3061286"/>
              <a:ext cx="1546113" cy="33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Approximated</a:t>
              </a:r>
              <a:endParaRPr lang="ko-KR" altLang="en-US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8323882" y="3206799"/>
              <a:ext cx="100720" cy="19304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187" y="2615253"/>
            <a:ext cx="2840356" cy="192586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38896" t="38497" r="13621"/>
          <a:stretch/>
        </p:blipFill>
        <p:spPr>
          <a:xfrm>
            <a:off x="2331711" y="4807093"/>
            <a:ext cx="1609807" cy="526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084" y="4951084"/>
            <a:ext cx="3803905" cy="292608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10977880" y="2382520"/>
            <a:ext cx="21336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84233" y="1782586"/>
                <a:ext cx="2807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되도록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설정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3" y="1782586"/>
                <a:ext cx="2807007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5480596" y="5607238"/>
                <a:ext cx="31401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 완전히 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drop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=1)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불가능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96" y="5607238"/>
                <a:ext cx="3140164" cy="369332"/>
              </a:xfrm>
              <a:prstGeom prst="rect">
                <a:avLst/>
              </a:prstGeom>
              <a:blipFill>
                <a:blip r:embed="rId9"/>
                <a:stretch>
                  <a:fillRect l="-1553" t="-11667" r="-58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517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68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73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무엇이 추가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되었나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ea typeface="나눔고딕" panose="020D0604000000000000" pitchFamily="50" charset="-127"/>
                  </a:rPr>
                  <a:t>기본전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: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로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확장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 독립적인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Additive Noise </a:t>
                </a:r>
                <a:r>
                  <a:rPr lang="en-US" altLang="ko-KR" sz="20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Reparameterization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1)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Gradient 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줄이기 위한 새로운 테크닉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Approximation of the KL Divergence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2)</a:t>
                </a:r>
                <a:endParaRPr lang="en-US" altLang="ko-KR" sz="2000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범위에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(e.g.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없이 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/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항상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제거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기타 등등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결과적으로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매우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sparse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network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Bayesian pruning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으로의 연결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739503"/>
              </a:xfrm>
              <a:prstGeom prst="rect">
                <a:avLst/>
              </a:prstGeom>
              <a:blipFill>
                <a:blip r:embed="rId3"/>
                <a:stretch>
                  <a:fillRect l="-569"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10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</a:t>
            </a:r>
            <a:r>
              <a:rPr lang="en-US" altLang="ko-KR" sz="40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Additive Noise </a:t>
            </a:r>
            <a:r>
              <a:rPr lang="en-US" altLang="ko-KR" sz="4000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Reparametrization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76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에서의 문제점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</m:oMath>
                </a14:m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큰 영역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𝜽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gradient 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매우 큼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해결방법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새로운 변수 도입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실제로는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대신에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학습 → 학습 안정</a:t>
                </a:r>
                <a:endPara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네트워크 </a:t>
                </a:r>
                <a:r>
                  <a: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output  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자체를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ko-KR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값으로 해석</a:t>
                </a:r>
                <a:endPara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762586"/>
              </a:xfrm>
              <a:prstGeom prst="rect">
                <a:avLst/>
              </a:prstGeom>
              <a:blipFill>
                <a:blip r:embed="rId3"/>
                <a:stretch>
                  <a:fillRect l="-569" t="-640" b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38" y="2430614"/>
            <a:ext cx="2630708" cy="1362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8" y="2617260"/>
            <a:ext cx="2638629" cy="69630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8254998" y="2884132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974838" y="2884639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267527" y="2774912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428567" y="2735859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27861" y="2774912"/>
            <a:ext cx="541020" cy="6395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07011" y="2673992"/>
            <a:ext cx="541020" cy="6395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84153" y="2673991"/>
            <a:ext cx="689160" cy="6395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694481" y="2945345"/>
            <a:ext cx="541020" cy="3197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363075" y="2945345"/>
            <a:ext cx="298323" cy="31978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3398" y="3443821"/>
            <a:ext cx="1352103" cy="31978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575" y="4409223"/>
            <a:ext cx="3940148" cy="98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85079" y="3776360"/>
                <a:ext cx="252984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79" y="3776360"/>
                <a:ext cx="2529840" cy="427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5924941" y="3845402"/>
            <a:ext cx="958457" cy="31978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202626" y="4418834"/>
            <a:ext cx="330254" cy="31978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367753" y="4165189"/>
            <a:ext cx="0" cy="25364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06544" y="4101490"/>
            <a:ext cx="14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variable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0F474-7346-475E-8C0E-86B88CA72B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78"/>
          <a:stretch/>
        </p:blipFill>
        <p:spPr>
          <a:xfrm>
            <a:off x="3618915" y="1720412"/>
            <a:ext cx="2932328" cy="279133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492129" y="4679477"/>
            <a:ext cx="782538" cy="253349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274667" y="4716895"/>
                <a:ext cx="4612481" cy="651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궁금하면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와의 관계에서 역으로 계산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값 자체는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와 무관</a:t>
                </a:r>
                <a:r>
                  <a:rPr lang="en-US" altLang="ko-KR" dirty="0" smtClean="0"/>
                  <a:t>!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67" y="4716895"/>
                <a:ext cx="4612481" cy="651525"/>
              </a:xfrm>
              <a:prstGeom prst="rect">
                <a:avLst/>
              </a:prstGeom>
              <a:blipFill>
                <a:blip r:embed="rId9"/>
                <a:stretch>
                  <a:fillRect t="-4673" r="-264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 flipH="1">
            <a:off x="6432683" y="4299080"/>
            <a:ext cx="536198" cy="2028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2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3151" r="74101"/>
          <a:stretch/>
        </p:blipFill>
        <p:spPr>
          <a:xfrm>
            <a:off x="2850870" y="4090145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</a:t>
            </a:r>
            <a:r>
              <a:rPr lang="en-US" altLang="ko-KR" sz="40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Additive Noise </a:t>
            </a:r>
            <a:r>
              <a:rPr lang="en-US" altLang="ko-KR" sz="4000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Reparametrization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VD with LRT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37" y="4281289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3094362" y="4115255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3668" y="349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92451" y="348394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62168" y="36341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35" y="4542233"/>
                <a:ext cx="29235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98291" y="4122944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91" y="4122944"/>
                <a:ext cx="524070" cy="11103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4185945" y="4090717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74" y="4112040"/>
                <a:ext cx="524070" cy="663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blipFill>
                <a:blip r:embed="rId3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4068387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96" y="3855768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4852515" y="4186895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8" y="3319930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blipFill>
                <a:blip r:embed="rId3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6994250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/>
          <p:cNvSpPr/>
          <p:nvPr/>
        </p:nvSpPr>
        <p:spPr>
          <a:xfrm>
            <a:off x="7751199" y="3445228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/>
          <p:cNvSpPr/>
          <p:nvPr/>
        </p:nvSpPr>
        <p:spPr>
          <a:xfrm>
            <a:off x="5945966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8184940" y="3296175"/>
            <a:ext cx="168680" cy="759022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 flipH="1">
            <a:off x="6740439" y="3308366"/>
            <a:ext cx="168680" cy="75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0" i="0" smtClean="0"/>
                        <m:t>+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/>
          <p:cNvSpPr/>
          <p:nvPr/>
        </p:nvSpPr>
        <p:spPr>
          <a:xfrm>
            <a:off x="8862738" y="342536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75" idx="3"/>
            <a:endCxn id="101" idx="0"/>
          </p:cNvCxnSpPr>
          <p:nvPr/>
        </p:nvCxnSpPr>
        <p:spPr>
          <a:xfrm>
            <a:off x="4496316" y="2932150"/>
            <a:ext cx="1615544" cy="4277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0" idx="3"/>
            <a:endCxn id="93" idx="2"/>
          </p:cNvCxnSpPr>
          <p:nvPr/>
        </p:nvCxnSpPr>
        <p:spPr>
          <a:xfrm flipV="1">
            <a:off x="5280444" y="4051655"/>
            <a:ext cx="1879796" cy="39221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61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3151" r="74101"/>
          <a:stretch/>
        </p:blipFill>
        <p:spPr>
          <a:xfrm>
            <a:off x="3147599" y="4120425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</a:t>
            </a:r>
            <a:r>
              <a:rPr lang="en-US" altLang="ko-KR" sz="40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Additive Noise </a:t>
            </a:r>
            <a:r>
              <a:rPr lang="en-US" altLang="ko-KR" sz="4000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Reparametrization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VD with LRT + ANRT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03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66" y="4281289"/>
                <a:ext cx="29235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27817" y="4284505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17" y="4284505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47392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23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3668" y="349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292482" y="4149161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82" y="4149161"/>
                <a:ext cx="524070" cy="11103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3757055" y="4129758"/>
            <a:ext cx="205439" cy="114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4303828" y="4107341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28" y="4107341"/>
                <a:ext cx="524070" cy="6636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46" y="2600317"/>
                <a:ext cx="524070" cy="663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8" y="2344045"/>
                <a:ext cx="220825" cy="261610"/>
              </a:xfrm>
              <a:prstGeom prst="rect">
                <a:avLst/>
              </a:prstGeom>
              <a:blipFill>
                <a:blip r:embed="rId3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4068387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55450" y="3851069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50" y="3851069"/>
                <a:ext cx="220825" cy="261610"/>
              </a:xfrm>
              <a:prstGeom prst="rect">
                <a:avLst/>
              </a:prstGeom>
              <a:blipFill>
                <a:blip r:embed="rId3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4399969" y="4182196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09" y="3359878"/>
                <a:ext cx="524070" cy="66366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8" y="3319930"/>
            <a:ext cx="813464" cy="73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1" y="3103606"/>
                <a:ext cx="220825" cy="261610"/>
              </a:xfrm>
              <a:prstGeom prst="rect">
                <a:avLst/>
              </a:prstGeom>
              <a:blipFill>
                <a:blip r:embed="rId3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6994250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70" y="3353807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3541799"/>
                <a:ext cx="29235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/>
          <p:cNvSpPr/>
          <p:nvPr/>
        </p:nvSpPr>
        <p:spPr>
          <a:xfrm>
            <a:off x="7751199" y="3445228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26" y="3212850"/>
                <a:ext cx="220825" cy="29405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5" y="3359878"/>
                <a:ext cx="524070" cy="66366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61" y="3106952"/>
                <a:ext cx="220825" cy="261610"/>
              </a:xfrm>
              <a:prstGeom prst="rect">
                <a:avLst/>
              </a:prstGeom>
              <a:blipFill>
                <a:blip r:embed="rId4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/>
          <p:cNvSpPr/>
          <p:nvPr/>
        </p:nvSpPr>
        <p:spPr>
          <a:xfrm>
            <a:off x="5945966" y="3434733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>
            <a:off x="8184940" y="3296175"/>
            <a:ext cx="168680" cy="759022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l="74391" r="12861"/>
          <a:stretch/>
        </p:blipFill>
        <p:spPr>
          <a:xfrm flipH="1">
            <a:off x="6740439" y="3308366"/>
            <a:ext cx="168680" cy="759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0" i="0" smtClean="0"/>
                        <m:t>+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68" y="3536531"/>
                <a:ext cx="292359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97" y="3350514"/>
                <a:ext cx="524070" cy="66366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/>
          <p:cNvSpPr/>
          <p:nvPr/>
        </p:nvSpPr>
        <p:spPr>
          <a:xfrm>
            <a:off x="8862738" y="342536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78" y="3532590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75" idx="3"/>
            <a:endCxn id="101" idx="0"/>
          </p:cNvCxnSpPr>
          <p:nvPr/>
        </p:nvCxnSpPr>
        <p:spPr>
          <a:xfrm>
            <a:off x="4496316" y="2932150"/>
            <a:ext cx="1615544" cy="42772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0" idx="3"/>
            <a:endCxn id="93" idx="2"/>
          </p:cNvCxnSpPr>
          <p:nvPr/>
        </p:nvCxnSpPr>
        <p:spPr>
          <a:xfrm flipV="1">
            <a:off x="4827898" y="4051655"/>
            <a:ext cx="2332342" cy="38751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6852012" y="477845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12" y="4778459"/>
                <a:ext cx="524070" cy="11103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5342712" y="476707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712" y="4767070"/>
                <a:ext cx="524070" cy="111034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87741" y="51940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41" y="5194048"/>
                <a:ext cx="292359" cy="276999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6033597" y="477475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97" y="4774759"/>
                <a:ext cx="524070" cy="111034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554316" y="518714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16" y="5187141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19290" y="4490748"/>
                <a:ext cx="47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90" y="4490748"/>
                <a:ext cx="471973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246571" y="4657038"/>
            <a:ext cx="2254648" cy="131407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068387" y="4965063"/>
            <a:ext cx="1178185" cy="1701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8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59619"/>
            <a:ext cx="10515600" cy="98889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 </a:t>
            </a:r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Variational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Dropout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1899"/>
            <a:ext cx="11330354" cy="490097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dropou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t’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약간 변형시켜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sparse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weight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배워지도록 함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5113" indent="0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Sparse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=&gt; memory efficient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모델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5113" indent="0">
              <a:buFontTx/>
              <a:buChar char="-"/>
              <a:tabLst>
                <a:tab pos="363538" algn="l"/>
              </a:tabLst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Beta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Bernolli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dropout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동일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indent="-342900"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ariational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dropout’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조금 많이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변형시킨 모델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Again, why sparse?</a:t>
            </a:r>
          </a:p>
        </p:txBody>
      </p:sp>
    </p:spTree>
    <p:extLst>
      <p:ext uri="{BB962C8B-B14F-4D97-AF65-F5344CB8AC3E}">
        <p14:creationId xmlns:p14="http://schemas.microsoft.com/office/powerpoint/2010/main" val="637206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23" y="3223353"/>
            <a:ext cx="3168968" cy="223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Approximation of the KL term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term approximation: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1" i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𝛂</m:t>
                    </m:r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영역에서 더 정확한 근사</a:t>
                </a:r>
                <a:endParaRPr lang="en-US" altLang="ko-KR" sz="2000" b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00110"/>
              </a:xfrm>
              <a:prstGeom prst="rect">
                <a:avLst/>
              </a:prstGeom>
              <a:blipFill>
                <a:blip r:embed="rId4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4" y="2293284"/>
            <a:ext cx="4668164" cy="32997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127" y="2155970"/>
            <a:ext cx="3972560" cy="892871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30" idx="2"/>
          </p:cNvCxnSpPr>
          <p:nvPr/>
        </p:nvCxnSpPr>
        <p:spPr>
          <a:xfrm>
            <a:off x="9634887" y="2788814"/>
            <a:ext cx="91440" cy="1729097"/>
          </a:xfrm>
          <a:prstGeom prst="straightConnector1">
            <a:avLst/>
          </a:prstGeom>
          <a:ln>
            <a:solidFill>
              <a:srgbClr val="CE5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862727" y="2464476"/>
            <a:ext cx="1544319" cy="32433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084725" y="2469027"/>
            <a:ext cx="1722122" cy="31978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141367" y="2788814"/>
            <a:ext cx="502920" cy="14141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4000" y="5547677"/>
                <a:ext cx="9113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사실상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Heuristic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방법을 사용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−0.5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먼저 설정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남은 차이가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sigmoid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비슷하다는 점에 착안하여 근사 함수 디자인</a:t>
                </a:r>
              </a:p>
              <a:p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47677"/>
                <a:ext cx="9113520" cy="1200329"/>
              </a:xfrm>
              <a:prstGeom prst="rect">
                <a:avLst/>
              </a:prstGeom>
              <a:blipFill>
                <a:blip r:embed="rId7"/>
                <a:stretch>
                  <a:fillRect l="-40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62393" y="2102039"/>
                <a:ext cx="3594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>
                    <a:solidFill>
                      <a:srgbClr val="59AA6C"/>
                    </a:solidFill>
                  </a:rPr>
                  <a:t>기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b="0" i="1" smtClean="0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1: 0.5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59AA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59AA6C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59AA6C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59AA6C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dirty="0">
                  <a:solidFill>
                    <a:srgbClr val="59AA6C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93" y="2102039"/>
                <a:ext cx="3594767" cy="276999"/>
              </a:xfrm>
              <a:prstGeom prst="rect">
                <a:avLst/>
              </a:prstGeom>
              <a:blipFill>
                <a:blip r:embed="rId8"/>
                <a:stretch>
                  <a:fillRect l="-3898" t="-28889" r="-101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3261360" y="2379038"/>
            <a:ext cx="584200" cy="602922"/>
          </a:xfrm>
          <a:prstGeom prst="straightConnector1">
            <a:avLst/>
          </a:prstGeom>
          <a:ln>
            <a:solidFill>
              <a:srgbClr val="59AA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4526090" y="3835238"/>
            <a:ext cx="331070" cy="233842"/>
          </a:xfrm>
          <a:prstGeom prst="straightConnector1">
            <a:avLst/>
          </a:prstGeom>
          <a:ln>
            <a:solidFill>
              <a:srgbClr val="D952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5017335" y="3244159"/>
                <a:ext cx="1902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solidFill>
                      <a:srgbClr val="4C72B0"/>
                    </a:solidFill>
                  </a:rPr>
                  <a:t>기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C72B0"/>
                        </a:solidFill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b="0" i="1" smtClean="0">
                        <a:solidFill>
                          <a:srgbClr val="4C72B0"/>
                        </a:solidFill>
                        <a:latin typeface="Cambria Math" panose="02040503050406030204" pitchFamily="18" charset="0"/>
                      </a:rPr>
                      <m:t>2: </m:t>
                    </m:r>
                    <m:r>
                      <a:rPr lang="en-US" altLang="ko-KR" i="1">
                        <a:solidFill>
                          <a:srgbClr val="4C72B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4C72B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4C72B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rgbClr val="4C72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4C72B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335" y="3244159"/>
                <a:ext cx="1902893" cy="369332"/>
              </a:xfrm>
              <a:prstGeom prst="rect">
                <a:avLst/>
              </a:prstGeom>
              <a:blipFill>
                <a:blip r:embed="rId9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4789356" y="392028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D9524B"/>
                </a:solidFill>
              </a:rPr>
              <a:t>새롭게 제안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4851800" y="3143727"/>
            <a:ext cx="246815" cy="174331"/>
          </a:xfrm>
          <a:prstGeom prst="straightConnector1">
            <a:avLst/>
          </a:prstGeom>
          <a:ln>
            <a:solidFill>
              <a:srgbClr val="4C7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9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Sparsity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/>
              <p:nvPr/>
            </p:nvSpPr>
            <p:spPr>
              <a:xfrm>
                <a:off x="1085026" y="1671292"/>
                <a:ext cx="9641543" cy="168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관점에서 본다면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en-US" altLang="ko-KR" sz="200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이므로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항상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제거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w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더해지는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noise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관점에서 본다면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무한대의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완전한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random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상쇄시켜야 함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𝟎</m:t>
                    </m:r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1680588"/>
              </a:xfrm>
              <a:prstGeom prst="rect">
                <a:avLst/>
              </a:prstGeom>
              <a:blipFill>
                <a:blip r:embed="rId3"/>
                <a:stretch>
                  <a:fillRect l="-569" t="-1812" b="-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918BEFB-398E-4D8F-A82E-E0D7A60B5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78"/>
          <a:stretch/>
        </p:blipFill>
        <p:spPr>
          <a:xfrm>
            <a:off x="7047915" y="3429000"/>
            <a:ext cx="2932328" cy="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39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For convolution layers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502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Sparse VD for FC layers:</a:t>
            </a:r>
            <a:endParaRPr lang="en-US" altLang="ko-KR" sz="2000" b="1" dirty="0">
              <a:latin typeface="Cambria Math" panose="02040503050406030204" pitchFamily="18" charset="0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DB478-7152-4954-9DCD-1A1FE2FF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21" y="2428262"/>
            <a:ext cx="3690747" cy="1137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5AF8C-4A3C-45C6-AD00-07F15C139503}"/>
                  </a:ext>
                </a:extLst>
              </p:cNvPr>
              <p:cNvSpPr txBox="1"/>
              <p:nvPr/>
            </p:nvSpPr>
            <p:spPr>
              <a:xfrm>
                <a:off x="8508872" y="2744006"/>
                <a:ext cx="1868424" cy="69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5AF8C-4A3C-45C6-AD00-07F15C1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872" y="2744006"/>
                <a:ext cx="1868424" cy="692626"/>
              </a:xfrm>
              <a:prstGeom prst="rect">
                <a:avLst/>
              </a:prstGeom>
              <a:blipFill>
                <a:blip r:embed="rId4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5D2B76-D097-41D3-9799-207B65C8CE8B}"/>
                  </a:ext>
                </a:extLst>
              </p:cNvPr>
              <p:cNvSpPr txBox="1"/>
              <p:nvPr/>
            </p:nvSpPr>
            <p:spPr>
              <a:xfrm>
                <a:off x="5277802" y="2778679"/>
                <a:ext cx="3190113" cy="10308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5D2B76-D097-41D3-9799-207B65C8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02" y="2778679"/>
                <a:ext cx="3190113" cy="1030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CFBB29-1E95-41FD-B698-FF570A02C8E5}"/>
              </a:ext>
            </a:extLst>
          </p:cNvPr>
          <p:cNvSpPr txBox="1"/>
          <p:nvPr/>
        </p:nvSpPr>
        <p:spPr>
          <a:xfrm>
            <a:off x="8508872" y="2340621"/>
            <a:ext cx="178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By additive </a:t>
            </a:r>
            <a:r>
              <a:rPr lang="en-US" altLang="ko-KR" dirty="0" err="1">
                <a:solidFill>
                  <a:schemeClr val="accent5"/>
                </a:solidFill>
              </a:rPr>
              <a:t>reparam</a:t>
            </a:r>
            <a:r>
              <a:rPr lang="en-US" altLang="ko-KR" dirty="0">
                <a:solidFill>
                  <a:schemeClr val="accent5"/>
                </a:solidFill>
              </a:rPr>
              <a:t>. trick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5F449-CF2F-4FD0-A95F-7D32B23EBF84}"/>
              </a:ext>
            </a:extLst>
          </p:cNvPr>
          <p:cNvSpPr txBox="1"/>
          <p:nvPr/>
        </p:nvSpPr>
        <p:spPr>
          <a:xfrm>
            <a:off x="1085026" y="3968833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Sparse VD for Conv layers:</a:t>
            </a:r>
            <a:endParaRPr lang="en-US" altLang="ko-KR" sz="2000" b="1" dirty="0">
              <a:latin typeface="Cambria Math" panose="02040503050406030204" pitchFamily="18" charset="0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F891D-B71C-46FD-AD66-5F04CAB5C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735" y="4715534"/>
            <a:ext cx="4790123" cy="7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Empirical Observations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/>
              <p:nvPr/>
            </p:nvSpPr>
            <p:spPr>
              <a:xfrm>
                <a:off x="1085026" y="1671292"/>
                <a:ext cx="964154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Test time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실제 완전히 드랍되는 경우는 없으므로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thresholding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필요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Expected log likelihood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보다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지배적인 경우가 더 일반적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초반에 급격하게 높은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sparsity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수렴하여 학습에 실패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해결책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Pretraining or Scaling term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없이도 학습이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사전 지식없이 데이터만 보고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fitting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시킬 수 있음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2862322"/>
              </a:xfrm>
              <a:prstGeom prst="rect">
                <a:avLst/>
              </a:prstGeom>
              <a:blipFill>
                <a:blip r:embed="rId3"/>
                <a:stretch>
                  <a:fillRect l="-569" t="-1064" b="-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75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11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957" y="1827848"/>
            <a:ext cx="1009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논문저자 공개 </a:t>
            </a:r>
            <a:r>
              <a:rPr lang="en-US" altLang="ko-KR" sz="2000" dirty="0"/>
              <a:t>(Theano, </a:t>
            </a:r>
            <a:r>
              <a:rPr lang="en-US" altLang="ko-KR" sz="2000" dirty="0" err="1"/>
              <a:t>Lasagne</a:t>
            </a:r>
            <a:r>
              <a:rPr lang="en-US" altLang="ko-KR" sz="2000" dirty="0"/>
              <a:t>)</a:t>
            </a:r>
            <a:endParaRPr lang="en-US" altLang="ko-KR" sz="20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https://github.com/senya-ashukha/variational-dropout-sparsifies-dnn</a:t>
            </a:r>
            <a:endParaRPr lang="en-US" altLang="ko-KR" sz="2000" dirty="0">
              <a:hlinkClick r:id="rId4"/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다른 논문에서 활용 </a:t>
            </a:r>
            <a:r>
              <a:rPr lang="en-US" altLang="ko-KR" sz="2000" dirty="0"/>
              <a:t>(TF / </a:t>
            </a:r>
            <a:r>
              <a:rPr lang="ko-KR" altLang="en-US" sz="2000" dirty="0"/>
              <a:t>저자 참여 </a:t>
            </a:r>
            <a:r>
              <a:rPr lang="en-US" altLang="ko-KR" sz="2000" dirty="0"/>
              <a:t>/ by Google AI research / </a:t>
            </a:r>
            <a:r>
              <a:rPr lang="ko-KR" altLang="en-US" sz="2000" dirty="0"/>
              <a:t>바로 사용하기 어려움</a:t>
            </a:r>
            <a:r>
              <a:rPr lang="en-US" altLang="ko-KR" sz="2000" dirty="0"/>
              <a:t>)</a:t>
            </a:r>
            <a:r>
              <a:rPr lang="ko-KR" altLang="en-US" sz="2000" dirty="0">
                <a:hlinkClick r:id="rId4"/>
              </a:rPr>
              <a:t> </a:t>
            </a:r>
            <a:endParaRPr lang="en-US" altLang="ko-KR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5"/>
              </a:rPr>
              <a:t>https://github.com/google-research/google-research/tree/master/state_of_sparsity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dirty="0"/>
              <a:t>개인 </a:t>
            </a:r>
            <a:r>
              <a:rPr lang="en-US" altLang="ko-KR" sz="2000" dirty="0"/>
              <a:t>repository (TF / </a:t>
            </a:r>
            <a:r>
              <a:rPr lang="ko-KR" altLang="en-US" sz="2000" dirty="0"/>
              <a:t>미검증</a:t>
            </a:r>
            <a:r>
              <a:rPr lang="en-US" altLang="ko-KR" sz="2000" dirty="0"/>
              <a:t>)</a:t>
            </a:r>
            <a:endParaRPr lang="en-US" altLang="ko-KR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https://github.com/cjratcliff/variational-dropout</a:t>
            </a:r>
            <a:r>
              <a:rPr lang="en-US" altLang="ko-KR" sz="2000" dirty="0"/>
              <a:t> (in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6"/>
              </a:rPr>
              <a:t>https://github.com/BayesWatch/tf-variational-dropout</a:t>
            </a:r>
            <a:r>
              <a:rPr lang="en-US" altLang="ko-KR" sz="2000" dirty="0"/>
              <a:t> (incomplete)</a:t>
            </a:r>
            <a:endParaRPr lang="en-US" altLang="ko-KR" sz="2000" b="1" dirty="0">
              <a:latin typeface="Cambria Math" panose="02040503050406030204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34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38096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Any questions?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2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71542" y="3740622"/>
                <a:ext cx="4214338" cy="161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Bernoulli Noise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𝑑𝑟𝑜𝑝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𝒛</m:t>
                    </m:r>
                  </m:oMath>
                </a14:m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2" y="3740622"/>
                <a:ext cx="4214338" cy="1612108"/>
              </a:xfrm>
              <a:prstGeom prst="rect">
                <a:avLst/>
              </a:prstGeom>
              <a:blipFill>
                <a:blip r:embed="rId3"/>
                <a:stretch>
                  <a:fillRect l="-1302" t="-2273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inary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1451" y="2091904"/>
            <a:ext cx="6143625" cy="3333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1541" y="2158341"/>
            <a:ext cx="41493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잘 알고 있는 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retain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drop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 표기하기도 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7923258" y="4875769"/>
                <a:ext cx="3078792" cy="7101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58" y="4875769"/>
                <a:ext cx="3078792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2EE6C2-4ED1-4C70-9862-2B6B57AB1D97}"/>
              </a:ext>
            </a:extLst>
          </p:cNvPr>
          <p:cNvSpPr txBox="1"/>
          <p:nvPr/>
        </p:nvSpPr>
        <p:spPr>
          <a:xfrm>
            <a:off x="6810861" y="1556685"/>
            <a:ext cx="358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나눔고딕" panose="020D0604000000000000"/>
              </a:rPr>
              <a:t>Binary Dropout?</a:t>
            </a:r>
            <a:endParaRPr lang="ko-KR" altLang="en-US" sz="2400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9104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0353" y="1990588"/>
            <a:ext cx="497888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Sampling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여러 번 하기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</a:p>
          <a:p>
            <a:pPr marL="265113"/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켜고 여러 번 돌려서 평균 내기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5113"/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expectation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사용하기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</a:p>
          <a:p>
            <a:pPr marL="265113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dropou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끄되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drop rate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나눠주기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 time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{0, 1}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{0, 1/p}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곱해주면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time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에는 아무것도 안해도 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증폭 시킬 것인지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1" indent="276225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감쇄 시킬 것인지의 차이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7" y="2025719"/>
            <a:ext cx="4739263" cy="14798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42" y="4614994"/>
            <a:ext cx="4739263" cy="147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123426" y="5282310"/>
                <a:ext cx="507348" cy="391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26" y="5282310"/>
                <a:ext cx="507348" cy="391383"/>
              </a:xfrm>
              <a:prstGeom prst="rect">
                <a:avLst/>
              </a:prstGeom>
              <a:blipFill>
                <a:blip r:embed="rId7"/>
                <a:stretch>
                  <a:fillRect t="-17188"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5522048" y="5318726"/>
            <a:ext cx="237729" cy="13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546767" y="5264606"/>
                <a:ext cx="333324" cy="309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67" y="5264606"/>
                <a:ext cx="333324" cy="309892"/>
              </a:xfrm>
              <a:prstGeom prst="rect">
                <a:avLst/>
              </a:prstGeom>
              <a:blipFill>
                <a:blip r:embed="rId8"/>
                <a:stretch>
                  <a:fillRect l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1356737" y="3724609"/>
            <a:ext cx="4804900" cy="0"/>
          </a:xfrm>
          <a:prstGeom prst="line">
            <a:avLst/>
          </a:prstGeom>
          <a:ln w="317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7933" y="1690688"/>
            <a:ext cx="2176870" cy="4450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8311" y="4095365"/>
            <a:ext cx="2176870" cy="44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3185" y="4087655"/>
                <a:ext cx="92399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i</a:t>
                </a:r>
                <a:r>
                  <a:rPr lang="en-US" altLang="ko-KR" sz="1100" b="0" dirty="0"/>
                  <a:t>f</a:t>
                </a:r>
                <a:r>
                  <a:rPr lang="en-US" altLang="ko-KR" sz="11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100" dirty="0"/>
                  <a:t>,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185" y="4087655"/>
                <a:ext cx="923990" cy="261610"/>
              </a:xfrm>
              <a:prstGeom prst="rect">
                <a:avLst/>
              </a:prstGeom>
              <a:blipFill>
                <a:blip r:embed="rId10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7FA187-AB94-4C7B-9DE0-AB2C326A92C3}"/>
              </a:ext>
            </a:extLst>
          </p:cNvPr>
          <p:cNvSpPr txBox="1"/>
          <p:nvPr/>
        </p:nvSpPr>
        <p:spPr>
          <a:xfrm>
            <a:off x="6614536" y="1229023"/>
            <a:ext cx="422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ea typeface="나눔고딕" panose="020D0604000000000000"/>
              </a:rPr>
              <a:t>학습</a:t>
            </a:r>
            <a:r>
              <a:rPr lang="ko-KR" altLang="en-US" sz="2400" dirty="0">
                <a:ea typeface="나눔고딕" panose="020D0604000000000000"/>
              </a:rPr>
              <a:t>과 </a:t>
            </a:r>
            <a:r>
              <a:rPr lang="ko-KR" altLang="en-US" sz="2400" b="1" dirty="0">
                <a:ea typeface="나눔고딕" panose="020D0604000000000000"/>
              </a:rPr>
              <a:t>테스트 </a:t>
            </a:r>
            <a:r>
              <a:rPr lang="ko-KR" altLang="en-US" sz="2400" dirty="0">
                <a:ea typeface="나눔고딕" panose="020D0604000000000000"/>
              </a:rPr>
              <a:t>시의 차이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7629720" y="4852910"/>
                <a:ext cx="3330078" cy="7101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=1/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720" y="4852910"/>
                <a:ext cx="3330078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8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5073" y="1670917"/>
            <a:ext cx="5041853" cy="1574307"/>
            <a:chOff x="1049052" y="1670917"/>
            <a:chExt cx="6499074" cy="20293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052" y="1670917"/>
              <a:ext cx="6499074" cy="2029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blipFill>
                  <a:blip r:embed="rId6"/>
                  <a:stretch>
                    <a:fillRect t="-11765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/>
            <p:cNvSpPr/>
            <p:nvPr/>
          </p:nvSpPr>
          <p:spPr>
            <a:xfrm>
              <a:off x="6892143" y="2635963"/>
              <a:ext cx="326004" cy="178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blipFill>
                  <a:blip r:embed="rId7"/>
                  <a:stretch>
                    <a:fillRect l="-26829" b="-344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38200" y="3571624"/>
                <a:ext cx="7842288" cy="297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 방식을 사용하면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Exercise! Noise variable z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기댓값과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기대값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15963" lvl="2" indent="-2635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+0∙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𝟏</m:t>
                    </m:r>
                  </m:oMath>
                </a14:m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𝒛</m:t>
                            </m:r>
                          </m:e>
                          <m:sub/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𝒛</m:t>
                                </m:r>
                              </m:e>
                              <m:sub/>
                            </m:sSub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1596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1596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𝑧</m:t>
                                </m:r>
                              </m:e>
                              <m:sub/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den>
                    </m:f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1624"/>
                <a:ext cx="7842288" cy="2977931"/>
              </a:xfrm>
              <a:prstGeom prst="rect">
                <a:avLst/>
              </a:prstGeom>
              <a:blipFill>
                <a:blip r:embed="rId8"/>
                <a:stretch>
                  <a:fillRect l="-544" t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255923" y="4450814"/>
            <a:ext cx="6852104" cy="44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5923" y="5217889"/>
            <a:ext cx="6852104" cy="9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7640737" y="3414220"/>
                <a:ext cx="3330078" cy="7101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=1/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37" y="3414220"/>
                <a:ext cx="3330078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9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48444</TotalTime>
  <Words>2303</Words>
  <Application>Microsoft Office PowerPoint</Application>
  <PresentationFormat>와이드스크린</PresentationFormat>
  <Paragraphs>1040</Paragraphs>
  <Slides>56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나눔고딕</vt:lpstr>
      <vt:lpstr>나눔스퀘어</vt:lpstr>
      <vt:lpstr>나눔스퀘어 Bold</vt:lpstr>
      <vt:lpstr>맑은 고딕</vt:lpstr>
      <vt:lpstr>Arial</vt:lpstr>
      <vt:lpstr>Calibri</vt:lpstr>
      <vt:lpstr>Cambria Math</vt:lpstr>
      <vt:lpstr>Office 테마</vt:lpstr>
      <vt:lpstr>Tutorial: Sparse Variational Dropout</vt:lpstr>
      <vt:lpstr>진행방식</vt:lpstr>
      <vt:lpstr>읽어야 할 논문?</vt:lpstr>
      <vt:lpstr>Big Picture</vt:lpstr>
      <vt:lpstr>Sparse Variational Dropout</vt:lpstr>
      <vt:lpstr>Big Picture</vt:lpstr>
      <vt:lpstr>Binary Dropout</vt:lpstr>
      <vt:lpstr>Binary Dropout</vt:lpstr>
      <vt:lpstr>Binary Dropout</vt:lpstr>
      <vt:lpstr>Binary Dropout</vt:lpstr>
      <vt:lpstr>Binary Dropout</vt:lpstr>
      <vt:lpstr>Binary Dropout -&gt; Gaussian Dropout</vt:lpstr>
      <vt:lpstr>Big Picture</vt:lpstr>
      <vt:lpstr>Recap: Bayesian Neural Networks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Big Picture</vt:lpstr>
      <vt:lpstr>Big Picture</vt:lpstr>
      <vt:lpstr> VD: Variational Dropout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2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Big Picture</vt:lpstr>
      <vt:lpstr> Sparse VD: </vt:lpstr>
      <vt:lpstr> Sparse VD: Additive Noise Reparametrization</vt:lpstr>
      <vt:lpstr> Sparse VD: Additive Noise Reparametrization</vt:lpstr>
      <vt:lpstr> Sparse VD: Additive Noise Reparametrization</vt:lpstr>
      <vt:lpstr> Sparse VD: Approximation of the KL term</vt:lpstr>
      <vt:lpstr> Sparse VD: Sparsity</vt:lpstr>
      <vt:lpstr> Sparse VD: For convolution layers</vt:lpstr>
      <vt:lpstr> Sparse VD: Empirical Observations</vt:lpstr>
      <vt:lpstr>Big Picture</vt:lpstr>
      <vt:lpstr>Implementation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남 태욱</cp:lastModifiedBy>
  <cp:revision>2932</cp:revision>
  <dcterms:created xsi:type="dcterms:W3CDTF">2015-08-13T07:44:06Z</dcterms:created>
  <dcterms:modified xsi:type="dcterms:W3CDTF">2019-09-27T06:07:44Z</dcterms:modified>
</cp:coreProperties>
</file>