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34" r:id="rId3"/>
    <p:sldId id="384" r:id="rId4"/>
    <p:sldId id="822" r:id="rId5"/>
    <p:sldId id="407" r:id="rId6"/>
    <p:sldId id="823" r:id="rId7"/>
    <p:sldId id="405" r:id="rId8"/>
    <p:sldId id="406" r:id="rId9"/>
    <p:sldId id="824" r:id="rId10"/>
    <p:sldId id="408" r:id="rId11"/>
    <p:sldId id="414" r:id="rId12"/>
    <p:sldId id="816" r:id="rId13"/>
    <p:sldId id="82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6A9955"/>
    <a:srgbClr val="445588"/>
    <a:srgbClr val="68979C"/>
    <a:srgbClr val="1E1E1E"/>
    <a:srgbClr val="D4D4D4"/>
    <a:srgbClr val="D9E6D1"/>
    <a:srgbClr val="49787E"/>
    <a:srgbClr val="BFE6EA"/>
    <a:srgbClr val="899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>
        <p:scale>
          <a:sx n="100" d="100"/>
          <a:sy n="100" d="100"/>
        </p:scale>
        <p:origin x="948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BF453-D77A-4567-9B7F-3B31CD90E51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59FCA-B196-49B1-A55F-0AF34A550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6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 explain this, let</a:t>
            </a:r>
            <a:r>
              <a:rPr lang="ko-KR" altLang="en-US" dirty="0"/>
              <a:t>’</a:t>
            </a:r>
            <a:r>
              <a:rPr lang="en-US" altLang="ko-KR" dirty="0"/>
              <a:t>s</a:t>
            </a:r>
            <a:r>
              <a:rPr lang="ko-KR" altLang="en-US" dirty="0"/>
              <a:t> </a:t>
            </a:r>
            <a:r>
              <a:rPr lang="en-US" altLang="ko-KR" dirty="0"/>
              <a:t>focus on a single operation in a computation graph, assuming that the inputs are x and y, with output z.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A3ECF-0238-4ED3-94B0-5264E6F3A85D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481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 this setting, one key component of </a:t>
            </a:r>
            <a:r>
              <a:rPr lang="en-US" altLang="ko-KR" dirty="0" err="1"/>
              <a:t>Tensorflow</a:t>
            </a:r>
            <a:r>
              <a:rPr lang="en-US" altLang="ko-KR" dirty="0"/>
              <a:t> is that, it provides local gradients for the operation f </a:t>
            </a:r>
            <a:r>
              <a:rPr lang="en-US" altLang="ko-KR" dirty="0" err="1"/>
              <a:t>w.r.t</a:t>
            </a:r>
            <a:r>
              <a:rPr lang="en-US" altLang="ko-KR" dirty="0"/>
              <a:t>. their inputs, if f is a </a:t>
            </a:r>
            <a:r>
              <a:rPr lang="en-US" altLang="ko-KR" dirty="0" err="1"/>
              <a:t>tensorflow</a:t>
            </a:r>
            <a:r>
              <a:rPr lang="en-US" altLang="ko-KR" dirty="0"/>
              <a:t> primitive op, and its differentiable.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A3ECF-0238-4ED3-94B0-5264E6F3A85D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9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Now, suppose that, for some reason,</a:t>
            </a:r>
            <a:r>
              <a:rPr lang="ko-KR" altLang="en-US" dirty="0"/>
              <a:t> </a:t>
            </a:r>
            <a:r>
              <a:rPr lang="en-US" altLang="ko-KR" dirty="0"/>
              <a:t>we’ve got the value of a gradient of loss </a:t>
            </a:r>
            <a:r>
              <a:rPr lang="en-US" altLang="ko-KR" dirty="0" err="1"/>
              <a:t>w.r.t</a:t>
            </a:r>
            <a:r>
              <a:rPr lang="en-US" altLang="ko-KR" dirty="0"/>
              <a:t> the output z, that is, round L over round z here.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A3ECF-0238-4ED3-94B0-5264E6F3A85D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766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Then</a:t>
            </a:r>
            <a:r>
              <a:rPr lang="en-US" altLang="ko-KR" baseline="0" dirty="0"/>
              <a:t> b</a:t>
            </a:r>
            <a:r>
              <a:rPr lang="en-US" altLang="ko-KR" dirty="0"/>
              <a:t>y using the chain rule, we can calculate the value of gradient of loss w.r.t x and y as well.</a:t>
            </a:r>
            <a:r>
              <a:rPr lang="en-US" altLang="ko-KR" baseline="0" dirty="0"/>
              <a:t> Note that these x or y</a:t>
            </a:r>
            <a:r>
              <a:rPr lang="en-US" altLang="ko-KR" dirty="0"/>
              <a:t> can also be an output of another op. </a:t>
            </a:r>
          </a:p>
          <a:p>
            <a:r>
              <a:rPr lang="en-US" altLang="ko-KR" dirty="0"/>
              <a:t>Therefore, this procedure can be repeated</a:t>
            </a:r>
            <a:r>
              <a:rPr lang="ko-KR" altLang="en-US" dirty="0"/>
              <a:t> </a:t>
            </a:r>
            <a:r>
              <a:rPr lang="en-US" altLang="ko-KR" dirty="0"/>
              <a:t>as many times as we want in a differentiable computation graph, to obtain the values of gradients of loss </a:t>
            </a:r>
            <a:r>
              <a:rPr lang="en-US" altLang="ko-KR" dirty="0" err="1"/>
              <a:t>w.r.t</a:t>
            </a:r>
            <a:r>
              <a:rPr lang="en-US" altLang="ko-KR" dirty="0"/>
              <a:t>. certain variables. </a:t>
            </a:r>
          </a:p>
          <a:p>
            <a:r>
              <a:rPr lang="en-US" altLang="ko-KR" dirty="0"/>
              <a:t>This procedure is called the back-propagation algorithm, and until now this algorithm plays a key role to enable the gradient descent method on deep neural networks.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A3ECF-0238-4ED3-94B0-5264E6F3A85D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897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Returning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our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computation graph, then, the backpropagation is now starts from the loss node, here, and it propagates a flow of gradients backward toward W and b. Once we get round j over round W and round j over round b, then we can do a single step of gradient descent. </a:t>
            </a:r>
          </a:p>
          <a:p>
            <a:r>
              <a:rPr lang="en-US" altLang="ko-KR" dirty="0"/>
              <a:t>In conclusion, now it is clear why </a:t>
            </a:r>
            <a:r>
              <a:rPr lang="en-US" altLang="ko-KR" dirty="0" err="1"/>
              <a:t>TensorFlow</a:t>
            </a:r>
            <a:r>
              <a:rPr lang="en-US" altLang="ko-KR" dirty="0"/>
              <a:t> maintains such computation graph and op-wise derivatives. By</a:t>
            </a:r>
            <a:r>
              <a:rPr lang="ko-KR" altLang="en-US" dirty="0"/>
              <a:t> </a:t>
            </a:r>
            <a:r>
              <a:rPr lang="en-US" altLang="ko-KR" dirty="0"/>
              <a:t>actively</a:t>
            </a:r>
            <a:r>
              <a:rPr lang="ko-KR" altLang="en-US" dirty="0"/>
              <a:t> </a:t>
            </a:r>
            <a:r>
              <a:rPr lang="en-US" altLang="ko-KR" dirty="0"/>
              <a:t>utilizing</a:t>
            </a:r>
            <a:r>
              <a:rPr lang="ko-KR" altLang="en-US" dirty="0"/>
              <a:t> </a:t>
            </a:r>
            <a:r>
              <a:rPr lang="en-US" altLang="ko-KR" dirty="0"/>
              <a:t>those two, </a:t>
            </a:r>
            <a:r>
              <a:rPr lang="en-US" altLang="ko-KR" dirty="0" err="1"/>
              <a:t>TensorFlow</a:t>
            </a:r>
            <a:r>
              <a:rPr lang="en-US" altLang="ko-KR" dirty="0"/>
              <a:t> enables a new functionality over </a:t>
            </a:r>
            <a:r>
              <a:rPr lang="en-US" altLang="ko-KR" dirty="0" err="1"/>
              <a:t>Numpy</a:t>
            </a:r>
            <a:r>
              <a:rPr lang="en-US" altLang="ko-KR" dirty="0"/>
              <a:t>: optimizing tensors with gradient based methods.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A3ECF-0238-4ED3-94B0-5264E6F3A85D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96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85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3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69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32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3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3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17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7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1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8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52903-3371-49AD-967B-7CF5E951A498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0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ngheonj@kaist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5.xml"/><Relationship Id="rId7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4" Type="http://schemas.openxmlformats.org/officeDocument/2006/relationships/tags" Target="../tags/tag6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8643" y="1706563"/>
            <a:ext cx="9594715" cy="2387600"/>
          </a:xfrm>
        </p:spPr>
        <p:txBody>
          <a:bodyPr anchor="ctr">
            <a:normAutofit/>
          </a:bodyPr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삼성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DS-KAIST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AI Expert 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</a:t>
            </a:r>
            <a:b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b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3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해석가능한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신뢰성 있는 </a:t>
            </a:r>
            <a:r>
              <a:rPr lang="ko-KR" altLang="en-US" sz="3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적대적 </a:t>
            </a:r>
            <a:r>
              <a:rPr lang="ko-KR" altLang="en-US" sz="3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endParaRPr lang="ko-KR" altLang="en-US" sz="4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249738"/>
            <a:ext cx="9144000" cy="1655762"/>
          </a:xfrm>
        </p:spPr>
        <p:txBody>
          <a:bodyPr>
            <a:normAutofit fontScale="92500" lnSpcReduction="10000"/>
          </a:bodyPr>
          <a:lstStyle/>
          <a:p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Jongheon Jeong (</a:t>
            </a:r>
            <a:r>
              <a:rPr lang="en-US" altLang="ko-KR" dirty="0">
                <a:latin typeface="+mj-lt"/>
                <a:hlinkClick r:id="rId2"/>
              </a:rPr>
              <a:t>jongheonj@kaist.ac.kr</a:t>
            </a:r>
            <a:r>
              <a:rPr lang="en-US" altLang="ko-KR" dirty="0">
                <a:latin typeface="+mj-lt"/>
              </a:rPr>
              <a:t>)</a:t>
            </a:r>
          </a:p>
          <a:p>
            <a:r>
              <a:rPr lang="en-US" altLang="ko-KR" dirty="0">
                <a:latin typeface="+mj-lt"/>
              </a:rPr>
              <a:t>KAIST ALIN Lab. (Prof. </a:t>
            </a:r>
            <a:r>
              <a:rPr lang="en-US" altLang="ko-KR" dirty="0" err="1">
                <a:latin typeface="+mj-lt"/>
              </a:rPr>
              <a:t>Jinwoo</a:t>
            </a:r>
            <a:r>
              <a:rPr lang="en-US" altLang="ko-KR" dirty="0">
                <a:latin typeface="+mj-lt"/>
              </a:rPr>
              <a:t> Shin)</a:t>
            </a:r>
          </a:p>
          <a:p>
            <a:r>
              <a:rPr lang="en-US" altLang="ko-KR" dirty="0">
                <a:latin typeface="+mj-lt"/>
              </a:rPr>
              <a:t>Sept 30, 2019</a:t>
            </a:r>
          </a:p>
        </p:txBody>
      </p:sp>
    </p:spTree>
    <p:extLst>
      <p:ext uri="{BB962C8B-B14F-4D97-AF65-F5344CB8AC3E}">
        <p14:creationId xmlns:p14="http://schemas.microsoft.com/office/powerpoint/2010/main" val="229657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Backpropagation</a:t>
            </a:r>
            <a:endParaRPr 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313" y="1988840"/>
            <a:ext cx="8715375" cy="43815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B1D708A-0411-473F-9C05-4A52E9B20CD0}"/>
              </a:ext>
            </a:extLst>
          </p:cNvPr>
          <p:cNvGrpSpPr/>
          <p:nvPr/>
        </p:nvGrpSpPr>
        <p:grpSpPr>
          <a:xfrm>
            <a:off x="6877050" y="839290"/>
            <a:ext cx="3619500" cy="563896"/>
            <a:chOff x="6743700" y="1214513"/>
            <a:chExt cx="3619500" cy="5638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1993F4-6A2D-4B86-9543-E3E326651FED}"/>
                </a:ext>
              </a:extLst>
            </p:cNvPr>
            <p:cNvSpPr txBox="1"/>
            <p:nvPr/>
          </p:nvSpPr>
          <p:spPr>
            <a:xfrm>
              <a:off x="6743700" y="1243311"/>
              <a:ext cx="3414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Goal:</a:t>
              </a:r>
              <a:r>
                <a:rPr lang="en-US" altLang="ko-KR" sz="2400" dirty="0"/>
                <a:t> Compute      and </a:t>
              </a:r>
              <a:endParaRPr lang="ko-KR" altLang="en-US" sz="2400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0E8E39C-4355-438C-8B60-292F023818F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614" y="1214513"/>
              <a:ext cx="313936" cy="51926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996769-F6B2-4AC8-9985-86C04A9C95D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9264" y="1214513"/>
              <a:ext cx="313936" cy="563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8667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Example: Linear regression in TensorFlow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1844825"/>
            <a:ext cx="7962900" cy="4581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87548" y="3366254"/>
                <a:ext cx="59022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548" y="3366254"/>
                <a:ext cx="590226" cy="619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34588" y="4117280"/>
                <a:ext cx="516487" cy="619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588" y="4117280"/>
                <a:ext cx="516487" cy="619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 flipH="1">
            <a:off x="4583832" y="5301208"/>
            <a:ext cx="504056" cy="720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685171" y="5488176"/>
            <a:ext cx="520881" cy="3170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2" idx="1"/>
          </p:cNvCxnSpPr>
          <p:nvPr/>
        </p:nvCxnSpPr>
        <p:spPr>
          <a:xfrm flipV="1">
            <a:off x="4426655" y="4426821"/>
            <a:ext cx="1207933" cy="8125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9" idx="1"/>
          </p:cNvCxnSpPr>
          <p:nvPr/>
        </p:nvCxnSpPr>
        <p:spPr>
          <a:xfrm flipV="1">
            <a:off x="4426654" y="3675762"/>
            <a:ext cx="1160894" cy="15888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12626" y="3366255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1" dirty="0"/>
              <a:t>Computation graph</a:t>
            </a:r>
          </a:p>
          <a:p>
            <a:pPr marL="342900" indent="-342900">
              <a:buAutoNum type="arabicParenR"/>
            </a:pPr>
            <a:r>
              <a:rPr lang="en-US" altLang="ko-KR" b="1" dirty="0"/>
              <a:t>Op-wise derivatives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1191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8B76-61D2-4CA8-9197-570DD906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overview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9B65-2DA7-41DD-B7BB-7560CF8CC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This tutorial consists of 5 parts: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2800" b="1" dirty="0"/>
              <a:t>Part 1. </a:t>
            </a:r>
            <a:r>
              <a:rPr lang="en-US" altLang="ko-KR" sz="2800" dirty="0"/>
              <a:t>TensorFlow</a:t>
            </a:r>
            <a:r>
              <a:rPr lang="ko-KR" altLang="en-US" sz="2800" dirty="0"/>
              <a:t>를 활용한 역전파 알고리즘 수행</a:t>
            </a:r>
            <a:endParaRPr lang="en-US" altLang="ko-KR" sz="2800" dirty="0"/>
          </a:p>
          <a:p>
            <a:pPr marL="457200" lvl="1" indent="0">
              <a:buNone/>
            </a:pPr>
            <a:r>
              <a:rPr lang="en-US" altLang="ko-KR" sz="2800" b="1" dirty="0"/>
              <a:t>Part 2. </a:t>
            </a:r>
            <a:r>
              <a:rPr lang="ko-KR" altLang="en-US" sz="2800" dirty="0"/>
              <a:t>적대적 샘플 생성</a:t>
            </a:r>
            <a:r>
              <a:rPr lang="en-US" altLang="ko-KR" sz="2800" dirty="0"/>
              <a:t>: ImageNet </a:t>
            </a:r>
            <a:r>
              <a:rPr lang="ko-KR" altLang="en-US" sz="2800" dirty="0"/>
              <a:t>분류기에 대한 </a:t>
            </a:r>
            <a:r>
              <a:rPr lang="en-US" altLang="ko-KR" sz="2800" dirty="0"/>
              <a:t>FGSM </a:t>
            </a:r>
            <a:r>
              <a:rPr lang="ko-KR" altLang="en-US" sz="2800" dirty="0"/>
              <a:t>공격</a:t>
            </a:r>
          </a:p>
          <a:p>
            <a:pPr marL="457200" lvl="1" indent="0">
              <a:buNone/>
            </a:pPr>
            <a:r>
              <a:rPr lang="en-US" altLang="ko-KR" sz="2800" b="1" dirty="0"/>
              <a:t>Part 3. </a:t>
            </a:r>
            <a:r>
              <a:rPr lang="ko-KR" altLang="en-US" sz="2800" dirty="0"/>
              <a:t>적대적 공격 기법 설계하기</a:t>
            </a:r>
          </a:p>
          <a:p>
            <a:pPr marL="457200" lvl="1" indent="0">
              <a:buNone/>
            </a:pPr>
            <a:r>
              <a:rPr lang="en-US" altLang="ko-KR" sz="2800" b="1" dirty="0"/>
              <a:t>Part 4. </a:t>
            </a:r>
            <a:r>
              <a:rPr lang="ko-KR" altLang="en-US" sz="2800" dirty="0"/>
              <a:t>적대적 방어 기법 설계하기</a:t>
            </a:r>
          </a:p>
          <a:p>
            <a:pPr marL="457200" lvl="1" indent="0">
              <a:buNone/>
            </a:pPr>
            <a:r>
              <a:rPr lang="en-US" altLang="ko-KR" sz="2800" b="1" dirty="0"/>
              <a:t>Part 5. </a:t>
            </a:r>
            <a:r>
              <a:rPr lang="ko-KR" altLang="en-US" sz="2800" dirty="0"/>
              <a:t>모델 해석을 통해 적대적 샘플 이해하기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63618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8B76-61D2-4CA8-9197-570DD906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9B65-2DA7-41DD-B7BB-7560CF8CC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Please download the material in the following link:</a:t>
            </a:r>
          </a:p>
          <a:p>
            <a:pPr lvl="1"/>
            <a:r>
              <a:rPr lang="en-US" altLang="ko-KR" sz="2800" b="1" dirty="0"/>
              <a:t>bit.ly/2mAEVSh</a:t>
            </a:r>
          </a:p>
          <a:p>
            <a:pPr marL="0" indent="0">
              <a:buNone/>
            </a:pPr>
            <a:endParaRPr lang="en-US" altLang="ko-KR" sz="500" dirty="0"/>
          </a:p>
          <a:p>
            <a:r>
              <a:rPr lang="en-US" altLang="ko-KR" dirty="0"/>
              <a:t>The tutorial is mainly driven in </a:t>
            </a:r>
            <a:r>
              <a:rPr lang="en-US" altLang="ko-KR" dirty="0" err="1"/>
              <a:t>jupyter</a:t>
            </a:r>
            <a:r>
              <a:rPr lang="en-US" altLang="ko-KR" dirty="0"/>
              <a:t>-notebook</a:t>
            </a:r>
          </a:p>
          <a:p>
            <a:pPr lvl="1"/>
            <a:r>
              <a:rPr lang="en-US" altLang="ko-KR" dirty="0"/>
              <a:t>Make sure the material is accessible by </a:t>
            </a:r>
            <a:r>
              <a:rPr lang="en-US" altLang="ko-KR" dirty="0" err="1"/>
              <a:t>Jupyter</a:t>
            </a:r>
            <a:r>
              <a:rPr lang="en-US" altLang="ko-KR" dirty="0"/>
              <a:t> console</a:t>
            </a:r>
          </a:p>
          <a:p>
            <a:pPr lvl="1"/>
            <a:r>
              <a:rPr lang="en-US" altLang="ko-KR" dirty="0"/>
              <a:t>Please read &amp; follow the instructions inside the project file</a:t>
            </a:r>
          </a:p>
          <a:p>
            <a:pPr lvl="1"/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B5D910F-5BCE-E84D-9170-B31A2FE71C95}"/>
              </a:ext>
            </a:extLst>
          </p:cNvPr>
          <p:cNvGrpSpPr/>
          <p:nvPr/>
        </p:nvGrpSpPr>
        <p:grpSpPr>
          <a:xfrm>
            <a:off x="1963524" y="4584811"/>
            <a:ext cx="8264952" cy="1727089"/>
            <a:chOff x="1998011" y="4751935"/>
            <a:chExt cx="8264952" cy="1727089"/>
          </a:xfrm>
        </p:grpSpPr>
        <p:sp>
          <p:nvSpPr>
            <p:cNvPr id="6" name="텍스트 상자 13">
              <a:extLst>
                <a:ext uri="{FF2B5EF4-FFF2-40B4-BE49-F238E27FC236}">
                  <a16:creationId xmlns:a16="http://schemas.microsoft.com/office/drawing/2014/main" id="{87643CAD-DD91-408D-ACEC-6528142682A8}"/>
                </a:ext>
              </a:extLst>
            </p:cNvPr>
            <p:cNvSpPr txBox="1"/>
            <p:nvPr/>
          </p:nvSpPr>
          <p:spPr>
            <a:xfrm>
              <a:off x="1998011" y="5137175"/>
              <a:ext cx="16930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/>
                <a:t>Main project</a:t>
              </a:r>
              <a:endParaRPr kumimoji="1" lang="ko-KR" altLang="en-US" sz="2000" b="1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A3C28BE-B7B2-2A46-B6C6-FC8081A322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2967"/>
            <a:stretch/>
          </p:blipFill>
          <p:spPr>
            <a:xfrm>
              <a:off x="4539953" y="4751935"/>
              <a:ext cx="5723010" cy="1727089"/>
            </a:xfrm>
            <a:prstGeom prst="rect">
              <a:avLst/>
            </a:prstGeom>
          </p:spPr>
        </p:pic>
        <p:cxnSp>
          <p:nvCxnSpPr>
            <p:cNvPr id="14" name="직선 화살표 연결선 17">
              <a:extLst>
                <a:ext uri="{FF2B5EF4-FFF2-40B4-BE49-F238E27FC236}">
                  <a16:creationId xmlns:a16="http://schemas.microsoft.com/office/drawing/2014/main" id="{A924CB1A-7BF7-EF43-8D32-93B75A820134}"/>
                </a:ext>
              </a:extLst>
            </p:cNvPr>
            <p:cNvCxnSpPr>
              <a:cxnSpLocks/>
            </p:cNvCxnSpPr>
            <p:nvPr/>
          </p:nvCxnSpPr>
          <p:spPr>
            <a:xfrm>
              <a:off x="3449114" y="5537285"/>
              <a:ext cx="1332827" cy="4963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0">
              <a:extLst>
                <a:ext uri="{FF2B5EF4-FFF2-40B4-BE49-F238E27FC236}">
                  <a16:creationId xmlns:a16="http://schemas.microsoft.com/office/drawing/2014/main" id="{CC7314F5-6CA5-5A49-8958-A8276CEC6AE5}"/>
                </a:ext>
              </a:extLst>
            </p:cNvPr>
            <p:cNvSpPr/>
            <p:nvPr/>
          </p:nvSpPr>
          <p:spPr>
            <a:xfrm>
              <a:off x="4781941" y="5838576"/>
              <a:ext cx="4065497" cy="39019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929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ko-KR" sz="2000" b="1" dirty="0"/>
                  <a:t>Problem</a:t>
                </a:r>
                <a:r>
                  <a:rPr lang="en-US" altLang="ko-KR" sz="2000" dirty="0"/>
                  <a:t>: ML systems are vulnerable to a noise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specifically designed</a:t>
                </a:r>
                <a:r>
                  <a:rPr lang="en-US" altLang="ko-KR" sz="2000" dirty="0"/>
                  <a:t> by an adversary</a:t>
                </a:r>
              </a:p>
              <a:p>
                <a:pPr lvl="1"/>
                <a:r>
                  <a:rPr lang="en-US" altLang="ko-KR" sz="1800" dirty="0"/>
                  <a:t>In other words, </a:t>
                </a:r>
                <a:r>
                  <a:rPr lang="en-US" altLang="ko-KR" sz="1800" b="1" dirty="0"/>
                  <a:t>answer of machine </a:t>
                </a:r>
                <a14:m>
                  <m:oMath xmlns:m="http://schemas.openxmlformats.org/officeDocument/2006/math">
                    <m:r>
                      <a:rPr lang="en-US" altLang="ko-KR" sz="1800" b="1" i="1" dirty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sz="1800" b="1" dirty="0"/>
                  <a:t> answer of human</a:t>
                </a:r>
              </a:p>
              <a:p>
                <a:r>
                  <a:rPr lang="en-US" altLang="ko-KR" sz="2000" dirty="0"/>
                  <a:t>Even state-of-the-art-level neural networks make erroneous outputs</a:t>
                </a:r>
              </a:p>
              <a:p>
                <a:pPr lvl="1"/>
                <a:r>
                  <a:rPr lang="en-US" altLang="ko-KR" sz="1800" b="1" dirty="0"/>
                  <a:t>Example</a:t>
                </a:r>
                <a:r>
                  <a:rPr lang="en-US" altLang="ko-KR" sz="1800" dirty="0"/>
                  <a:t>: </a:t>
                </a:r>
                <a:r>
                  <a:rPr lang="en-US" altLang="ko-KR" sz="1800" dirty="0" err="1"/>
                  <a:t>GoogleNet</a:t>
                </a:r>
                <a:r>
                  <a:rPr lang="en-US" altLang="ko-KR" sz="1800" dirty="0"/>
                  <a:t> trained on ImageNet dataset</a:t>
                </a:r>
              </a:p>
              <a:p>
                <a:endParaRPr lang="ko-KR" altLang="en-US" sz="2000" b="1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the adversarial example?</a:t>
            </a:r>
            <a:endParaRPr lang="ko-KR" altLang="en-US" dirty="0"/>
          </a:p>
        </p:txBody>
      </p:sp>
      <p:pic>
        <p:nvPicPr>
          <p:cNvPr id="9" name="Picture 4" descr="https://lh3.googleusercontent.com/oBbilMEwgFDxARzvPM07MskSNn0pvMFM3R0pP1BUlBye56dVhu_ETKVwnXFo7u0vG8rhhJDxltzZzgkoxA3nWXrNypG-AWRLSL2LTKmXVYiEyoutRaKVNHaFGSV9woF25c_mO1e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919" y="3502040"/>
            <a:ext cx="7562162" cy="257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04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7375"/>
                <a:ext cx="10515599" cy="431958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b="1" dirty="0"/>
                  <a:t>Fast Gradient Sign Method (FGSM)</a:t>
                </a:r>
                <a:r>
                  <a:rPr lang="en-US" altLang="ko-KR" sz="2000" dirty="0"/>
                  <a:t>: A fast approximation of this threat model</a:t>
                </a:r>
                <a:endParaRPr lang="en-US" altLang="ko-KR" sz="2000" b="1" dirty="0"/>
              </a:p>
              <a:p>
                <a:pPr lvl="1"/>
                <a:r>
                  <a:rPr lang="en-US" altLang="ko-KR" sz="1800" b="1" dirty="0"/>
                  <a:t>Idea:</a:t>
                </a:r>
                <a:r>
                  <a:rPr lang="en-US" altLang="ko-KR" sz="1800" dirty="0"/>
                  <a:t> In white-box setting, one can get the 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gradients w.r.t input</a:t>
                </a:r>
                <a:r>
                  <a:rPr lang="en-US" altLang="ko-KR" sz="1800" dirty="0"/>
                  <a:t> of the network</a:t>
                </a:r>
              </a:p>
              <a:p>
                <a:r>
                  <a:rPr lang="en-US" altLang="ko-KR" sz="2000" dirty="0"/>
                  <a:t>FGSM solves the maximization via </a:t>
                </a:r>
                <a:r>
                  <a:rPr lang="en-US" altLang="ko-KR" sz="2000" b="1" dirty="0"/>
                  <a:t>linearizing</a:t>
                </a:r>
                <a:r>
                  <a:rPr lang="en-US" altLang="ko-KR" sz="2000" dirty="0"/>
                  <a:t> the loss:</a:t>
                </a:r>
              </a:p>
              <a:p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r>
                  <a:rPr lang="en-US" altLang="ko-KR" sz="2000" dirty="0"/>
                  <a:t>To meet the max-norm constraint, FGSM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altLang="ko-KR" sz="2000" dirty="0"/>
                  <a:t> on the gradient</a:t>
                </a:r>
              </a:p>
              <a:p>
                <a:pPr lvl="1"/>
                <a:r>
                  <a:rPr lang="en-US" altLang="ko-KR" sz="1800" dirty="0"/>
                  <a:t>Typical attack &amp; defense settings assume a norm constraint: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ko-KR" sz="18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7375"/>
                <a:ext cx="10515599" cy="4319588"/>
              </a:xfrm>
              <a:blipFill>
                <a:blip r:embed="rId4"/>
                <a:stretch>
                  <a:fillRect l="-522" t="-1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can we find such a noise?</a:t>
            </a:r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814347-7D3C-40CB-A12F-109BA258B25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66" y="3078339"/>
            <a:ext cx="7360866" cy="51518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849837C-80A1-4678-9626-B4D4A2EBFBB8}"/>
              </a:ext>
            </a:extLst>
          </p:cNvPr>
          <p:cNvGrpSpPr/>
          <p:nvPr/>
        </p:nvGrpSpPr>
        <p:grpSpPr>
          <a:xfrm>
            <a:off x="2415566" y="4983912"/>
            <a:ext cx="4880994" cy="677712"/>
            <a:chOff x="3500342" y="4924424"/>
            <a:chExt cx="4880994" cy="67771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6DEF4E1-8784-4AD1-82B1-C379ACF49403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864" y="5089010"/>
              <a:ext cx="4504218" cy="341104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BFBE0AC-C53A-4FB4-B658-804BE8069EFF}"/>
                </a:ext>
              </a:extLst>
            </p:cNvPr>
            <p:cNvSpPr/>
            <p:nvPr/>
          </p:nvSpPr>
          <p:spPr>
            <a:xfrm>
              <a:off x="3500342" y="4924424"/>
              <a:ext cx="4880994" cy="6777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Picture 2" descr="l infinity norm signì ëí ì´ë¯¸ì§ ê²ìê²°ê³¼">
            <a:extLst>
              <a:ext uri="{FF2B5EF4-FFF2-40B4-BE49-F238E27FC236}">
                <a16:creationId xmlns:a16="http://schemas.microsoft.com/office/drawing/2014/main" id="{B33BF9F6-8847-426C-8A62-9810DAE02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188" y="4665264"/>
            <a:ext cx="3916232" cy="167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78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7375"/>
                <a:ext cx="10515599" cy="431958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b="1" dirty="0"/>
                  <a:t>Projected Gradient Descent (PGD)</a:t>
                </a:r>
                <a:r>
                  <a:rPr lang="en-US" altLang="ko-KR" sz="2000" dirty="0"/>
                  <a:t>: A direct generalization of FGSM</a:t>
                </a:r>
                <a:endParaRPr lang="en-US" altLang="ko-KR" sz="2000" b="1" dirty="0"/>
              </a:p>
              <a:p>
                <a:pPr lvl="1"/>
                <a:r>
                  <a:rPr lang="en-US" altLang="ko-KR" sz="1800" dirty="0"/>
                  <a:t>Single-step update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multi-step</a:t>
                </a:r>
                <a:r>
                  <a:rPr lang="en-US" altLang="ko-KR" sz="1800" dirty="0"/>
                  <a:t> optimization</a:t>
                </a:r>
              </a:p>
              <a:p>
                <a:pPr lvl="1"/>
                <a:endParaRPr lang="en-US" altLang="ko-KR" sz="1800" dirty="0"/>
              </a:p>
              <a:p>
                <a:pPr lvl="1"/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lvl="1"/>
                <a:r>
                  <a:rPr lang="en-US" altLang="ko-KR" sz="1800" b="1" dirty="0"/>
                  <a:t>Basic Iterative Method (BIM):</a:t>
                </a:r>
                <a:r>
                  <a:rPr lang="en-US" altLang="ko-KR" sz="1800" dirty="0"/>
                  <a:t> </a:t>
                </a:r>
              </a:p>
              <a:p>
                <a:pPr lvl="1"/>
                <a:r>
                  <a:rPr lang="en-US" altLang="ko-KR" sz="1800" dirty="0"/>
                  <a:t>Usually, </a:t>
                </a:r>
                <a:r>
                  <a:rPr lang="en-US" altLang="ko-KR" sz="1800" b="1" dirty="0"/>
                  <a:t>PGD</a:t>
                </a:r>
                <a:r>
                  <a:rPr lang="en-US" altLang="ko-KR" sz="1800" dirty="0"/>
                  <a:t> refers the case when       is 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randomly-chosen</a:t>
                </a:r>
                <a:r>
                  <a:rPr lang="en-US" altLang="ko-KR" sz="1800" dirty="0"/>
                  <a:t> inside </a:t>
                </a:r>
              </a:p>
              <a:p>
                <a:pPr lvl="1"/>
                <a:r>
                  <a:rPr lang="en-US" altLang="ko-KR" sz="1800" b="1" dirty="0"/>
                  <a:t>Projection = sign(.)</a:t>
                </a:r>
                <a:r>
                  <a:rPr lang="en-US" altLang="ko-KR" sz="1800" dirty="0"/>
                  <a:t> when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the constraint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ko-KR" sz="1800" dirty="0"/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In some sense, PGD is regarded as the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strongest first-order adversary</a:t>
                </a:r>
              </a:p>
              <a:p>
                <a:pPr lvl="1"/>
                <a:r>
                  <a:rPr lang="en-US" altLang="ko-KR" sz="1800" dirty="0"/>
                  <a:t>It is the best way we could try using only gradient information</a:t>
                </a:r>
              </a:p>
              <a:p>
                <a:endParaRPr lang="en-US" altLang="ko-KR" sz="2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7375"/>
                <a:ext cx="10515599" cy="4319588"/>
              </a:xfrm>
              <a:blipFill>
                <a:blip r:embed="rId6"/>
                <a:stretch>
                  <a:fillRect l="-522" t="-1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can we find such a noise?</a:t>
            </a:r>
            <a:endParaRPr lang="ko-KR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21F7E3-9139-4AB5-ADFF-0BE6AE095DD3}"/>
              </a:ext>
            </a:extLst>
          </p:cNvPr>
          <p:cNvGrpSpPr/>
          <p:nvPr/>
        </p:nvGrpSpPr>
        <p:grpSpPr>
          <a:xfrm>
            <a:off x="3194545" y="2585195"/>
            <a:ext cx="5802910" cy="843805"/>
            <a:chOff x="1543050" y="2754810"/>
            <a:chExt cx="5802910" cy="84380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4A6A6B6-A8DD-4B16-A389-E2DB3CC1FF1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050" y="2754810"/>
              <a:ext cx="5802910" cy="35485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619EEF-A8A1-4832-BA5D-B5DA4177EC2F}"/>
                </a:ext>
              </a:extLst>
            </p:cNvPr>
            <p:cNvSpPr txBox="1"/>
            <p:nvPr/>
          </p:nvSpPr>
          <p:spPr>
            <a:xfrm>
              <a:off x="2462366" y="3260061"/>
              <a:ext cx="1166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projection</a:t>
              </a:r>
              <a:endParaRPr lang="ko-KR" altLang="en-US" sz="1600" b="1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993051B-5AE5-486D-BBD5-20328835DE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5795" y="3114193"/>
              <a:ext cx="114300" cy="18602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B3F06DC-DE94-4145-A654-8515FAA5BA2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928" y="3528651"/>
            <a:ext cx="747782" cy="2138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DCD74D-D686-4F36-83EB-E2FAF1051F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20" y="3844743"/>
            <a:ext cx="216728" cy="2138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5AC0C7-7B06-4EF1-AAA2-463F17BC553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832" y="3863981"/>
            <a:ext cx="625412" cy="20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4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199" y="1857376"/>
            <a:ext cx="10515599" cy="479055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Currently, </a:t>
            </a:r>
            <a:r>
              <a:rPr lang="en-US" altLang="ko-KR" sz="2000" b="1" dirty="0"/>
              <a:t>adversarial training </a:t>
            </a:r>
            <a:r>
              <a:rPr lang="en-US" altLang="ko-KR" sz="2000" dirty="0"/>
              <a:t>framework is known to be the best way</a:t>
            </a: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r>
              <a:rPr lang="en-US" altLang="ko-KR" sz="2000" b="1" dirty="0"/>
              <a:t>Challenge</a:t>
            </a:r>
            <a:r>
              <a:rPr lang="en-US" altLang="ko-KR" sz="2000" dirty="0"/>
              <a:t>: Computing the </a:t>
            </a:r>
            <a:r>
              <a:rPr lang="en-US" altLang="ko-KR" sz="2000" dirty="0">
                <a:solidFill>
                  <a:srgbClr val="FF0000"/>
                </a:solidFill>
              </a:rPr>
              <a:t>inner-maximization</a:t>
            </a:r>
            <a:r>
              <a:rPr lang="en-US" altLang="ko-KR" sz="2000" dirty="0"/>
              <a:t> is difficult</a:t>
            </a:r>
          </a:p>
          <a:p>
            <a:pPr lvl="1"/>
            <a:r>
              <a:rPr lang="en-US" altLang="ko-KR" sz="1800" b="1" dirty="0"/>
              <a:t>Idea</a:t>
            </a:r>
            <a:r>
              <a:rPr lang="en-US" altLang="ko-KR" sz="1800" dirty="0"/>
              <a:t>: Use </a:t>
            </a:r>
            <a:r>
              <a:rPr lang="en-US" altLang="ko-KR" sz="1800" dirty="0">
                <a:solidFill>
                  <a:srgbClr val="FF0000"/>
                </a:solidFill>
              </a:rPr>
              <a:t>strong attack methods</a:t>
            </a:r>
            <a:r>
              <a:rPr lang="en-US" altLang="ko-KR" sz="1800" dirty="0"/>
              <a:t> to approximate the inner-maximization</a:t>
            </a:r>
          </a:p>
          <a:p>
            <a:pPr lvl="2"/>
            <a:r>
              <a:rPr lang="en-US" altLang="ko-KR" sz="1800" dirty="0"/>
              <a:t>e.g. FGSM, PGD, </a:t>
            </a:r>
            <a:r>
              <a:rPr lang="en-US" altLang="ko-KR" sz="1800" dirty="0" err="1"/>
              <a:t>DeepFool</a:t>
            </a:r>
            <a:r>
              <a:rPr lang="en-US" altLang="ko-KR" sz="1800" dirty="0"/>
              <a:t>, …</a:t>
            </a:r>
          </a:p>
          <a:p>
            <a:endParaRPr lang="en-US" altLang="ko-KR" sz="2600" dirty="0"/>
          </a:p>
          <a:p>
            <a:r>
              <a:rPr lang="en-US" altLang="ko-KR" sz="2000" b="1" dirty="0"/>
              <a:t>In other words: </a:t>
            </a:r>
            <a:r>
              <a:rPr lang="en-US" altLang="ko-KR" sz="2000" dirty="0">
                <a:solidFill>
                  <a:srgbClr val="FF0000"/>
                </a:solidFill>
              </a:rPr>
              <a:t>data augmentation</a:t>
            </a:r>
            <a:r>
              <a:rPr lang="en-US" altLang="ko-KR" sz="2000" dirty="0"/>
              <a:t> via adversarial examples</a:t>
            </a:r>
          </a:p>
          <a:p>
            <a:endParaRPr lang="en-US" altLang="ko-KR" sz="2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can we defend from such noises?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8532-3F9B-AC44-80E9-05272AA68CEA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B4103B-5B9B-4926-84D6-1454B4540790}"/>
              </a:ext>
            </a:extLst>
          </p:cNvPr>
          <p:cNvGrpSpPr/>
          <p:nvPr/>
        </p:nvGrpSpPr>
        <p:grpSpPr>
          <a:xfrm>
            <a:off x="2262246" y="2474585"/>
            <a:ext cx="6758337" cy="1232796"/>
            <a:chOff x="1881246" y="2474585"/>
            <a:chExt cx="6758337" cy="123279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86BB37-1041-48E4-87D9-D57BBC20BD5C}"/>
                </a:ext>
              </a:extLst>
            </p:cNvPr>
            <p:cNvSpPr txBox="1"/>
            <p:nvPr/>
          </p:nvSpPr>
          <p:spPr>
            <a:xfrm>
              <a:off x="1881246" y="3368827"/>
              <a:ext cx="24546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Training parameters</a:t>
              </a:r>
              <a:endParaRPr lang="ko-KR" altLang="en-US" sz="1600" b="1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E81DAE3-C6EB-4F23-AAA9-B84F308810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8844" y="3172992"/>
              <a:ext cx="209724" cy="1958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86C1C9E-9EFB-4117-B175-19F34D5A85F6}"/>
                </a:ext>
              </a:extLst>
            </p:cNvPr>
            <p:cNvGrpSpPr/>
            <p:nvPr/>
          </p:nvGrpSpPr>
          <p:grpSpPr>
            <a:xfrm>
              <a:off x="2965958" y="2474585"/>
              <a:ext cx="5673625" cy="751087"/>
              <a:chOff x="3585084" y="2797859"/>
              <a:chExt cx="4822400" cy="638400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390604C-EB38-44B6-A5B9-7532A6525B1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5084" y="2797859"/>
                <a:ext cx="4822400" cy="638400"/>
              </a:xfrm>
              <a:prstGeom prst="rect">
                <a:avLst/>
              </a:prstGeom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5469F30-8211-44D4-A6C9-5963F87289E1}"/>
                  </a:ext>
                </a:extLst>
              </p:cNvPr>
              <p:cNvSpPr/>
              <p:nvPr/>
            </p:nvSpPr>
            <p:spPr>
              <a:xfrm>
                <a:off x="5418841" y="2838198"/>
                <a:ext cx="2733414" cy="55772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627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57376"/>
                <a:ext cx="10515599" cy="479055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/>
                  <a:t>In overall, adversarial examples require to compute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gradients</a:t>
                </a:r>
                <a:r>
                  <a:rPr lang="en-US" altLang="ko-KR" sz="2000" dirty="0"/>
                  <a:t> </a:t>
                </a:r>
                <a:r>
                  <a:rPr lang="en-US" altLang="ko-KR" sz="2000" dirty="0" err="1">
                    <a:solidFill>
                      <a:srgbClr val="FF0000"/>
                    </a:solidFill>
                  </a:rPr>
                  <a:t>w.r.t.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 input</a:t>
                </a:r>
                <a:r>
                  <a:rPr lang="en-US" altLang="ko-KR" sz="2000" dirty="0"/>
                  <a:t>:</a:t>
                </a:r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How can we compute this when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2000" dirty="0"/>
                  <a:t> is complex, i.e. deep neural networks?</a:t>
                </a:r>
              </a:p>
              <a:p>
                <a:pPr lvl="1"/>
                <a:r>
                  <a:rPr lang="en-US" altLang="ko-KR" sz="1800" dirty="0"/>
                  <a:t>Here, </a:t>
                </a:r>
                <a:r>
                  <a:rPr lang="en-US" altLang="ko-KR" sz="1800" b="1" dirty="0"/>
                  <a:t>TensorFlow</a:t>
                </a:r>
                <a:r>
                  <a:rPr lang="en-US" altLang="ko-KR" sz="1800" dirty="0"/>
                  <a:t> works perfectly in this attempt</a:t>
                </a:r>
              </a:p>
              <a:p>
                <a:endParaRPr lang="en-US" altLang="ko-KR" sz="2200" dirty="0"/>
              </a:p>
              <a:p>
                <a:r>
                  <a:rPr lang="en-US" altLang="ko-KR" sz="2000" dirty="0"/>
                  <a:t>TensorFlow is similar to NumPy, but it also offers methods …:</a:t>
                </a:r>
              </a:p>
              <a:p>
                <a:pPr lvl="1"/>
                <a:r>
                  <a:rPr lang="en-US" altLang="ko-KR" sz="1800" dirty="0"/>
                  <a:t>To construct a </a:t>
                </a:r>
                <a:r>
                  <a:rPr lang="en-US" altLang="ko-KR" sz="1800" b="1" dirty="0"/>
                  <a:t>computation graph </a:t>
                </a:r>
                <a:r>
                  <a:rPr lang="en-US" altLang="ko-KR" sz="1800" dirty="0"/>
                  <a:t>of a tensor function</a:t>
                </a:r>
              </a:p>
              <a:p>
                <a:pPr lvl="1"/>
                <a:r>
                  <a:rPr lang="en-US" altLang="ko-KR" sz="1800" dirty="0"/>
                  <a:t>To compute their </a:t>
                </a:r>
                <a:r>
                  <a:rPr lang="en-US" altLang="ko-KR" sz="1800" b="1" dirty="0"/>
                  <a:t>derivatives</a:t>
                </a:r>
                <a:r>
                  <a:rPr lang="en-US" altLang="ko-KR" sz="1800" dirty="0"/>
                  <a:t> automatically</a:t>
                </a:r>
              </a:p>
              <a:p>
                <a:pPr lvl="1"/>
                <a:r>
                  <a:rPr lang="en-US" altLang="ko-KR" sz="1800" dirty="0"/>
                  <a:t>+ </a:t>
                </a:r>
                <a:r>
                  <a:rPr lang="en-US" altLang="ko-KR" sz="1800" b="1" dirty="0"/>
                  <a:t>GPU support</a:t>
                </a:r>
                <a:endParaRPr lang="en-US" altLang="ko-KR" sz="1800" dirty="0"/>
              </a:p>
              <a:p>
                <a:endParaRPr lang="en-US" altLang="ko-KR" sz="22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57376"/>
                <a:ext cx="10515599" cy="4790558"/>
              </a:xfrm>
              <a:blipFill>
                <a:blip r:embed="rId3"/>
                <a:stretch>
                  <a:fillRect l="-464" t="-12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computation via TensorFlow</a:t>
            </a:r>
            <a:endParaRPr lang="ko-KR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52937F-AF1D-4370-BF86-E5FC3FA343B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889" y="2395773"/>
            <a:ext cx="4504218" cy="3411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86E1F3-7954-437D-9015-585460C37928}"/>
              </a:ext>
            </a:extLst>
          </p:cNvPr>
          <p:cNvCxnSpPr/>
          <p:nvPr/>
        </p:nvCxnSpPr>
        <p:spPr>
          <a:xfrm>
            <a:off x="6334125" y="2755927"/>
            <a:ext cx="18192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7">
            <a:extLst>
              <a:ext uri="{FF2B5EF4-FFF2-40B4-BE49-F238E27FC236}">
                <a16:creationId xmlns:a16="http://schemas.microsoft.com/office/drawing/2014/main" id="{EABC6A50-F605-4157-9BFC-77C29BD42893}"/>
              </a:ext>
            </a:extLst>
          </p:cNvPr>
          <p:cNvGrpSpPr/>
          <p:nvPr/>
        </p:nvGrpSpPr>
        <p:grpSpPr>
          <a:xfrm>
            <a:off x="6677024" y="4870453"/>
            <a:ext cx="5014637" cy="1900512"/>
            <a:chOff x="1619672" y="4149080"/>
            <a:chExt cx="5976664" cy="2265114"/>
          </a:xfrm>
        </p:grpSpPr>
        <p:pic>
          <p:nvPicPr>
            <p:cNvPr id="16" name="그림 4">
              <a:extLst>
                <a:ext uri="{FF2B5EF4-FFF2-40B4-BE49-F238E27FC236}">
                  <a16:creationId xmlns:a16="http://schemas.microsoft.com/office/drawing/2014/main" id="{3642FB95-0C38-4AF1-A794-868ABBB9F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4221088"/>
              <a:ext cx="5894040" cy="2135086"/>
            </a:xfrm>
            <a:prstGeom prst="rect">
              <a:avLst/>
            </a:prstGeom>
          </p:spPr>
        </p:pic>
        <p:sp>
          <p:nvSpPr>
            <p:cNvPr id="17" name="직사각형 5">
              <a:extLst>
                <a:ext uri="{FF2B5EF4-FFF2-40B4-BE49-F238E27FC236}">
                  <a16:creationId xmlns:a16="http://schemas.microsoft.com/office/drawing/2014/main" id="{5A126B72-ABE9-47D8-A199-B06953E86ED6}"/>
                </a:ext>
              </a:extLst>
            </p:cNvPr>
            <p:cNvSpPr/>
            <p:nvPr/>
          </p:nvSpPr>
          <p:spPr>
            <a:xfrm>
              <a:off x="3995936" y="4149080"/>
              <a:ext cx="3600400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직사각형 15">
              <a:extLst>
                <a:ext uri="{FF2B5EF4-FFF2-40B4-BE49-F238E27FC236}">
                  <a16:creationId xmlns:a16="http://schemas.microsoft.com/office/drawing/2014/main" id="{84709F06-C2F0-4DAE-8125-170CF43EC33F}"/>
                </a:ext>
              </a:extLst>
            </p:cNvPr>
            <p:cNvSpPr/>
            <p:nvPr/>
          </p:nvSpPr>
          <p:spPr>
            <a:xfrm>
              <a:off x="6084167" y="5949279"/>
              <a:ext cx="1439741" cy="4649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9" name="텍스트상자 8">
            <a:extLst>
              <a:ext uri="{FF2B5EF4-FFF2-40B4-BE49-F238E27FC236}">
                <a16:creationId xmlns:a16="http://schemas.microsoft.com/office/drawing/2014/main" id="{14AF0BD9-003A-45E1-A225-1247E1AABB65}"/>
              </a:ext>
            </a:extLst>
          </p:cNvPr>
          <p:cNvSpPr txBox="1"/>
          <p:nvPr/>
        </p:nvSpPr>
        <p:spPr>
          <a:xfrm>
            <a:off x="9920920" y="4764182"/>
            <a:ext cx="1770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+mj-lt"/>
              </a:rPr>
              <a:t>Nodes: Ops</a:t>
            </a:r>
          </a:p>
          <a:p>
            <a:r>
              <a:rPr lang="en-US" altLang="ko-KR" dirty="0">
                <a:latin typeface="+mj-lt"/>
              </a:rPr>
              <a:t>Edges: Tensors</a:t>
            </a:r>
            <a:endParaRPr kumimoji="1"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642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Backpropagation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0" y="1988841"/>
            <a:ext cx="8382000" cy="404812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C2B629C-B9CE-4A5D-BB0C-23B0FA1F78AD}"/>
              </a:ext>
            </a:extLst>
          </p:cNvPr>
          <p:cNvGrpSpPr/>
          <p:nvPr/>
        </p:nvGrpSpPr>
        <p:grpSpPr>
          <a:xfrm>
            <a:off x="6877050" y="839290"/>
            <a:ext cx="3619500" cy="563896"/>
            <a:chOff x="6743700" y="1214513"/>
            <a:chExt cx="3619500" cy="56389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3734352-9CE5-454F-8050-2C2C4CFA673D}"/>
                </a:ext>
              </a:extLst>
            </p:cNvPr>
            <p:cNvSpPr txBox="1"/>
            <p:nvPr/>
          </p:nvSpPr>
          <p:spPr>
            <a:xfrm>
              <a:off x="6743700" y="1243311"/>
              <a:ext cx="3414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Goal:</a:t>
              </a:r>
              <a:r>
                <a:rPr lang="en-US" altLang="ko-KR" sz="2400" dirty="0"/>
                <a:t> Compute      and </a:t>
              </a:r>
              <a:endParaRPr lang="ko-KR" altLang="en-US" sz="2400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C10B3A-95D6-4C6A-923D-F8400053CA9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614" y="1214513"/>
              <a:ext cx="313936" cy="51926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B23E671-40A4-42AF-8D38-F49AFD45F10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9264" y="1214513"/>
              <a:ext cx="313936" cy="563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26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Backpropagation</a:t>
            </a:r>
            <a:endParaRPr lang="en-US" sz="4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300" y="2060849"/>
            <a:ext cx="8153400" cy="3990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3713" y="1876182"/>
            <a:ext cx="300184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Implemented in </a:t>
            </a:r>
            <a:r>
              <a:rPr lang="en-US" altLang="ko-KR" dirty="0" err="1"/>
              <a:t>TensorFlow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" idx="2"/>
          </p:cNvCxnSpPr>
          <p:nvPr/>
        </p:nvCxnSpPr>
        <p:spPr>
          <a:xfrm>
            <a:off x="5004636" y="2245514"/>
            <a:ext cx="443292" cy="5606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69B574-A132-474B-AA90-0292D32F6FBE}"/>
              </a:ext>
            </a:extLst>
          </p:cNvPr>
          <p:cNvGrpSpPr/>
          <p:nvPr/>
        </p:nvGrpSpPr>
        <p:grpSpPr>
          <a:xfrm>
            <a:off x="6877050" y="839290"/>
            <a:ext cx="3619500" cy="563896"/>
            <a:chOff x="6743700" y="1214513"/>
            <a:chExt cx="3619500" cy="5638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47EBA2-B715-43BF-98D8-A29F3ED00B83}"/>
                </a:ext>
              </a:extLst>
            </p:cNvPr>
            <p:cNvSpPr txBox="1"/>
            <p:nvPr/>
          </p:nvSpPr>
          <p:spPr>
            <a:xfrm>
              <a:off x="6743700" y="1243311"/>
              <a:ext cx="3414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Goal:</a:t>
              </a:r>
              <a:r>
                <a:rPr lang="en-US" altLang="ko-KR" sz="2400" dirty="0"/>
                <a:t> Compute      and </a:t>
              </a:r>
              <a:endParaRPr lang="ko-KR" altLang="en-US" sz="2400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F9BFAF4-E42D-4BB0-9622-353CBEC65C5C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614" y="1214513"/>
              <a:ext cx="313936" cy="51926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66FCFFC-849E-4430-BCCB-35BD3D20073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9264" y="1214513"/>
              <a:ext cx="313936" cy="563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774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Backpropagation</a:t>
            </a:r>
            <a:endParaRPr 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675" y="1988841"/>
            <a:ext cx="8248650" cy="421957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D2120C8-1361-49E9-8B29-9DC0134682E1}"/>
              </a:ext>
            </a:extLst>
          </p:cNvPr>
          <p:cNvGrpSpPr/>
          <p:nvPr/>
        </p:nvGrpSpPr>
        <p:grpSpPr>
          <a:xfrm>
            <a:off x="6877050" y="839290"/>
            <a:ext cx="3619500" cy="563896"/>
            <a:chOff x="6743700" y="1214513"/>
            <a:chExt cx="3619500" cy="5638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75AC73-970D-4C13-A4CE-3737389FD5D5}"/>
                </a:ext>
              </a:extLst>
            </p:cNvPr>
            <p:cNvSpPr txBox="1"/>
            <p:nvPr/>
          </p:nvSpPr>
          <p:spPr>
            <a:xfrm>
              <a:off x="6743700" y="1243311"/>
              <a:ext cx="3414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Goal:</a:t>
              </a:r>
              <a:r>
                <a:rPr lang="en-US" altLang="ko-KR" sz="2400" dirty="0"/>
                <a:t> Compute      and </a:t>
              </a:r>
              <a:endParaRPr lang="ko-KR" altLang="en-US" sz="2400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FA1D8F8-5E4C-4AE6-8455-F03F562EC46C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614" y="1214513"/>
              <a:ext cx="313936" cy="51926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9BDD2EE-C705-4F9D-A107-754DBAEDD64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9264" y="1214513"/>
              <a:ext cx="313936" cy="563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94214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8.4739"/>
  <p:tag name="ORIGINALWIDTH" val="2978.628"/>
  <p:tag name="LATEXADDIN" val="\documentclass{article}&#10;\usepackage{amsmath}&#10;\pagestyle{empty}&#10;\begin{document}&#10;&#10;$$&#10;\max_{x':||x-x'||_{\infty}\le\epsilon} L(f(x'),y)&#10;\approx L(f(x), y) + \delta\cdot \nabla_x L(f(x),y)&#10;$$&#10;&#10;&#10;&#10;\end{document}"/>
  <p:tag name="IGUANATEXSIZE" val="28"/>
  <p:tag name="IGUANATEXCURSOR" val="1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2145"/>
  <p:tag name="ORIGINALWIDTH" val="158.2302"/>
  <p:tag name="LATEXADDIN" val="\documentclass{article}&#10;\usepackage{amsmath}&#10;\usepackage{amssymb}&#10;\usepackage{mathtools}&#10;\DeclarePairedDelimiterX{\norm}[1]{\lVert}{\rVert}{#1}&#10;\newcommand{\bX}{\boldsymbol{X}}&#10;&#10;\pagestyle{empty}&#10;\begin{document}&#10;&#10;$$&#10;\frac{\partial L}{\partial y}&#10;$$&#10;&#10;&#10;\end{document}"/>
  <p:tag name="IGUANATEXSIZE" val="16"/>
  <p:tag name="IGUANATEXCURSOR" val="2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1.7173"/>
  <p:tag name="ORIGINALWIDTH" val="158.2302"/>
  <p:tag name="LATEXADDIN" val="\documentclass{article}&#10;\usepackage{amsmath}&#10;\usepackage{amssymb}&#10;\usepackage{mathtools}&#10;\DeclarePairedDelimiterX{\norm}[1]{\lVert}{\rVert}{#1}&#10;\newcommand{\bX}{\boldsymbol{X}}&#10;&#10;\pagestyle{empty}&#10;\begin{document}&#10;&#10;$$&#10;\frac{\partial L}{\partial x}&#10;$$&#10;&#10;&#10;\end{document}"/>
  <p:tag name="IGUANATEXSIZE" val="16"/>
  <p:tag name="IGUANATEXCURSOR" val="2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2145"/>
  <p:tag name="ORIGINALWIDTH" val="158.2302"/>
  <p:tag name="LATEXADDIN" val="\documentclass{article}&#10;\usepackage{amsmath}&#10;\usepackage{amssymb}&#10;\usepackage{mathtools}&#10;\DeclarePairedDelimiterX{\norm}[1]{\lVert}{\rVert}{#1}&#10;\newcommand{\bX}{\boldsymbol{X}}&#10;&#10;\pagestyle{empty}&#10;\begin{document}&#10;&#10;$$&#10;\frac{\partial L}{\partial y}&#10;$$&#10;&#10;&#10;\end{document}"/>
  <p:tag name="IGUANATEXSIZE" val="16"/>
  <p:tag name="IGUANATEXCURSOR" val="2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1.7173"/>
  <p:tag name="ORIGINALWIDTH" val="158.2302"/>
  <p:tag name="LATEXADDIN" val="\documentclass{article}&#10;\usepackage{amsmath}&#10;\usepackage{amssymb}&#10;\usepackage{mathtools}&#10;\DeclarePairedDelimiterX{\norm}[1]{\lVert}{\rVert}{#1}&#10;\newcommand{\bX}{\boldsymbol{X}}&#10;&#10;\pagestyle{empty}&#10;\begin{document}&#10;&#10;$$&#10;\frac{\partial L}{\partial x}&#10;$$&#10;&#10;&#10;\end{document}"/>
  <p:tag name="IGUANATEXSIZE" val="16"/>
  <p:tag name="IGUANATEXCURSOR" val="2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2145"/>
  <p:tag name="ORIGINALWIDTH" val="158.2302"/>
  <p:tag name="LATEXADDIN" val="\documentclass{article}&#10;\usepackage{amsmath}&#10;\usepackage{amssymb}&#10;\usepackage{mathtools}&#10;\DeclarePairedDelimiterX{\norm}[1]{\lVert}{\rVert}{#1}&#10;\newcommand{\bX}{\boldsymbol{X}}&#10;&#10;\pagestyle{empty}&#10;\begin{document}&#10;&#10;$$&#10;\frac{\partial L}{\partial y}&#10;$$&#10;&#10;&#10;\end{document}"/>
  <p:tag name="IGUANATEXSIZE" val="16"/>
  <p:tag name="IGUANATEXCURSOR" val="2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1.7173"/>
  <p:tag name="ORIGINALWIDTH" val="158.2302"/>
  <p:tag name="LATEXADDIN" val="\documentclass{article}&#10;\usepackage{amsmath}&#10;\usepackage{amssymb}&#10;\usepackage{mathtools}&#10;\DeclarePairedDelimiterX{\norm}[1]{\lVert}{\rVert}{#1}&#10;\newcommand{\bX}{\boldsymbol{X}}&#10;&#10;\pagestyle{empty}&#10;\begin{document}&#10;&#10;$$&#10;\frac{\partial L}{\partial x}&#10;$$&#10;&#10;&#10;\end{document}"/>
  <p:tag name="IGUANATEXSIZE" val="16"/>
  <p:tag name="IGUANATEXCURSOR" val="2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2145"/>
  <p:tag name="ORIGINALWIDTH" val="158.2302"/>
  <p:tag name="LATEXADDIN" val="\documentclass{article}&#10;\usepackage{amsmath}&#10;\usepackage{amssymb}&#10;\usepackage{mathtools}&#10;\DeclarePairedDelimiterX{\norm}[1]{\lVert}{\rVert}{#1}&#10;\newcommand{\bX}{\boldsymbol{X}}&#10;&#10;\pagestyle{empty}&#10;\begin{document}&#10;&#10;$$&#10;\frac{\partial L}{\partial y}&#10;$$&#10;&#10;&#10;\end{document}"/>
  <p:tag name="IGUANATEXSIZE" val="16"/>
  <p:tag name="IGUANATEXCURSOR" val="2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643.794"/>
  <p:tag name="LATEXADDIN" val="\documentclass{article}&#10;\usepackage{amsmath}&#10;\pagestyle{empty}&#10;\begin{document}&#10;$x'=x+\epsilon\cdot\mathrm{sign}(\nabla_x L(f(x),y))$&#10;&#10;&#10;&#10;\end{document}"/>
  <p:tag name="IGUANATEXSIZE" val="2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90.7012"/>
  <p:tag name="LATEXADDIN" val="\documentclass{article}&#10;\usepackage{amsmath}&#10;\usepackage{amssymb}&#10;\usepackage{mathtools}&#10;\DeclarePairedDelimiterX{\norm}[1]{\lVert}{\rVert}{#1}&#10;\newcommand{\bX}{\boldsymbol{X}}&#10;&#10;\pagestyle{empty}&#10;\begin{document}&#10;&#10;$$&#10;x^0 := x&#10;$$&#10;&#10;&#10;\end{document}"/>
  <p:tag name="IGUANATEXSIZE" val="18"/>
  <p:tag name="IGUANATEXCURSOR" val="2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13.2358"/>
  <p:tag name="LATEXADDIN" val="\documentclass{article}&#10;\usepackage{amsmath}&#10;\usepackage{amssymb}&#10;\usepackage{mathtools}&#10;\DeclarePairedDelimiterX{\norm}[1]{\lVert}{\rVert}{#1}&#10;\newcommand{\bX}{\boldsymbol{X}}&#10;&#10;\pagestyle{empty}&#10;\begin{document}&#10;&#10;$$&#10;x^0&#10;$$&#10;&#10;&#10;\end{document}"/>
  <p:tag name="IGUANATEXSIZE" val="18"/>
  <p:tag name="IGUANATEXCURSOR" val="2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98764"/>
  <p:tag name="ORIGINALWIDTH" val="302.9621"/>
  <p:tag name="LATEXADDIN" val="\documentclass{article}&#10;\usepackage{amsmath}&#10;\usepackage{amssymb}&#10;\usepackage{mathtools}&#10;\DeclarePairedDelimiterX{\norm}[1]{\lVert}{\rVert}{#1}&#10;\newcommand{\bX}{\boldsymbol{X}}&#10;&#10;\pagestyle{empty}&#10;\begin{document}&#10;&#10;$$&#10;x+\mathcal{B}&#10;$$&#10;&#10;&#10;\end{document}"/>
  <p:tag name="IGUANATEXSIZE" val="18"/>
  <p:tag name="IGUANATEXCURSOR" val="2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2324"/>
  <p:tag name="ORIGINALWIDTH" val="2293.213"/>
  <p:tag name="LATEXADDIN" val="\documentclass{article}&#10;\usepackage{amsmath}&#10;\pagestyle{empty}&#10;\begin{document}&#10;&#10;$$&#10;x^{t+1} = \Pi_{x+\mathcal{B}}(x^t + \alpha\cdot \mathrm{sign}(\nabla_x L(f(x^t),y)))&#10;$$&#10;&#10;&#10;&#10;\end{document}"/>
  <p:tag name="IGUANATEXSIZE" val="28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260.218"/>
  <p:tag name="LATEXADDIN" val="\documentclass{article}&#10;\usepackage{amsmath}&#10;\usepackage{amssymb}&#10;\pagestyle{empty}&#10;\begin{document}&#10;&#10;$$&#10;\min_{\theta} \left( \mathbb{E}_{(x,y)\sim\mathcal{D}}&#10;\left[\max_{x':d(x, x')&lt;\epsilon}L(f(x'),y; \theta)\right] \right)&#10;$$&#10;&#10;&#10;\end{document}"/>
  <p:tag name="IGUANATEXSIZE" val="21"/>
  <p:tag name="IGUANATEXCURSOR" val="2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643.794"/>
  <p:tag name="LATEXADDIN" val="\documentclass{article}&#10;\usepackage{amsmath}&#10;\pagestyle{empty}&#10;\begin{document}&#10;$x'=x+\epsilon\cdot\mathrm{sign}(\nabla_x L(f(x),y))$&#10;&#10;&#10;&#10;\end{document}"/>
  <p:tag name="IGUANATEXSIZE" val="2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1.7173"/>
  <p:tag name="ORIGINALWIDTH" val="158.2302"/>
  <p:tag name="LATEXADDIN" val="\documentclass{article}&#10;\usepackage{amsmath}&#10;\usepackage{amssymb}&#10;\usepackage{mathtools}&#10;\DeclarePairedDelimiterX{\norm}[1]{\lVert}{\rVert}{#1}&#10;\newcommand{\bX}{\boldsymbol{X}}&#10;&#10;\pagestyle{empty}&#10;\begin{document}&#10;&#10;$$&#10;\frac{\partial L}{\partial x}&#10;$$&#10;&#10;&#10;\end{document}"/>
  <p:tag name="IGUANATEXSIZE" val="16"/>
  <p:tag name="IGUANATEXCURSOR" val="2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나눔바른고딕"/>
        <a:cs typeface=""/>
      </a:majorFont>
      <a:minorFont>
        <a:latin typeface="Arial"/>
        <a:ea typeface="나눔바른고딕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27738</TotalTime>
  <Words>818</Words>
  <Application>Microsoft Office PowerPoint</Application>
  <PresentationFormat>Widescreen</PresentationFormat>
  <Paragraphs>101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나눔고딕</vt:lpstr>
      <vt:lpstr>나눔바른고딕</vt:lpstr>
      <vt:lpstr>나눔바른고딕 Light</vt:lpstr>
      <vt:lpstr>맑은 고딕</vt:lpstr>
      <vt:lpstr>Arial</vt:lpstr>
      <vt:lpstr>Cambria Math</vt:lpstr>
      <vt:lpstr>Office 테마</vt:lpstr>
      <vt:lpstr>삼성 DS-KAIST AI Expert 프로그램   해석가능한 딥러닝, 신뢰성 있는 딥러닝, 적대적 딥러닝</vt:lpstr>
      <vt:lpstr>What is the adversarial example?</vt:lpstr>
      <vt:lpstr>How can we find such a noise?</vt:lpstr>
      <vt:lpstr>How can we find such a noise?</vt:lpstr>
      <vt:lpstr>How can we defend from such noises?</vt:lpstr>
      <vt:lpstr>Gradient computation via TensorFlow</vt:lpstr>
      <vt:lpstr>Backpropagation</vt:lpstr>
      <vt:lpstr>Backpropagation</vt:lpstr>
      <vt:lpstr>Backpropagation</vt:lpstr>
      <vt:lpstr>Backpropagation</vt:lpstr>
      <vt:lpstr>Example: Linear regression in TensorFlow</vt:lpstr>
      <vt:lpstr>Project overview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정 종헌</cp:lastModifiedBy>
  <cp:revision>2774</cp:revision>
  <dcterms:created xsi:type="dcterms:W3CDTF">2015-08-13T07:44:06Z</dcterms:created>
  <dcterms:modified xsi:type="dcterms:W3CDTF">2019-09-29T13:31:54Z</dcterms:modified>
</cp:coreProperties>
</file>