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2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6" r:id="rId4"/>
    <p:sldId id="281" r:id="rId5"/>
    <p:sldId id="306" r:id="rId6"/>
    <p:sldId id="268" r:id="rId7"/>
    <p:sldId id="287" r:id="rId8"/>
    <p:sldId id="304" r:id="rId9"/>
    <p:sldId id="291" r:id="rId11"/>
    <p:sldId id="305" r:id="rId12"/>
    <p:sldId id="288" r:id="rId13"/>
    <p:sldId id="292" r:id="rId14"/>
    <p:sldId id="294" r:id="rId15"/>
    <p:sldId id="295" r:id="rId16"/>
    <p:sldId id="296" r:id="rId17"/>
    <p:sldId id="298" r:id="rId18"/>
    <p:sldId id="303" r:id="rId19"/>
    <p:sldId id="320" r:id="rId20"/>
    <p:sldId id="283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46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tags" Target="../tags/tag29.xml"/><Relationship Id="rId2" Type="http://schemas.openxmlformats.org/officeDocument/2006/relationships/image" Target="../media/image15.png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tags" Target="../tags/tag31.xml"/><Relationship Id="rId2" Type="http://schemas.openxmlformats.org/officeDocument/2006/relationships/image" Target="../media/image17.png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tags" Target="../tags/tag34.xml"/><Relationship Id="rId2" Type="http://schemas.openxmlformats.org/officeDocument/2006/relationships/image" Target="../media/image22.webp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8.png"/><Relationship Id="rId6" Type="http://schemas.openxmlformats.org/officeDocument/2006/relationships/tags" Target="../tags/tag3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tags" Target="../tags/tag37.xml"/><Relationship Id="rId2" Type="http://schemas.openxmlformats.org/officeDocument/2006/relationships/image" Target="../media/image25.png"/><Relationship Id="rId1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tags" Target="../tags/tag39.xml"/><Relationship Id="rId1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tags" Target="../tags/tag4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tags" Target="../tags/tag45.xml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tags" Target="../tags/tag44.xml"/><Relationship Id="rId4" Type="http://schemas.openxmlformats.org/officeDocument/2006/relationships/image" Target="../media/image21.png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4.jpeg"/><Relationship Id="rId5" Type="http://schemas.openxmlformats.org/officeDocument/2006/relationships/tags" Target="../tags/tag4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tags" Target="../tags/tag10.xml"/><Relationship Id="rId4" Type="http://schemas.openxmlformats.org/officeDocument/2006/relationships/image" Target="../media/image2.png"/><Relationship Id="rId3" Type="http://schemas.openxmlformats.org/officeDocument/2006/relationships/tags" Target="../tags/tag9.xml"/><Relationship Id="rId2" Type="http://schemas.openxmlformats.org/officeDocument/2006/relationships/hyperlink" Target="https://www.bilibili.com/video/BV1v5411A7wc/?spm_id_from=333.337.search-card.all.click" TargetMode="Externa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.png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bilibili.com/video/BV1q84y1676H/?spm_id_from=333.337.search-card.all.click" TargetMode="External"/><Relationship Id="rId8" Type="http://schemas.openxmlformats.org/officeDocument/2006/relationships/image" Target="../media/image10.png"/><Relationship Id="rId7" Type="http://schemas.openxmlformats.org/officeDocument/2006/relationships/tags" Target="../tags/tag21.xml"/><Relationship Id="rId6" Type="http://schemas.openxmlformats.org/officeDocument/2006/relationships/image" Target="../media/image9.jpeg"/><Relationship Id="rId5" Type="http://schemas.openxmlformats.org/officeDocument/2006/relationships/tags" Target="../tags/tag20.xml"/><Relationship Id="rId4" Type="http://schemas.openxmlformats.org/officeDocument/2006/relationships/image" Target="../media/image8.png"/><Relationship Id="rId3" Type="http://schemas.openxmlformats.org/officeDocument/2006/relationships/tags" Target="../tags/tag19.xml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tags" Target="../tags/tag23.xml"/><Relationship Id="rId2" Type="http://schemas.openxmlformats.org/officeDocument/2006/relationships/image" Target="../media/image8.png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tags" Target="../tags/tag25.xml"/><Relationship Id="rId2" Type="http://schemas.openxmlformats.org/officeDocument/2006/relationships/image" Target="../media/image12.png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tags" Target="../tags/tag27.xml"/><Relationship Id="rId2" Type="http://schemas.openxmlformats.org/officeDocument/2006/relationships/image" Target="../media/image12.png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872105"/>
          </a:xfrm>
        </p:spPr>
        <p:txBody>
          <a:bodyPr>
            <a:normAutofit/>
          </a:bodyPr>
          <a:p>
            <a:pPr algn="ctr"/>
            <a:r>
              <a:rPr lang="zh-CN"/>
              <a:t>目标执行方法论</a:t>
            </a:r>
            <a:br>
              <a:rPr lang="zh-CN"/>
            </a:br>
            <a:endParaRPr lang="zh-CN" sz="311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30365" y="4896485"/>
            <a:ext cx="4108450" cy="643890"/>
          </a:xfrm>
        </p:spPr>
        <p:txBody>
          <a:bodyPr/>
          <a:p>
            <a:r>
              <a:rPr lang="zh-CN" altLang="en-US"/>
              <a:t>豸印研发</a:t>
            </a:r>
            <a:r>
              <a:rPr lang="en-US" altLang="zh-CN"/>
              <a:t>     </a:t>
            </a:r>
            <a:r>
              <a:rPr lang="zh-CN" altLang="en-US"/>
              <a:t>常瑞和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629025" cy="5619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9490" y="779780"/>
            <a:ext cx="883539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695700" cy="600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525" y="858520"/>
            <a:ext cx="7000875" cy="5753100"/>
          </a:xfrm>
          <a:prstGeom prst="rect">
            <a:avLst/>
          </a:prstGeom>
        </p:spPr>
      </p:pic>
      <p:pic>
        <p:nvPicPr>
          <p:cNvPr id="8" name="图片 7" descr="未命名绘图-复盘.drawio (3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800" y="56515"/>
            <a:ext cx="5219700" cy="6696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495675" cy="571500"/>
          </a:xfrm>
          <a:prstGeom prst="rect">
            <a:avLst/>
          </a:prstGeom>
        </p:spPr>
      </p:pic>
      <p:pic>
        <p:nvPicPr>
          <p:cNvPr id="5" name="图片 4" descr="未命名绘图-第 1 页.drawio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" y="746760"/>
            <a:ext cx="11087100" cy="5772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7580" y="581025"/>
            <a:ext cx="9537065" cy="52501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856105" y="6081395"/>
            <a:ext cx="7336155" cy="596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腾讯项目管理</a:t>
            </a:r>
            <a:r>
              <a:rPr lang="en-US" altLang="zh-CN"/>
              <a:t>PPT:</a:t>
            </a:r>
            <a:endParaRPr lang="en-US" altLang="zh-CN"/>
          </a:p>
          <a:p>
            <a:r>
              <a:rPr lang="zh-CN" altLang="en-US"/>
              <a:t>https://www.zhihu.com/tardis/bd/art/488803442?source_id=1001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361950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" name="文本框 106"/>
          <p:cNvSpPr txBox="1"/>
          <p:nvPr/>
        </p:nvSpPr>
        <p:spPr>
          <a:xfrm>
            <a:off x="939165" y="714375"/>
            <a:ext cx="10641330" cy="60020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1">
                <a:latin typeface="Calibri" panose="020F0502020204030204" charset="0"/>
                <a:ea typeface="宋体" panose="02010600030101010101" pitchFamily="2" charset="-122"/>
              </a:rPr>
              <a:t>(1)  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</a:rPr>
              <a:t>目标：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</a:rPr>
              <a:t>成为技术专家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latin typeface="Calibri" panose="020F0502020204030204" charset="0"/>
                <a:ea typeface="宋体" panose="02010600030101010101" pitchFamily="2" charset="-122"/>
              </a:rPr>
              <a:t>(2)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</a:rPr>
              <a:t>策略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</a:rPr>
              <a:t>1 : </a:t>
            </a:r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先点后面，有深度才能博广度</a:t>
            </a:r>
            <a:endParaRPr lang="en-US" altLang="zh-CN" b="1">
              <a:latin typeface="Calibri" panose="020F0502020204030204" charset="0"/>
              <a:ea typeface="宋体" panose="02010600030101010101" pitchFamily="2" charset="-122"/>
            </a:endParaRPr>
          </a:p>
          <a:p>
            <a:pPr lvl="1" indent="0"/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①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点入门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: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找一个技术方向具体的点，找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top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10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书籍学习实践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②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点精通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: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实践熟悉，从开发到生产自己实践运维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,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能解决日常的问题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③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点专家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: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找开源社区，找行业头部，去看发展趋势方向，从未来的视角看现在，写新的功能做贡献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,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成为一个点的专家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; 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④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点到面：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一个点的吃透，让我们对垂直过程有了一个清晰的体验，触类旁通，可以由点到面去扩展新的点；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⑤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面到体：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我们掌握的点多了，构成面，面多了构成体系，我们就发展成了全面高手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</a:t>
            </a:r>
            <a:r>
              <a:rPr lang="en-US" b="1">
                <a:latin typeface="Calibri" panose="020F0502020204030204" charset="0"/>
                <a:ea typeface="宋体" panose="02010600030101010101" pitchFamily="2" charset="-122"/>
              </a:rPr>
              <a:t>(2) 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</a:rPr>
              <a:t>策略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</a:rPr>
              <a:t>2:  </a:t>
            </a:r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先上后下，有全局才能精局部（金字塔原理）</a:t>
            </a:r>
            <a:endParaRPr lang="zh-CN" b="1">
              <a:latin typeface="Calibri" panose="020F0502020204030204" charset="0"/>
              <a:ea typeface="宋体" panose="02010600030101010101" pitchFamily="2" charset="-122"/>
            </a:endParaRPr>
          </a:p>
          <a:p>
            <a:pPr lvl="1" indent="0"/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①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从高维要有整体意识，知识整体的关联性；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②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从高维向下探索到叶子节点，在叶子节点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进行第一步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先点后面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方法论的探索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; </a:t>
            </a:r>
            <a:endParaRPr 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lvl="0" indent="0">
              <a:buNone/>
            </a:pPr>
            <a:endParaRPr lang="en-US" b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lvl="0" indent="0">
              <a:buNone/>
            </a:pPr>
            <a:endParaRPr lang="en-US" b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lvl="0" indent="0">
              <a:buNone/>
            </a:pPr>
            <a:r>
              <a:rPr lang="en-US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(3) </a:t>
            </a:r>
            <a:r>
              <a:rPr lang="zh-CN" altLang="en-US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策略</a:t>
            </a:r>
            <a:r>
              <a:rPr lang="en-US" altLang="zh-CN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：</a:t>
            </a:r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能力支撑：心力、坚持、探索、全局意识、价值目标驱动</a:t>
            </a:r>
            <a:r>
              <a:rPr lang="en-US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en-US" altLang="en-US" b="1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62902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76495" y="1693228"/>
            <a:ext cx="6858000" cy="3857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" y="590550"/>
            <a:ext cx="12191365" cy="5836920"/>
          </a:xfrm>
          <a:prstGeom prst="rect">
            <a:avLst/>
          </a:prstGeom>
        </p:spPr>
      </p:pic>
      <p:pic>
        <p:nvPicPr>
          <p:cNvPr id="8" name="图片 7" descr="未命名绘图-孙子兵法.drawio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45" y="2957195"/>
            <a:ext cx="1238885" cy="3388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0"/>
            <a:ext cx="362902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84520" y="540956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参考资料</a:t>
            </a:r>
            <a:r>
              <a:rPr lang="en-US" altLang="zh-CN"/>
              <a:t>-</a:t>
            </a:r>
            <a:r>
              <a:rPr lang="zh-CN" altLang="en-US"/>
              <a:t>道家思维</a:t>
            </a:r>
            <a:r>
              <a:rPr lang="en-US" altLang="zh-CN"/>
              <a:t>-</a:t>
            </a:r>
            <a:r>
              <a:rPr lang="zh-CN" altLang="en-US"/>
              <a:t>道、法、术、器、势、志：</a:t>
            </a:r>
            <a:endParaRPr lang="zh-CN" altLang="en-US"/>
          </a:p>
          <a:p>
            <a:r>
              <a:rPr lang="zh-CN" altLang="en-US"/>
              <a:t>https://zhuanlan.zhihu.com/p/625575191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20700" y="704215"/>
            <a:ext cx="4358005" cy="5253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791200" y="532765"/>
            <a:ext cx="5495925" cy="53492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咱们老祖宗提出了做人做事考虑的六大因素，分别是：</a:t>
            </a:r>
            <a:endParaRPr lang="zh-CN" altLang="en-US"/>
          </a:p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道、法、术、器、势、志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道：规律，自然规律、人性规律、人的习惯规律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法：实现路径、形式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术：实现方式、技术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器：使用的工具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势：使用的能量、资源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志：目标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3629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105150" cy="504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2150" y="859790"/>
            <a:ext cx="5727700" cy="5137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《认知觉醒》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《思考致富》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《孙子兵法》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《跃迁：成为高手的技术》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 《金字塔原理》 思考、表达、解决问题的逻辑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6. 《稀缺》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7. 《刻意练习》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8. 《有限游戏与无限游戏》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9.  </a:t>
            </a:r>
            <a:r>
              <a:rPr lang="zh-CN" altLang="en-US"/>
              <a:t>《</a:t>
            </a:r>
            <a:r>
              <a:rPr lang="en-US" altLang="zh-CN">
                <a:sym typeface="+mn-ea"/>
              </a:rPr>
              <a:t>像哲学家一样 生活</a:t>
            </a:r>
            <a:r>
              <a:rPr lang="zh-CN" altLang="en-US"/>
              <a:t>》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1605280" y="902335"/>
            <a:ext cx="7635875" cy="4107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b="1"/>
              <a:t>分享结束，谢谢大家</a:t>
            </a:r>
            <a:endParaRPr lang="zh-CN" altLang="en-US" b="1"/>
          </a:p>
          <a:p>
            <a:pPr algn="ctr"/>
            <a:endParaRPr lang="zh-CN" altLang="en-US" b="1"/>
          </a:p>
          <a:p>
            <a:pPr algn="ctr"/>
            <a:r>
              <a:rPr lang="zh-CN" altLang="en-US"/>
              <a:t>如果对你有一点帮助，我将倍感荣幸。</a:t>
            </a:r>
            <a:endParaRPr lang="zh-CN" altLang="en-US"/>
          </a:p>
          <a:p>
            <a:pPr algn="ctr"/>
            <a:r>
              <a:rPr lang="zh-CN" altLang="en-US"/>
              <a:t>欢迎分享交流；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en-US"/>
          </a:p>
          <a:p>
            <a:pPr algn="ctr"/>
            <a:r>
              <a:rPr lang="en-US"/>
              <a:t>1. </a:t>
            </a:r>
            <a:r>
              <a:rPr lang="en-US" altLang="zh-CN"/>
              <a:t> </a:t>
            </a:r>
            <a:r>
              <a:rPr lang="zh-CN" altLang="en-US"/>
              <a:t>做一个内心</a:t>
            </a:r>
            <a:r>
              <a:rPr lang="zh-CN" altLang="en-US" b="1">
                <a:solidFill>
                  <a:srgbClr val="FF0000"/>
                </a:solidFill>
              </a:rPr>
              <a:t>安定</a:t>
            </a:r>
            <a:r>
              <a:rPr lang="zh-CN" altLang="en-US"/>
              <a:t>的人</a:t>
            </a:r>
            <a:r>
              <a:rPr lang="en-US" altLang="zh-CN"/>
              <a:t>;</a:t>
            </a:r>
            <a:endParaRPr lang="en-US" altLang="zh-CN"/>
          </a:p>
          <a:p>
            <a:pPr algn="ctr"/>
            <a:r>
              <a:rPr lang="en-US" altLang="zh-CN"/>
              <a:t>2.  </a:t>
            </a:r>
            <a:r>
              <a:rPr lang="zh-CN" altLang="en-US"/>
              <a:t>定一个有</a:t>
            </a:r>
            <a:r>
              <a:rPr lang="zh-CN" altLang="en-US" b="1">
                <a:solidFill>
                  <a:srgbClr val="FF0000"/>
                </a:solidFill>
              </a:rPr>
              <a:t>价值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目标</a:t>
            </a:r>
            <a:r>
              <a:rPr lang="en-US" altLang="zh-CN"/>
              <a:t>;</a:t>
            </a:r>
            <a:endParaRPr lang="zh-CN" altLang="en-US"/>
          </a:p>
          <a:p>
            <a:pPr algn="ctr"/>
            <a:r>
              <a:rPr lang="en-US" altLang="zh-CN"/>
              <a:t>3.  </a:t>
            </a:r>
            <a:r>
              <a:rPr lang="zh-CN" altLang="en-US"/>
              <a:t>想一个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高</a:t>
            </a:r>
            <a:r>
              <a:rPr lang="en-US" altLang="zh-CN" b="1">
                <a:solidFill>
                  <a:srgbClr val="FF0000"/>
                </a:solidFill>
              </a:rPr>
              <a:t>ROI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策略</a:t>
            </a:r>
            <a:r>
              <a:rPr lang="en-US" altLang="zh-CN"/>
              <a:t>;</a:t>
            </a:r>
            <a:endParaRPr lang="zh-CN" altLang="en-US"/>
          </a:p>
          <a:p>
            <a:pPr algn="ctr"/>
            <a:r>
              <a:rPr lang="en-US" altLang="zh-CN"/>
              <a:t>4.  </a:t>
            </a:r>
            <a:r>
              <a:rPr lang="zh-CN" altLang="en-US"/>
              <a:t>知行合一的</a:t>
            </a:r>
            <a:r>
              <a:rPr lang="zh-CN" altLang="en-US" b="1">
                <a:solidFill>
                  <a:srgbClr val="FF0000"/>
                </a:solidFill>
              </a:rPr>
              <a:t>实践执行</a:t>
            </a:r>
            <a:r>
              <a:rPr lang="en-US" altLang="zh-CN">
                <a:sym typeface="+mn-ea"/>
              </a:rPr>
              <a:t>；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5.  时刻进行</a:t>
            </a:r>
            <a:r>
              <a:rPr lang="zh-CN" altLang="en-US"/>
              <a:t>的</a:t>
            </a:r>
            <a:r>
              <a:rPr lang="en-US" altLang="zh-CN" b="1">
                <a:solidFill>
                  <a:srgbClr val="FF0000"/>
                </a:solidFill>
              </a:rPr>
              <a:t>元认知复盘</a:t>
            </a:r>
            <a:r>
              <a:rPr lang="en-US" altLang="zh-CN"/>
              <a:t>；</a:t>
            </a:r>
            <a:endParaRPr lang="en-US" altLang="zh-CN"/>
          </a:p>
          <a:p>
            <a:pPr algn="ctr"/>
            <a:r>
              <a:rPr lang="en-US" altLang="zh-CN"/>
              <a:t>6.  </a:t>
            </a:r>
            <a:r>
              <a:rPr lang="zh-CN" altLang="en-US"/>
              <a:t>不断丰富的</a:t>
            </a:r>
            <a:r>
              <a:rPr lang="zh-CN" altLang="en-US" b="1">
                <a:solidFill>
                  <a:srgbClr val="FF0000"/>
                </a:solidFill>
              </a:rPr>
              <a:t>资源认知体系</a:t>
            </a:r>
            <a:r>
              <a:rPr lang="en-US" altLang="zh-CN"/>
              <a:t>;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471170" y="5010150"/>
            <a:ext cx="10796270" cy="17030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b="1">
                <a:solidFill>
                  <a:srgbClr val="FF0000"/>
                </a:solidFill>
              </a:rPr>
              <a:t>参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考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资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料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1. </a:t>
            </a:r>
            <a:r>
              <a:rPr lang="zh-CN" altLang="en-US"/>
              <a:t>腾讯项目管理</a:t>
            </a:r>
            <a:r>
              <a:rPr lang="en-US" altLang="zh-CN"/>
              <a:t>PPT:   </a:t>
            </a:r>
            <a:r>
              <a:rPr lang="zh-CN" altLang="en-US"/>
              <a:t>https://www.zhihu.com/tardis/bd/art/488803442?source_id=1001</a:t>
            </a:r>
            <a:endParaRPr lang="zh-CN" altLang="en-US"/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参考资料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道家思维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道、法、术、器、势、志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https://zhuanlan.zhihu.com/p/625575191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三国励志视频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https://www.bilibili.com/video/BV1q84y1676H/?spm_id_from=333.337.search-card.all.click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教父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看透本质</a:t>
            </a:r>
            <a:r>
              <a:rPr lang="en-US" altLang="zh-CN">
                <a:sym typeface="+mn-ea"/>
              </a:rPr>
              <a:t>: https://www.bilibili.com/video/BV1v5411A7wc/?spm_id_from=333.337.search-card.all.click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pic>
        <p:nvPicPr>
          <p:cNvPr id="35" name="图片 34" descr="未命名绘图-第 1 页.drawio 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73365" y="1771650"/>
            <a:ext cx="3471545" cy="180721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9605" y="999490"/>
            <a:ext cx="1836420" cy="175450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530" y="2917825"/>
            <a:ext cx="2091690" cy="2091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3057525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441575" y="1466215"/>
            <a:ext cx="5280660" cy="4277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zh-CN"/>
              <a:t>1. </a:t>
            </a:r>
            <a:r>
              <a:rPr lang="zh-CN" altLang="en-US"/>
              <a:t>为什么分享目标方法论？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2. </a:t>
            </a:r>
            <a:r>
              <a:rPr lang="zh-CN" altLang="en-US"/>
              <a:t>目标方法论的整体框架；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3. </a:t>
            </a:r>
            <a:r>
              <a:rPr lang="zh-CN" altLang="en-US"/>
              <a:t>如何制定目标以及目标的分类；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4. </a:t>
            </a:r>
            <a:r>
              <a:rPr lang="zh-CN" altLang="en-US"/>
              <a:t>如何制定策略；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5. </a:t>
            </a:r>
            <a:r>
              <a:rPr lang="zh-CN" altLang="en-US"/>
              <a:t>如何执行</a:t>
            </a:r>
            <a:r>
              <a:rPr lang="en-US" altLang="zh-CN"/>
              <a:t>&amp;</a:t>
            </a:r>
            <a:r>
              <a:rPr lang="zh-CN" altLang="en-US"/>
              <a:t>反馈</a:t>
            </a:r>
            <a:r>
              <a:rPr lang="en-US" altLang="zh-CN"/>
              <a:t>&amp;</a:t>
            </a:r>
            <a:r>
              <a:rPr lang="zh-CN" altLang="en-US"/>
              <a:t>调整；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6. </a:t>
            </a:r>
            <a:r>
              <a:rPr lang="zh-CN" altLang="en-US"/>
              <a:t>如何复盘</a:t>
            </a:r>
            <a:r>
              <a:rPr lang="en-US" altLang="zh-CN"/>
              <a:t>&amp;</a:t>
            </a:r>
            <a:r>
              <a:rPr lang="zh-CN" altLang="en-US"/>
              <a:t>调优</a:t>
            </a:r>
            <a:r>
              <a:rPr lang="en-US" altLang="zh-CN"/>
              <a:t>&amp;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7. </a:t>
            </a:r>
            <a:r>
              <a:rPr lang="zh-CN" altLang="en-US"/>
              <a:t>成长方法论：下一个周期如何做？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8. </a:t>
            </a:r>
            <a:r>
              <a:rPr lang="zh-CN" altLang="en-US"/>
              <a:t>实例分析：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  8.1 </a:t>
            </a:r>
            <a:r>
              <a:rPr lang="zh-CN" altLang="en-US"/>
              <a:t>项目管理；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  8.2 </a:t>
            </a:r>
            <a:r>
              <a:rPr lang="zh-CN" altLang="en-US"/>
              <a:t>职业规划；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  8.3 </a:t>
            </a:r>
            <a:r>
              <a:rPr lang="zh-CN" altLang="en-US"/>
              <a:t>工作计划；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  8.4 </a:t>
            </a:r>
            <a:r>
              <a:rPr lang="zh-CN" altLang="en-US"/>
              <a:t>作战</a:t>
            </a:r>
            <a:r>
              <a:rPr lang="en-US" altLang="zh-CN"/>
              <a:t>-</a:t>
            </a:r>
            <a:r>
              <a:rPr lang="zh-CN" altLang="en-US"/>
              <a:t>孙子兵法解析；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2435" y="398780"/>
            <a:ext cx="7839075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80" y="0"/>
            <a:ext cx="5419725" cy="904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0195" y="3841750"/>
            <a:ext cx="5968365" cy="2919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如果让我选择在多年的程序员职业生涯中感受最深</a:t>
            </a:r>
            <a:r>
              <a:rPr lang="zh-CN" altLang="en-US" b="1">
                <a:sym typeface="+mn-ea"/>
              </a:rPr>
              <a:t>、</a:t>
            </a:r>
            <a:r>
              <a:rPr lang="zh-CN" altLang="en-US" b="1"/>
              <a:t>最有价值、最想分享点东西，我选择：</a:t>
            </a:r>
            <a:endParaRPr lang="zh-CN" altLang="en-US" b="1"/>
          </a:p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目标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执行</a:t>
            </a:r>
            <a:r>
              <a:rPr lang="zh-CN" altLang="en-US" b="1">
                <a:solidFill>
                  <a:srgbClr val="FF0000"/>
                </a:solidFill>
              </a:rPr>
              <a:t>方法论。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 b="1"/>
              <a:t>推荐理由：</a:t>
            </a:r>
            <a:r>
              <a:rPr lang="zh-CN" altLang="en-US"/>
              <a:t>这个思维框架，可以帮助我们：</a:t>
            </a:r>
            <a:endParaRPr lang="zh-CN" altLang="en-US"/>
          </a:p>
          <a:p>
            <a:r>
              <a:rPr lang="zh-CN" altLang="en-US"/>
              <a:t>理清目标，分析现状，快速决策，做好执行，反馈复盘，提升积累资源呢能力，达成目标。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是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做事成事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思维匕首；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34150" y="254000"/>
            <a:ext cx="5287645" cy="6350000"/>
          </a:xfrm>
          <a:prstGeom prst="rect">
            <a:avLst/>
          </a:prstGeom>
        </p:spPr>
      </p:pic>
      <p:pic>
        <p:nvPicPr>
          <p:cNvPr id="108" name="图片 107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5820" y="904875"/>
            <a:ext cx="2580640" cy="2948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3502660" y="1901825"/>
            <a:ext cx="459740" cy="1443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为什么？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176395" y="1657350"/>
            <a:ext cx="464820" cy="184150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/>
              <a:t>关键点事什么？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5319395" y="1901825"/>
            <a:ext cx="464820" cy="184150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/>
              <a:t>如何做？</a:t>
            </a:r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747895" y="1703070"/>
            <a:ext cx="464820" cy="184150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/>
              <a:t>本质是什么？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54965" y="904875"/>
            <a:ext cx="5741035" cy="34378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zh-CN"/>
              <a:t>拥有看透本质的能力</a:t>
            </a:r>
            <a:r>
              <a:rPr lang="en-US" altLang="zh-CN"/>
              <a:t>:</a:t>
            </a:r>
            <a:endParaRPr lang="zh-CN"/>
          </a:p>
          <a:p>
            <a:pPr algn="l"/>
            <a:endParaRPr lang="zh-CN"/>
          </a:p>
          <a:p>
            <a:pPr algn="l"/>
            <a:r>
              <a:rPr lang="zh-CN" altLang="en-US">
                <a:sym typeface="+mn-ea"/>
                <a:hlinkClick r:id="rId2" action="ppaction://hlinkfile"/>
              </a:rPr>
              <a:t>一分钟看透事物本质的人，和花半辈子也看不清一件事本质的人自然是不一样的。</a:t>
            </a:r>
            <a:endParaRPr lang="zh-CN"/>
          </a:p>
          <a:p>
            <a:pPr algn="l"/>
            <a:endParaRPr lang="zh-CN"/>
          </a:p>
          <a:p>
            <a:pPr algn="l"/>
            <a:endParaRPr lang="zh-CN"/>
          </a:p>
          <a:p>
            <a:pPr algn="l"/>
            <a:endParaRPr lang="zh-CN"/>
          </a:p>
          <a:p>
            <a:pPr algn="l"/>
            <a:r>
              <a:rPr lang="en-US" altLang="zh-CN"/>
              <a:t>1. </a:t>
            </a:r>
            <a:r>
              <a:rPr lang="zh-CN" altLang="en-US"/>
              <a:t>体系性思维模型；</a:t>
            </a:r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思维的深度</a:t>
            </a:r>
            <a:endParaRPr lang="zh-CN" altLang="en-US"/>
          </a:p>
          <a:p>
            <a:pPr algn="l"/>
            <a:r>
              <a:rPr lang="en-US" altLang="zh-CN"/>
              <a:t>3. </a:t>
            </a:r>
            <a:r>
              <a:rPr lang="zh-CN" altLang="en-US"/>
              <a:t>思维的广度；</a:t>
            </a:r>
            <a:endParaRPr lang="zh-CN" altLang="en-US"/>
          </a:p>
          <a:p>
            <a:pPr algn="l"/>
            <a:r>
              <a:rPr lang="en-US" altLang="zh-CN"/>
              <a:t>4. </a:t>
            </a:r>
            <a:r>
              <a:rPr lang="zh-CN" altLang="en-US"/>
              <a:t>决策的效率；</a:t>
            </a:r>
            <a:endParaRPr lang="zh-CN" altLang="en-US"/>
          </a:p>
          <a:p>
            <a:pPr algn="l"/>
            <a:r>
              <a:rPr lang="en-US" altLang="zh-CN"/>
              <a:t>5. </a:t>
            </a:r>
            <a:r>
              <a:rPr lang="zh-CN" altLang="en-US"/>
              <a:t>决策的质量；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80" y="0"/>
            <a:ext cx="5419725" cy="904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18635" y="2221865"/>
            <a:ext cx="7336155" cy="4135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1501775" y="1505585"/>
            <a:ext cx="1640205" cy="1496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目标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6405" y="1720215"/>
            <a:ext cx="1342390" cy="824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分析策略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（战略分析）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55130" y="1720215"/>
            <a:ext cx="1819910" cy="824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执行策略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（战术设计）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85445" y="4070985"/>
            <a:ext cx="11656695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5305" y="2284095"/>
            <a:ext cx="84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5305" y="5324475"/>
            <a:ext cx="84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行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846820" y="4786630"/>
            <a:ext cx="1640205" cy="1496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实际执行结果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00320" y="5154930"/>
            <a:ext cx="1743710" cy="721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执行反馈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01775" y="4786630"/>
            <a:ext cx="1640205" cy="1496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40840" y="3527425"/>
            <a:ext cx="1501140" cy="543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差异分析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40165" y="3542030"/>
            <a:ext cx="1501140" cy="543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达成复盘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784600" y="5387340"/>
            <a:ext cx="673100" cy="48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485380" y="5422900"/>
            <a:ext cx="673100" cy="48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3164205" y="1720215"/>
            <a:ext cx="951865" cy="3473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026785" y="1921510"/>
            <a:ext cx="673100" cy="4895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8846820" y="1541145"/>
            <a:ext cx="1407795" cy="119316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复盘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反思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 rot="16200000">
            <a:off x="9406255" y="4153535"/>
            <a:ext cx="520700" cy="48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5400000">
            <a:off x="4457700" y="2945765"/>
            <a:ext cx="673100" cy="4895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7086600" y="2945765"/>
            <a:ext cx="673100" cy="4895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301625" y="1410970"/>
            <a:ext cx="1301750" cy="476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规划</a:t>
            </a:r>
            <a:r>
              <a:rPr lang="en-US" altLang="zh-CN"/>
              <a:t>-</a:t>
            </a:r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465455" y="4290695"/>
            <a:ext cx="84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执行</a:t>
            </a:r>
            <a:endParaRPr lang="zh-CN" altLang="en-US"/>
          </a:p>
        </p:txBody>
      </p:sp>
      <p:sp>
        <p:nvSpPr>
          <p:cNvPr id="24" name="右箭头 23"/>
          <p:cNvSpPr/>
          <p:nvPr>
            <p:custDataLst>
              <p:tags r:id="rId3"/>
            </p:custDataLst>
          </p:nvPr>
        </p:nvSpPr>
        <p:spPr>
          <a:xfrm rot="16200000">
            <a:off x="9213850" y="2907665"/>
            <a:ext cx="673100" cy="4895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>
            <p:custDataLst>
              <p:tags r:id="rId4"/>
            </p:custDataLst>
          </p:nvPr>
        </p:nvSpPr>
        <p:spPr>
          <a:xfrm>
            <a:off x="10463530" y="1887855"/>
            <a:ext cx="528320" cy="4895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11020425" y="1662430"/>
            <a:ext cx="1153795" cy="11461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下一个周期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目标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>
            <p:custDataLst>
              <p:tags r:id="rId6"/>
            </p:custDataLst>
          </p:nvPr>
        </p:nvSpPr>
        <p:spPr>
          <a:xfrm rot="10800000">
            <a:off x="3164205" y="2197735"/>
            <a:ext cx="951865" cy="3473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100" y="29210"/>
            <a:ext cx="5419725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865" y="619125"/>
            <a:ext cx="5652135" cy="2822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3695700" cy="581025"/>
          </a:xfrm>
          <a:prstGeom prst="rect">
            <a:avLst/>
          </a:prstGeom>
        </p:spPr>
      </p:pic>
      <p:pic>
        <p:nvPicPr>
          <p:cNvPr id="107" name="图片 106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9415" y="3533775"/>
            <a:ext cx="3841115" cy="31375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584065" y="4932045"/>
            <a:ext cx="3314700" cy="16440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/>
              <a:t>横渠四句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为天地立心，为生民立命，</a:t>
            </a:r>
            <a:endParaRPr lang="zh-CN" altLang="en-US"/>
          </a:p>
          <a:p>
            <a:r>
              <a:rPr lang="zh-CN" altLang="en-US"/>
              <a:t>为往圣继绝学，为万世开太平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36970" y="0"/>
            <a:ext cx="5896610" cy="4808855"/>
          </a:xfrm>
          <a:prstGeom prst="rect">
            <a:avLst/>
          </a:prstGeom>
        </p:spPr>
      </p:pic>
      <p:sp>
        <p:nvSpPr>
          <p:cNvPr id="10" name="文本框 9">
            <a:hlinkClick r:id="rId9" action="ppaction://hlinkfile"/>
          </p:cNvPr>
          <p:cNvSpPr txBox="1"/>
          <p:nvPr/>
        </p:nvSpPr>
        <p:spPr>
          <a:xfrm>
            <a:off x="7715250" y="4932045"/>
            <a:ext cx="4359275" cy="173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hlinkClick r:id="rId9" action="ppaction://hlinkfile"/>
              </a:rPr>
              <a:t>三国的励志视频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你等年纪轻轻，一遇挫折便松散懈怠，日后怎成大器？ </a:t>
            </a:r>
            <a:endParaRPr lang="zh-CN" altLang="en-US"/>
          </a:p>
          <a:p>
            <a:r>
              <a:rPr lang="zh-CN" altLang="en-US"/>
              <a:t>大丈夫生居天地之间，岂能郁郁久居人下？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695700" cy="581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1590" y="1343660"/>
            <a:ext cx="8784590" cy="35807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358005" cy="668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49705" y="668020"/>
            <a:ext cx="7668895" cy="61639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358005" cy="668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9240" y="823595"/>
            <a:ext cx="7648575" cy="48704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COMMONDATA" val="eyJoZGlkIjoiNmZmZTVmYjUxODJlNjkzNDY0NWIzNzY3OGUwNWY3NmEifQ=="/>
  <p:tag name="KSO_WPP_MARK_KEY" val="65240d53-e3fa-4681-92be-d0125e0ce2f3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1727</Words>
  <Application>WPS 演示</Application>
  <PresentationFormat>宽屏</PresentationFormat>
  <Paragraphs>175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Office 主题</vt:lpstr>
      <vt:lpstr>目标执行方法论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zhiyin</dc:creator>
  <cp:lastModifiedBy>@</cp:lastModifiedBy>
  <cp:revision>313</cp:revision>
  <dcterms:created xsi:type="dcterms:W3CDTF">2023-03-07T09:57:00Z</dcterms:created>
  <dcterms:modified xsi:type="dcterms:W3CDTF">2024-01-29T09:59:56Z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40B9ABD6336445439A56138B1BA4D90F</vt:lpwstr>
  </property>
  <property fmtid="{D5CDD505-2E9C-101B-9397-08002B2CF9AE}" pid="3" name="KSOProductBuildVer">
    <vt:lpwstr>2052-12.1.0.16120</vt:lpwstr>
  </property>
</Properties>
</file>