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9" r:id="rId10"/>
    <p:sldId id="264" r:id="rId11"/>
    <p:sldId id="265" r:id="rId12"/>
    <p:sldId id="271" r:id="rId13"/>
    <p:sldId id="266" r:id="rId14"/>
    <p:sldId id="267" r:id="rId15"/>
    <p:sldId id="268" r:id="rId16"/>
    <p:sldId id="269" r:id="rId17"/>
    <p:sldId id="270" r:id="rId18"/>
    <p:sldId id="272" r:id="rId19"/>
    <p:sldId id="273" r:id="rId20"/>
    <p:sldId id="274" r:id="rId21"/>
    <p:sldId id="275" r:id="rId22"/>
    <p:sldId id="280" r:id="rId23"/>
    <p:sldId id="276" r:id="rId24"/>
    <p:sldId id="277" r:id="rId25"/>
    <p:sldId id="278" r:id="rId26"/>
    <p:sldId id="283" r:id="rId27"/>
    <p:sldId id="279" r:id="rId28"/>
    <p:sldId id="284" r:id="rId29"/>
    <p:sldId id="285" r:id="rId30"/>
    <p:sldId id="286" r:id="rId31"/>
    <p:sldId id="287"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5BADB-EE50-4B43-880C-490F7EB6AB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0379E1-833D-4DF7-BCB9-9A5FC0870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32BDA4-9999-4C59-A9C3-5D45053DF701}"/>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58F8DEC8-642B-429C-9BD0-9A860F0FE2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6C59BA-B71C-4778-8CA0-531FEF0A1DD7}"/>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164860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D3919-2D67-4B06-851E-75D8612872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A73F42-5211-4E27-A967-A8DA9CB90E5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7DC221-BFEE-4EE4-836B-AD154D03F8EB}"/>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3B8665DE-DC6B-4A86-898C-503E1138FC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4A1AB5-B29E-4201-9F66-4FB3BE333C6A}"/>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361169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7FD4F0-20C0-485D-AD3E-1DB206A5AA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10CD18-EDD5-433A-8275-150FC43EB03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A5530D-2E8F-4D92-8126-43810D2E27D0}"/>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15D216D3-F939-4FA6-89E4-747D9CEEE9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CCF043-1EA6-40E4-AA39-F8CA8B41470C}"/>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194878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7E961-24AE-4186-97BC-35594DDFE7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69356B-C7ED-4C1F-8863-651FD0BBDD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18E952-70C9-4914-92ED-C907A7EAD50D}"/>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9527D68B-0565-4802-8AC0-6CAD0F3450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478C62-585D-4C90-B8C2-1AC2A5F7BC49}"/>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170813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5EC80-64E8-4F51-A167-FC1B72BE4C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41FAC5-940A-4818-B7F0-5B6AC2359D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171C7C0-5AAC-4715-9FA3-0BA1DA126200}"/>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9979957A-53A9-40B6-B2C9-54F8F6481A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156F4-34F0-49C4-82B1-FA2A35345525}"/>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251742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EB0FF-1F08-4F78-9B58-A8977415B2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A62310-24F9-4C66-A18E-810054F0C4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AB5FB1-9CE0-4CBB-9AB9-12C058EC9F3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3B11FBB-6AFD-4A21-AE76-49FF51D43D14}"/>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6" name="页脚占位符 5">
            <a:extLst>
              <a:ext uri="{FF2B5EF4-FFF2-40B4-BE49-F238E27FC236}">
                <a16:creationId xmlns:a16="http://schemas.microsoft.com/office/drawing/2014/main" id="{AF95B0AF-CBA1-4C52-8CF6-F661D335B8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F6D223-BFEE-4BEC-AED7-8A85A2F1B9A2}"/>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284239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EE99A-3740-4391-A0B0-DAA9CEA114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C0AD1D-5699-4E3B-B766-1821BFD24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E800CD-3AC1-491F-AE15-E797AF45396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9BC8D91-A9DF-4E0E-9E9A-4FB9E2FC2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7700403-D193-4FB8-888C-87F9F9B666B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F647C55-2549-4FF1-829A-233D031439A0}"/>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8" name="页脚占位符 7">
            <a:extLst>
              <a:ext uri="{FF2B5EF4-FFF2-40B4-BE49-F238E27FC236}">
                <a16:creationId xmlns:a16="http://schemas.microsoft.com/office/drawing/2014/main" id="{411BE000-D5E6-40CD-B4D3-5496C4D928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71FD5B-0AFD-420E-8D58-D9487019F166}"/>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191544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92E88-C635-44F7-B1C3-4185BF47B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72C412-4547-40B0-9843-727E1674EAE5}"/>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4" name="页脚占位符 3">
            <a:extLst>
              <a:ext uri="{FF2B5EF4-FFF2-40B4-BE49-F238E27FC236}">
                <a16:creationId xmlns:a16="http://schemas.microsoft.com/office/drawing/2014/main" id="{98CA39D9-1DE1-4D7A-846B-DFD84EB151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04B7E83-5CB7-4D49-957A-C6D91F681151}"/>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3053686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857628-0355-40BA-8A1E-08DE40CA2535}"/>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3" name="页脚占位符 2">
            <a:extLst>
              <a:ext uri="{FF2B5EF4-FFF2-40B4-BE49-F238E27FC236}">
                <a16:creationId xmlns:a16="http://schemas.microsoft.com/office/drawing/2014/main" id="{998736AE-2864-4BFC-83DE-637B9B1900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355367-45E1-4062-8433-122F5A693BE5}"/>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399173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94646-9764-4583-AB9E-D0FDF2D50D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2B4BC1-3682-43DC-868B-1AE07DA89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CFAFC49-861E-4536-9CC4-F9EBFDE1D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C43AEA-3059-4662-BBB2-B044C2801E28}"/>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6" name="页脚占位符 5">
            <a:extLst>
              <a:ext uri="{FF2B5EF4-FFF2-40B4-BE49-F238E27FC236}">
                <a16:creationId xmlns:a16="http://schemas.microsoft.com/office/drawing/2014/main" id="{98044D54-C819-4B34-AE7F-CF3435003B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72EE14-8C43-4839-AA46-A4E76E213F2E}"/>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320515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FC154-9F6E-4223-B3ED-81C65745BD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898846-8AD1-4BDC-8908-B428002A4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D46332-9C42-4688-91F2-3AAABFCE6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9FEDD5-3273-49C0-B7D1-BF004897EA55}"/>
              </a:ext>
            </a:extLst>
          </p:cNvPr>
          <p:cNvSpPr>
            <a:spLocks noGrp="1"/>
          </p:cNvSpPr>
          <p:nvPr>
            <p:ph type="dt" sz="half" idx="10"/>
          </p:nvPr>
        </p:nvSpPr>
        <p:spPr/>
        <p:txBody>
          <a:bodyPr/>
          <a:lstStyle/>
          <a:p>
            <a:fld id="{BA480814-E098-40C9-A93B-C838D5BF45FF}" type="datetimeFigureOut">
              <a:rPr lang="zh-CN" altLang="en-US" smtClean="0"/>
              <a:t>2020/8/3</a:t>
            </a:fld>
            <a:endParaRPr lang="zh-CN" altLang="en-US"/>
          </a:p>
        </p:txBody>
      </p:sp>
      <p:sp>
        <p:nvSpPr>
          <p:cNvPr id="6" name="页脚占位符 5">
            <a:extLst>
              <a:ext uri="{FF2B5EF4-FFF2-40B4-BE49-F238E27FC236}">
                <a16:creationId xmlns:a16="http://schemas.microsoft.com/office/drawing/2014/main" id="{9D364A66-86EF-4EE4-8D02-5C85084449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9FFA64-406F-4533-8DA4-33A605F0ED34}"/>
              </a:ext>
            </a:extLst>
          </p:cNvPr>
          <p:cNvSpPr>
            <a:spLocks noGrp="1"/>
          </p:cNvSpPr>
          <p:nvPr>
            <p:ph type="sldNum" sz="quarter" idx="12"/>
          </p:nvPr>
        </p:nvSpPr>
        <p:spPr/>
        <p:txBody>
          <a:body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36010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FBAE57-27E1-4430-B9FC-8D757F8E1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B5FE51-785C-48AA-8D81-EF289693C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7CA3BD-7B04-4360-A975-2F8B50A45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80814-E098-40C9-A93B-C838D5BF45FF}"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EA412729-5212-4C8A-99AA-0E4332A46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A83A68-BB65-4549-B26E-5052A8071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5F92E-6ACA-4AD4-BB0E-120BC43F602D}" type="slidenum">
              <a:rPr lang="zh-CN" altLang="en-US" smtClean="0"/>
              <a:t>‹#›</a:t>
            </a:fld>
            <a:endParaRPr lang="zh-CN" altLang="en-US"/>
          </a:p>
        </p:txBody>
      </p:sp>
    </p:spTree>
    <p:extLst>
      <p:ext uri="{BB962C8B-B14F-4D97-AF65-F5344CB8AC3E}">
        <p14:creationId xmlns:p14="http://schemas.microsoft.com/office/powerpoint/2010/main" val="3676305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71866-063C-4EFD-AB24-8F4BF28265C8}"/>
              </a:ext>
            </a:extLst>
          </p:cNvPr>
          <p:cNvSpPr>
            <a:spLocks noGrp="1"/>
          </p:cNvSpPr>
          <p:nvPr>
            <p:ph type="ctrTitle"/>
          </p:nvPr>
        </p:nvSpPr>
        <p:spPr>
          <a:xfrm>
            <a:off x="1524000" y="1122362"/>
            <a:ext cx="9144000" cy="2865176"/>
          </a:xfrm>
        </p:spPr>
        <p:txBody>
          <a:bodyPr>
            <a:normAutofit fontScale="90000"/>
          </a:bodyPr>
          <a:lstStyle/>
          <a:p>
            <a:r>
              <a:rPr lang="en-US" altLang="zh-CN" b="1" dirty="0"/>
              <a:t>Differentially Private Malicious Agent </a:t>
            </a:r>
            <a:r>
              <a:rPr lang="en-US" altLang="zh-CN" b="1" dirty="0" err="1"/>
              <a:t>Avoidancein</a:t>
            </a:r>
            <a:r>
              <a:rPr lang="en-US" altLang="zh-CN" b="1" dirty="0"/>
              <a:t> Multiagent Advising Learning</a:t>
            </a:r>
            <a:endParaRPr lang="zh-CN" altLang="en-US" b="1" dirty="0"/>
          </a:p>
        </p:txBody>
      </p:sp>
      <p:sp>
        <p:nvSpPr>
          <p:cNvPr id="3" name="副标题 2">
            <a:extLst>
              <a:ext uri="{FF2B5EF4-FFF2-40B4-BE49-F238E27FC236}">
                <a16:creationId xmlns:a16="http://schemas.microsoft.com/office/drawing/2014/main" id="{945AFF76-CA35-42BD-90A0-CABF0D0E83E0}"/>
              </a:ext>
            </a:extLst>
          </p:cNvPr>
          <p:cNvSpPr>
            <a:spLocks noGrp="1"/>
          </p:cNvSpPr>
          <p:nvPr>
            <p:ph type="subTitle" idx="1"/>
          </p:nvPr>
        </p:nvSpPr>
        <p:spPr>
          <a:xfrm>
            <a:off x="933253" y="4317476"/>
            <a:ext cx="10378911" cy="763571"/>
          </a:xfrm>
        </p:spPr>
        <p:txBody>
          <a:bodyPr>
            <a:normAutofit/>
          </a:bodyPr>
          <a:lstStyle/>
          <a:p>
            <a:r>
              <a:rPr lang="en-US" altLang="zh-CN" sz="2000" dirty="0" err="1"/>
              <a:t>Dayong</a:t>
            </a:r>
            <a:r>
              <a:rPr lang="en-US" altLang="zh-CN" sz="2000" dirty="0"/>
              <a:t> Ye , </a:t>
            </a:r>
            <a:r>
              <a:rPr lang="en-US" altLang="zh-CN" sz="2000" dirty="0" err="1"/>
              <a:t>Tianqing</a:t>
            </a:r>
            <a:r>
              <a:rPr lang="en-US" altLang="zh-CN" sz="2000" dirty="0"/>
              <a:t> Zhu, </a:t>
            </a:r>
            <a:r>
              <a:rPr lang="en-US" altLang="zh-CN" sz="2000" i="1" dirty="0"/>
              <a:t>Member, IEEE</a:t>
            </a:r>
            <a:r>
              <a:rPr lang="en-US" altLang="zh-CN" sz="2000" dirty="0"/>
              <a:t>, </a:t>
            </a:r>
            <a:r>
              <a:rPr lang="en-US" altLang="zh-CN" sz="2000" dirty="0" err="1"/>
              <a:t>Wanlei</a:t>
            </a:r>
            <a:r>
              <a:rPr lang="en-US" altLang="zh-CN" sz="2000" dirty="0"/>
              <a:t> Zhou, and Philip S. Yu , </a:t>
            </a:r>
            <a:r>
              <a:rPr lang="en-US" altLang="zh-CN" sz="2000" i="1" dirty="0"/>
              <a:t>Fellow, IEEE</a:t>
            </a:r>
            <a:endParaRPr lang="zh-CN" altLang="en-US" sz="2000" dirty="0"/>
          </a:p>
        </p:txBody>
      </p:sp>
    </p:spTree>
    <p:extLst>
      <p:ext uri="{BB962C8B-B14F-4D97-AF65-F5344CB8AC3E}">
        <p14:creationId xmlns:p14="http://schemas.microsoft.com/office/powerpoint/2010/main" val="11486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257BC-1C6E-48EA-8764-C3FDE0217344}"/>
              </a:ext>
            </a:extLst>
          </p:cNvPr>
          <p:cNvSpPr>
            <a:spLocks noGrp="1"/>
          </p:cNvSpPr>
          <p:nvPr>
            <p:ph type="title"/>
          </p:nvPr>
        </p:nvSpPr>
        <p:spPr/>
        <p:txBody>
          <a:bodyPr/>
          <a:lstStyle/>
          <a:p>
            <a:r>
              <a:rPr lang="zh-CN" altLang="en-US" dirty="0"/>
              <a:t>预备知识</a:t>
            </a:r>
            <a:r>
              <a:rPr lang="en-US" altLang="zh-CN" dirty="0"/>
              <a:t>-</a:t>
            </a:r>
            <a:r>
              <a:rPr lang="zh-CN" altLang="en-US" dirty="0"/>
              <a:t>差分隐私</a:t>
            </a:r>
          </a:p>
        </p:txBody>
      </p:sp>
      <p:sp>
        <p:nvSpPr>
          <p:cNvPr id="3" name="内容占位符 2">
            <a:extLst>
              <a:ext uri="{FF2B5EF4-FFF2-40B4-BE49-F238E27FC236}">
                <a16:creationId xmlns:a16="http://schemas.microsoft.com/office/drawing/2014/main" id="{D21D7C37-C63C-4476-9120-02A9FFA005FB}"/>
              </a:ext>
            </a:extLst>
          </p:cNvPr>
          <p:cNvSpPr>
            <a:spLocks noGrp="1"/>
          </p:cNvSpPr>
          <p:nvPr>
            <p:ph idx="1"/>
          </p:nvPr>
        </p:nvSpPr>
        <p:spPr/>
        <p:txBody>
          <a:bodyPr/>
          <a:lstStyle/>
          <a:p>
            <a:r>
              <a:rPr lang="zh-CN" altLang="en-US" dirty="0"/>
              <a:t>理解：一种可以保证一个数据集中的单独记录被存储或移除但不会对对这个数据集的分析造成很大影响的隐私模型</a:t>
            </a:r>
            <a:endParaRPr lang="en-US" altLang="zh-CN" dirty="0"/>
          </a:p>
          <a:p>
            <a:r>
              <a:rPr lang="zh-CN" altLang="en-US" dirty="0"/>
              <a:t>目的：为了掩盖两个数据集的不同，这样就算是保护到了缺失的信息</a:t>
            </a:r>
            <a:endParaRPr lang="en-US" altLang="zh-CN" dirty="0"/>
          </a:p>
          <a:p>
            <a:endParaRPr lang="zh-CN" altLang="en-US" dirty="0"/>
          </a:p>
        </p:txBody>
      </p:sp>
      <p:pic>
        <p:nvPicPr>
          <p:cNvPr id="6" name="图片 5">
            <a:extLst>
              <a:ext uri="{FF2B5EF4-FFF2-40B4-BE49-F238E27FC236}">
                <a16:creationId xmlns:a16="http://schemas.microsoft.com/office/drawing/2014/main" id="{014C94C2-FAFD-4C2B-BBBC-3F61506E686C}"/>
              </a:ext>
            </a:extLst>
          </p:cNvPr>
          <p:cNvPicPr>
            <a:picLocks noChangeAspect="1"/>
          </p:cNvPicPr>
          <p:nvPr/>
        </p:nvPicPr>
        <p:blipFill>
          <a:blip r:embed="rId2"/>
          <a:stretch>
            <a:fillRect/>
          </a:stretch>
        </p:blipFill>
        <p:spPr>
          <a:xfrm>
            <a:off x="2461489" y="3746612"/>
            <a:ext cx="7269022" cy="2082373"/>
          </a:xfrm>
          <a:prstGeom prst="rect">
            <a:avLst/>
          </a:prstGeom>
        </p:spPr>
      </p:pic>
    </p:spTree>
    <p:extLst>
      <p:ext uri="{BB962C8B-B14F-4D97-AF65-F5344CB8AC3E}">
        <p14:creationId xmlns:p14="http://schemas.microsoft.com/office/powerpoint/2010/main" val="89171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6F0A7-3D86-48E8-B1BE-D69A8138DA98}"/>
              </a:ext>
            </a:extLst>
          </p:cNvPr>
          <p:cNvSpPr>
            <a:spLocks noGrp="1"/>
          </p:cNvSpPr>
          <p:nvPr>
            <p:ph type="title"/>
          </p:nvPr>
        </p:nvSpPr>
        <p:spPr/>
        <p:txBody>
          <a:bodyPr/>
          <a:lstStyle/>
          <a:p>
            <a:r>
              <a:rPr lang="zh-CN" altLang="en-US" dirty="0"/>
              <a:t>预备知识</a:t>
            </a:r>
            <a:r>
              <a:rPr lang="en-US" altLang="zh-CN" dirty="0"/>
              <a:t>-</a:t>
            </a:r>
            <a:r>
              <a:rPr lang="zh-CN" altLang="en-US" dirty="0"/>
              <a:t>差分隐私</a:t>
            </a:r>
          </a:p>
        </p:txBody>
      </p:sp>
      <p:sp>
        <p:nvSpPr>
          <p:cNvPr id="3" name="内容占位符 2">
            <a:extLst>
              <a:ext uri="{FF2B5EF4-FFF2-40B4-BE49-F238E27FC236}">
                <a16:creationId xmlns:a16="http://schemas.microsoft.com/office/drawing/2014/main" id="{81484EE5-1463-4200-B209-6460A8914CAE}"/>
              </a:ext>
            </a:extLst>
          </p:cNvPr>
          <p:cNvSpPr>
            <a:spLocks noGrp="1"/>
          </p:cNvSpPr>
          <p:nvPr>
            <p:ph idx="1"/>
          </p:nvPr>
        </p:nvSpPr>
        <p:spPr/>
        <p:txBody>
          <a:bodyPr/>
          <a:lstStyle/>
          <a:p>
            <a:r>
              <a:rPr lang="zh-CN" altLang="en-US" dirty="0"/>
              <a:t>原理：</a:t>
            </a:r>
            <a:r>
              <a:rPr lang="en-US" altLang="zh-CN" dirty="0"/>
              <a:t>Laplace</a:t>
            </a:r>
            <a:r>
              <a:rPr lang="zh-CN" altLang="en-US" dirty="0"/>
              <a:t>机制</a:t>
            </a:r>
            <a:endParaRPr lang="en-US" altLang="zh-CN" dirty="0"/>
          </a:p>
          <a:p>
            <a:r>
              <a:rPr lang="zh-CN" altLang="en-US" dirty="0"/>
              <a:t>敏感度：</a:t>
            </a:r>
            <a:endParaRPr lang="en-US" altLang="zh-CN" dirty="0"/>
          </a:p>
          <a:p>
            <a:endParaRPr lang="en-US" altLang="zh-CN" dirty="0"/>
          </a:p>
          <a:p>
            <a:endParaRPr lang="en-US" altLang="zh-CN" dirty="0"/>
          </a:p>
          <a:p>
            <a:r>
              <a:rPr lang="en-US" altLang="zh-CN" dirty="0"/>
              <a:t>Laplace</a:t>
            </a:r>
            <a:r>
              <a:rPr lang="zh-CN" altLang="en-US" dirty="0"/>
              <a:t>噪声：</a:t>
            </a:r>
          </a:p>
        </p:txBody>
      </p:sp>
      <p:pic>
        <p:nvPicPr>
          <p:cNvPr id="7" name="图片 6">
            <a:extLst>
              <a:ext uri="{FF2B5EF4-FFF2-40B4-BE49-F238E27FC236}">
                <a16:creationId xmlns:a16="http://schemas.microsoft.com/office/drawing/2014/main" id="{8DD5D4B9-B746-483B-BCCC-44B1BE685255}"/>
              </a:ext>
            </a:extLst>
          </p:cNvPr>
          <p:cNvPicPr>
            <a:picLocks noChangeAspect="1"/>
          </p:cNvPicPr>
          <p:nvPr/>
        </p:nvPicPr>
        <p:blipFill>
          <a:blip r:embed="rId2"/>
          <a:stretch>
            <a:fillRect/>
          </a:stretch>
        </p:blipFill>
        <p:spPr>
          <a:xfrm>
            <a:off x="3456875" y="2411596"/>
            <a:ext cx="6309052" cy="1285490"/>
          </a:xfrm>
          <a:prstGeom prst="rect">
            <a:avLst/>
          </a:prstGeom>
        </p:spPr>
      </p:pic>
      <p:pic>
        <p:nvPicPr>
          <p:cNvPr id="9" name="图片 8">
            <a:extLst>
              <a:ext uri="{FF2B5EF4-FFF2-40B4-BE49-F238E27FC236}">
                <a16:creationId xmlns:a16="http://schemas.microsoft.com/office/drawing/2014/main" id="{45427EB1-AF66-4621-A4EF-07191B3100A9}"/>
              </a:ext>
            </a:extLst>
          </p:cNvPr>
          <p:cNvPicPr>
            <a:picLocks noChangeAspect="1"/>
          </p:cNvPicPr>
          <p:nvPr/>
        </p:nvPicPr>
        <p:blipFill>
          <a:blip r:embed="rId3"/>
          <a:stretch>
            <a:fillRect/>
          </a:stretch>
        </p:blipFill>
        <p:spPr>
          <a:xfrm>
            <a:off x="3502599" y="4155907"/>
            <a:ext cx="6265983" cy="1735846"/>
          </a:xfrm>
          <a:prstGeom prst="rect">
            <a:avLst/>
          </a:prstGeom>
        </p:spPr>
      </p:pic>
    </p:spTree>
    <p:extLst>
      <p:ext uri="{BB962C8B-B14F-4D97-AF65-F5344CB8AC3E}">
        <p14:creationId xmlns:p14="http://schemas.microsoft.com/office/powerpoint/2010/main" val="420987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3CC36-9677-4132-9930-571CA779A5FC}"/>
              </a:ext>
            </a:extLst>
          </p:cNvPr>
          <p:cNvSpPr>
            <a:spLocks noGrp="1"/>
          </p:cNvSpPr>
          <p:nvPr>
            <p:ph type="title"/>
          </p:nvPr>
        </p:nvSpPr>
        <p:spPr/>
        <p:txBody>
          <a:bodyPr/>
          <a:lstStyle/>
          <a:p>
            <a:r>
              <a:rPr lang="zh-CN" altLang="en-US" dirty="0"/>
              <a:t>预备知识</a:t>
            </a:r>
            <a:r>
              <a:rPr lang="en-US" altLang="zh-CN" dirty="0"/>
              <a:t>-</a:t>
            </a:r>
            <a:r>
              <a:rPr lang="zh-CN" altLang="en-US" dirty="0"/>
              <a:t>差分隐私</a:t>
            </a:r>
          </a:p>
        </p:txBody>
      </p:sp>
      <p:sp>
        <p:nvSpPr>
          <p:cNvPr id="3" name="内容占位符 2">
            <a:extLst>
              <a:ext uri="{FF2B5EF4-FFF2-40B4-BE49-F238E27FC236}">
                <a16:creationId xmlns:a16="http://schemas.microsoft.com/office/drawing/2014/main" id="{5224FA71-09B7-4F07-9CFF-3F85E19DEC29}"/>
              </a:ext>
            </a:extLst>
          </p:cNvPr>
          <p:cNvSpPr>
            <a:spLocks noGrp="1"/>
          </p:cNvSpPr>
          <p:nvPr>
            <p:ph idx="1"/>
          </p:nvPr>
        </p:nvSpPr>
        <p:spPr>
          <a:xfrm>
            <a:off x="838200" y="2309567"/>
            <a:ext cx="10515600" cy="3867396"/>
          </a:xfrm>
        </p:spPr>
        <p:txBody>
          <a:bodyPr/>
          <a:lstStyle/>
          <a:p>
            <a:r>
              <a:rPr lang="zh-CN" altLang="en-US" dirty="0"/>
              <a:t>小例子：医院发布信息有</a:t>
            </a:r>
            <a:r>
              <a:rPr lang="en-US" altLang="zh-CN" dirty="0"/>
              <a:t>10</a:t>
            </a:r>
            <a:r>
              <a:rPr lang="zh-CN" altLang="en-US" dirty="0"/>
              <a:t>个人患</a:t>
            </a:r>
            <a:r>
              <a:rPr lang="en-US" altLang="zh-CN" dirty="0"/>
              <a:t>AIDS</a:t>
            </a:r>
            <a:r>
              <a:rPr lang="zh-CN" altLang="en-US" dirty="0"/>
              <a:t>，现在攻击者知道其中</a:t>
            </a:r>
            <a:r>
              <a:rPr lang="en-US" altLang="zh-CN" dirty="0"/>
              <a:t>9</a:t>
            </a:r>
            <a:r>
              <a:rPr lang="zh-CN" altLang="en-US" dirty="0"/>
              <a:t>个人的信息，通过和医院发布的信息进行比对就可以知道最后一个人是否患</a:t>
            </a:r>
            <a:r>
              <a:rPr lang="en-US" altLang="zh-CN" dirty="0"/>
              <a:t>AIDS</a:t>
            </a:r>
            <a:r>
              <a:rPr lang="zh-CN" altLang="en-US" dirty="0"/>
              <a:t>，这就是差分隐私攻击。如果查询</a:t>
            </a:r>
            <a:r>
              <a:rPr lang="en-US" altLang="zh-CN" dirty="0"/>
              <a:t>9</a:t>
            </a:r>
            <a:r>
              <a:rPr lang="zh-CN" altLang="en-US" dirty="0"/>
              <a:t>个人的信息和查询</a:t>
            </a:r>
            <a:r>
              <a:rPr lang="en-US" altLang="zh-CN" dirty="0"/>
              <a:t>10</a:t>
            </a:r>
            <a:r>
              <a:rPr lang="zh-CN" altLang="en-US" dirty="0"/>
              <a:t>个人的信息结果一致，那么攻击者就没有办法确定第</a:t>
            </a:r>
            <a:r>
              <a:rPr lang="en-US" altLang="zh-CN" dirty="0"/>
              <a:t>10</a:t>
            </a:r>
            <a:r>
              <a:rPr lang="zh-CN" altLang="en-US" dirty="0"/>
              <a:t>个人的信息，这就是差分隐私保护</a:t>
            </a:r>
          </a:p>
        </p:txBody>
      </p:sp>
    </p:spTree>
    <p:extLst>
      <p:ext uri="{BB962C8B-B14F-4D97-AF65-F5344CB8AC3E}">
        <p14:creationId xmlns:p14="http://schemas.microsoft.com/office/powerpoint/2010/main" val="7957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24361-448C-4248-8C57-E2D3F3D2B6EF}"/>
              </a:ext>
            </a:extLst>
          </p:cNvPr>
          <p:cNvSpPr>
            <a:spLocks noGrp="1"/>
          </p:cNvSpPr>
          <p:nvPr>
            <p:ph type="title"/>
          </p:nvPr>
        </p:nvSpPr>
        <p:spPr>
          <a:xfrm>
            <a:off x="838199" y="365125"/>
            <a:ext cx="10515601" cy="1325563"/>
          </a:xfrm>
        </p:spPr>
        <p:txBody>
          <a:bodyPr>
            <a:normAutofit/>
          </a:bodyPr>
          <a:lstStyle/>
          <a:p>
            <a:r>
              <a:rPr lang="en-US" altLang="zh-CN" sz="3600" dirty="0"/>
              <a:t>Differentially Private Agent Advising Approach</a:t>
            </a:r>
            <a:endParaRPr lang="zh-CN" altLang="en-US" sz="3600" dirty="0"/>
          </a:p>
        </p:txBody>
      </p:sp>
      <p:sp>
        <p:nvSpPr>
          <p:cNvPr id="3" name="内容占位符 2">
            <a:extLst>
              <a:ext uri="{FF2B5EF4-FFF2-40B4-BE49-F238E27FC236}">
                <a16:creationId xmlns:a16="http://schemas.microsoft.com/office/drawing/2014/main" id="{EE705066-5B83-42C3-B948-1EEE8A0C7669}"/>
              </a:ext>
            </a:extLst>
          </p:cNvPr>
          <p:cNvSpPr>
            <a:spLocks noGrp="1"/>
          </p:cNvSpPr>
          <p:nvPr>
            <p:ph idx="1"/>
          </p:nvPr>
        </p:nvSpPr>
        <p:spPr/>
        <p:txBody>
          <a:bodyPr/>
          <a:lstStyle/>
          <a:p>
            <a:r>
              <a:rPr lang="zh-CN" altLang="en-US" dirty="0"/>
              <a:t>选用</a:t>
            </a:r>
            <a:r>
              <a:rPr lang="en-US" altLang="zh-CN" dirty="0"/>
              <a:t>teacher-student</a:t>
            </a:r>
            <a:r>
              <a:rPr lang="zh-CN" altLang="en-US" dirty="0"/>
              <a:t>框架：多个代理在共享环境中同时学习。在这个框架内，每一个</a:t>
            </a:r>
            <a:r>
              <a:rPr lang="en-US" altLang="zh-CN" dirty="0"/>
              <a:t>agent</a:t>
            </a:r>
            <a:r>
              <a:rPr lang="zh-CN" altLang="en-US" dirty="0"/>
              <a:t>都可以是老师或者学生，此外，每一个</a:t>
            </a:r>
            <a:r>
              <a:rPr lang="en-US" altLang="zh-CN" dirty="0"/>
              <a:t>agent</a:t>
            </a:r>
            <a:r>
              <a:rPr lang="zh-CN" altLang="en-US" dirty="0"/>
              <a:t>都有一个通信预算来控制它的通信开销</a:t>
            </a:r>
            <a:endParaRPr lang="en-US" altLang="zh-CN" dirty="0"/>
          </a:p>
          <a:p>
            <a:r>
              <a:rPr lang="zh-CN" altLang="en-US" dirty="0"/>
              <a:t>方法预览：</a:t>
            </a:r>
          </a:p>
        </p:txBody>
      </p:sp>
      <p:pic>
        <p:nvPicPr>
          <p:cNvPr id="5" name="图片 4">
            <a:extLst>
              <a:ext uri="{FF2B5EF4-FFF2-40B4-BE49-F238E27FC236}">
                <a16:creationId xmlns:a16="http://schemas.microsoft.com/office/drawing/2014/main" id="{0FE03E1F-8E1E-4B87-A66F-4D9A02A11305}"/>
              </a:ext>
            </a:extLst>
          </p:cNvPr>
          <p:cNvPicPr>
            <a:picLocks noChangeAspect="1"/>
          </p:cNvPicPr>
          <p:nvPr/>
        </p:nvPicPr>
        <p:blipFill>
          <a:blip r:embed="rId2"/>
          <a:stretch>
            <a:fillRect/>
          </a:stretch>
        </p:blipFill>
        <p:spPr>
          <a:xfrm>
            <a:off x="2887084" y="3056174"/>
            <a:ext cx="6172735" cy="3535986"/>
          </a:xfrm>
          <a:prstGeom prst="rect">
            <a:avLst/>
          </a:prstGeom>
        </p:spPr>
      </p:pic>
    </p:spTree>
    <p:extLst>
      <p:ext uri="{BB962C8B-B14F-4D97-AF65-F5344CB8AC3E}">
        <p14:creationId xmlns:p14="http://schemas.microsoft.com/office/powerpoint/2010/main" val="214048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DBF4C-E89E-4F4B-9FD8-979D14F34AD6}"/>
              </a:ext>
            </a:extLst>
          </p:cNvPr>
          <p:cNvSpPr>
            <a:spLocks noGrp="1"/>
          </p:cNvSpPr>
          <p:nvPr>
            <p:ph type="title"/>
          </p:nvPr>
        </p:nvSpPr>
        <p:spPr/>
        <p:txBody>
          <a:bodyPr>
            <a:normAutofit/>
          </a:bodyPr>
          <a:lstStyle/>
          <a:p>
            <a:r>
              <a:rPr lang="en-US" altLang="zh-CN" sz="3600" dirty="0"/>
              <a:t>Differentially Private Agent Advising Approach</a:t>
            </a:r>
            <a:endParaRPr lang="zh-CN" altLang="en-US" sz="3600" dirty="0"/>
          </a:p>
        </p:txBody>
      </p:sp>
      <p:sp>
        <p:nvSpPr>
          <p:cNvPr id="3" name="内容占位符 2">
            <a:extLst>
              <a:ext uri="{FF2B5EF4-FFF2-40B4-BE49-F238E27FC236}">
                <a16:creationId xmlns:a16="http://schemas.microsoft.com/office/drawing/2014/main" id="{2B80A7DE-A833-4909-BCF7-A1CA024EFD54}"/>
              </a:ext>
            </a:extLst>
          </p:cNvPr>
          <p:cNvSpPr>
            <a:spLocks noGrp="1"/>
          </p:cNvSpPr>
          <p:nvPr>
            <p:ph idx="1"/>
          </p:nvPr>
        </p:nvSpPr>
        <p:spPr/>
        <p:txBody>
          <a:bodyPr/>
          <a:lstStyle/>
          <a:p>
            <a:r>
              <a:rPr lang="zh-CN" altLang="en-US" dirty="0"/>
              <a:t>何时问？</a:t>
            </a:r>
            <a:endParaRPr lang="en-US" altLang="zh-CN" dirty="0"/>
          </a:p>
          <a:p>
            <a:r>
              <a:rPr lang="zh-CN" altLang="en-US" dirty="0"/>
              <a:t>条件：通信预算大于零</a:t>
            </a:r>
            <a:endParaRPr lang="en-US" altLang="zh-CN" dirty="0"/>
          </a:p>
          <a:p>
            <a:r>
              <a:rPr lang="zh-CN" altLang="en-US" dirty="0"/>
              <a:t>关键：做出这个决定就要看</a:t>
            </a:r>
            <a:r>
              <a:rPr lang="en-US" altLang="zh-CN" dirty="0"/>
              <a:t>agent</a:t>
            </a:r>
            <a:r>
              <a:rPr lang="zh-CN" altLang="en-US" dirty="0"/>
              <a:t>在当前</a:t>
            </a:r>
            <a:r>
              <a:rPr lang="en-US" altLang="zh-CN" dirty="0"/>
              <a:t>state</a:t>
            </a:r>
            <a:r>
              <a:rPr lang="zh-CN" altLang="en-US" dirty="0"/>
              <a:t>下的</a:t>
            </a:r>
            <a:r>
              <a:rPr lang="en-US" altLang="zh-CN" dirty="0"/>
              <a:t>confidence</a:t>
            </a:r>
            <a:r>
              <a:rPr lang="zh-CN" altLang="en-US" dirty="0"/>
              <a:t>，当前状态下的</a:t>
            </a:r>
            <a:r>
              <a:rPr lang="en-US" altLang="zh-CN" dirty="0"/>
              <a:t>confidence</a:t>
            </a:r>
            <a:r>
              <a:rPr lang="zh-CN" altLang="en-US" dirty="0"/>
              <a:t>又取决于</a:t>
            </a:r>
            <a:r>
              <a:rPr lang="en-US" altLang="zh-CN" dirty="0"/>
              <a:t>agent</a:t>
            </a:r>
            <a:r>
              <a:rPr lang="zh-CN" altLang="en-US" dirty="0"/>
              <a:t>身处过过几次当前</a:t>
            </a:r>
            <a:r>
              <a:rPr lang="en-US" altLang="zh-CN" dirty="0"/>
              <a:t>state</a:t>
            </a:r>
          </a:p>
          <a:p>
            <a:endParaRPr lang="zh-CN" altLang="en-US" dirty="0"/>
          </a:p>
        </p:txBody>
      </p:sp>
      <p:pic>
        <p:nvPicPr>
          <p:cNvPr id="5" name="图片 4">
            <a:extLst>
              <a:ext uri="{FF2B5EF4-FFF2-40B4-BE49-F238E27FC236}">
                <a16:creationId xmlns:a16="http://schemas.microsoft.com/office/drawing/2014/main" id="{C2E2125D-C08B-45D2-AAB5-236149CDC34C}"/>
              </a:ext>
            </a:extLst>
          </p:cNvPr>
          <p:cNvPicPr>
            <a:picLocks noChangeAspect="1"/>
          </p:cNvPicPr>
          <p:nvPr/>
        </p:nvPicPr>
        <p:blipFill>
          <a:blip r:embed="rId2"/>
          <a:stretch>
            <a:fillRect/>
          </a:stretch>
        </p:blipFill>
        <p:spPr>
          <a:xfrm>
            <a:off x="3494677" y="4090546"/>
            <a:ext cx="5202645" cy="1584391"/>
          </a:xfrm>
          <a:prstGeom prst="rect">
            <a:avLst/>
          </a:prstGeom>
        </p:spPr>
      </p:pic>
    </p:spTree>
    <p:extLst>
      <p:ext uri="{BB962C8B-B14F-4D97-AF65-F5344CB8AC3E}">
        <p14:creationId xmlns:p14="http://schemas.microsoft.com/office/powerpoint/2010/main" val="58732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39500-A95F-4736-AE84-30D0AABC1F8A}"/>
              </a:ext>
            </a:extLst>
          </p:cNvPr>
          <p:cNvSpPr>
            <a:spLocks noGrp="1"/>
          </p:cNvSpPr>
          <p:nvPr>
            <p:ph type="title"/>
          </p:nvPr>
        </p:nvSpPr>
        <p:spPr/>
        <p:txBody>
          <a:bodyPr>
            <a:normAutofit/>
          </a:bodyPr>
          <a:lstStyle/>
          <a:p>
            <a:r>
              <a:rPr lang="en-US" altLang="zh-CN" sz="3600" dirty="0"/>
              <a:t>Differentially Private Agent Advising Approach</a:t>
            </a:r>
            <a:endParaRPr lang="zh-CN" altLang="en-US" sz="3600" dirty="0"/>
          </a:p>
        </p:txBody>
      </p:sp>
      <p:sp>
        <p:nvSpPr>
          <p:cNvPr id="3" name="内容占位符 2">
            <a:extLst>
              <a:ext uri="{FF2B5EF4-FFF2-40B4-BE49-F238E27FC236}">
                <a16:creationId xmlns:a16="http://schemas.microsoft.com/office/drawing/2014/main" id="{6493E0C0-7354-4C32-B574-9170E9E19ABC}"/>
              </a:ext>
            </a:extLst>
          </p:cNvPr>
          <p:cNvSpPr>
            <a:spLocks noGrp="1"/>
          </p:cNvSpPr>
          <p:nvPr>
            <p:ph idx="1"/>
          </p:nvPr>
        </p:nvSpPr>
        <p:spPr/>
        <p:txBody>
          <a:bodyPr/>
          <a:lstStyle/>
          <a:p>
            <a:r>
              <a:rPr lang="zh-CN" altLang="en-US" dirty="0"/>
              <a:t>问谁？</a:t>
            </a:r>
            <a:endParaRPr lang="en-US" altLang="zh-CN" dirty="0"/>
          </a:p>
          <a:p>
            <a:r>
              <a:rPr lang="zh-CN" altLang="en-US" dirty="0"/>
              <a:t>借鉴多臂老虎机，邻接</a:t>
            </a:r>
            <a:r>
              <a:rPr lang="en-US" altLang="zh-CN" dirty="0"/>
              <a:t>agent</a:t>
            </a:r>
            <a:r>
              <a:rPr lang="zh-CN" altLang="en-US" dirty="0"/>
              <a:t>就是老虎机的把手，向哪一个</a:t>
            </a:r>
            <a:r>
              <a:rPr lang="en-US" altLang="zh-CN" dirty="0"/>
              <a:t>agent</a:t>
            </a:r>
            <a:r>
              <a:rPr lang="zh-CN" altLang="en-US" dirty="0"/>
              <a:t>寻求</a:t>
            </a:r>
            <a:r>
              <a:rPr lang="en-US" altLang="zh-CN" dirty="0"/>
              <a:t>advice</a:t>
            </a:r>
            <a:r>
              <a:rPr lang="zh-CN" altLang="en-US" dirty="0"/>
              <a:t>就是拉动了哪一个把手，这时也就得到了一个</a:t>
            </a:r>
            <a:r>
              <a:rPr lang="en-US" altLang="zh-CN" dirty="0"/>
              <a:t>reward</a:t>
            </a:r>
            <a:r>
              <a:rPr lang="zh-CN" altLang="en-US" dirty="0"/>
              <a:t>，向算法中输入的是得到的一堆</a:t>
            </a:r>
            <a:r>
              <a:rPr lang="en-US" altLang="zh-CN" dirty="0"/>
              <a:t>rewards</a:t>
            </a:r>
            <a:r>
              <a:rPr lang="zh-CN" altLang="en-US" dirty="0"/>
              <a:t>，输出的就是临接</a:t>
            </a:r>
            <a:r>
              <a:rPr lang="en-US" altLang="zh-CN" dirty="0"/>
              <a:t>agents</a:t>
            </a:r>
            <a:r>
              <a:rPr lang="zh-CN" altLang="en-US" dirty="0"/>
              <a:t>中将会成为</a:t>
            </a:r>
            <a:r>
              <a:rPr lang="en-US" altLang="zh-CN" dirty="0"/>
              <a:t>adviser</a:t>
            </a:r>
            <a:r>
              <a:rPr lang="zh-CN" altLang="en-US" dirty="0"/>
              <a:t>的</a:t>
            </a:r>
            <a:r>
              <a:rPr lang="en-US" altLang="zh-CN" dirty="0"/>
              <a:t>agent</a:t>
            </a:r>
            <a:r>
              <a:rPr lang="zh-CN" altLang="en-US" dirty="0"/>
              <a:t>。</a:t>
            </a:r>
            <a:endParaRPr lang="en-US" altLang="zh-CN" dirty="0"/>
          </a:p>
          <a:p>
            <a:r>
              <a:rPr lang="zh-CN" altLang="en-US" dirty="0"/>
              <a:t>与差分隐私联系起来：用差分隐私的方法，就不会使一个恶意</a:t>
            </a:r>
            <a:r>
              <a:rPr lang="en-US" altLang="zh-CN" dirty="0"/>
              <a:t>agent</a:t>
            </a:r>
            <a:r>
              <a:rPr lang="zh-CN" altLang="en-US" dirty="0"/>
              <a:t>改变</a:t>
            </a:r>
            <a:r>
              <a:rPr lang="en-US" altLang="zh-CN" dirty="0"/>
              <a:t>reward</a:t>
            </a:r>
            <a:r>
              <a:rPr lang="zh-CN" altLang="en-US" dirty="0"/>
              <a:t>对选择最佳</a:t>
            </a:r>
            <a:r>
              <a:rPr lang="en-US" altLang="zh-CN" dirty="0"/>
              <a:t>agent</a:t>
            </a:r>
            <a:r>
              <a:rPr lang="zh-CN" altLang="en-US" dirty="0"/>
              <a:t>产生多大影响。同时也不会有任何</a:t>
            </a:r>
            <a:r>
              <a:rPr lang="en-US" altLang="zh-CN" dirty="0"/>
              <a:t>agent</a:t>
            </a:r>
            <a:r>
              <a:rPr lang="zh-CN" altLang="en-US" dirty="0"/>
              <a:t>过多的影响到算法的输出。该模型可以使用一种差分隐私机制来实现，该机制在分析输出中添加了校准的噪声，这样对手就无法判断特定记录是在数据库中还是在数据库之外</a:t>
            </a:r>
          </a:p>
        </p:txBody>
      </p:sp>
    </p:spTree>
    <p:extLst>
      <p:ext uri="{BB962C8B-B14F-4D97-AF65-F5344CB8AC3E}">
        <p14:creationId xmlns:p14="http://schemas.microsoft.com/office/powerpoint/2010/main" val="233585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1BD9C-808F-424E-8231-BEF4CA81BB15}"/>
              </a:ext>
            </a:extLst>
          </p:cNvPr>
          <p:cNvSpPr>
            <a:spLocks noGrp="1"/>
          </p:cNvSpPr>
          <p:nvPr>
            <p:ph type="title"/>
          </p:nvPr>
        </p:nvSpPr>
        <p:spPr/>
        <p:txBody>
          <a:bodyPr>
            <a:normAutofit/>
          </a:bodyPr>
          <a:lstStyle/>
          <a:p>
            <a:r>
              <a:rPr lang="en-US" altLang="zh-CN" sz="3600" dirty="0"/>
              <a:t>Differentially Private Agent Advising Approach</a:t>
            </a:r>
            <a:endParaRPr lang="zh-CN" altLang="en-US" sz="3600" dirty="0"/>
          </a:p>
        </p:txBody>
      </p:sp>
      <p:pic>
        <p:nvPicPr>
          <p:cNvPr id="5" name="内容占位符 4">
            <a:extLst>
              <a:ext uri="{FF2B5EF4-FFF2-40B4-BE49-F238E27FC236}">
                <a16:creationId xmlns:a16="http://schemas.microsoft.com/office/drawing/2014/main" id="{FF891FFD-AD31-4831-8DF1-AC5A31DA2CE3}"/>
              </a:ext>
            </a:extLst>
          </p:cNvPr>
          <p:cNvPicPr>
            <a:picLocks noGrp="1" noChangeAspect="1"/>
          </p:cNvPicPr>
          <p:nvPr>
            <p:ph idx="1"/>
          </p:nvPr>
        </p:nvPicPr>
        <p:blipFill>
          <a:blip r:embed="rId2"/>
          <a:stretch>
            <a:fillRect/>
          </a:stretch>
        </p:blipFill>
        <p:spPr>
          <a:xfrm>
            <a:off x="1189185" y="1480549"/>
            <a:ext cx="4346083" cy="4752975"/>
          </a:xfrm>
        </p:spPr>
      </p:pic>
      <p:pic>
        <p:nvPicPr>
          <p:cNvPr id="7" name="图片 6">
            <a:extLst>
              <a:ext uri="{FF2B5EF4-FFF2-40B4-BE49-F238E27FC236}">
                <a16:creationId xmlns:a16="http://schemas.microsoft.com/office/drawing/2014/main" id="{47B7BEC4-4E60-400D-81B5-8FDA1018E21C}"/>
              </a:ext>
            </a:extLst>
          </p:cNvPr>
          <p:cNvPicPr>
            <a:picLocks noChangeAspect="1"/>
          </p:cNvPicPr>
          <p:nvPr/>
        </p:nvPicPr>
        <p:blipFill>
          <a:blip r:embed="rId3"/>
          <a:stretch>
            <a:fillRect/>
          </a:stretch>
        </p:blipFill>
        <p:spPr>
          <a:xfrm>
            <a:off x="5808646" y="1480549"/>
            <a:ext cx="4538264" cy="2346733"/>
          </a:xfrm>
          <a:prstGeom prst="rect">
            <a:avLst/>
          </a:prstGeom>
        </p:spPr>
      </p:pic>
      <p:pic>
        <p:nvPicPr>
          <p:cNvPr id="9" name="图片 8">
            <a:extLst>
              <a:ext uri="{FF2B5EF4-FFF2-40B4-BE49-F238E27FC236}">
                <a16:creationId xmlns:a16="http://schemas.microsoft.com/office/drawing/2014/main" id="{A6E99BAF-4282-4DCC-9C85-48F1D42A3696}"/>
              </a:ext>
            </a:extLst>
          </p:cNvPr>
          <p:cNvPicPr>
            <a:picLocks noChangeAspect="1"/>
          </p:cNvPicPr>
          <p:nvPr/>
        </p:nvPicPr>
        <p:blipFill>
          <a:blip r:embed="rId4"/>
          <a:stretch>
            <a:fillRect/>
          </a:stretch>
        </p:blipFill>
        <p:spPr>
          <a:xfrm>
            <a:off x="5808646" y="3827282"/>
            <a:ext cx="4346083" cy="2619639"/>
          </a:xfrm>
          <a:prstGeom prst="rect">
            <a:avLst/>
          </a:prstGeom>
        </p:spPr>
      </p:pic>
    </p:spTree>
    <p:extLst>
      <p:ext uri="{BB962C8B-B14F-4D97-AF65-F5344CB8AC3E}">
        <p14:creationId xmlns:p14="http://schemas.microsoft.com/office/powerpoint/2010/main" val="226461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7EDB9-B2A1-40A6-BD6B-44DEDF90E657}"/>
              </a:ext>
            </a:extLst>
          </p:cNvPr>
          <p:cNvSpPr>
            <a:spLocks noGrp="1"/>
          </p:cNvSpPr>
          <p:nvPr>
            <p:ph type="title"/>
          </p:nvPr>
        </p:nvSpPr>
        <p:spPr/>
        <p:txBody>
          <a:bodyPr>
            <a:normAutofit/>
          </a:bodyPr>
          <a:lstStyle/>
          <a:p>
            <a:r>
              <a:rPr lang="en-US" altLang="zh-CN" sz="3600" dirty="0"/>
              <a:t>Differentially Private Agent Advising Approach</a:t>
            </a:r>
            <a:endParaRPr lang="zh-CN" altLang="en-US" sz="3600" dirty="0"/>
          </a:p>
        </p:txBody>
      </p:sp>
      <p:sp>
        <p:nvSpPr>
          <p:cNvPr id="3" name="内容占位符 2">
            <a:extLst>
              <a:ext uri="{FF2B5EF4-FFF2-40B4-BE49-F238E27FC236}">
                <a16:creationId xmlns:a16="http://schemas.microsoft.com/office/drawing/2014/main" id="{DB87E2CF-19A7-47AB-BAEB-B69DFA6E0D09}"/>
              </a:ext>
            </a:extLst>
          </p:cNvPr>
          <p:cNvSpPr>
            <a:spLocks noGrp="1"/>
          </p:cNvSpPr>
          <p:nvPr>
            <p:ph idx="1"/>
          </p:nvPr>
        </p:nvSpPr>
        <p:spPr>
          <a:xfrm>
            <a:off x="838200" y="1470581"/>
            <a:ext cx="10515600" cy="4706382"/>
          </a:xfrm>
        </p:spPr>
        <p:txBody>
          <a:bodyPr/>
          <a:lstStyle/>
          <a:p>
            <a:r>
              <a:rPr lang="zh-CN" altLang="en-US" dirty="0"/>
              <a:t>动态的情况：</a:t>
            </a:r>
            <a:r>
              <a:rPr lang="en-US" altLang="zh-CN" dirty="0"/>
              <a:t>In dynamic environments, new agents may join the environment and existing agents may leave the environment.</a:t>
            </a:r>
          </a:p>
          <a:p>
            <a:pPr marL="0" indent="0">
              <a:buNone/>
            </a:pPr>
            <a:endParaRPr lang="zh-CN" altLang="en-US" dirty="0"/>
          </a:p>
        </p:txBody>
      </p:sp>
      <p:pic>
        <p:nvPicPr>
          <p:cNvPr id="7" name="图片 6">
            <a:extLst>
              <a:ext uri="{FF2B5EF4-FFF2-40B4-BE49-F238E27FC236}">
                <a16:creationId xmlns:a16="http://schemas.microsoft.com/office/drawing/2014/main" id="{CA610072-FDB8-4605-A852-C3C9F58BF6FF}"/>
              </a:ext>
            </a:extLst>
          </p:cNvPr>
          <p:cNvPicPr>
            <a:picLocks noChangeAspect="1"/>
          </p:cNvPicPr>
          <p:nvPr/>
        </p:nvPicPr>
        <p:blipFill>
          <a:blip r:embed="rId2"/>
          <a:stretch>
            <a:fillRect/>
          </a:stretch>
        </p:blipFill>
        <p:spPr>
          <a:xfrm>
            <a:off x="1504394" y="2369467"/>
            <a:ext cx="4123408" cy="4123408"/>
          </a:xfrm>
          <a:prstGeom prst="rect">
            <a:avLst/>
          </a:prstGeom>
        </p:spPr>
      </p:pic>
      <p:pic>
        <p:nvPicPr>
          <p:cNvPr id="9" name="图片 8">
            <a:extLst>
              <a:ext uri="{FF2B5EF4-FFF2-40B4-BE49-F238E27FC236}">
                <a16:creationId xmlns:a16="http://schemas.microsoft.com/office/drawing/2014/main" id="{E9BA9CE9-87AF-4B51-AB7F-2CCC9AEE631B}"/>
              </a:ext>
            </a:extLst>
          </p:cNvPr>
          <p:cNvPicPr>
            <a:picLocks noChangeAspect="1"/>
          </p:cNvPicPr>
          <p:nvPr/>
        </p:nvPicPr>
        <p:blipFill>
          <a:blip r:embed="rId3"/>
          <a:stretch>
            <a:fillRect/>
          </a:stretch>
        </p:blipFill>
        <p:spPr>
          <a:xfrm>
            <a:off x="6293996" y="2542311"/>
            <a:ext cx="4417495" cy="3292879"/>
          </a:xfrm>
          <a:prstGeom prst="rect">
            <a:avLst/>
          </a:prstGeom>
        </p:spPr>
      </p:pic>
    </p:spTree>
    <p:extLst>
      <p:ext uri="{BB962C8B-B14F-4D97-AF65-F5344CB8AC3E}">
        <p14:creationId xmlns:p14="http://schemas.microsoft.com/office/powerpoint/2010/main" val="47305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12B29-0589-4E0A-878B-38FA0EE92760}"/>
              </a:ext>
            </a:extLst>
          </p:cNvPr>
          <p:cNvSpPr>
            <a:spLocks noGrp="1"/>
          </p:cNvSpPr>
          <p:nvPr>
            <p:ph type="title"/>
          </p:nvPr>
        </p:nvSpPr>
        <p:spPr/>
        <p:txBody>
          <a:bodyPr>
            <a:normAutofit/>
          </a:bodyPr>
          <a:lstStyle/>
          <a:p>
            <a:r>
              <a:rPr lang="en-US" altLang="zh-CN" sz="3600" dirty="0"/>
              <a:t>Differentially Private Agent Advising Approach</a:t>
            </a:r>
            <a:endParaRPr lang="zh-CN" altLang="en-US" sz="3600" dirty="0"/>
          </a:p>
        </p:txBody>
      </p:sp>
      <p:sp>
        <p:nvSpPr>
          <p:cNvPr id="3" name="内容占位符 2">
            <a:extLst>
              <a:ext uri="{FF2B5EF4-FFF2-40B4-BE49-F238E27FC236}">
                <a16:creationId xmlns:a16="http://schemas.microsoft.com/office/drawing/2014/main" id="{CCA69093-E319-4B27-BA25-2DD4729F608B}"/>
              </a:ext>
            </a:extLst>
          </p:cNvPr>
          <p:cNvSpPr>
            <a:spLocks noGrp="1"/>
          </p:cNvSpPr>
          <p:nvPr>
            <p:ph idx="1"/>
          </p:nvPr>
        </p:nvSpPr>
        <p:spPr>
          <a:xfrm>
            <a:off x="838200" y="1574275"/>
            <a:ext cx="10515600" cy="4602687"/>
          </a:xfrm>
        </p:spPr>
        <p:txBody>
          <a:bodyPr/>
          <a:lstStyle/>
          <a:p>
            <a:r>
              <a:rPr lang="zh-CN" altLang="en-US" dirty="0"/>
              <a:t>何时给</a:t>
            </a:r>
            <a:r>
              <a:rPr lang="en-US" altLang="zh-CN" dirty="0"/>
              <a:t>advice</a:t>
            </a:r>
            <a:r>
              <a:rPr lang="zh-CN" altLang="en-US" dirty="0"/>
              <a:t>？</a:t>
            </a:r>
            <a:endParaRPr lang="en-US" altLang="zh-CN" dirty="0"/>
          </a:p>
          <a:p>
            <a:r>
              <a:rPr lang="zh-CN" altLang="en-US" dirty="0"/>
              <a:t>条件：</a:t>
            </a:r>
            <a:r>
              <a:rPr lang="en-US" altLang="zh-CN" dirty="0"/>
              <a:t>adviser</a:t>
            </a:r>
            <a:r>
              <a:rPr lang="zh-CN" altLang="en-US" dirty="0"/>
              <a:t>通信预算大于</a:t>
            </a:r>
            <a:r>
              <a:rPr lang="en-US" altLang="zh-CN" dirty="0"/>
              <a:t>0</a:t>
            </a:r>
          </a:p>
          <a:p>
            <a:r>
              <a:rPr lang="zh-CN" altLang="en-US" dirty="0"/>
              <a:t>关键：这个决定取决于建议者在请求建议者当前状态下的</a:t>
            </a:r>
            <a:r>
              <a:rPr lang="en-US" altLang="zh-CN" dirty="0"/>
              <a:t>confidence</a:t>
            </a:r>
            <a:r>
              <a:rPr lang="zh-CN" altLang="en-US" dirty="0"/>
              <a:t>，与寻求建议的时候相似，更高的</a:t>
            </a:r>
            <a:r>
              <a:rPr lang="en-US" altLang="zh-CN" dirty="0"/>
              <a:t>confidence</a:t>
            </a:r>
            <a:r>
              <a:rPr lang="zh-CN" altLang="en-US" dirty="0"/>
              <a:t>意味着更高的可能性给出建议</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C1E87803-0CA8-4135-8977-999E9842C831}"/>
              </a:ext>
            </a:extLst>
          </p:cNvPr>
          <p:cNvPicPr>
            <a:picLocks noChangeAspect="1"/>
          </p:cNvPicPr>
          <p:nvPr/>
        </p:nvPicPr>
        <p:blipFill>
          <a:blip r:embed="rId2"/>
          <a:stretch>
            <a:fillRect/>
          </a:stretch>
        </p:blipFill>
        <p:spPr>
          <a:xfrm>
            <a:off x="3302923" y="4104276"/>
            <a:ext cx="5586153" cy="1471677"/>
          </a:xfrm>
          <a:prstGeom prst="rect">
            <a:avLst/>
          </a:prstGeom>
        </p:spPr>
      </p:pic>
    </p:spTree>
    <p:extLst>
      <p:ext uri="{BB962C8B-B14F-4D97-AF65-F5344CB8AC3E}">
        <p14:creationId xmlns:p14="http://schemas.microsoft.com/office/powerpoint/2010/main" val="110068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2FDAE-3E57-474B-993C-2A7815EAFFB2}"/>
              </a:ext>
            </a:extLst>
          </p:cNvPr>
          <p:cNvSpPr>
            <a:spLocks noGrp="1"/>
          </p:cNvSpPr>
          <p:nvPr>
            <p:ph type="title"/>
          </p:nvPr>
        </p:nvSpPr>
        <p:spPr/>
        <p:txBody>
          <a:bodyPr>
            <a:normAutofit/>
          </a:bodyPr>
          <a:lstStyle/>
          <a:p>
            <a:r>
              <a:rPr lang="en-US" altLang="zh-CN" sz="3600" dirty="0"/>
              <a:t>Differentially Private Agent Advising Approach</a:t>
            </a:r>
            <a:endParaRPr lang="zh-CN" altLang="en-US" sz="3600" dirty="0"/>
          </a:p>
        </p:txBody>
      </p:sp>
      <p:sp>
        <p:nvSpPr>
          <p:cNvPr id="3" name="内容占位符 2">
            <a:extLst>
              <a:ext uri="{FF2B5EF4-FFF2-40B4-BE49-F238E27FC236}">
                <a16:creationId xmlns:a16="http://schemas.microsoft.com/office/drawing/2014/main" id="{2D7BF0B6-0148-405E-898D-DC46AC475A54}"/>
              </a:ext>
            </a:extLst>
          </p:cNvPr>
          <p:cNvSpPr>
            <a:spLocks noGrp="1"/>
          </p:cNvSpPr>
          <p:nvPr>
            <p:ph idx="1"/>
          </p:nvPr>
        </p:nvSpPr>
        <p:spPr>
          <a:xfrm>
            <a:off x="838200" y="1690688"/>
            <a:ext cx="10760242" cy="4486275"/>
          </a:xfrm>
        </p:spPr>
        <p:txBody>
          <a:bodyPr/>
          <a:lstStyle/>
          <a:p>
            <a:r>
              <a:rPr lang="zh-CN" altLang="en-US" dirty="0"/>
              <a:t>怎么给？</a:t>
            </a:r>
            <a:endParaRPr lang="en-US" altLang="zh-CN" dirty="0"/>
          </a:p>
          <a:p>
            <a:r>
              <a:rPr lang="zh-CN" altLang="en-US" dirty="0"/>
              <a:t>如果一个</a:t>
            </a:r>
            <a:r>
              <a:rPr lang="en-US" altLang="zh-CN" dirty="0"/>
              <a:t>agent</a:t>
            </a:r>
            <a:r>
              <a:rPr lang="zh-CN" altLang="en-US" dirty="0"/>
              <a:t>不是恶意的，那么他总会建议最好的行为，也就是当前状态下</a:t>
            </a:r>
            <a:r>
              <a:rPr lang="en-US" altLang="zh-CN" dirty="0"/>
              <a:t>Q-value</a:t>
            </a:r>
            <a:r>
              <a:rPr lang="zh-CN" altLang="en-US" dirty="0"/>
              <a:t>最高的行为，如果一个</a:t>
            </a:r>
            <a:r>
              <a:rPr lang="en-US" altLang="zh-CN" dirty="0"/>
              <a:t>agent</a:t>
            </a:r>
            <a:r>
              <a:rPr lang="zh-CN" altLang="en-US" dirty="0"/>
              <a:t>是恶意的，那么一般会建议</a:t>
            </a:r>
            <a:r>
              <a:rPr lang="en-US" altLang="zh-CN" dirty="0"/>
              <a:t>Q-value</a:t>
            </a:r>
            <a:r>
              <a:rPr lang="zh-CN" altLang="en-US" dirty="0"/>
              <a:t>最低的行为而不是最坏的行为，原因在于，如果一个恶意</a:t>
            </a:r>
            <a:r>
              <a:rPr lang="en-US" altLang="zh-CN" dirty="0"/>
              <a:t>agent</a:t>
            </a:r>
            <a:r>
              <a:rPr lang="zh-CN" altLang="en-US" dirty="0"/>
              <a:t>每次都给出最坏的</a:t>
            </a:r>
            <a:r>
              <a:rPr lang="en-US" altLang="zh-CN" dirty="0"/>
              <a:t>advice</a:t>
            </a:r>
            <a:r>
              <a:rPr lang="zh-CN" altLang="en-US" dirty="0"/>
              <a:t>，那么他总的</a:t>
            </a:r>
            <a:r>
              <a:rPr lang="en-US" altLang="zh-CN" dirty="0"/>
              <a:t>accumulated reward</a:t>
            </a:r>
            <a:r>
              <a:rPr lang="zh-CN" altLang="en-US" dirty="0"/>
              <a:t>也就会低，这样和其他</a:t>
            </a:r>
            <a:r>
              <a:rPr lang="en-US" altLang="zh-CN" dirty="0"/>
              <a:t>agents</a:t>
            </a:r>
            <a:r>
              <a:rPr lang="zh-CN" altLang="en-US" dirty="0"/>
              <a:t>比起来恶意的</a:t>
            </a:r>
            <a:r>
              <a:rPr lang="en-US" altLang="zh-CN" dirty="0"/>
              <a:t>agent</a:t>
            </a:r>
            <a:r>
              <a:rPr lang="zh-CN" altLang="en-US" dirty="0"/>
              <a:t>被选择的概率也就低了，这样以后就不能进行干扰了</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4219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39531-7CB9-40A7-9614-61E50AFB8AF5}"/>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FE9C78D9-5642-4CEC-B743-1096D98440C4}"/>
              </a:ext>
            </a:extLst>
          </p:cNvPr>
          <p:cNvSpPr>
            <a:spLocks noGrp="1"/>
          </p:cNvSpPr>
          <p:nvPr>
            <p:ph idx="1"/>
          </p:nvPr>
        </p:nvSpPr>
        <p:spPr>
          <a:xfrm>
            <a:off x="669303" y="1545996"/>
            <a:ext cx="11057641" cy="4946879"/>
          </a:xfrm>
        </p:spPr>
        <p:txBody>
          <a:bodyPr>
            <a:normAutofit fontScale="92500"/>
          </a:bodyPr>
          <a:lstStyle/>
          <a:p>
            <a:r>
              <a:rPr lang="en-US" altLang="zh-CN" dirty="0"/>
              <a:t>Limitation 1:All the agents in a system are assumed to be friendly and cooperative.</a:t>
            </a:r>
          </a:p>
          <a:p>
            <a:r>
              <a:rPr lang="en-US" altLang="zh-CN" dirty="0"/>
              <a:t>Fact 1:Malicious agents may exist and provide false advice to hinder the learning performance of other agents.</a:t>
            </a:r>
          </a:p>
          <a:p>
            <a:r>
              <a:rPr lang="en-US" altLang="zh-CN" dirty="0"/>
              <a:t>Limitation 2:The analysis of communication over head in these approaches is either overlooked or simplified.</a:t>
            </a:r>
          </a:p>
          <a:p>
            <a:r>
              <a:rPr lang="en-US" altLang="zh-CN" dirty="0"/>
              <a:t>Fact 2:in communication-constrained environments , communication overhead has to be carefully considered.</a:t>
            </a:r>
          </a:p>
          <a:p>
            <a:r>
              <a:rPr lang="en-US" altLang="zh-CN" b="1" dirty="0"/>
              <a:t>New approach </a:t>
            </a:r>
            <a:r>
              <a:rPr lang="en-US" altLang="zh-CN" dirty="0"/>
              <a:t>: By using the differential privacy technique, the proposed approach can reduce the impact of malicious agents without identifying them. Also, by adopting the privacy budget concept, the proposed approach can naturally control communication overhead .</a:t>
            </a:r>
            <a:endParaRPr lang="zh-CN" altLang="en-US" dirty="0"/>
          </a:p>
        </p:txBody>
      </p:sp>
    </p:spTree>
    <p:extLst>
      <p:ext uri="{BB962C8B-B14F-4D97-AF65-F5344CB8AC3E}">
        <p14:creationId xmlns:p14="http://schemas.microsoft.com/office/powerpoint/2010/main" val="399331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34C27-6383-4EA3-8087-C0642AB3B88A}"/>
              </a:ext>
            </a:extLst>
          </p:cNvPr>
          <p:cNvSpPr>
            <a:spLocks noGrp="1"/>
          </p:cNvSpPr>
          <p:nvPr>
            <p:ph type="title"/>
          </p:nvPr>
        </p:nvSpPr>
        <p:spPr/>
        <p:txBody>
          <a:bodyPr/>
          <a:lstStyle/>
          <a:p>
            <a:r>
              <a:rPr lang="zh-CN" altLang="en-US" dirty="0"/>
              <a:t>实验与分析</a:t>
            </a:r>
          </a:p>
        </p:txBody>
      </p:sp>
      <p:sp>
        <p:nvSpPr>
          <p:cNvPr id="3" name="内容占位符 2">
            <a:extLst>
              <a:ext uri="{FF2B5EF4-FFF2-40B4-BE49-F238E27FC236}">
                <a16:creationId xmlns:a16="http://schemas.microsoft.com/office/drawing/2014/main" id="{FDBC0D17-7C8B-4FD8-9BEC-166EDAF645D1}"/>
              </a:ext>
            </a:extLst>
          </p:cNvPr>
          <p:cNvSpPr>
            <a:spLocks noGrp="1"/>
          </p:cNvSpPr>
          <p:nvPr>
            <p:ph idx="1"/>
          </p:nvPr>
        </p:nvSpPr>
        <p:spPr>
          <a:xfrm>
            <a:off x="838200" y="1545996"/>
            <a:ext cx="10515600" cy="4630967"/>
          </a:xfrm>
        </p:spPr>
        <p:txBody>
          <a:bodyPr/>
          <a:lstStyle/>
          <a:p>
            <a:r>
              <a:rPr lang="zh-CN" altLang="en-US" dirty="0"/>
              <a:t>与</a:t>
            </a:r>
            <a:r>
              <a:rPr lang="en-US" altLang="zh-CN" dirty="0"/>
              <a:t>DP-Based</a:t>
            </a:r>
            <a:r>
              <a:rPr lang="zh-CN" altLang="en-US" dirty="0"/>
              <a:t>比较的三种方法：</a:t>
            </a:r>
            <a:endParaRPr lang="en-US" altLang="zh-CN" dirty="0"/>
          </a:p>
          <a:p>
            <a:r>
              <a:rPr lang="en-US" altLang="zh-CN" dirty="0"/>
              <a:t>Broadcast-Based Approach (BC-Based)</a:t>
            </a:r>
            <a:r>
              <a:rPr lang="zh-CN" altLang="en-US" dirty="0"/>
              <a:t>：</a:t>
            </a:r>
            <a:r>
              <a:rPr lang="en-US" altLang="zh-CN" dirty="0"/>
              <a:t>agent</a:t>
            </a:r>
            <a:r>
              <a:rPr lang="zh-CN" altLang="en-US" dirty="0"/>
              <a:t>向其邻居广播一个请求通知，并基于多数投票选择一个建议，其中大多数相邻代理建议的建议被选中。</a:t>
            </a:r>
          </a:p>
          <a:p>
            <a:r>
              <a:rPr lang="en-US" altLang="zh-CN" dirty="0"/>
              <a:t>Simplified Version of DP-Based Approach (DP-Removed)</a:t>
            </a:r>
            <a:r>
              <a:rPr lang="zh-CN" altLang="en-US" dirty="0"/>
              <a:t>：移除了差分隐私的部分，用来和</a:t>
            </a:r>
            <a:r>
              <a:rPr lang="en-US" altLang="zh-CN" dirty="0"/>
              <a:t>DP-Based</a:t>
            </a:r>
            <a:r>
              <a:rPr lang="zh-CN" altLang="en-US" dirty="0"/>
              <a:t>进行对比。</a:t>
            </a:r>
            <a:endParaRPr lang="en-US" altLang="zh-CN" dirty="0"/>
          </a:p>
          <a:p>
            <a:r>
              <a:rPr lang="en-US" altLang="zh-CN" dirty="0"/>
              <a:t>Regular Learning Approach (Regular)</a:t>
            </a:r>
            <a:r>
              <a:rPr lang="zh-CN" altLang="en-US" dirty="0"/>
              <a:t>：没有任何策略，在一个系统中，</a:t>
            </a:r>
            <a:r>
              <a:rPr lang="en-US" altLang="zh-CN" dirty="0"/>
              <a:t>agent</a:t>
            </a:r>
            <a:r>
              <a:rPr lang="zh-CN" altLang="en-US" dirty="0"/>
              <a:t>只根据收到的</a:t>
            </a:r>
            <a:r>
              <a:rPr lang="en-US" altLang="zh-CN" dirty="0"/>
              <a:t>rewards</a:t>
            </a:r>
            <a:r>
              <a:rPr lang="zh-CN" altLang="en-US" dirty="0"/>
              <a:t>学习，而不需要其他代理商的任何建议。</a:t>
            </a:r>
          </a:p>
        </p:txBody>
      </p:sp>
    </p:spTree>
    <p:extLst>
      <p:ext uri="{BB962C8B-B14F-4D97-AF65-F5344CB8AC3E}">
        <p14:creationId xmlns:p14="http://schemas.microsoft.com/office/powerpoint/2010/main" val="165814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CBFEC-65BB-4AC9-A0C4-FB28306FF185}"/>
              </a:ext>
            </a:extLst>
          </p:cNvPr>
          <p:cNvSpPr>
            <a:spLocks noGrp="1"/>
          </p:cNvSpPr>
          <p:nvPr>
            <p:ph type="title"/>
          </p:nvPr>
        </p:nvSpPr>
        <p:spPr/>
        <p:txBody>
          <a:bodyPr/>
          <a:lstStyle/>
          <a:p>
            <a:r>
              <a:rPr lang="zh-CN" altLang="en-US" dirty="0"/>
              <a:t>实验与分析</a:t>
            </a:r>
            <a:r>
              <a:rPr lang="en-US" altLang="zh-CN" dirty="0"/>
              <a:t>-</a:t>
            </a:r>
            <a:r>
              <a:rPr lang="zh-CN" altLang="en-US" dirty="0"/>
              <a:t>场景一</a:t>
            </a:r>
          </a:p>
        </p:txBody>
      </p:sp>
      <p:sp>
        <p:nvSpPr>
          <p:cNvPr id="3" name="内容占位符 2">
            <a:extLst>
              <a:ext uri="{FF2B5EF4-FFF2-40B4-BE49-F238E27FC236}">
                <a16:creationId xmlns:a16="http://schemas.microsoft.com/office/drawing/2014/main" id="{5BF65EE0-B330-4DB1-B638-922DC3DCB4D1}"/>
              </a:ext>
            </a:extLst>
          </p:cNvPr>
          <p:cNvSpPr>
            <a:spLocks noGrp="1"/>
          </p:cNvSpPr>
          <p:nvPr>
            <p:ph idx="1"/>
          </p:nvPr>
        </p:nvSpPr>
        <p:spPr>
          <a:xfrm>
            <a:off x="838200" y="1508289"/>
            <a:ext cx="10515600" cy="5137607"/>
          </a:xfrm>
        </p:spPr>
        <p:txBody>
          <a:bodyPr>
            <a:normAutofit/>
          </a:bodyPr>
          <a:lstStyle/>
          <a:p>
            <a:r>
              <a:rPr lang="zh-CN" altLang="en-US" dirty="0"/>
              <a:t>场景一：</a:t>
            </a:r>
            <a:r>
              <a:rPr lang="en-US" altLang="zh-CN" dirty="0"/>
              <a:t>Packet Routing in Sensor Networks</a:t>
            </a:r>
          </a:p>
          <a:p>
            <a:r>
              <a:rPr lang="zh-CN" altLang="en-US" dirty="0"/>
              <a:t>问题：如何有效的将</a:t>
            </a:r>
            <a:r>
              <a:rPr lang="en-US" altLang="zh-CN" dirty="0"/>
              <a:t>packets</a:t>
            </a:r>
            <a:r>
              <a:rPr lang="zh-CN" altLang="en-US" dirty="0"/>
              <a:t>送往基站</a:t>
            </a:r>
            <a:endParaRPr lang="en-US" altLang="zh-CN" dirty="0"/>
          </a:p>
          <a:p>
            <a:r>
              <a:rPr lang="zh-CN" altLang="en-US" dirty="0"/>
              <a:t>目的：这个方法用于评估四种方法在合作环境下的表现</a:t>
            </a:r>
            <a:endParaRPr lang="en-US" altLang="zh-CN" dirty="0"/>
          </a:p>
          <a:p>
            <a:r>
              <a:rPr lang="zh-CN" altLang="en-US" dirty="0"/>
              <a:t>使用网络：</a:t>
            </a:r>
            <a:r>
              <a:rPr lang="en-US" altLang="zh-CN" dirty="0"/>
              <a:t>random networks</a:t>
            </a:r>
          </a:p>
          <a:p>
            <a:r>
              <a:rPr lang="en-US" altLang="zh-CN" dirty="0"/>
              <a:t>random networks</a:t>
            </a:r>
            <a:r>
              <a:rPr lang="zh-CN" altLang="en-US" dirty="0"/>
              <a:t>：随机网络指的是两个</a:t>
            </a:r>
            <a:r>
              <a:rPr lang="en-US" altLang="zh-CN" dirty="0"/>
              <a:t>agents</a:t>
            </a:r>
            <a:r>
              <a:rPr lang="zh-CN" altLang="en-US" dirty="0"/>
              <a:t>之间有连接概率</a:t>
            </a:r>
            <a:r>
              <a:rPr lang="en-US" altLang="zh-CN" dirty="0"/>
              <a:t>p</a:t>
            </a:r>
            <a:r>
              <a:rPr lang="zh-CN" altLang="en-US" dirty="0"/>
              <a:t>的网络</a:t>
            </a:r>
            <a:endParaRPr lang="en-US" altLang="zh-CN" dirty="0"/>
          </a:p>
          <a:p>
            <a:r>
              <a:rPr lang="zh-CN" altLang="en-US" dirty="0"/>
              <a:t>评估参数：</a:t>
            </a:r>
            <a:endParaRPr lang="en-US" altLang="zh-CN" dirty="0"/>
          </a:p>
          <a:p>
            <a:pPr marL="0" indent="0">
              <a:buNone/>
            </a:pPr>
            <a:r>
              <a:rPr lang="zh-CN" altLang="en-US" dirty="0"/>
              <a:t>   成功率：成功传送的包的个数和所有包数量的比值</a:t>
            </a:r>
            <a:endParaRPr lang="en-US" altLang="zh-CN" dirty="0"/>
          </a:p>
          <a:p>
            <a:pPr marL="0" indent="0">
              <a:buNone/>
            </a:pPr>
            <a:r>
              <a:rPr lang="zh-CN" altLang="en-US" dirty="0"/>
              <a:t>   平均步数：数据包传送到基站的平均步数</a:t>
            </a:r>
          </a:p>
          <a:p>
            <a:pPr marL="0" indent="0">
              <a:buNone/>
            </a:pPr>
            <a:r>
              <a:rPr lang="zh-CN" altLang="en-US" dirty="0"/>
              <a:t>   平均通信开销：产生的所有信息的数量与网络内成员数量的比值</a:t>
            </a:r>
          </a:p>
        </p:txBody>
      </p:sp>
    </p:spTree>
    <p:extLst>
      <p:ext uri="{BB962C8B-B14F-4D97-AF65-F5344CB8AC3E}">
        <p14:creationId xmlns:p14="http://schemas.microsoft.com/office/powerpoint/2010/main" val="1758836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DE8BC-ABDD-4BDD-BB5F-55514379137C}"/>
              </a:ext>
            </a:extLst>
          </p:cNvPr>
          <p:cNvSpPr>
            <a:spLocks noGrp="1"/>
          </p:cNvSpPr>
          <p:nvPr>
            <p:ph type="title"/>
          </p:nvPr>
        </p:nvSpPr>
        <p:spPr/>
        <p:txBody>
          <a:bodyPr/>
          <a:lstStyle/>
          <a:p>
            <a:r>
              <a:rPr lang="zh-CN" altLang="en-US" dirty="0"/>
              <a:t>实验与分析</a:t>
            </a:r>
            <a:r>
              <a:rPr lang="en-US" altLang="zh-CN" dirty="0"/>
              <a:t>-</a:t>
            </a:r>
            <a:r>
              <a:rPr lang="zh-CN" altLang="en-US" dirty="0"/>
              <a:t>场景一</a:t>
            </a:r>
          </a:p>
        </p:txBody>
      </p:sp>
      <p:sp>
        <p:nvSpPr>
          <p:cNvPr id="3" name="内容占位符 2">
            <a:extLst>
              <a:ext uri="{FF2B5EF4-FFF2-40B4-BE49-F238E27FC236}">
                <a16:creationId xmlns:a16="http://schemas.microsoft.com/office/drawing/2014/main" id="{C12B72C6-D366-4389-9145-60A4F4CBEB4F}"/>
              </a:ext>
            </a:extLst>
          </p:cNvPr>
          <p:cNvSpPr>
            <a:spLocks noGrp="1"/>
          </p:cNvSpPr>
          <p:nvPr>
            <p:ph idx="1"/>
          </p:nvPr>
        </p:nvSpPr>
        <p:spPr>
          <a:xfrm>
            <a:off x="838199" y="1825625"/>
            <a:ext cx="10898171" cy="4351338"/>
          </a:xfrm>
        </p:spPr>
        <p:txBody>
          <a:bodyPr/>
          <a:lstStyle/>
          <a:p>
            <a:r>
              <a:rPr lang="zh-CN" altLang="en-US" dirty="0"/>
              <a:t>使用原因：</a:t>
            </a:r>
            <a:r>
              <a:rPr lang="en-US" altLang="zh-CN" dirty="0"/>
              <a:t>In the first scenario, packet routing in sensor networks, random networks are used, because sensors are randomly deployed in some situations,</a:t>
            </a:r>
            <a:endParaRPr lang="zh-CN" altLang="en-US" dirty="0"/>
          </a:p>
        </p:txBody>
      </p:sp>
    </p:spTree>
    <p:extLst>
      <p:ext uri="{BB962C8B-B14F-4D97-AF65-F5344CB8AC3E}">
        <p14:creationId xmlns:p14="http://schemas.microsoft.com/office/powerpoint/2010/main" val="3071553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837853-F692-4C9B-B586-BDD7FB948D48}"/>
              </a:ext>
            </a:extLst>
          </p:cNvPr>
          <p:cNvSpPr>
            <a:spLocks noGrp="1"/>
          </p:cNvSpPr>
          <p:nvPr>
            <p:ph type="title"/>
          </p:nvPr>
        </p:nvSpPr>
        <p:spPr/>
        <p:txBody>
          <a:bodyPr/>
          <a:lstStyle/>
          <a:p>
            <a:r>
              <a:rPr lang="zh-CN" altLang="en-US" dirty="0"/>
              <a:t>实验与分析</a:t>
            </a:r>
            <a:r>
              <a:rPr lang="en-US" altLang="zh-CN" dirty="0"/>
              <a:t>-</a:t>
            </a:r>
            <a:r>
              <a:rPr lang="zh-CN" altLang="en-US" dirty="0"/>
              <a:t>场景二</a:t>
            </a:r>
          </a:p>
        </p:txBody>
      </p:sp>
      <p:sp>
        <p:nvSpPr>
          <p:cNvPr id="3" name="内容占位符 2">
            <a:extLst>
              <a:ext uri="{FF2B5EF4-FFF2-40B4-BE49-F238E27FC236}">
                <a16:creationId xmlns:a16="http://schemas.microsoft.com/office/drawing/2014/main" id="{C4FD1700-FC8F-4838-90BA-B1C88C3120D6}"/>
              </a:ext>
            </a:extLst>
          </p:cNvPr>
          <p:cNvSpPr>
            <a:spLocks noGrp="1"/>
          </p:cNvSpPr>
          <p:nvPr>
            <p:ph idx="1"/>
          </p:nvPr>
        </p:nvSpPr>
        <p:spPr>
          <a:xfrm>
            <a:off x="838200" y="1480008"/>
            <a:ext cx="10515600" cy="5012867"/>
          </a:xfrm>
        </p:spPr>
        <p:txBody>
          <a:bodyPr/>
          <a:lstStyle/>
          <a:p>
            <a:r>
              <a:rPr lang="zh-CN" altLang="en-US" dirty="0"/>
              <a:t>场景二：</a:t>
            </a:r>
            <a:r>
              <a:rPr lang="en-US" altLang="zh-CN" dirty="0"/>
              <a:t>Evolution of Cooperation</a:t>
            </a:r>
          </a:p>
          <a:p>
            <a:r>
              <a:rPr lang="zh-CN" altLang="en-US" dirty="0"/>
              <a:t>特别说明：</a:t>
            </a:r>
            <a:r>
              <a:rPr lang="en-US" altLang="zh-CN" dirty="0"/>
              <a:t>In this scenario, each agent plays the prisoner</a:t>
            </a:r>
            <a:r>
              <a:rPr lang="zh-CN" altLang="en-US" dirty="0"/>
              <a:t> </a:t>
            </a:r>
            <a:r>
              <a:rPr lang="en-US" altLang="zh-CN" dirty="0"/>
              <a:t>dilemma (PD,</a:t>
            </a:r>
            <a:r>
              <a:rPr lang="zh-CN" altLang="en-US" dirty="0"/>
              <a:t> 囚徒困境</a:t>
            </a:r>
            <a:r>
              <a:rPr lang="en-US" altLang="zh-CN" dirty="0"/>
              <a:t>) game with its neighboring agents.</a:t>
            </a:r>
          </a:p>
          <a:p>
            <a:r>
              <a:rPr lang="en-US" altLang="zh-CN" dirty="0"/>
              <a:t>Rule</a:t>
            </a:r>
            <a:r>
              <a:rPr lang="zh-CN" altLang="en-US" dirty="0"/>
              <a:t>：每个</a:t>
            </a:r>
            <a:r>
              <a:rPr lang="en-US" altLang="zh-CN" dirty="0"/>
              <a:t>agent</a:t>
            </a:r>
            <a:r>
              <a:rPr lang="zh-CN" altLang="en-US" dirty="0"/>
              <a:t>可以选择</a:t>
            </a:r>
            <a:r>
              <a:rPr lang="en-US" altLang="zh-CN" dirty="0"/>
              <a:t>cooperate</a:t>
            </a:r>
            <a:r>
              <a:rPr lang="zh-CN" altLang="en-US" dirty="0"/>
              <a:t>或者</a:t>
            </a:r>
            <a:r>
              <a:rPr lang="en-US" altLang="zh-CN" dirty="0"/>
              <a:t>defeat</a:t>
            </a:r>
          </a:p>
          <a:p>
            <a:r>
              <a:rPr lang="zh-CN" altLang="en-US" sz="2400" dirty="0">
                <a:solidFill>
                  <a:srgbClr val="FF0000"/>
                </a:solidFill>
              </a:rPr>
              <a:t>两者均为</a:t>
            </a:r>
            <a:r>
              <a:rPr lang="en-US" altLang="zh-CN" sz="2400" dirty="0">
                <a:solidFill>
                  <a:srgbClr val="FF0000"/>
                </a:solidFill>
              </a:rPr>
              <a:t>cooperate</a:t>
            </a:r>
            <a:r>
              <a:rPr lang="zh-CN" altLang="en-US" sz="2400" dirty="0">
                <a:solidFill>
                  <a:srgbClr val="FF0000"/>
                </a:solidFill>
              </a:rPr>
              <a:t>，均获得回报</a:t>
            </a:r>
            <a:r>
              <a:rPr lang="en-US" altLang="zh-CN" sz="2400" dirty="0">
                <a:solidFill>
                  <a:srgbClr val="FF0000"/>
                </a:solidFill>
              </a:rPr>
              <a:t>Re</a:t>
            </a:r>
            <a:r>
              <a:rPr lang="zh-CN" altLang="en-US" sz="2400" dirty="0">
                <a:solidFill>
                  <a:srgbClr val="FF0000"/>
                </a:solidFill>
              </a:rPr>
              <a:t>，两者均为</a:t>
            </a:r>
            <a:r>
              <a:rPr lang="en-US" altLang="zh-CN" sz="2400" dirty="0">
                <a:solidFill>
                  <a:srgbClr val="FF0000"/>
                </a:solidFill>
              </a:rPr>
              <a:t>defect</a:t>
            </a:r>
            <a:r>
              <a:rPr lang="zh-CN" altLang="en-US" sz="2400" dirty="0">
                <a:solidFill>
                  <a:srgbClr val="FF0000"/>
                </a:solidFill>
              </a:rPr>
              <a:t>，均获得回报</a:t>
            </a:r>
            <a:r>
              <a:rPr lang="en-US" altLang="zh-CN" sz="2400" dirty="0">
                <a:solidFill>
                  <a:srgbClr val="FF0000"/>
                </a:solidFill>
              </a:rPr>
              <a:t>Pu</a:t>
            </a:r>
          </a:p>
          <a:p>
            <a:r>
              <a:rPr lang="zh-CN" altLang="en-US" sz="2400" dirty="0">
                <a:solidFill>
                  <a:srgbClr val="FF0000"/>
                </a:solidFill>
              </a:rPr>
              <a:t>一个</a:t>
            </a:r>
            <a:r>
              <a:rPr lang="en-US" altLang="zh-CN" sz="2400" dirty="0">
                <a:solidFill>
                  <a:srgbClr val="FF0000"/>
                </a:solidFill>
              </a:rPr>
              <a:t>defect</a:t>
            </a:r>
            <a:r>
              <a:rPr lang="zh-CN" altLang="en-US" sz="2400" dirty="0">
                <a:solidFill>
                  <a:srgbClr val="FF0000"/>
                </a:solidFill>
              </a:rPr>
              <a:t>，一个</a:t>
            </a:r>
            <a:r>
              <a:rPr lang="en-US" altLang="zh-CN" sz="2400" dirty="0">
                <a:solidFill>
                  <a:srgbClr val="FF0000"/>
                </a:solidFill>
              </a:rPr>
              <a:t>cooperate</a:t>
            </a:r>
            <a:r>
              <a:rPr lang="zh-CN" altLang="en-US" sz="2400" dirty="0">
                <a:solidFill>
                  <a:srgbClr val="FF0000"/>
                </a:solidFill>
              </a:rPr>
              <a:t>，</a:t>
            </a:r>
            <a:r>
              <a:rPr lang="en-US" altLang="zh-CN" sz="2400" dirty="0">
                <a:solidFill>
                  <a:srgbClr val="FF0000"/>
                </a:solidFill>
              </a:rPr>
              <a:t>defect</a:t>
            </a:r>
            <a:r>
              <a:rPr lang="zh-CN" altLang="en-US" sz="2400" dirty="0">
                <a:solidFill>
                  <a:srgbClr val="FF0000"/>
                </a:solidFill>
              </a:rPr>
              <a:t>获得</a:t>
            </a:r>
            <a:r>
              <a:rPr lang="en-US" altLang="zh-CN" sz="2400" dirty="0" err="1">
                <a:solidFill>
                  <a:srgbClr val="FF0000"/>
                </a:solidFill>
              </a:rPr>
              <a:t>Te</a:t>
            </a:r>
            <a:r>
              <a:rPr lang="zh-CN" altLang="en-US" sz="2400" dirty="0">
                <a:solidFill>
                  <a:srgbClr val="FF0000"/>
                </a:solidFill>
              </a:rPr>
              <a:t>，</a:t>
            </a:r>
            <a:r>
              <a:rPr lang="en-US" altLang="zh-CN" sz="2400" dirty="0">
                <a:solidFill>
                  <a:srgbClr val="FF0000"/>
                </a:solidFill>
              </a:rPr>
              <a:t>cooperate</a:t>
            </a:r>
            <a:r>
              <a:rPr lang="zh-CN" altLang="en-US" sz="2400" dirty="0">
                <a:solidFill>
                  <a:srgbClr val="FF0000"/>
                </a:solidFill>
              </a:rPr>
              <a:t>的获得</a:t>
            </a:r>
            <a:r>
              <a:rPr lang="en-US" altLang="zh-CN" sz="2400" dirty="0" err="1">
                <a:solidFill>
                  <a:srgbClr val="FF0000"/>
                </a:solidFill>
              </a:rPr>
              <a:t>Su</a:t>
            </a:r>
            <a:endParaRPr lang="en-US" altLang="zh-CN" sz="2400" dirty="0">
              <a:solidFill>
                <a:srgbClr val="FF0000"/>
              </a:solidFill>
            </a:endParaRPr>
          </a:p>
          <a:p>
            <a:r>
              <a:rPr lang="es-ES" altLang="zh-CN" sz="2400" dirty="0">
                <a:solidFill>
                  <a:srgbClr val="FF0000"/>
                </a:solidFill>
              </a:rPr>
              <a:t>Te &gt; Re &gt; Pu &gt; Su </a:t>
            </a:r>
            <a:r>
              <a:rPr lang="es-ES" altLang="zh-CN" sz="2400" dirty="0"/>
              <a:t>and</a:t>
            </a:r>
            <a:r>
              <a:rPr lang="es-ES" altLang="zh-CN" sz="2400" dirty="0">
                <a:solidFill>
                  <a:srgbClr val="FF0000"/>
                </a:solidFill>
              </a:rPr>
              <a:t> 2Re &gt; Te + Su.</a:t>
            </a:r>
          </a:p>
          <a:p>
            <a:r>
              <a:rPr lang="zh-CN" altLang="en-US" dirty="0"/>
              <a:t>问题：如何提高</a:t>
            </a:r>
            <a:r>
              <a:rPr lang="en-US" altLang="zh-CN" dirty="0"/>
              <a:t>cooperate</a:t>
            </a:r>
            <a:r>
              <a:rPr lang="zh-CN" altLang="en-US" dirty="0"/>
              <a:t>的比例</a:t>
            </a:r>
            <a:endParaRPr lang="en-US" altLang="zh-CN" dirty="0"/>
          </a:p>
          <a:p>
            <a:r>
              <a:rPr lang="zh-CN" altLang="en-US" dirty="0"/>
              <a:t>目的：这个环境是为了测试四种方法在存在对抗的环境中的表现，除了恶意代理外每个代理都要最大化利益</a:t>
            </a:r>
            <a:endParaRPr lang="en-US" altLang="zh-CN" dirty="0"/>
          </a:p>
        </p:txBody>
      </p:sp>
    </p:spTree>
    <p:extLst>
      <p:ext uri="{BB962C8B-B14F-4D97-AF65-F5344CB8AC3E}">
        <p14:creationId xmlns:p14="http://schemas.microsoft.com/office/powerpoint/2010/main" val="1268246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F35AB-6B45-4935-BC0E-39F5C6F15655}"/>
              </a:ext>
            </a:extLst>
          </p:cNvPr>
          <p:cNvSpPr>
            <a:spLocks noGrp="1"/>
          </p:cNvSpPr>
          <p:nvPr>
            <p:ph type="title"/>
          </p:nvPr>
        </p:nvSpPr>
        <p:spPr/>
        <p:txBody>
          <a:bodyPr/>
          <a:lstStyle/>
          <a:p>
            <a:r>
              <a:rPr lang="zh-CN" altLang="en-US" dirty="0"/>
              <a:t>实验与分析</a:t>
            </a:r>
            <a:r>
              <a:rPr lang="en-US" altLang="zh-CN" dirty="0"/>
              <a:t>-</a:t>
            </a:r>
            <a:r>
              <a:rPr lang="zh-CN" altLang="en-US" dirty="0"/>
              <a:t>场景二</a:t>
            </a:r>
          </a:p>
        </p:txBody>
      </p:sp>
      <p:sp>
        <p:nvSpPr>
          <p:cNvPr id="3" name="内容占位符 2">
            <a:extLst>
              <a:ext uri="{FF2B5EF4-FFF2-40B4-BE49-F238E27FC236}">
                <a16:creationId xmlns:a16="http://schemas.microsoft.com/office/drawing/2014/main" id="{61D7DBED-994C-404C-8109-FB2E098E975A}"/>
              </a:ext>
            </a:extLst>
          </p:cNvPr>
          <p:cNvSpPr>
            <a:spLocks noGrp="1"/>
          </p:cNvSpPr>
          <p:nvPr>
            <p:ph idx="1"/>
          </p:nvPr>
        </p:nvSpPr>
        <p:spPr>
          <a:xfrm>
            <a:off x="838200" y="1690687"/>
            <a:ext cx="10515600" cy="4802187"/>
          </a:xfrm>
        </p:spPr>
        <p:txBody>
          <a:bodyPr>
            <a:normAutofit fontScale="92500"/>
          </a:bodyPr>
          <a:lstStyle/>
          <a:p>
            <a:r>
              <a:rPr lang="zh-CN" altLang="en-US" dirty="0"/>
              <a:t>注意：</a:t>
            </a:r>
            <a:r>
              <a:rPr lang="en-US" altLang="zh-CN" dirty="0"/>
              <a:t>It should be noted that maximizing own benefits does not mean hampering others’ benefits which is the aim of malicious agents.</a:t>
            </a:r>
          </a:p>
          <a:p>
            <a:r>
              <a:rPr lang="zh-CN" altLang="en-US" dirty="0"/>
              <a:t>评估参数：</a:t>
            </a:r>
            <a:endParaRPr lang="en-US" altLang="zh-CN" dirty="0"/>
          </a:p>
          <a:p>
            <a:r>
              <a:rPr lang="zh-CN" altLang="en-US" dirty="0"/>
              <a:t>合作比例：</a:t>
            </a:r>
            <a:r>
              <a:rPr lang="en-US" altLang="zh-CN" dirty="0"/>
              <a:t>The ratio between the agents which are cooperators and the total number of agents.</a:t>
            </a:r>
          </a:p>
          <a:p>
            <a:r>
              <a:rPr lang="zh-CN" altLang="en-US" dirty="0"/>
              <a:t>平均回报：</a:t>
            </a:r>
            <a:r>
              <a:rPr lang="en-US" altLang="zh-CN" dirty="0"/>
              <a:t>The ratio between the total payoff received by all the agents and the total number of agents.</a:t>
            </a:r>
          </a:p>
          <a:p>
            <a:r>
              <a:rPr lang="zh-CN" altLang="en-US" dirty="0"/>
              <a:t>平均通信开销：</a:t>
            </a:r>
            <a:r>
              <a:rPr lang="en-US" altLang="zh-CN" dirty="0"/>
              <a:t>The ratio between the total number of communication messages generated during the experiments and the total number of agents.</a:t>
            </a:r>
          </a:p>
          <a:p>
            <a:pPr marL="0" indent="0">
              <a:buNone/>
            </a:pPr>
            <a:r>
              <a:rPr lang="en-US" altLang="zh-CN" dirty="0"/>
              <a:t>    </a:t>
            </a:r>
          </a:p>
          <a:p>
            <a:endParaRPr lang="zh-CN" altLang="en-US" dirty="0"/>
          </a:p>
        </p:txBody>
      </p:sp>
    </p:spTree>
    <p:extLst>
      <p:ext uri="{BB962C8B-B14F-4D97-AF65-F5344CB8AC3E}">
        <p14:creationId xmlns:p14="http://schemas.microsoft.com/office/powerpoint/2010/main" val="3982050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CB4B3-60B7-4323-8448-3A169DB3E7DA}"/>
              </a:ext>
            </a:extLst>
          </p:cNvPr>
          <p:cNvSpPr>
            <a:spLocks noGrp="1"/>
          </p:cNvSpPr>
          <p:nvPr>
            <p:ph type="title"/>
          </p:nvPr>
        </p:nvSpPr>
        <p:spPr/>
        <p:txBody>
          <a:bodyPr/>
          <a:lstStyle/>
          <a:p>
            <a:r>
              <a:rPr lang="zh-CN" altLang="en-US" dirty="0"/>
              <a:t>实验与分析</a:t>
            </a:r>
            <a:r>
              <a:rPr lang="en-US" altLang="zh-CN" dirty="0"/>
              <a:t>-</a:t>
            </a:r>
            <a:r>
              <a:rPr lang="zh-CN" altLang="en-US" dirty="0"/>
              <a:t>场景二</a:t>
            </a:r>
          </a:p>
        </p:txBody>
      </p:sp>
      <p:sp>
        <p:nvSpPr>
          <p:cNvPr id="3" name="内容占位符 2">
            <a:extLst>
              <a:ext uri="{FF2B5EF4-FFF2-40B4-BE49-F238E27FC236}">
                <a16:creationId xmlns:a16="http://schemas.microsoft.com/office/drawing/2014/main" id="{61F2D372-FB9C-4813-9FFE-3FCC89873948}"/>
              </a:ext>
            </a:extLst>
          </p:cNvPr>
          <p:cNvSpPr>
            <a:spLocks noGrp="1"/>
          </p:cNvSpPr>
          <p:nvPr>
            <p:ph idx="1"/>
          </p:nvPr>
        </p:nvSpPr>
        <p:spPr/>
        <p:txBody>
          <a:bodyPr>
            <a:normAutofit/>
          </a:bodyPr>
          <a:lstStyle/>
          <a:p>
            <a:r>
              <a:rPr lang="zh-CN" altLang="en-US" dirty="0"/>
              <a:t>使用网络：</a:t>
            </a:r>
            <a:r>
              <a:rPr lang="en-US" altLang="zh-CN" dirty="0"/>
              <a:t>scale-free network</a:t>
            </a:r>
          </a:p>
          <a:p>
            <a:r>
              <a:rPr lang="en-US" altLang="zh-CN" dirty="0"/>
              <a:t>Scale-free network</a:t>
            </a:r>
            <a:r>
              <a:rPr lang="zh-CN" altLang="en-US" dirty="0"/>
              <a:t>：</a:t>
            </a:r>
            <a:r>
              <a:rPr lang="en-US" altLang="zh-CN" dirty="0"/>
              <a:t> A scale-free network is a network where a couple of agents have many connections while many other agents have only a small number of connections.</a:t>
            </a:r>
            <a:r>
              <a:rPr lang="zh-CN" altLang="en-US" dirty="0"/>
              <a:t>（一部分有许多链接，其他只有少量链接）</a:t>
            </a:r>
            <a:endParaRPr lang="en-US" altLang="zh-CN" dirty="0"/>
          </a:p>
          <a:p>
            <a:r>
              <a:rPr lang="zh-CN" altLang="en-US" dirty="0"/>
              <a:t>使用原因：</a:t>
            </a:r>
            <a:r>
              <a:rPr lang="en-US" altLang="zh-CN" dirty="0"/>
              <a:t>In the second scenario, evolution of cooperation, scale free networks are used, because this scenario is similar to a social network and the typical topology of a social network is scale-free</a:t>
            </a:r>
            <a:endParaRPr lang="zh-CN" altLang="en-US" dirty="0"/>
          </a:p>
        </p:txBody>
      </p:sp>
    </p:spTree>
    <p:extLst>
      <p:ext uri="{BB962C8B-B14F-4D97-AF65-F5344CB8AC3E}">
        <p14:creationId xmlns:p14="http://schemas.microsoft.com/office/powerpoint/2010/main" val="2348090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D550E-AB75-40FB-8EBF-8EA4415EFFF6}"/>
              </a:ext>
            </a:extLst>
          </p:cNvPr>
          <p:cNvSpPr>
            <a:spLocks noGrp="1"/>
          </p:cNvSpPr>
          <p:nvPr>
            <p:ph type="title"/>
          </p:nvPr>
        </p:nvSpPr>
        <p:spPr/>
        <p:txBody>
          <a:bodyPr/>
          <a:lstStyle/>
          <a:p>
            <a:r>
              <a:rPr lang="zh-CN" altLang="en-US" dirty="0"/>
              <a:t>实验与分析</a:t>
            </a:r>
            <a:r>
              <a:rPr lang="en-US" altLang="zh-CN" dirty="0"/>
              <a:t>-</a:t>
            </a:r>
            <a:r>
              <a:rPr lang="zh-CN" altLang="en-US" dirty="0"/>
              <a:t>实验结果分析</a:t>
            </a:r>
          </a:p>
        </p:txBody>
      </p:sp>
      <p:pic>
        <p:nvPicPr>
          <p:cNvPr id="5" name="内容占位符 4">
            <a:extLst>
              <a:ext uri="{FF2B5EF4-FFF2-40B4-BE49-F238E27FC236}">
                <a16:creationId xmlns:a16="http://schemas.microsoft.com/office/drawing/2014/main" id="{D22C6FB8-C715-43E2-8DF5-A148607E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14" y="1690688"/>
            <a:ext cx="4606869" cy="4351338"/>
          </a:xfrm>
        </p:spPr>
      </p:pic>
      <p:pic>
        <p:nvPicPr>
          <p:cNvPr id="4" name="图片 3">
            <a:extLst>
              <a:ext uri="{FF2B5EF4-FFF2-40B4-BE49-F238E27FC236}">
                <a16:creationId xmlns:a16="http://schemas.microsoft.com/office/drawing/2014/main" id="{0E8AC834-7A5E-45E5-AFEA-F715283AA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583" y="1690688"/>
            <a:ext cx="7055160" cy="4351339"/>
          </a:xfrm>
          <a:prstGeom prst="rect">
            <a:avLst/>
          </a:prstGeom>
        </p:spPr>
      </p:pic>
    </p:spTree>
    <p:extLst>
      <p:ext uri="{BB962C8B-B14F-4D97-AF65-F5344CB8AC3E}">
        <p14:creationId xmlns:p14="http://schemas.microsoft.com/office/powerpoint/2010/main" val="8293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D550E-AB75-40FB-8EBF-8EA4415EFFF6}"/>
              </a:ext>
            </a:extLst>
          </p:cNvPr>
          <p:cNvSpPr>
            <a:spLocks noGrp="1"/>
          </p:cNvSpPr>
          <p:nvPr>
            <p:ph type="title"/>
          </p:nvPr>
        </p:nvSpPr>
        <p:spPr/>
        <p:txBody>
          <a:bodyPr/>
          <a:lstStyle/>
          <a:p>
            <a:r>
              <a:rPr lang="zh-CN" altLang="en-US" dirty="0"/>
              <a:t>实验与分析</a:t>
            </a:r>
            <a:r>
              <a:rPr lang="en-US" altLang="zh-CN" dirty="0"/>
              <a:t>-</a:t>
            </a:r>
            <a:r>
              <a:rPr lang="zh-CN" altLang="en-US" dirty="0"/>
              <a:t>实验结果分析</a:t>
            </a:r>
          </a:p>
        </p:txBody>
      </p:sp>
      <p:pic>
        <p:nvPicPr>
          <p:cNvPr id="5" name="内容占位符 4">
            <a:extLst>
              <a:ext uri="{FF2B5EF4-FFF2-40B4-BE49-F238E27FC236}">
                <a16:creationId xmlns:a16="http://schemas.microsoft.com/office/drawing/2014/main" id="{D22C6FB8-C715-43E2-8DF5-A148607E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90" y="1690688"/>
            <a:ext cx="4606869" cy="4351338"/>
          </a:xfrm>
        </p:spPr>
      </p:pic>
      <p:pic>
        <p:nvPicPr>
          <p:cNvPr id="9" name="图片 8">
            <a:extLst>
              <a:ext uri="{FF2B5EF4-FFF2-40B4-BE49-F238E27FC236}">
                <a16:creationId xmlns:a16="http://schemas.microsoft.com/office/drawing/2014/main" id="{DDD70338-90B2-4F7A-88B5-54B19D9E0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460" y="1841501"/>
            <a:ext cx="6877050" cy="4200525"/>
          </a:xfrm>
          <a:prstGeom prst="rect">
            <a:avLst/>
          </a:prstGeom>
        </p:spPr>
      </p:pic>
    </p:spTree>
    <p:extLst>
      <p:ext uri="{BB962C8B-B14F-4D97-AF65-F5344CB8AC3E}">
        <p14:creationId xmlns:p14="http://schemas.microsoft.com/office/powerpoint/2010/main" val="806061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1164B-0224-430F-9A3F-3475B990EA6D}"/>
              </a:ext>
            </a:extLst>
          </p:cNvPr>
          <p:cNvSpPr>
            <a:spLocks noGrp="1"/>
          </p:cNvSpPr>
          <p:nvPr>
            <p:ph type="title"/>
          </p:nvPr>
        </p:nvSpPr>
        <p:spPr/>
        <p:txBody>
          <a:bodyPr/>
          <a:lstStyle/>
          <a:p>
            <a:r>
              <a:rPr lang="zh-CN" altLang="en-US" dirty="0"/>
              <a:t>实验与分析</a:t>
            </a:r>
            <a:r>
              <a:rPr lang="en-US" altLang="zh-CN" dirty="0"/>
              <a:t>-</a:t>
            </a:r>
            <a:r>
              <a:rPr lang="zh-CN" altLang="en-US" dirty="0"/>
              <a:t>实验结果分析</a:t>
            </a:r>
          </a:p>
        </p:txBody>
      </p:sp>
      <p:pic>
        <p:nvPicPr>
          <p:cNvPr id="5" name="内容占位符 4">
            <a:extLst>
              <a:ext uri="{FF2B5EF4-FFF2-40B4-BE49-F238E27FC236}">
                <a16:creationId xmlns:a16="http://schemas.microsoft.com/office/drawing/2014/main" id="{9936B256-846B-4FC4-9AC2-1A5EA2AFD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458" y="1690688"/>
            <a:ext cx="4777080" cy="4351338"/>
          </a:xfrm>
        </p:spPr>
      </p:pic>
      <p:pic>
        <p:nvPicPr>
          <p:cNvPr id="7" name="图片 6">
            <a:extLst>
              <a:ext uri="{FF2B5EF4-FFF2-40B4-BE49-F238E27FC236}">
                <a16:creationId xmlns:a16="http://schemas.microsoft.com/office/drawing/2014/main" id="{32740BA2-DCE1-4866-8329-1C3DFAF2F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563" y="1690688"/>
            <a:ext cx="6783712" cy="3607982"/>
          </a:xfrm>
          <a:prstGeom prst="rect">
            <a:avLst/>
          </a:prstGeom>
        </p:spPr>
      </p:pic>
    </p:spTree>
    <p:extLst>
      <p:ext uri="{BB962C8B-B14F-4D97-AF65-F5344CB8AC3E}">
        <p14:creationId xmlns:p14="http://schemas.microsoft.com/office/powerpoint/2010/main" val="2767330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6691B-4BC6-4D6D-8282-42627D263180}"/>
              </a:ext>
            </a:extLst>
          </p:cNvPr>
          <p:cNvSpPr>
            <a:spLocks noGrp="1"/>
          </p:cNvSpPr>
          <p:nvPr>
            <p:ph type="title"/>
          </p:nvPr>
        </p:nvSpPr>
        <p:spPr/>
        <p:txBody>
          <a:bodyPr/>
          <a:lstStyle/>
          <a:p>
            <a:r>
              <a:rPr lang="zh-CN" altLang="en-US" dirty="0"/>
              <a:t>实验与分析</a:t>
            </a:r>
            <a:r>
              <a:rPr lang="en-US" altLang="zh-CN" dirty="0"/>
              <a:t>-</a:t>
            </a:r>
            <a:r>
              <a:rPr lang="zh-CN" altLang="en-US" dirty="0"/>
              <a:t>实验结果分析</a:t>
            </a:r>
          </a:p>
        </p:txBody>
      </p:sp>
      <p:pic>
        <p:nvPicPr>
          <p:cNvPr id="5" name="内容占位符 4">
            <a:extLst>
              <a:ext uri="{FF2B5EF4-FFF2-40B4-BE49-F238E27FC236}">
                <a16:creationId xmlns:a16="http://schemas.microsoft.com/office/drawing/2014/main" id="{BAD41ECD-7169-4354-BFBB-CC6B34264F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225" y="1690688"/>
            <a:ext cx="4623692" cy="4351338"/>
          </a:xfrm>
        </p:spPr>
      </p:pic>
      <p:pic>
        <p:nvPicPr>
          <p:cNvPr id="6" name="图片 5">
            <a:extLst>
              <a:ext uri="{FF2B5EF4-FFF2-40B4-BE49-F238E27FC236}">
                <a16:creationId xmlns:a16="http://schemas.microsoft.com/office/drawing/2014/main" id="{F6556950-D1CA-4BE9-879F-8B9EA5FC6488}"/>
              </a:ext>
            </a:extLst>
          </p:cNvPr>
          <p:cNvPicPr>
            <a:picLocks noChangeAspect="1"/>
          </p:cNvPicPr>
          <p:nvPr/>
        </p:nvPicPr>
        <p:blipFill>
          <a:blip r:embed="rId3"/>
          <a:stretch>
            <a:fillRect/>
          </a:stretch>
        </p:blipFill>
        <p:spPr>
          <a:xfrm>
            <a:off x="5329917" y="1690688"/>
            <a:ext cx="6176283" cy="4564734"/>
          </a:xfrm>
          <a:prstGeom prst="rect">
            <a:avLst/>
          </a:prstGeom>
        </p:spPr>
      </p:pic>
    </p:spTree>
    <p:extLst>
      <p:ext uri="{BB962C8B-B14F-4D97-AF65-F5344CB8AC3E}">
        <p14:creationId xmlns:p14="http://schemas.microsoft.com/office/powerpoint/2010/main" val="5047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F709F-3FCE-40BB-ABD3-9E09DE02A2EA}"/>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B4B19E85-26BA-419F-AD7C-7126EFEFA690}"/>
              </a:ext>
            </a:extLst>
          </p:cNvPr>
          <p:cNvSpPr>
            <a:spLocks noGrp="1"/>
          </p:cNvSpPr>
          <p:nvPr>
            <p:ph idx="1"/>
          </p:nvPr>
        </p:nvSpPr>
        <p:spPr/>
        <p:txBody>
          <a:bodyPr/>
          <a:lstStyle/>
          <a:p>
            <a:r>
              <a:rPr lang="zh-CN" altLang="en-US" dirty="0"/>
              <a:t>环境：</a:t>
            </a:r>
            <a:r>
              <a:rPr lang="en-US" altLang="zh-CN" dirty="0"/>
              <a:t>MULTIAGENT system (</a:t>
            </a:r>
            <a:r>
              <a:rPr lang="zh-CN" altLang="en-US" dirty="0"/>
              <a:t>直译：多重代理系统，个人理解：多客户端系统</a:t>
            </a:r>
            <a:r>
              <a:rPr lang="en-US" altLang="zh-CN" dirty="0"/>
              <a:t>) is composed of a loosely coupled group of agents. These agents can collaboratively solve complex problems by interacting with one another</a:t>
            </a:r>
          </a:p>
          <a:p>
            <a:r>
              <a:rPr lang="zh-CN" altLang="en-US" dirty="0"/>
              <a:t>背景：</a:t>
            </a:r>
            <a:r>
              <a:rPr lang="en-US" altLang="zh-CN" dirty="0"/>
              <a:t>MARL(multiagent reinforcement learning)</a:t>
            </a:r>
            <a:r>
              <a:rPr lang="zh-CN" altLang="en-US" dirty="0"/>
              <a:t>，在</a:t>
            </a:r>
            <a:r>
              <a:rPr lang="en-US" altLang="zh-CN" dirty="0"/>
              <a:t>MARL</a:t>
            </a:r>
            <a:r>
              <a:rPr lang="zh-CN" altLang="en-US" dirty="0"/>
              <a:t>中，</a:t>
            </a:r>
            <a:r>
              <a:rPr lang="en-US" altLang="zh-CN" dirty="0"/>
              <a:t>agent </a:t>
            </a:r>
            <a:r>
              <a:rPr lang="zh-CN" altLang="en-US" dirty="0"/>
              <a:t>可以通过与环境或其他</a:t>
            </a:r>
            <a:r>
              <a:rPr lang="en-US" altLang="zh-CN" dirty="0"/>
              <a:t>agents</a:t>
            </a:r>
            <a:r>
              <a:rPr lang="zh-CN" altLang="en-US" dirty="0"/>
              <a:t>的反复交互来学习</a:t>
            </a:r>
            <a:r>
              <a:rPr lang="en-US" altLang="zh-CN" dirty="0"/>
              <a:t>behavior.</a:t>
            </a:r>
            <a:r>
              <a:rPr lang="zh-CN" altLang="en-US" dirty="0"/>
              <a:t>传统的</a:t>
            </a:r>
            <a:r>
              <a:rPr lang="en-US" altLang="zh-CN" dirty="0"/>
              <a:t>MARL</a:t>
            </a:r>
            <a:r>
              <a:rPr lang="zh-CN" altLang="en-US" dirty="0"/>
              <a:t>方法需要大量的</a:t>
            </a:r>
            <a:r>
              <a:rPr lang="en-US" altLang="zh-CN" dirty="0"/>
              <a:t>agent</a:t>
            </a:r>
            <a:r>
              <a:rPr lang="zh-CN" altLang="en-US" dirty="0"/>
              <a:t>和环境的交互来学习</a:t>
            </a:r>
            <a:r>
              <a:rPr lang="en-US" altLang="zh-CN" dirty="0"/>
              <a:t>behavior</a:t>
            </a:r>
            <a:r>
              <a:rPr lang="zh-CN" altLang="en-US" dirty="0"/>
              <a:t>，为了提升</a:t>
            </a:r>
            <a:r>
              <a:rPr lang="en-US" altLang="zh-CN" dirty="0"/>
              <a:t>agent</a:t>
            </a:r>
            <a:r>
              <a:rPr lang="zh-CN" altLang="en-US" dirty="0"/>
              <a:t>学习的表现，</a:t>
            </a:r>
            <a:r>
              <a:rPr lang="en-US" altLang="zh-CN" dirty="0"/>
              <a:t>agent </a:t>
            </a:r>
            <a:r>
              <a:rPr lang="en-US" altLang="zh-CN" dirty="0" err="1"/>
              <a:t>advicing</a:t>
            </a:r>
            <a:r>
              <a:rPr lang="zh-CN" altLang="en-US" dirty="0"/>
              <a:t>被提出。</a:t>
            </a:r>
            <a:endParaRPr lang="en-US" altLang="zh-CN" dirty="0"/>
          </a:p>
          <a:p>
            <a:r>
              <a:rPr lang="en-US" altLang="zh-CN" dirty="0"/>
              <a:t>agent </a:t>
            </a:r>
            <a:r>
              <a:rPr lang="en-US" altLang="zh-CN" dirty="0" err="1"/>
              <a:t>advicing</a:t>
            </a:r>
            <a:r>
              <a:rPr lang="en-US" altLang="zh-CN" dirty="0"/>
              <a:t> :</a:t>
            </a:r>
            <a:r>
              <a:rPr lang="zh-CN" altLang="en-US" dirty="0"/>
              <a:t> </a:t>
            </a:r>
            <a:r>
              <a:rPr lang="en-US" altLang="zh-CN" dirty="0"/>
              <a:t>agent</a:t>
            </a:r>
            <a:r>
              <a:rPr lang="zh-CN" altLang="en-US" dirty="0"/>
              <a:t>之间可以互相寻求</a:t>
            </a:r>
            <a:r>
              <a:rPr lang="en-US" altLang="zh-CN" dirty="0"/>
              <a:t>advices.</a:t>
            </a:r>
            <a:endParaRPr lang="zh-CN" altLang="en-US" dirty="0"/>
          </a:p>
        </p:txBody>
      </p:sp>
    </p:spTree>
    <p:extLst>
      <p:ext uri="{BB962C8B-B14F-4D97-AF65-F5344CB8AC3E}">
        <p14:creationId xmlns:p14="http://schemas.microsoft.com/office/powerpoint/2010/main" val="4123326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6691B-4BC6-4D6D-8282-42627D263180}"/>
              </a:ext>
            </a:extLst>
          </p:cNvPr>
          <p:cNvSpPr>
            <a:spLocks noGrp="1"/>
          </p:cNvSpPr>
          <p:nvPr>
            <p:ph type="title"/>
          </p:nvPr>
        </p:nvSpPr>
        <p:spPr/>
        <p:txBody>
          <a:bodyPr/>
          <a:lstStyle/>
          <a:p>
            <a:r>
              <a:rPr lang="zh-CN" altLang="en-US" dirty="0"/>
              <a:t>实验与分析</a:t>
            </a:r>
            <a:r>
              <a:rPr lang="en-US" altLang="zh-CN" dirty="0"/>
              <a:t>-</a:t>
            </a:r>
            <a:r>
              <a:rPr lang="zh-CN" altLang="en-US" dirty="0"/>
              <a:t>实验结果分析</a:t>
            </a:r>
          </a:p>
        </p:txBody>
      </p:sp>
      <p:pic>
        <p:nvPicPr>
          <p:cNvPr id="5" name="内容占位符 4">
            <a:extLst>
              <a:ext uri="{FF2B5EF4-FFF2-40B4-BE49-F238E27FC236}">
                <a16:creationId xmlns:a16="http://schemas.microsoft.com/office/drawing/2014/main" id="{BAD41ECD-7169-4354-BFBB-CC6B34264F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225" y="1690688"/>
            <a:ext cx="4623692" cy="4351338"/>
          </a:xfrm>
        </p:spPr>
      </p:pic>
      <p:pic>
        <p:nvPicPr>
          <p:cNvPr id="4" name="图片 3">
            <a:extLst>
              <a:ext uri="{FF2B5EF4-FFF2-40B4-BE49-F238E27FC236}">
                <a16:creationId xmlns:a16="http://schemas.microsoft.com/office/drawing/2014/main" id="{D6AA0C90-9DE0-491D-96DE-59E9A3787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892" y="1414020"/>
            <a:ext cx="5891908" cy="5330051"/>
          </a:xfrm>
          <a:prstGeom prst="rect">
            <a:avLst/>
          </a:prstGeom>
        </p:spPr>
      </p:pic>
    </p:spTree>
    <p:extLst>
      <p:ext uri="{BB962C8B-B14F-4D97-AF65-F5344CB8AC3E}">
        <p14:creationId xmlns:p14="http://schemas.microsoft.com/office/powerpoint/2010/main" val="109916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6691B-4BC6-4D6D-8282-42627D263180}"/>
              </a:ext>
            </a:extLst>
          </p:cNvPr>
          <p:cNvSpPr>
            <a:spLocks noGrp="1"/>
          </p:cNvSpPr>
          <p:nvPr>
            <p:ph type="title"/>
          </p:nvPr>
        </p:nvSpPr>
        <p:spPr/>
        <p:txBody>
          <a:bodyPr/>
          <a:lstStyle/>
          <a:p>
            <a:r>
              <a:rPr lang="zh-CN" altLang="en-US" dirty="0"/>
              <a:t>实验与分析</a:t>
            </a:r>
            <a:r>
              <a:rPr lang="en-US" altLang="zh-CN" dirty="0"/>
              <a:t>-</a:t>
            </a:r>
            <a:r>
              <a:rPr lang="zh-CN" altLang="en-US" dirty="0"/>
              <a:t>实验结果分析</a:t>
            </a:r>
          </a:p>
        </p:txBody>
      </p:sp>
      <p:pic>
        <p:nvPicPr>
          <p:cNvPr id="8" name="内容占位符 7">
            <a:extLst>
              <a:ext uri="{FF2B5EF4-FFF2-40B4-BE49-F238E27FC236}">
                <a16:creationId xmlns:a16="http://schemas.microsoft.com/office/drawing/2014/main" id="{4C0163D4-6FF9-4895-8552-CBE680C14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617746" cy="4351338"/>
          </a:xfrm>
        </p:spPr>
      </p:pic>
      <p:pic>
        <p:nvPicPr>
          <p:cNvPr id="10" name="图片 9">
            <a:extLst>
              <a:ext uri="{FF2B5EF4-FFF2-40B4-BE49-F238E27FC236}">
                <a16:creationId xmlns:a16="http://schemas.microsoft.com/office/drawing/2014/main" id="{8D5B2632-083C-436D-8D79-4614FCCB7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946" y="1690688"/>
            <a:ext cx="5674183" cy="2822690"/>
          </a:xfrm>
          <a:prstGeom prst="rect">
            <a:avLst/>
          </a:prstGeom>
        </p:spPr>
      </p:pic>
    </p:spTree>
    <p:extLst>
      <p:ext uri="{BB962C8B-B14F-4D97-AF65-F5344CB8AC3E}">
        <p14:creationId xmlns:p14="http://schemas.microsoft.com/office/powerpoint/2010/main" val="575924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6691B-4BC6-4D6D-8282-42627D263180}"/>
              </a:ext>
            </a:extLst>
          </p:cNvPr>
          <p:cNvSpPr>
            <a:spLocks noGrp="1"/>
          </p:cNvSpPr>
          <p:nvPr>
            <p:ph type="title"/>
          </p:nvPr>
        </p:nvSpPr>
        <p:spPr/>
        <p:txBody>
          <a:bodyPr/>
          <a:lstStyle/>
          <a:p>
            <a:r>
              <a:rPr lang="zh-CN" altLang="en-US" dirty="0"/>
              <a:t>实验与分析</a:t>
            </a:r>
            <a:r>
              <a:rPr lang="en-US" altLang="zh-CN" dirty="0"/>
              <a:t>-</a:t>
            </a:r>
            <a:r>
              <a:rPr lang="zh-CN" altLang="en-US" dirty="0"/>
              <a:t>实验结果分析</a:t>
            </a:r>
          </a:p>
        </p:txBody>
      </p:sp>
      <p:pic>
        <p:nvPicPr>
          <p:cNvPr id="8" name="内容占位符 7">
            <a:extLst>
              <a:ext uri="{FF2B5EF4-FFF2-40B4-BE49-F238E27FC236}">
                <a16:creationId xmlns:a16="http://schemas.microsoft.com/office/drawing/2014/main" id="{4C0163D4-6FF9-4895-8552-CBE680C14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617746" cy="4351338"/>
          </a:xfrm>
        </p:spPr>
      </p:pic>
      <p:pic>
        <p:nvPicPr>
          <p:cNvPr id="4" name="图片 3">
            <a:extLst>
              <a:ext uri="{FF2B5EF4-FFF2-40B4-BE49-F238E27FC236}">
                <a16:creationId xmlns:a16="http://schemas.microsoft.com/office/drawing/2014/main" id="{AFB951E8-60DC-4045-B737-F7A73EE5F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946" y="1690688"/>
            <a:ext cx="6143344" cy="3028409"/>
          </a:xfrm>
          <a:prstGeom prst="rect">
            <a:avLst/>
          </a:prstGeom>
        </p:spPr>
      </p:pic>
    </p:spTree>
    <p:extLst>
      <p:ext uri="{BB962C8B-B14F-4D97-AF65-F5344CB8AC3E}">
        <p14:creationId xmlns:p14="http://schemas.microsoft.com/office/powerpoint/2010/main" val="28982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08635-56CB-4802-A8DF-87271090F901}"/>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D6A3B73C-C4BF-4341-9C79-6BDEC71A3594}"/>
              </a:ext>
            </a:extLst>
          </p:cNvPr>
          <p:cNvSpPr>
            <a:spLocks noGrp="1"/>
          </p:cNvSpPr>
          <p:nvPr>
            <p:ph idx="1"/>
          </p:nvPr>
        </p:nvSpPr>
        <p:spPr>
          <a:xfrm>
            <a:off x="838200" y="2498103"/>
            <a:ext cx="10515600" cy="3678860"/>
          </a:xfrm>
        </p:spPr>
        <p:txBody>
          <a:bodyPr/>
          <a:lstStyle/>
          <a:p>
            <a:r>
              <a:rPr lang="zh-CN" altLang="en-US" dirty="0"/>
              <a:t>做了什么？</a:t>
            </a:r>
            <a:endParaRPr lang="en-US" altLang="zh-CN" dirty="0"/>
          </a:p>
          <a:p>
            <a:r>
              <a:rPr lang="zh-CN" altLang="en-US" dirty="0"/>
              <a:t>这篇论文把恶意代理和通信开销全部考虑在内，提出了新的</a:t>
            </a:r>
            <a:r>
              <a:rPr lang="en-US" altLang="zh-CN" dirty="0"/>
              <a:t>advising</a:t>
            </a:r>
            <a:r>
              <a:rPr lang="zh-CN" altLang="en-US" dirty="0"/>
              <a:t>方法！</a:t>
            </a:r>
          </a:p>
        </p:txBody>
      </p:sp>
    </p:spTree>
    <p:extLst>
      <p:ext uri="{BB962C8B-B14F-4D97-AF65-F5344CB8AC3E}">
        <p14:creationId xmlns:p14="http://schemas.microsoft.com/office/powerpoint/2010/main" val="354801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C1EA9-6290-418C-81D0-37FC90331CC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F1C1E534-C3A9-4A6F-A41F-2A8FD137AA62}"/>
              </a:ext>
            </a:extLst>
          </p:cNvPr>
          <p:cNvSpPr>
            <a:spLocks noGrp="1"/>
          </p:cNvSpPr>
          <p:nvPr>
            <p:ph idx="1"/>
          </p:nvPr>
        </p:nvSpPr>
        <p:spPr/>
        <p:txBody>
          <a:bodyPr/>
          <a:lstStyle/>
          <a:p>
            <a:r>
              <a:rPr lang="zh-CN" altLang="en-US" dirty="0"/>
              <a:t>有什么创新？</a:t>
            </a:r>
            <a:endParaRPr lang="en-US" altLang="zh-CN" dirty="0"/>
          </a:p>
          <a:p>
            <a:r>
              <a:rPr lang="zh-CN" altLang="en-US" dirty="0"/>
              <a:t>提出的方法通过解决恶意代理和通信开销的问题，克服了现存方法的限制</a:t>
            </a:r>
            <a:endParaRPr lang="en-US" altLang="zh-CN" dirty="0"/>
          </a:p>
          <a:p>
            <a:r>
              <a:rPr lang="zh-CN" altLang="en-US" dirty="0"/>
              <a:t>通过使用差分隐私技术，提出的方法可以在不需要确认恶意代理的情况下降低他们带来的影响。因此，用来建立信任模型的时间以及通信开销可以被保留</a:t>
            </a:r>
            <a:endParaRPr lang="en-US" altLang="zh-CN" dirty="0"/>
          </a:p>
          <a:p>
            <a:r>
              <a:rPr lang="zh-CN" altLang="en-US" dirty="0"/>
              <a:t>通过应用隐私估算理念，提出的方法可以自然的在不牺牲学习表现的情况下控制通信开销</a:t>
            </a:r>
          </a:p>
        </p:txBody>
      </p:sp>
    </p:spTree>
    <p:extLst>
      <p:ext uri="{BB962C8B-B14F-4D97-AF65-F5344CB8AC3E}">
        <p14:creationId xmlns:p14="http://schemas.microsoft.com/office/powerpoint/2010/main" val="38899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2889A-F32C-4626-9741-64CF211F99AB}"/>
              </a:ext>
            </a:extLst>
          </p:cNvPr>
          <p:cNvSpPr>
            <a:spLocks noGrp="1"/>
          </p:cNvSpPr>
          <p:nvPr>
            <p:ph type="title"/>
          </p:nvPr>
        </p:nvSpPr>
        <p:spPr/>
        <p:txBody>
          <a:bodyPr/>
          <a:lstStyle/>
          <a:p>
            <a:r>
              <a:rPr lang="en-US" altLang="zh-CN" dirty="0"/>
              <a:t>Motivation Example</a:t>
            </a:r>
            <a:endParaRPr lang="zh-CN" altLang="en-US" dirty="0"/>
          </a:p>
        </p:txBody>
      </p:sp>
      <p:sp>
        <p:nvSpPr>
          <p:cNvPr id="6" name="内容占位符 5">
            <a:extLst>
              <a:ext uri="{FF2B5EF4-FFF2-40B4-BE49-F238E27FC236}">
                <a16:creationId xmlns:a16="http://schemas.microsoft.com/office/drawing/2014/main" id="{9713170A-B0CD-4509-9A82-F8A21A4A77CF}"/>
              </a:ext>
            </a:extLst>
          </p:cNvPr>
          <p:cNvSpPr>
            <a:spLocks noGrp="1"/>
          </p:cNvSpPr>
          <p:nvPr>
            <p:ph idx="1"/>
          </p:nvPr>
        </p:nvSpPr>
        <p:spPr/>
        <p:txBody>
          <a:bodyPr/>
          <a:lstStyle/>
          <a:p>
            <a:r>
              <a:rPr lang="zh-CN" altLang="en-US" dirty="0"/>
              <a:t>每个传感器作为一个客户端，检查环境状况并发送信号给基站来做进一步处理</a:t>
            </a: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20808A1E-7AE9-4B26-8C80-19A3947C9D4D}"/>
              </a:ext>
            </a:extLst>
          </p:cNvPr>
          <p:cNvPicPr>
            <a:picLocks noChangeAspect="1"/>
          </p:cNvPicPr>
          <p:nvPr/>
        </p:nvPicPr>
        <p:blipFill>
          <a:blip r:embed="rId2"/>
          <a:stretch>
            <a:fillRect/>
          </a:stretch>
        </p:blipFill>
        <p:spPr>
          <a:xfrm>
            <a:off x="2384049" y="2812132"/>
            <a:ext cx="6653449" cy="2928791"/>
          </a:xfrm>
          <a:prstGeom prst="rect">
            <a:avLst/>
          </a:prstGeom>
        </p:spPr>
      </p:pic>
    </p:spTree>
    <p:extLst>
      <p:ext uri="{BB962C8B-B14F-4D97-AF65-F5344CB8AC3E}">
        <p14:creationId xmlns:p14="http://schemas.microsoft.com/office/powerpoint/2010/main" val="395504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E1BA3-7564-4F13-AA83-BF7B335E8F09}"/>
              </a:ext>
            </a:extLst>
          </p:cNvPr>
          <p:cNvSpPr>
            <a:spLocks noGrp="1"/>
          </p:cNvSpPr>
          <p:nvPr>
            <p:ph type="title"/>
          </p:nvPr>
        </p:nvSpPr>
        <p:spPr/>
        <p:txBody>
          <a:bodyPr/>
          <a:lstStyle/>
          <a:p>
            <a:r>
              <a:rPr lang="en-US" altLang="zh-CN" dirty="0"/>
              <a:t>Motivation Example</a:t>
            </a:r>
            <a:endParaRPr lang="zh-CN" altLang="en-US" dirty="0"/>
          </a:p>
        </p:txBody>
      </p:sp>
      <p:sp>
        <p:nvSpPr>
          <p:cNvPr id="3" name="内容占位符 2">
            <a:extLst>
              <a:ext uri="{FF2B5EF4-FFF2-40B4-BE49-F238E27FC236}">
                <a16:creationId xmlns:a16="http://schemas.microsoft.com/office/drawing/2014/main" id="{09BAC465-3ECE-4E5F-AC68-FFA2635C09A4}"/>
              </a:ext>
            </a:extLst>
          </p:cNvPr>
          <p:cNvSpPr>
            <a:spLocks noGrp="1"/>
          </p:cNvSpPr>
          <p:nvPr>
            <p:ph idx="1"/>
          </p:nvPr>
        </p:nvSpPr>
        <p:spPr/>
        <p:txBody>
          <a:bodyPr/>
          <a:lstStyle/>
          <a:p>
            <a:r>
              <a:rPr lang="en-US" altLang="zh-CN" dirty="0"/>
              <a:t>packet routing problem:</a:t>
            </a:r>
          </a:p>
          <a:p>
            <a:r>
              <a:rPr lang="zh-CN" altLang="en-US" dirty="0"/>
              <a:t>由于通信范围的限制，</a:t>
            </a:r>
            <a:r>
              <a:rPr lang="en-US" altLang="zh-CN" dirty="0"/>
              <a:t>packets</a:t>
            </a:r>
            <a:r>
              <a:rPr lang="zh-CN" altLang="en-US" dirty="0"/>
              <a:t>一般不能直接到达</a:t>
            </a:r>
            <a:r>
              <a:rPr lang="en-US" altLang="zh-CN" dirty="0"/>
              <a:t>base station</a:t>
            </a:r>
            <a:r>
              <a:rPr lang="zh-CN" altLang="en-US" dirty="0"/>
              <a:t>，所以要途径许多</a:t>
            </a:r>
            <a:r>
              <a:rPr lang="en-US" altLang="zh-CN" dirty="0"/>
              <a:t>sensors</a:t>
            </a:r>
            <a:r>
              <a:rPr lang="zh-CN" altLang="en-US" dirty="0"/>
              <a:t>，由此引出通信开销问题。</a:t>
            </a:r>
            <a:endParaRPr lang="en-US" altLang="zh-CN" dirty="0"/>
          </a:p>
          <a:p>
            <a:r>
              <a:rPr lang="zh-CN" altLang="en-US" dirty="0"/>
              <a:t>通信开销问题：</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1D4FEDCC-B646-43DB-94CA-C2215E2B02E8}"/>
              </a:ext>
            </a:extLst>
          </p:cNvPr>
          <p:cNvPicPr>
            <a:picLocks noChangeAspect="1"/>
          </p:cNvPicPr>
          <p:nvPr/>
        </p:nvPicPr>
        <p:blipFill>
          <a:blip r:embed="rId2"/>
          <a:stretch>
            <a:fillRect/>
          </a:stretch>
        </p:blipFill>
        <p:spPr>
          <a:xfrm>
            <a:off x="2407130" y="3727713"/>
            <a:ext cx="7377740" cy="2449250"/>
          </a:xfrm>
          <a:prstGeom prst="rect">
            <a:avLst/>
          </a:prstGeom>
        </p:spPr>
      </p:pic>
    </p:spTree>
    <p:extLst>
      <p:ext uri="{BB962C8B-B14F-4D97-AF65-F5344CB8AC3E}">
        <p14:creationId xmlns:p14="http://schemas.microsoft.com/office/powerpoint/2010/main" val="80903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7258B-C977-4BDC-BBF7-4D7CFBE2B5F1}"/>
              </a:ext>
            </a:extLst>
          </p:cNvPr>
          <p:cNvSpPr>
            <a:spLocks noGrp="1"/>
          </p:cNvSpPr>
          <p:nvPr>
            <p:ph type="title"/>
          </p:nvPr>
        </p:nvSpPr>
        <p:spPr/>
        <p:txBody>
          <a:bodyPr/>
          <a:lstStyle/>
          <a:p>
            <a:r>
              <a:rPr lang="zh-CN" altLang="en-US" dirty="0"/>
              <a:t>预备知识</a:t>
            </a:r>
            <a:r>
              <a:rPr lang="en-US" altLang="zh-CN" dirty="0"/>
              <a:t>-</a:t>
            </a:r>
            <a:r>
              <a:rPr lang="zh-CN" altLang="en-US" dirty="0"/>
              <a:t>强化学习</a:t>
            </a:r>
          </a:p>
        </p:txBody>
      </p:sp>
      <p:sp>
        <p:nvSpPr>
          <p:cNvPr id="3" name="内容占位符 2">
            <a:extLst>
              <a:ext uri="{FF2B5EF4-FFF2-40B4-BE49-F238E27FC236}">
                <a16:creationId xmlns:a16="http://schemas.microsoft.com/office/drawing/2014/main" id="{6D78BA92-CA9C-4BAB-9B65-FF7BC36EB237}"/>
              </a:ext>
            </a:extLst>
          </p:cNvPr>
          <p:cNvSpPr>
            <a:spLocks noGrp="1"/>
          </p:cNvSpPr>
          <p:nvPr>
            <p:ph idx="1"/>
          </p:nvPr>
        </p:nvSpPr>
        <p:spPr>
          <a:xfrm>
            <a:off x="838200" y="1461155"/>
            <a:ext cx="10515600" cy="4715808"/>
          </a:xfrm>
        </p:spPr>
        <p:txBody>
          <a:bodyPr>
            <a:normAutofit fontScale="92500" lnSpcReduction="10000"/>
          </a:bodyPr>
          <a:lstStyle/>
          <a:p>
            <a:r>
              <a:rPr lang="zh-CN" altLang="en-US" dirty="0"/>
              <a:t>马尔可夫决策过程，通常被描述成</a:t>
            </a:r>
            <a:r>
              <a:rPr lang="en-US" altLang="zh-CN" dirty="0"/>
              <a:t>tuple (S, A, T, R)</a:t>
            </a:r>
          </a:p>
          <a:p>
            <a:r>
              <a:rPr lang="en-US" altLang="zh-CN" dirty="0"/>
              <a:t>S</a:t>
            </a:r>
            <a:r>
              <a:rPr lang="zh-CN" altLang="en-US" dirty="0"/>
              <a:t>：</a:t>
            </a:r>
            <a:r>
              <a:rPr lang="en-US" altLang="zh-CN" dirty="0"/>
              <a:t>the set of states </a:t>
            </a:r>
            <a:r>
              <a:rPr lang="zh-CN" altLang="en-US" dirty="0"/>
              <a:t>状态集</a:t>
            </a:r>
            <a:endParaRPr lang="en-US" altLang="zh-CN" dirty="0"/>
          </a:p>
          <a:p>
            <a:r>
              <a:rPr lang="en-US" altLang="zh-CN" dirty="0"/>
              <a:t>A</a:t>
            </a:r>
            <a:r>
              <a:rPr lang="zh-CN" altLang="en-US" dirty="0"/>
              <a:t>：</a:t>
            </a:r>
            <a:r>
              <a:rPr lang="en-US" altLang="zh-CN" dirty="0"/>
              <a:t>the set of actions available to the agent </a:t>
            </a:r>
            <a:r>
              <a:rPr lang="zh-CN" altLang="en-US" dirty="0"/>
              <a:t>可用操作集</a:t>
            </a:r>
            <a:endParaRPr lang="en-US" altLang="zh-CN" dirty="0"/>
          </a:p>
          <a:p>
            <a:r>
              <a:rPr lang="en-US" altLang="zh-CN" dirty="0"/>
              <a:t>T</a:t>
            </a:r>
            <a:r>
              <a:rPr lang="zh-CN" altLang="en-US" dirty="0"/>
              <a:t>：</a:t>
            </a:r>
            <a:r>
              <a:rPr lang="en-US" altLang="zh-CN" dirty="0"/>
              <a:t>the transition function </a:t>
            </a:r>
            <a:r>
              <a:rPr lang="zh-CN" altLang="en-US" dirty="0"/>
              <a:t>过渡函数？</a:t>
            </a:r>
            <a:endParaRPr lang="en-US" altLang="zh-CN" dirty="0"/>
          </a:p>
          <a:p>
            <a:r>
              <a:rPr lang="en-US" altLang="zh-CN" dirty="0"/>
              <a:t>R</a:t>
            </a:r>
            <a:r>
              <a:rPr lang="zh-CN" altLang="en-US" dirty="0"/>
              <a:t>：</a:t>
            </a:r>
            <a:r>
              <a:rPr lang="en-US" altLang="zh-CN" dirty="0"/>
              <a:t>the reward function </a:t>
            </a:r>
            <a:r>
              <a:rPr lang="zh-CN" altLang="en-US" dirty="0"/>
              <a:t>反馈函数</a:t>
            </a:r>
            <a:endParaRPr lang="en-US" altLang="zh-CN" dirty="0"/>
          </a:p>
          <a:p>
            <a:r>
              <a:rPr lang="zh-CN" altLang="en-US" dirty="0"/>
              <a:t>过程：</a:t>
            </a:r>
            <a:r>
              <a:rPr lang="en-US" altLang="zh-CN" dirty="0"/>
              <a:t>At each step, the agent observes the state s ∈ S of the environment, and selects an action a ∈ A based on its policy </a:t>
            </a:r>
            <a:r>
              <a:rPr lang="el-GR" altLang="zh-CN" dirty="0"/>
              <a:t>π. </a:t>
            </a:r>
            <a:r>
              <a:rPr lang="en-US" altLang="zh-CN" dirty="0"/>
              <a:t>After performing the action, the agent receives a real-valued reward r, and the environment changes to a new state s1 ∈ S. The agent then updates its policy </a:t>
            </a:r>
            <a:r>
              <a:rPr lang="el-GR" altLang="zh-CN" dirty="0"/>
              <a:t>π </a:t>
            </a:r>
            <a:r>
              <a:rPr lang="en-US" altLang="zh-CN" dirty="0"/>
              <a:t>based on the reward r and the new state s1. Through this way, the agent can gradually accumulate knowledge and improve its policy to maximize its total long-term expected reward.</a:t>
            </a:r>
            <a:endParaRPr lang="zh-CN" altLang="en-US" dirty="0"/>
          </a:p>
        </p:txBody>
      </p:sp>
    </p:spTree>
    <p:extLst>
      <p:ext uri="{BB962C8B-B14F-4D97-AF65-F5344CB8AC3E}">
        <p14:creationId xmlns:p14="http://schemas.microsoft.com/office/powerpoint/2010/main" val="327266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75EA3-324B-42FF-B60A-DDBCE2A934AF}"/>
              </a:ext>
            </a:extLst>
          </p:cNvPr>
          <p:cNvSpPr>
            <a:spLocks noGrp="1"/>
          </p:cNvSpPr>
          <p:nvPr>
            <p:ph type="title"/>
          </p:nvPr>
        </p:nvSpPr>
        <p:spPr/>
        <p:txBody>
          <a:bodyPr/>
          <a:lstStyle/>
          <a:p>
            <a:r>
              <a:rPr lang="zh-CN" altLang="en-US" dirty="0"/>
              <a:t>预备知识</a:t>
            </a:r>
            <a:r>
              <a:rPr lang="en-US" altLang="zh-CN" dirty="0"/>
              <a:t>-</a:t>
            </a:r>
            <a:r>
              <a:rPr lang="zh-CN" altLang="en-US" dirty="0"/>
              <a:t>强化学习</a:t>
            </a:r>
          </a:p>
        </p:txBody>
      </p:sp>
      <p:sp>
        <p:nvSpPr>
          <p:cNvPr id="7" name="内容占位符 6">
            <a:extLst>
              <a:ext uri="{FF2B5EF4-FFF2-40B4-BE49-F238E27FC236}">
                <a16:creationId xmlns:a16="http://schemas.microsoft.com/office/drawing/2014/main" id="{9DE82974-BCE0-4C2A-B1BE-E8DA212521CB}"/>
              </a:ext>
            </a:extLst>
          </p:cNvPr>
          <p:cNvSpPr>
            <a:spLocks noGrp="1"/>
          </p:cNvSpPr>
          <p:nvPr>
            <p:ph idx="1"/>
          </p:nvPr>
        </p:nvSpPr>
        <p:spPr/>
        <p:txBody>
          <a:bodyPr/>
          <a:lstStyle/>
          <a:p>
            <a:r>
              <a:rPr lang="en-US" altLang="zh-CN" dirty="0"/>
              <a:t>Q-function =&gt; Q-value</a:t>
            </a:r>
          </a:p>
          <a:p>
            <a:endParaRPr lang="zh-CN" altLang="en-US" dirty="0"/>
          </a:p>
        </p:txBody>
      </p:sp>
      <p:pic>
        <p:nvPicPr>
          <p:cNvPr id="9" name="图片 8">
            <a:extLst>
              <a:ext uri="{FF2B5EF4-FFF2-40B4-BE49-F238E27FC236}">
                <a16:creationId xmlns:a16="http://schemas.microsoft.com/office/drawing/2014/main" id="{FE48CF83-9F0E-4AB1-A0BF-0AC0760BEA7E}"/>
              </a:ext>
            </a:extLst>
          </p:cNvPr>
          <p:cNvPicPr>
            <a:picLocks noChangeAspect="1"/>
          </p:cNvPicPr>
          <p:nvPr/>
        </p:nvPicPr>
        <p:blipFill>
          <a:blip r:embed="rId2"/>
          <a:stretch>
            <a:fillRect/>
          </a:stretch>
        </p:blipFill>
        <p:spPr>
          <a:xfrm>
            <a:off x="2125933" y="2823076"/>
            <a:ext cx="7940133" cy="1211848"/>
          </a:xfrm>
          <a:prstGeom prst="rect">
            <a:avLst/>
          </a:prstGeom>
        </p:spPr>
      </p:pic>
    </p:spTree>
    <p:extLst>
      <p:ext uri="{BB962C8B-B14F-4D97-AF65-F5344CB8AC3E}">
        <p14:creationId xmlns:p14="http://schemas.microsoft.com/office/powerpoint/2010/main" val="8086818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1791</Words>
  <Application>Microsoft Office PowerPoint</Application>
  <PresentationFormat>宽屏</PresentationFormat>
  <Paragraphs>112</Paragraphs>
  <Slides>32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等线</vt:lpstr>
      <vt:lpstr>等线 Light</vt:lpstr>
      <vt:lpstr>Arial</vt:lpstr>
      <vt:lpstr>Office 主题​​</vt:lpstr>
      <vt:lpstr>Differentially Private Malicious Agent Avoidancein Multiagent Advising Learning</vt:lpstr>
      <vt:lpstr>Abstract</vt:lpstr>
      <vt:lpstr>Introduction</vt:lpstr>
      <vt:lpstr>Introduction</vt:lpstr>
      <vt:lpstr>Introduction</vt:lpstr>
      <vt:lpstr>Motivation Example</vt:lpstr>
      <vt:lpstr>Motivation Example</vt:lpstr>
      <vt:lpstr>预备知识-强化学习</vt:lpstr>
      <vt:lpstr>预备知识-强化学习</vt:lpstr>
      <vt:lpstr>预备知识-差分隐私</vt:lpstr>
      <vt:lpstr>预备知识-差分隐私</vt:lpstr>
      <vt:lpstr>预备知识-差分隐私</vt:lpstr>
      <vt:lpstr>Differentially Private Agent Advising Approach</vt:lpstr>
      <vt:lpstr>Differentially Private Agent Advising Approach</vt:lpstr>
      <vt:lpstr>Differentially Private Agent Advising Approach</vt:lpstr>
      <vt:lpstr>Differentially Private Agent Advising Approach</vt:lpstr>
      <vt:lpstr>Differentially Private Agent Advising Approach</vt:lpstr>
      <vt:lpstr>Differentially Private Agent Advising Approach</vt:lpstr>
      <vt:lpstr>Differentially Private Agent Advising Approach</vt:lpstr>
      <vt:lpstr>实验与分析</vt:lpstr>
      <vt:lpstr>实验与分析-场景一</vt:lpstr>
      <vt:lpstr>实验与分析-场景一</vt:lpstr>
      <vt:lpstr>实验与分析-场景二</vt:lpstr>
      <vt:lpstr>实验与分析-场景二</vt:lpstr>
      <vt:lpstr>实验与分析-场景二</vt:lpstr>
      <vt:lpstr>实验与分析-实验结果分析</vt:lpstr>
      <vt:lpstr>实验与分析-实验结果分析</vt:lpstr>
      <vt:lpstr>实验与分析-实验结果分析</vt:lpstr>
      <vt:lpstr>实验与分析-实验结果分析</vt:lpstr>
      <vt:lpstr>实验与分析-实验结果分析</vt:lpstr>
      <vt:lpstr>实验与分析-实验结果分析</vt:lpstr>
      <vt:lpstr>实验与分析-实验结果分析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Differentially Private Malicious Agent Avoidancein Multiagent Advising Learning</dc:title>
  <dc:creator>文瀚 常</dc:creator>
  <cp:lastModifiedBy>文瀚 常</cp:lastModifiedBy>
  <cp:revision>39</cp:revision>
  <dcterms:created xsi:type="dcterms:W3CDTF">2020-07-29T08:13:48Z</dcterms:created>
  <dcterms:modified xsi:type="dcterms:W3CDTF">2020-08-03T05:20:53Z</dcterms:modified>
</cp:coreProperties>
</file>