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4" r:id="rId3"/>
    <p:sldId id="263" r:id="rId4"/>
    <p:sldId id="267" r:id="rId5"/>
    <p:sldId id="264" r:id="rId6"/>
    <p:sldId id="285" r:id="rId7"/>
    <p:sldId id="268" r:id="rId8"/>
    <p:sldId id="289" r:id="rId9"/>
    <p:sldId id="288" r:id="rId1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5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962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  <a:t>2022/4/12</a:t>
            </a:fld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  <a:t>‹#›</a:t>
            </a:fld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87576" y="1582090"/>
            <a:ext cx="5591964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4200" b="1" dirty="0">
                <a:solidFill>
                  <a:srgbClr val="1B4367"/>
                </a:solidFill>
                <a:cs typeface="+mn-ea"/>
                <a:sym typeface="+mn-lt"/>
              </a:rPr>
              <a:t>XML</a:t>
            </a:r>
            <a:r>
              <a:rPr lang="zh-CN" altLang="en-US" sz="4200" b="1" dirty="0">
                <a:solidFill>
                  <a:srgbClr val="1B4367"/>
                </a:solidFill>
                <a:cs typeface="+mn-ea"/>
                <a:sym typeface="+mn-lt"/>
              </a:rPr>
              <a:t>第二次研讨：</a:t>
            </a:r>
            <a:r>
              <a:rPr lang="en-US" altLang="zh-CN" sz="4200" b="1" dirty="0">
                <a:solidFill>
                  <a:srgbClr val="1B4367"/>
                </a:solidFill>
                <a:cs typeface="+mn-ea"/>
                <a:sym typeface="+mn-lt"/>
              </a:rPr>
              <a:t>XSL</a:t>
            </a:r>
            <a:endParaRPr lang="zh-CN" altLang="en-US" sz="4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3404878" y="3196479"/>
            <a:ext cx="3461808" cy="8079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组名：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Dracula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汇报时间：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成员：包亦成 王骏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04509" y="2280748"/>
            <a:ext cx="5358765" cy="29238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hangingPunct="0"/>
            <a:r>
              <a:rPr lang="en-US" altLang="zh-CN" sz="1450">
                <a:solidFill>
                  <a:srgbClr val="1B4367"/>
                </a:solidFill>
                <a:cs typeface="+mn-ea"/>
                <a:sym typeface="+mn-lt"/>
              </a:rPr>
              <a:t>Keywords</a:t>
            </a:r>
            <a:r>
              <a:rPr lang="en-US" altLang="zh-CN" sz="1450" dirty="0">
                <a:solidFill>
                  <a:srgbClr val="1B4367"/>
                </a:solidFill>
                <a:cs typeface="+mn-ea"/>
                <a:sym typeface="+mn-lt"/>
              </a:rPr>
              <a:t>: XSLT, </a:t>
            </a:r>
            <a:r>
              <a:rPr lang="en-US" altLang="zh-CN" sz="1450" dirty="0" err="1">
                <a:solidFill>
                  <a:srgbClr val="1B4367"/>
                </a:solidFill>
                <a:cs typeface="+mn-ea"/>
                <a:sym typeface="+mn-lt"/>
              </a:rPr>
              <a:t>Xpath</a:t>
            </a:r>
            <a:endParaRPr lang="en-US" altLang="zh-CN" sz="1450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5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 bldLvl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rgbClr val="1B4367"/>
                </a:solidFill>
                <a:cs typeface="+mn-ea"/>
                <a:sym typeface="+mn-lt"/>
              </a:rPr>
              <a:t>Show Time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62BFD07-40F1-490A-9276-BA26AF939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5900"/>
            <a:ext cx="9144000" cy="4617600"/>
          </a:xfrm>
          <a:prstGeom prst="rect">
            <a:avLst/>
          </a:prstGeom>
        </p:spPr>
      </p:pic>
      <p:sp>
        <p:nvSpPr>
          <p:cNvPr id="21" name="文本框 15">
            <a:extLst>
              <a:ext uri="{FF2B5EF4-FFF2-40B4-BE49-F238E27FC236}">
                <a16:creationId xmlns:a16="http://schemas.microsoft.com/office/drawing/2014/main" id="{AE6CE956-0A64-4C88-BF8B-C6E8FCA14717}"/>
              </a:ext>
            </a:extLst>
          </p:cNvPr>
          <p:cNvSpPr txBox="1"/>
          <p:nvPr/>
        </p:nvSpPr>
        <p:spPr>
          <a:xfrm>
            <a:off x="671286" y="811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首页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-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瞩目的队伍介绍</a:t>
            </a:r>
          </a:p>
        </p:txBody>
      </p:sp>
      <p:cxnSp>
        <p:nvCxnSpPr>
          <p:cNvPr id="22" name="直接连接符 25">
            <a:extLst>
              <a:ext uri="{FF2B5EF4-FFF2-40B4-BE49-F238E27FC236}">
                <a16:creationId xmlns:a16="http://schemas.microsoft.com/office/drawing/2014/main" id="{F5BD1381-322F-43B3-BF48-972F5A63B529}"/>
              </a:ext>
            </a:extLst>
          </p:cNvPr>
          <p:cNvCxnSpPr/>
          <p:nvPr/>
        </p:nvCxnSpPr>
        <p:spPr>
          <a:xfrm>
            <a:off x="736378" y="4288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709386" y="309785"/>
            <a:ext cx="3945164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数据展示页面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-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清楚直观，重心突出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68CE6D2-2608-428D-A5CF-310F4773B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4645"/>
            <a:ext cx="9144000" cy="457682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15"/>
          <p:cNvSpPr txBox="1"/>
          <p:nvPr/>
        </p:nvSpPr>
        <p:spPr>
          <a:xfrm>
            <a:off x="709386" y="309785"/>
            <a:ext cx="3373664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宣传页面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-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简介大方，风格统一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4B2FD84-183D-49F1-9855-9F2BA46DF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4190"/>
            <a:ext cx="9144000" cy="44693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实现方法与思路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Placeholder 2"/>
          <p:cNvSpPr txBox="1"/>
          <p:nvPr/>
        </p:nvSpPr>
        <p:spPr>
          <a:xfrm>
            <a:off x="1906916" y="1188959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模块化</a:t>
            </a:r>
          </a:p>
        </p:txBody>
      </p:sp>
      <p:sp>
        <p:nvSpPr>
          <p:cNvPr id="89" name="Text Placeholder 8"/>
          <p:cNvSpPr txBox="1"/>
          <p:nvPr/>
        </p:nvSpPr>
        <p:spPr>
          <a:xfrm>
            <a:off x="1906915" y="1520058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使用两个模块来展示所有内容</a:t>
            </a:r>
          </a:p>
        </p:txBody>
      </p:sp>
      <p:sp>
        <p:nvSpPr>
          <p:cNvPr id="37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方法思路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249193" y="1314056"/>
            <a:ext cx="602227" cy="602227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15" name="泪滴形 14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31762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3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4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5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50" name="Text Placeholder 2"/>
          <p:cNvSpPr txBox="1"/>
          <p:nvPr/>
        </p:nvSpPr>
        <p:spPr>
          <a:xfrm>
            <a:off x="5456566" y="3821907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重用</a:t>
            </a:r>
          </a:p>
        </p:txBody>
      </p:sp>
      <p:sp>
        <p:nvSpPr>
          <p:cNvPr id="51" name="Text Placeholder 8"/>
          <p:cNvSpPr txBox="1"/>
          <p:nvPr/>
        </p:nvSpPr>
        <p:spPr>
          <a:xfrm>
            <a:off x="5456565" y="4167531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巧用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if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语句，进一步复用代码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4798843" y="3940712"/>
            <a:ext cx="602227" cy="602227"/>
            <a:chOff x="4440068" y="3016787"/>
            <a:chExt cx="602227" cy="602227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>
              <a:off x="4440068" y="30167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571197" y="3149450"/>
              <a:ext cx="339968" cy="336901"/>
              <a:chOff x="4735830" y="4453890"/>
              <a:chExt cx="176213" cy="174625"/>
            </a:xfrm>
            <a:grpFill/>
          </p:grpSpPr>
          <p:sp>
            <p:nvSpPr>
              <p:cNvPr id="31757" name="Oval 42"/>
              <p:cNvSpPr/>
              <p:nvPr/>
            </p:nvSpPr>
            <p:spPr>
              <a:xfrm>
                <a:off x="4735830" y="4472940"/>
                <a:ext cx="73025" cy="6985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8" name="Oval 43"/>
              <p:cNvSpPr/>
              <p:nvPr/>
            </p:nvSpPr>
            <p:spPr>
              <a:xfrm>
                <a:off x="4823143" y="4453890"/>
                <a:ext cx="88900" cy="8890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9" name="Oval 44"/>
              <p:cNvSpPr/>
              <p:nvPr/>
            </p:nvSpPr>
            <p:spPr>
              <a:xfrm>
                <a:off x="4735830" y="4557078"/>
                <a:ext cx="73025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0" name="Oval 45"/>
              <p:cNvSpPr/>
              <p:nvPr/>
            </p:nvSpPr>
            <p:spPr>
              <a:xfrm>
                <a:off x="4823143" y="4557078"/>
                <a:ext cx="71437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FF040C4-6238-4DFC-A977-DA1E8F182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00" y="2221910"/>
            <a:ext cx="3404030" cy="25717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8379A9-5AEB-4428-869D-6E54D47B5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415" y="1064689"/>
            <a:ext cx="3140285" cy="22619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37" grpId="0"/>
      <p:bldP spid="50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Placeholder 2"/>
          <p:cNvSpPr txBox="1"/>
          <p:nvPr/>
        </p:nvSpPr>
        <p:spPr>
          <a:xfrm>
            <a:off x="1792616" y="1188959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突出重点</a:t>
            </a:r>
          </a:p>
        </p:txBody>
      </p:sp>
      <p:sp>
        <p:nvSpPr>
          <p:cNvPr id="89" name="Text Placeholder 8"/>
          <p:cNvSpPr txBox="1"/>
          <p:nvPr/>
        </p:nvSpPr>
        <p:spPr>
          <a:xfrm>
            <a:off x="1792614" y="1520058"/>
            <a:ext cx="3363026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choose when otherwise</a:t>
            </a:r>
          </a:p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来条件渲染排名</a:t>
            </a:r>
          </a:p>
        </p:txBody>
      </p:sp>
      <p:sp>
        <p:nvSpPr>
          <p:cNvPr id="37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方法思路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134893" y="1314056"/>
            <a:ext cx="602227" cy="602227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15" name="泪滴形 14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31762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3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4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5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50" name="Text Placeholder 2"/>
          <p:cNvSpPr txBox="1"/>
          <p:nvPr/>
        </p:nvSpPr>
        <p:spPr>
          <a:xfrm>
            <a:off x="5456566" y="3821907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交替色</a:t>
            </a:r>
          </a:p>
        </p:txBody>
      </p:sp>
      <p:sp>
        <p:nvSpPr>
          <p:cNvPr id="51" name="Text Placeholder 8"/>
          <p:cNvSpPr txBox="1"/>
          <p:nvPr/>
        </p:nvSpPr>
        <p:spPr>
          <a:xfrm>
            <a:off x="5456565" y="4167531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巧用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if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语句，来实现交替取真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4798843" y="3940712"/>
            <a:ext cx="602227" cy="602227"/>
            <a:chOff x="4440068" y="3016787"/>
            <a:chExt cx="602227" cy="602227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>
              <a:off x="4440068" y="30167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571197" y="3149450"/>
              <a:ext cx="339968" cy="336901"/>
              <a:chOff x="4735830" y="4453890"/>
              <a:chExt cx="176213" cy="174625"/>
            </a:xfrm>
            <a:grpFill/>
          </p:grpSpPr>
          <p:sp>
            <p:nvSpPr>
              <p:cNvPr id="31757" name="Oval 42"/>
              <p:cNvSpPr/>
              <p:nvPr/>
            </p:nvSpPr>
            <p:spPr>
              <a:xfrm>
                <a:off x="4735830" y="4472940"/>
                <a:ext cx="73025" cy="6985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8" name="Oval 43"/>
              <p:cNvSpPr/>
              <p:nvPr/>
            </p:nvSpPr>
            <p:spPr>
              <a:xfrm>
                <a:off x="4823143" y="4453890"/>
                <a:ext cx="88900" cy="8890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9" name="Oval 44"/>
              <p:cNvSpPr/>
              <p:nvPr/>
            </p:nvSpPr>
            <p:spPr>
              <a:xfrm>
                <a:off x="4735830" y="4557078"/>
                <a:ext cx="73025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0" name="Oval 45"/>
              <p:cNvSpPr/>
              <p:nvPr/>
            </p:nvSpPr>
            <p:spPr>
              <a:xfrm>
                <a:off x="4823143" y="4557078"/>
                <a:ext cx="71437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C592FDE-7F32-410B-8FB3-073444B9D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93" y="2195651"/>
            <a:ext cx="3731954" cy="2341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8B107D-DA6A-4F37-A477-B1423B504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415" y="1156775"/>
            <a:ext cx="3629864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60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37" grpId="0"/>
      <p:bldP spid="50" grpId="0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80466" y="2787026"/>
            <a:ext cx="2059781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000" dirty="0">
                <a:solidFill>
                  <a:srgbClr val="1B4367"/>
                </a:solidFill>
                <a:cs typeface="+mn-ea"/>
                <a:sym typeface="+mn-lt"/>
              </a:rPr>
              <a:t>感谢大家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theme/theme1.xml><?xml version="1.0" encoding="utf-8"?>
<a:theme xmlns:a="http://schemas.openxmlformats.org/drawingml/2006/main" name="夏雨家 https://xnwe.taobao.com/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118</Words>
  <Application>Microsoft Office PowerPoint</Application>
  <PresentationFormat>On-screen Show (16:9)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微软雅黑</vt:lpstr>
      <vt:lpstr>Arial</vt:lpstr>
      <vt:lpstr>Calibri</vt:lpstr>
      <vt:lpstr>夏雨家 https://xnwe.taobao.com/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简约线条创意毕业论文答辩开题报告动态PPT模板</dc:title>
  <dc:creator>qzuser</dc:creator>
  <cp:keywords>qzuser</cp:keywords>
  <cp:lastModifiedBy>Cup O Air</cp:lastModifiedBy>
  <cp:revision>69</cp:revision>
  <dcterms:created xsi:type="dcterms:W3CDTF">2018-11-08T00:27:20Z</dcterms:created>
  <dcterms:modified xsi:type="dcterms:W3CDTF">2022-04-12T01:24:06Z</dcterms:modified>
  <cp:category>qzuser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