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4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58" r:id="rId4"/>
    <p:sldId id="270" r:id="rId5"/>
    <p:sldId id="280" r:id="rId6"/>
    <p:sldId id="281" r:id="rId7"/>
    <p:sldId id="274" r:id="rId8"/>
    <p:sldId id="277" r:id="rId9"/>
    <p:sldId id="284" r:id="rId10"/>
    <p:sldId id="278" r:id="rId11"/>
    <p:sldId id="283" r:id="rId12"/>
    <p:sldId id="285" r:id="rId13"/>
    <p:sldId id="287" r:id="rId14"/>
    <p:sldId id="275" r:id="rId15"/>
    <p:sldId id="291" r:id="rId16"/>
    <p:sldId id="290" r:id="rId17"/>
    <p:sldId id="276" r:id="rId18"/>
    <p:sldId id="292" r:id="rId19"/>
    <p:sldId id="293" r:id="rId20"/>
    <p:sldId id="279" r:id="rId21"/>
    <p:sldId id="26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269E"/>
    <a:srgbClr val="003D86"/>
    <a:srgbClr val="02A5B8"/>
    <a:srgbClr val="0046B8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95FEF-D805-45BB-B2EB-FBF76928AFAB}" v="52" dt="2020-03-29T22:56:29.6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Xiong" userId="80a700233b614241" providerId="LiveId" clId="{AA395FEF-D805-45BB-B2EB-FBF76928AFAB}"/>
    <pc:docChg chg="undo custSel addSld delSld modSld sldOrd">
      <pc:chgData name="Chang Xiong" userId="80a700233b614241" providerId="LiveId" clId="{AA395FEF-D805-45BB-B2EB-FBF76928AFAB}" dt="2020-03-29T22:56:36.121" v="179" actId="47"/>
      <pc:docMkLst>
        <pc:docMk/>
      </pc:docMkLst>
      <pc:sldChg chg="addSp delSp modSp mod">
        <pc:chgData name="Chang Xiong" userId="80a700233b614241" providerId="LiveId" clId="{AA395FEF-D805-45BB-B2EB-FBF76928AFAB}" dt="2020-03-29T22:55:20.360" v="155" actId="1076"/>
        <pc:sldMkLst>
          <pc:docMk/>
          <pc:sldMk cId="1666274630" sldId="283"/>
        </pc:sldMkLst>
        <pc:spChg chg="mod">
          <ac:chgData name="Chang Xiong" userId="80a700233b614241" providerId="LiveId" clId="{AA395FEF-D805-45BB-B2EB-FBF76928AFAB}" dt="2020-03-29T22:54:05.171" v="138" actId="20577"/>
          <ac:spMkLst>
            <pc:docMk/>
            <pc:sldMk cId="1666274630" sldId="283"/>
            <ac:spMk id="12" creationId="{EB8512E7-17FD-49F7-85D9-F3806408020F}"/>
          </ac:spMkLst>
        </pc:spChg>
        <pc:spChg chg="add mod">
          <ac:chgData name="Chang Xiong" userId="80a700233b614241" providerId="LiveId" clId="{AA395FEF-D805-45BB-B2EB-FBF76928AFAB}" dt="2020-03-29T22:54:33.819" v="140" actId="1076"/>
          <ac:spMkLst>
            <pc:docMk/>
            <pc:sldMk cId="1666274630" sldId="283"/>
            <ac:spMk id="14" creationId="{C3E0AAA3-15D0-4164-B2D5-DBAB47FE3E33}"/>
          </ac:spMkLst>
        </pc:spChg>
        <pc:spChg chg="add mod">
          <ac:chgData name="Chang Xiong" userId="80a700233b614241" providerId="LiveId" clId="{AA395FEF-D805-45BB-B2EB-FBF76928AFAB}" dt="2020-03-29T22:55:20.360" v="155" actId="1076"/>
          <ac:spMkLst>
            <pc:docMk/>
            <pc:sldMk cId="1666274630" sldId="283"/>
            <ac:spMk id="17" creationId="{948B44EF-2EAE-4E98-876D-F55CDB37CBB6}"/>
          </ac:spMkLst>
        </pc:spChg>
        <pc:picChg chg="add mod">
          <ac:chgData name="Chang Xiong" userId="80a700233b614241" providerId="LiveId" clId="{AA395FEF-D805-45BB-B2EB-FBF76928AFAB}" dt="2020-03-29T22:52:45.442" v="61" actId="1076"/>
          <ac:picMkLst>
            <pc:docMk/>
            <pc:sldMk cId="1666274630" sldId="283"/>
            <ac:picMk id="3" creationId="{E3C9483A-A1F7-496C-A90B-2E8393F8A32A}"/>
          </ac:picMkLst>
        </pc:picChg>
        <pc:picChg chg="add mod">
          <ac:chgData name="Chang Xiong" userId="80a700233b614241" providerId="LiveId" clId="{AA395FEF-D805-45BB-B2EB-FBF76928AFAB}" dt="2020-03-29T22:53:26.303" v="67" actId="1076"/>
          <ac:picMkLst>
            <pc:docMk/>
            <pc:sldMk cId="1666274630" sldId="283"/>
            <ac:picMk id="4" creationId="{65469812-03BC-49E3-9259-5E45FB498188}"/>
          </ac:picMkLst>
        </pc:picChg>
        <pc:picChg chg="add mod">
          <ac:chgData name="Chang Xiong" userId="80a700233b614241" providerId="LiveId" clId="{AA395FEF-D805-45BB-B2EB-FBF76928AFAB}" dt="2020-03-29T22:54:57.465" v="150" actId="1076"/>
          <ac:picMkLst>
            <pc:docMk/>
            <pc:sldMk cId="1666274630" sldId="283"/>
            <ac:picMk id="15" creationId="{6FEA0BCA-4045-4AA2-A297-E825158CBD3E}"/>
          </ac:picMkLst>
        </pc:picChg>
        <pc:picChg chg="add mod">
          <ac:chgData name="Chang Xiong" userId="80a700233b614241" providerId="LiveId" clId="{AA395FEF-D805-45BB-B2EB-FBF76928AFAB}" dt="2020-03-29T22:54:53.224" v="148" actId="14100"/>
          <ac:picMkLst>
            <pc:docMk/>
            <pc:sldMk cId="1666274630" sldId="283"/>
            <ac:picMk id="16" creationId="{24859D24-3725-48E6-9AF9-D8B9F049AF69}"/>
          </ac:picMkLst>
        </pc:picChg>
        <pc:picChg chg="del mod">
          <ac:chgData name="Chang Xiong" userId="80a700233b614241" providerId="LiveId" clId="{AA395FEF-D805-45BB-B2EB-FBF76928AFAB}" dt="2020-03-29T22:52:30.959" v="52" actId="478"/>
          <ac:picMkLst>
            <pc:docMk/>
            <pc:sldMk cId="1666274630" sldId="283"/>
            <ac:picMk id="15362" creationId="{A6043DF9-122D-4A7D-98EA-9182762B0E76}"/>
          </ac:picMkLst>
        </pc:picChg>
        <pc:picChg chg="del">
          <ac:chgData name="Chang Xiong" userId="80a700233b614241" providerId="LiveId" clId="{AA395FEF-D805-45BB-B2EB-FBF76928AFAB}" dt="2020-03-29T22:52:52.324" v="62" actId="478"/>
          <ac:picMkLst>
            <pc:docMk/>
            <pc:sldMk cId="1666274630" sldId="283"/>
            <ac:picMk id="15364" creationId="{6E7B1AA2-1734-4A67-A2E3-F06F454F0B03}"/>
          </ac:picMkLst>
        </pc:picChg>
      </pc:sldChg>
      <pc:sldChg chg="addSp modSp mod">
        <pc:chgData name="Chang Xiong" userId="80a700233b614241" providerId="LiveId" clId="{AA395FEF-D805-45BB-B2EB-FBF76928AFAB}" dt="2020-03-29T22:56:32.427" v="178" actId="1076"/>
        <pc:sldMkLst>
          <pc:docMk/>
          <pc:sldMk cId="112299036" sldId="285"/>
        </pc:sldMkLst>
        <pc:spChg chg="mod">
          <ac:chgData name="Chang Xiong" userId="80a700233b614241" providerId="LiveId" clId="{AA395FEF-D805-45BB-B2EB-FBF76928AFAB}" dt="2020-03-29T22:55:34.535" v="158" actId="1076"/>
          <ac:spMkLst>
            <pc:docMk/>
            <pc:sldMk cId="112299036" sldId="285"/>
            <ac:spMk id="12" creationId="{EB8512E7-17FD-49F7-85D9-F3806408020F}"/>
          </ac:spMkLst>
        </pc:spChg>
        <pc:spChg chg="add mod">
          <ac:chgData name="Chang Xiong" userId="80a700233b614241" providerId="LiveId" clId="{AA395FEF-D805-45BB-B2EB-FBF76928AFAB}" dt="2020-03-29T22:56:32.427" v="178" actId="1076"/>
          <ac:spMkLst>
            <pc:docMk/>
            <pc:sldMk cId="112299036" sldId="285"/>
            <ac:spMk id="14" creationId="{99125069-DD46-4DFD-A6C6-BAF270DBA98C}"/>
          </ac:spMkLst>
        </pc:spChg>
        <pc:spChg chg="add mod">
          <ac:chgData name="Chang Xiong" userId="80a700233b614241" providerId="LiveId" clId="{AA395FEF-D805-45BB-B2EB-FBF76928AFAB}" dt="2020-03-29T22:56:20.728" v="175" actId="1076"/>
          <ac:spMkLst>
            <pc:docMk/>
            <pc:sldMk cId="112299036" sldId="285"/>
            <ac:spMk id="15" creationId="{4C0A9536-3C89-4F12-9CDD-E644E12A89E5}"/>
          </ac:spMkLst>
        </pc:spChg>
        <pc:picChg chg="add mod">
          <ac:chgData name="Chang Xiong" userId="80a700233b614241" providerId="LiveId" clId="{AA395FEF-D805-45BB-B2EB-FBF76928AFAB}" dt="2020-03-29T22:56:29.626" v="177" actId="14100"/>
          <ac:picMkLst>
            <pc:docMk/>
            <pc:sldMk cId="112299036" sldId="285"/>
            <ac:picMk id="11" creationId="{E251B11C-8128-4ED7-AD17-447E739BE0EC}"/>
          </ac:picMkLst>
        </pc:picChg>
        <pc:picChg chg="mod">
          <ac:chgData name="Chang Xiong" userId="80a700233b614241" providerId="LiveId" clId="{AA395FEF-D805-45BB-B2EB-FBF76928AFAB}" dt="2020-03-29T22:55:55.257" v="168" actId="1076"/>
          <ac:picMkLst>
            <pc:docMk/>
            <pc:sldMk cId="112299036" sldId="285"/>
            <ac:picMk id="18434" creationId="{47283B62-867A-4289-9A00-2600427D0668}"/>
          </ac:picMkLst>
        </pc:picChg>
      </pc:sldChg>
      <pc:sldChg chg="delSp add del mod">
        <pc:chgData name="Chang Xiong" userId="80a700233b614241" providerId="LiveId" clId="{AA395FEF-D805-45BB-B2EB-FBF76928AFAB}" dt="2020-03-29T22:56:36.121" v="179" actId="47"/>
        <pc:sldMkLst>
          <pc:docMk/>
          <pc:sldMk cId="2289769241" sldId="286"/>
        </pc:sldMkLst>
        <pc:spChg chg="del">
          <ac:chgData name="Chang Xiong" userId="80a700233b614241" providerId="LiveId" clId="{AA395FEF-D805-45BB-B2EB-FBF76928AFAB}" dt="2020-03-29T22:56:12.570" v="173" actId="21"/>
          <ac:spMkLst>
            <pc:docMk/>
            <pc:sldMk cId="2289769241" sldId="286"/>
            <ac:spMk id="7" creationId="{7E60CE62-CB77-40E0-BAF0-B62DAD0B44B9}"/>
          </ac:spMkLst>
        </pc:spChg>
      </pc:sldChg>
      <pc:sldChg chg="addSp modSp mod">
        <pc:chgData name="Chang Xiong" userId="80a700233b614241" providerId="LiveId" clId="{AA395FEF-D805-45BB-B2EB-FBF76928AFAB}" dt="2020-03-29T22:50:46.620" v="47" actId="1076"/>
        <pc:sldMkLst>
          <pc:docMk/>
          <pc:sldMk cId="2545148430" sldId="287"/>
        </pc:sldMkLst>
        <pc:spChg chg="mod">
          <ac:chgData name="Chang Xiong" userId="80a700233b614241" providerId="LiveId" clId="{AA395FEF-D805-45BB-B2EB-FBF76928AFAB}" dt="2020-03-29T22:50:43.606" v="46" actId="27636"/>
          <ac:spMkLst>
            <pc:docMk/>
            <pc:sldMk cId="2545148430" sldId="287"/>
            <ac:spMk id="7" creationId="{7E60CE62-CB77-40E0-BAF0-B62DAD0B44B9}"/>
          </ac:spMkLst>
        </pc:spChg>
        <pc:spChg chg="mod">
          <ac:chgData name="Chang Xiong" userId="80a700233b614241" providerId="LiveId" clId="{AA395FEF-D805-45BB-B2EB-FBF76928AFAB}" dt="2020-03-29T22:50:04.976" v="33" actId="404"/>
          <ac:spMkLst>
            <pc:docMk/>
            <pc:sldMk cId="2545148430" sldId="287"/>
            <ac:spMk id="12" creationId="{EB8512E7-17FD-49F7-85D9-F3806408020F}"/>
          </ac:spMkLst>
        </pc:spChg>
        <pc:picChg chg="add mod">
          <ac:chgData name="Chang Xiong" userId="80a700233b614241" providerId="LiveId" clId="{AA395FEF-D805-45BB-B2EB-FBF76928AFAB}" dt="2020-03-29T22:50:46.620" v="47" actId="1076"/>
          <ac:picMkLst>
            <pc:docMk/>
            <pc:sldMk cId="2545148430" sldId="287"/>
            <ac:picMk id="11" creationId="{5DA0EE69-3566-4061-A887-CABE55AA7BFF}"/>
          </ac:picMkLst>
        </pc:picChg>
        <pc:picChg chg="mod">
          <ac:chgData name="Chang Xiong" userId="80a700233b614241" providerId="LiveId" clId="{AA395FEF-D805-45BB-B2EB-FBF76928AFAB}" dt="2020-03-29T22:50:09.056" v="34" actId="1076"/>
          <ac:picMkLst>
            <pc:docMk/>
            <pc:sldMk cId="2545148430" sldId="287"/>
            <ac:picMk id="20482" creationId="{E9D3314A-9B12-48E3-B921-0EFF196609A6}"/>
          </ac:picMkLst>
        </pc:picChg>
        <pc:cxnChg chg="mod">
          <ac:chgData name="Chang Xiong" userId="80a700233b614241" providerId="LiveId" clId="{AA395FEF-D805-45BB-B2EB-FBF76928AFAB}" dt="2020-03-29T22:49:17.304" v="20" actId="1076"/>
          <ac:cxnSpMkLst>
            <pc:docMk/>
            <pc:sldMk cId="2545148430" sldId="287"/>
            <ac:cxnSpMk id="13" creationId="{DBB2607F-FF1D-4949-B405-A7B9CE16319D}"/>
          </ac:cxnSpMkLst>
        </pc:cxnChg>
      </pc:sldChg>
      <pc:sldChg chg="delSp modSp del mod">
        <pc:chgData name="Chang Xiong" userId="80a700233b614241" providerId="LiveId" clId="{AA395FEF-D805-45BB-B2EB-FBF76928AFAB}" dt="2020-03-29T22:50:49.966" v="48" actId="47"/>
        <pc:sldMkLst>
          <pc:docMk/>
          <pc:sldMk cId="2357381251" sldId="288"/>
        </pc:sldMkLst>
        <pc:spChg chg="del mod">
          <ac:chgData name="Chang Xiong" userId="80a700233b614241" providerId="LiveId" clId="{AA395FEF-D805-45BB-B2EB-FBF76928AFAB}" dt="2020-03-29T22:49:50.594" v="27" actId="478"/>
          <ac:spMkLst>
            <pc:docMk/>
            <pc:sldMk cId="2357381251" sldId="288"/>
            <ac:spMk id="12" creationId="{EB8512E7-17FD-49F7-85D9-F3806408020F}"/>
          </ac:spMkLst>
        </pc:spChg>
        <pc:picChg chg="del">
          <ac:chgData name="Chang Xiong" userId="80a700233b614241" providerId="LiveId" clId="{AA395FEF-D805-45BB-B2EB-FBF76928AFAB}" dt="2020-03-29T22:48:57.779" v="15" actId="21"/>
          <ac:picMkLst>
            <pc:docMk/>
            <pc:sldMk cId="2357381251" sldId="288"/>
            <ac:picMk id="22530" creationId="{BAFB3396-9D5B-4279-AF11-3277D28FBABB}"/>
          </ac:picMkLst>
        </pc:picChg>
      </pc:sldChg>
      <pc:sldChg chg="del ord">
        <pc:chgData name="Chang Xiong" userId="80a700233b614241" providerId="LiveId" clId="{AA395FEF-D805-45BB-B2EB-FBF76928AFAB}" dt="2020-03-29T22:55:15.750" v="154" actId="47"/>
        <pc:sldMkLst>
          <pc:docMk/>
          <pc:sldMk cId="2893122364" sldId="28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ṥľîḋê">
            <a:extLst>
              <a:ext uri="{FF2B5EF4-FFF2-40B4-BE49-F238E27FC236}">
                <a16:creationId xmlns:a16="http://schemas.microsoft.com/office/drawing/2014/main" id="{51449DDC-5DF3-4DB3-A942-70A5EB6ABFCF}"/>
              </a:ext>
            </a:extLst>
          </p:cNvPr>
          <p:cNvSpPr/>
          <p:nvPr userDrawn="1"/>
        </p:nvSpPr>
        <p:spPr>
          <a:xfrm>
            <a:off x="0" y="0"/>
            <a:ext cx="9557454" cy="6858000"/>
          </a:xfrm>
          <a:prstGeom prst="rect">
            <a:avLst/>
          </a:prstGeom>
          <a:solidFill>
            <a:srgbClr val="002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îṣḷíḑé">
            <a:extLst>
              <a:ext uri="{FF2B5EF4-FFF2-40B4-BE49-F238E27FC236}">
                <a16:creationId xmlns:a16="http://schemas.microsoft.com/office/drawing/2014/main" id="{B139F2C8-201E-4AF6-9AF9-D0DE79D14250}"/>
              </a:ext>
            </a:extLst>
          </p:cNvPr>
          <p:cNvSpPr/>
          <p:nvPr userDrawn="1"/>
        </p:nvSpPr>
        <p:spPr>
          <a:xfrm>
            <a:off x="0" y="0"/>
            <a:ext cx="9557454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7317" r="-3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ïṧľiḋê">
            <a:extLst>
              <a:ext uri="{FF2B5EF4-FFF2-40B4-BE49-F238E27FC236}">
                <a16:creationId xmlns:a16="http://schemas.microsoft.com/office/drawing/2014/main" id="{807F68F8-617F-4A79-AD07-95889E54EDCA}"/>
              </a:ext>
            </a:extLst>
          </p:cNvPr>
          <p:cNvSpPr/>
          <p:nvPr userDrawn="1"/>
        </p:nvSpPr>
        <p:spPr>
          <a:xfrm>
            <a:off x="5651500" y="423333"/>
            <a:ext cx="6117167" cy="6011333"/>
          </a:xfrm>
          <a:prstGeom prst="rect">
            <a:avLst/>
          </a:prstGeom>
          <a:blipFill>
            <a:blip r:embed="rId3"/>
            <a:srcRect/>
            <a:stretch>
              <a:fillRect l="-45709" r="-16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25252"/>
            <a:ext cx="487045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6121523"/>
            <a:ext cx="487045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íŝḷîḍé">
            <a:extLst>
              <a:ext uri="{FF2B5EF4-FFF2-40B4-BE49-F238E27FC236}">
                <a16:creationId xmlns:a16="http://schemas.microsoft.com/office/drawing/2014/main" id="{E653734D-0393-4EB3-9D87-B633E7C4B45E}"/>
              </a:ext>
            </a:extLst>
          </p:cNvPr>
          <p:cNvSpPr/>
          <p:nvPr userDrawn="1"/>
        </p:nvSpPr>
        <p:spPr>
          <a:xfrm>
            <a:off x="1" y="1921373"/>
            <a:ext cx="8496299" cy="30152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4532002"/>
            <a:ext cx="7541987" cy="34657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2191657"/>
            <a:ext cx="7541987" cy="234034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$1ide">
            <a:extLst>
              <a:ext uri="{FF2B5EF4-FFF2-40B4-BE49-F238E27FC236}">
                <a16:creationId xmlns:a16="http://schemas.microsoft.com/office/drawing/2014/main" id="{EF8EFA45-65EC-44F8-BC8E-92F398880F9F}"/>
              </a:ext>
            </a:extLst>
          </p:cNvPr>
          <p:cNvSpPr/>
          <p:nvPr userDrawn="1"/>
        </p:nvSpPr>
        <p:spPr>
          <a:xfrm>
            <a:off x="0" y="0"/>
            <a:ext cx="12192000" cy="3412066"/>
          </a:xfrm>
          <a:prstGeom prst="rect">
            <a:avLst/>
          </a:prstGeom>
          <a:solidFill>
            <a:srgbClr val="002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070555" y="342899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071671" y="432434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íṡḻiḑé">
            <a:extLst>
              <a:ext uri="{FF2B5EF4-FFF2-40B4-BE49-F238E27FC236}">
                <a16:creationId xmlns:a16="http://schemas.microsoft.com/office/drawing/2014/main" id="{0DB40985-D29B-4B4B-9809-A0A370A02C05}"/>
              </a:ext>
            </a:extLst>
          </p:cNvPr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t="-88518" b="-485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1iďê">
            <a:extLst>
              <a:ext uri="{FF2B5EF4-FFF2-40B4-BE49-F238E27FC236}">
                <a16:creationId xmlns:a16="http://schemas.microsoft.com/office/drawing/2014/main" id="{FC9DA676-8146-4BAB-ABE8-90E3E16FC750}"/>
              </a:ext>
            </a:extLst>
          </p:cNvPr>
          <p:cNvSpPr/>
          <p:nvPr userDrawn="1"/>
        </p:nvSpPr>
        <p:spPr>
          <a:xfrm>
            <a:off x="0" y="0"/>
            <a:ext cx="12192000" cy="34120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îśľíḓè">
            <a:extLst>
              <a:ext uri="{FF2B5EF4-FFF2-40B4-BE49-F238E27FC236}">
                <a16:creationId xmlns:a16="http://schemas.microsoft.com/office/drawing/2014/main" id="{18009F39-D9C0-4F54-B327-E8A869D8D314}"/>
              </a:ext>
            </a:extLst>
          </p:cNvPr>
          <p:cNvSpPr/>
          <p:nvPr userDrawn="1"/>
        </p:nvSpPr>
        <p:spPr>
          <a:xfrm>
            <a:off x="0" y="-2"/>
            <a:ext cx="12192000" cy="3412068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 t="-69107" b="-691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10845798" cy="347861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905190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608919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îṧḷídè">
            <a:extLst>
              <a:ext uri="{FF2B5EF4-FFF2-40B4-BE49-F238E27FC236}">
                <a16:creationId xmlns:a16="http://schemas.microsoft.com/office/drawing/2014/main" id="{70E16592-B3FA-49FA-89BF-38B09A691BEB}"/>
              </a:ext>
            </a:extLst>
          </p:cNvPr>
          <p:cNvSpPr/>
          <p:nvPr userDrawn="1"/>
        </p:nvSpPr>
        <p:spPr>
          <a:xfrm>
            <a:off x="676276" y="1028699"/>
            <a:ext cx="10845799" cy="28901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5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microsoft.com/office/2007/relationships/hdphoto" Target="../media/hdphoto1.wdp"/><Relationship Id="rId4" Type="http://schemas.openxmlformats.org/officeDocument/2006/relationships/tags" Target="../tags/tag26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15.emf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1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ṣ1íḋ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iṣ1íḋè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ṡḷiḍ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íŝḻíḋè"/>
          <p:cNvSpPr>
            <a:spLocks noGrp="1"/>
          </p:cNvSpPr>
          <p:nvPr>
            <p:ph type="ctrTitle"/>
          </p:nvPr>
        </p:nvSpPr>
        <p:spPr>
          <a:xfrm>
            <a:off x="533400" y="3667124"/>
            <a:ext cx="7634061" cy="1104901"/>
          </a:xfrm>
        </p:spPr>
        <p:txBody>
          <a:bodyPr>
            <a:noAutofit/>
          </a:bodyPr>
          <a:lstStyle/>
          <a:p>
            <a:r>
              <a:rPr lang="en-US" altLang="zh-CN" sz="6000" b="0" dirty="0">
                <a:latin typeface="Impact" panose="020B0806030902050204" pitchFamily="34" charset="0"/>
              </a:rPr>
              <a:t>FR</a:t>
            </a:r>
            <a:r>
              <a:rPr lang="en-US" altLang="zh-CN" sz="6000" b="0" dirty="0">
                <a:solidFill>
                  <a:schemeClr val="accent5"/>
                </a:solidFill>
                <a:latin typeface="Impact" panose="020B0806030902050204" pitchFamily="34" charset="0"/>
              </a:rPr>
              <a:t>A</a:t>
            </a:r>
            <a:r>
              <a:rPr lang="en-US" altLang="zh-CN" sz="6000" b="0" dirty="0">
                <a:latin typeface="Impact" panose="020B0806030902050204" pitchFamily="34" charset="0"/>
              </a:rPr>
              <a:t>UDULENT</a:t>
            </a:r>
            <a:br>
              <a:rPr lang="en-US" altLang="zh-CN" sz="6000" b="0" dirty="0">
                <a:latin typeface="Impact" panose="020B0806030902050204" pitchFamily="34" charset="0"/>
              </a:rPr>
            </a:br>
            <a:br>
              <a:rPr lang="en-US" altLang="zh-CN" sz="6000" b="0" dirty="0">
                <a:latin typeface="Impact" panose="020B0806030902050204" pitchFamily="34" charset="0"/>
              </a:rPr>
            </a:br>
            <a:r>
              <a:rPr lang="en-US" altLang="zh-CN" sz="6000" b="0" dirty="0">
                <a:latin typeface="Impact" panose="020B0806030902050204" pitchFamily="34" charset="0"/>
              </a:rPr>
              <a:t>Analysis And Detection</a:t>
            </a:r>
            <a:endParaRPr lang="zh-CN" altLang="en-US" sz="6000" b="0" dirty="0">
              <a:latin typeface="Impact" panose="020B080603090205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Introduction &amp; Preparation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5E65-BA93-49E1-96D9-990DF417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1266-C229-490A-9628-2D425A19EDA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A63C-52CB-4D9F-9374-2021EA834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11" name="íṣḷiḑe">
            <a:extLst>
              <a:ext uri="{FF2B5EF4-FFF2-40B4-BE49-F238E27FC236}">
                <a16:creationId xmlns:a16="http://schemas.microsoft.com/office/drawing/2014/main" id="{B24BEB7D-B54B-452C-8280-CF14FA1FDF3A}"/>
              </a:ext>
            </a:extLst>
          </p:cNvPr>
          <p:cNvSpPr txBox="1">
            <a:spLocks/>
          </p:cNvSpPr>
          <p:nvPr/>
        </p:nvSpPr>
        <p:spPr>
          <a:xfrm>
            <a:off x="669923" y="1148369"/>
            <a:ext cx="6016625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Train Test Split</a:t>
            </a:r>
            <a:endParaRPr lang="en-US" altLang="zh-CN" sz="2200" i="1" dirty="0"/>
          </a:p>
        </p:txBody>
      </p:sp>
      <p:sp>
        <p:nvSpPr>
          <p:cNvPr id="12" name="îṥľidé">
            <a:extLst>
              <a:ext uri="{FF2B5EF4-FFF2-40B4-BE49-F238E27FC236}">
                <a16:creationId xmlns:a16="http://schemas.microsoft.com/office/drawing/2014/main" id="{D2C73166-DC82-4934-8330-D89FB34056F8}"/>
              </a:ext>
            </a:extLst>
          </p:cNvPr>
          <p:cNvSpPr txBox="1"/>
          <p:nvPr/>
        </p:nvSpPr>
        <p:spPr bwMode="auto">
          <a:xfrm>
            <a:off x="1113319" y="2407067"/>
            <a:ext cx="4981886" cy="327108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Use one hot encoding to transform categorical variables into dummy variables.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Split dataset into train (75%) and test (25%) 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Use oversampling to balance training 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82C85-1C11-4ACF-94A2-1AE7C7DEED94}"/>
              </a:ext>
            </a:extLst>
          </p:cNvPr>
          <p:cNvSpPr txBox="1"/>
          <p:nvPr/>
        </p:nvSpPr>
        <p:spPr>
          <a:xfrm>
            <a:off x="6449782" y="3151788"/>
            <a:ext cx="45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lt"/>
              </a:rPr>
              <a:t>Balanced training set with fraudulent rate of 33% is found to yield the best result.</a:t>
            </a:r>
          </a:p>
          <a:p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48D441-133E-4ECD-92C4-42CD069E476C}"/>
              </a:ext>
            </a:extLst>
          </p:cNvPr>
          <p:cNvCxnSpPr>
            <a:cxnSpLocks/>
          </p:cNvCxnSpPr>
          <p:nvPr/>
        </p:nvCxnSpPr>
        <p:spPr>
          <a:xfrm>
            <a:off x="6095205" y="1566256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284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Exploratory Data Analysis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4BA9A7-0840-4304-A926-82409C255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12F9B-D4B7-4154-8A9C-484F5F059841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0D882-53D7-4B76-9D98-0AA3F1DE4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7" name="íṣḷiḑe">
            <a:extLst>
              <a:ext uri="{FF2B5EF4-FFF2-40B4-BE49-F238E27FC236}">
                <a16:creationId xmlns:a16="http://schemas.microsoft.com/office/drawing/2014/main" id="{7E60CE62-CB77-40E0-BAF0-B62DAD0B44B9}"/>
              </a:ext>
            </a:extLst>
          </p:cNvPr>
          <p:cNvSpPr txBox="1">
            <a:spLocks/>
          </p:cNvSpPr>
          <p:nvPr/>
        </p:nvSpPr>
        <p:spPr>
          <a:xfrm>
            <a:off x="669924" y="1148369"/>
            <a:ext cx="2974974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Time Frame</a:t>
            </a:r>
          </a:p>
        </p:txBody>
      </p:sp>
      <p:sp>
        <p:nvSpPr>
          <p:cNvPr id="12" name="îṥľidé">
            <a:extLst>
              <a:ext uri="{FF2B5EF4-FFF2-40B4-BE49-F238E27FC236}">
                <a16:creationId xmlns:a16="http://schemas.microsoft.com/office/drawing/2014/main" id="{EB8512E7-17FD-49F7-85D9-F3806408020F}"/>
              </a:ext>
            </a:extLst>
          </p:cNvPr>
          <p:cNvSpPr txBox="1"/>
          <p:nvPr/>
        </p:nvSpPr>
        <p:spPr bwMode="auto">
          <a:xfrm>
            <a:off x="599895" y="4669817"/>
            <a:ext cx="5181598" cy="1616683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Fraudulent activity mostly occurs in the first three weeks of the year.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B2607F-FF1D-4949-B405-A7B9CE16319D}"/>
              </a:ext>
            </a:extLst>
          </p:cNvPr>
          <p:cNvCxnSpPr>
            <a:cxnSpLocks/>
          </p:cNvCxnSpPr>
          <p:nvPr/>
        </p:nvCxnSpPr>
        <p:spPr>
          <a:xfrm>
            <a:off x="5905494" y="1608760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C9483A-A1F7-496C-A90B-2E8393F8A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57" y="1753605"/>
            <a:ext cx="5575862" cy="1315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469812-03BC-49E3-9259-5E45FB498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57" y="3105347"/>
            <a:ext cx="5480436" cy="1366930"/>
          </a:xfrm>
          <a:prstGeom prst="rect">
            <a:avLst/>
          </a:prstGeom>
        </p:spPr>
      </p:pic>
      <p:sp>
        <p:nvSpPr>
          <p:cNvPr id="14" name="íṣḷiḑe">
            <a:extLst>
              <a:ext uri="{FF2B5EF4-FFF2-40B4-BE49-F238E27FC236}">
                <a16:creationId xmlns:a16="http://schemas.microsoft.com/office/drawing/2014/main" id="{C3E0AAA3-15D0-4164-B2D5-DBAB47FE3E33}"/>
              </a:ext>
            </a:extLst>
          </p:cNvPr>
          <p:cNvSpPr txBox="1">
            <a:spLocks/>
          </p:cNvSpPr>
          <p:nvPr/>
        </p:nvSpPr>
        <p:spPr>
          <a:xfrm>
            <a:off x="6095205" y="1148369"/>
            <a:ext cx="6016625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Distribution of </a:t>
            </a:r>
            <a:r>
              <a:rPr lang="en-US" altLang="zh-CN" sz="2200" i="1" dirty="0"/>
              <a:t>source </a:t>
            </a:r>
            <a:r>
              <a:rPr lang="en-US" altLang="zh-CN" sz="2200" dirty="0"/>
              <a:t>&amp; </a:t>
            </a:r>
            <a:r>
              <a:rPr lang="en-US" altLang="zh-CN" sz="2200" i="1" dirty="0"/>
              <a:t>browser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FEA0BCA-4045-4AA2-A297-E825158C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15" y="2994942"/>
            <a:ext cx="5085283" cy="147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4859D24-3725-48E6-9AF9-D8B9F04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15" y="1753605"/>
            <a:ext cx="4973372" cy="13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îṥľidé">
            <a:extLst>
              <a:ext uri="{FF2B5EF4-FFF2-40B4-BE49-F238E27FC236}">
                <a16:creationId xmlns:a16="http://schemas.microsoft.com/office/drawing/2014/main" id="{948B44EF-2EAE-4E98-876D-F55CDB37CBB6}"/>
              </a:ext>
            </a:extLst>
          </p:cNvPr>
          <p:cNvSpPr txBox="1"/>
          <p:nvPr/>
        </p:nvSpPr>
        <p:spPr bwMode="auto">
          <a:xfrm>
            <a:off x="6241050" y="4640622"/>
            <a:ext cx="5162542" cy="226052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SEO and Ads have a higher frequency of fraudulent activity.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Google Chrome has the most number of fraudulent activities.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27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Exploratory Data Analysis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4BA9A7-0840-4304-A926-82409C255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12F9B-D4B7-4154-8A9C-484F5F059841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0D882-53D7-4B76-9D98-0AA3F1DE4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7" name="íṣḷiḑe">
            <a:extLst>
              <a:ext uri="{FF2B5EF4-FFF2-40B4-BE49-F238E27FC236}">
                <a16:creationId xmlns:a16="http://schemas.microsoft.com/office/drawing/2014/main" id="{7E60CE62-CB77-40E0-BAF0-B62DAD0B44B9}"/>
              </a:ext>
            </a:extLst>
          </p:cNvPr>
          <p:cNvSpPr txBox="1">
            <a:spLocks/>
          </p:cNvSpPr>
          <p:nvPr/>
        </p:nvSpPr>
        <p:spPr>
          <a:xfrm>
            <a:off x="669924" y="1148369"/>
            <a:ext cx="4445002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Distribution of </a:t>
            </a:r>
            <a:r>
              <a:rPr lang="en-US" altLang="zh-CN" sz="2200" i="1" dirty="0" err="1"/>
              <a:t>signTOpurchase</a:t>
            </a:r>
            <a:endParaRPr lang="en-US" altLang="zh-CN" sz="2200" i="1" dirty="0"/>
          </a:p>
        </p:txBody>
      </p:sp>
      <p:sp>
        <p:nvSpPr>
          <p:cNvPr id="12" name="îṥľidé">
            <a:extLst>
              <a:ext uri="{FF2B5EF4-FFF2-40B4-BE49-F238E27FC236}">
                <a16:creationId xmlns:a16="http://schemas.microsoft.com/office/drawing/2014/main" id="{EB8512E7-17FD-49F7-85D9-F3806408020F}"/>
              </a:ext>
            </a:extLst>
          </p:cNvPr>
          <p:cNvSpPr txBox="1"/>
          <p:nvPr/>
        </p:nvSpPr>
        <p:spPr bwMode="auto">
          <a:xfrm>
            <a:off x="669924" y="5176526"/>
            <a:ext cx="5181598" cy="1057758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Fraud tends to happen when a purchase is made within 24 hours of the sign-up.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B2607F-FF1D-4949-B405-A7B9CE16319D}"/>
              </a:ext>
            </a:extLst>
          </p:cNvPr>
          <p:cNvCxnSpPr>
            <a:cxnSpLocks/>
          </p:cNvCxnSpPr>
          <p:nvPr/>
        </p:nvCxnSpPr>
        <p:spPr>
          <a:xfrm>
            <a:off x="5905494" y="1608760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7283B62-867A-4289-9A00-2600427D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9" y="1948780"/>
            <a:ext cx="4951557" cy="2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251B11C-8128-4ED7-AD17-447E739BE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1833562"/>
            <a:ext cx="5105405" cy="30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îṥľidé">
            <a:extLst>
              <a:ext uri="{FF2B5EF4-FFF2-40B4-BE49-F238E27FC236}">
                <a16:creationId xmlns:a16="http://schemas.microsoft.com/office/drawing/2014/main" id="{99125069-DD46-4DFD-A6C6-BAF270DBA98C}"/>
              </a:ext>
            </a:extLst>
          </p:cNvPr>
          <p:cNvSpPr txBox="1"/>
          <p:nvPr/>
        </p:nvSpPr>
        <p:spPr bwMode="auto">
          <a:xfrm>
            <a:off x="6093402" y="5176526"/>
            <a:ext cx="5181598" cy="895833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The fraudulent activities have a higher frequency around the age of 31 to 33.</a:t>
            </a:r>
          </a:p>
        </p:txBody>
      </p:sp>
      <p:sp>
        <p:nvSpPr>
          <p:cNvPr id="15" name="íṣḷiḑe">
            <a:extLst>
              <a:ext uri="{FF2B5EF4-FFF2-40B4-BE49-F238E27FC236}">
                <a16:creationId xmlns:a16="http://schemas.microsoft.com/office/drawing/2014/main" id="{4C0A9536-3C89-4F12-9CDD-E644E12A89E5}"/>
              </a:ext>
            </a:extLst>
          </p:cNvPr>
          <p:cNvSpPr txBox="1">
            <a:spLocks/>
          </p:cNvSpPr>
          <p:nvPr/>
        </p:nvSpPr>
        <p:spPr>
          <a:xfrm>
            <a:off x="6357502" y="1148368"/>
            <a:ext cx="4445002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Distribution of </a:t>
            </a:r>
            <a:r>
              <a:rPr lang="en-US" altLang="zh-CN" sz="2200" i="1" dirty="0"/>
              <a:t>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9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Exploratory Data Analysis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4BA9A7-0840-4304-A926-82409C255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12F9B-D4B7-4154-8A9C-484F5F059841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0D882-53D7-4B76-9D98-0AA3F1DE4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7" name="íṣḷiḑe">
            <a:extLst>
              <a:ext uri="{FF2B5EF4-FFF2-40B4-BE49-F238E27FC236}">
                <a16:creationId xmlns:a16="http://schemas.microsoft.com/office/drawing/2014/main" id="{7E60CE62-CB77-40E0-BAF0-B62DAD0B44B9}"/>
              </a:ext>
            </a:extLst>
          </p:cNvPr>
          <p:cNvSpPr txBox="1">
            <a:spLocks/>
          </p:cNvSpPr>
          <p:nvPr/>
        </p:nvSpPr>
        <p:spPr>
          <a:xfrm>
            <a:off x="669923" y="1148369"/>
            <a:ext cx="8140700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Distribution of </a:t>
            </a:r>
            <a:r>
              <a:rPr lang="en-US" altLang="zh-CN" sz="2200" i="1" dirty="0" err="1"/>
              <a:t>device_shared</a:t>
            </a:r>
            <a:r>
              <a:rPr lang="en-US" altLang="zh-CN" sz="2200" i="1" dirty="0"/>
              <a:t> </a:t>
            </a:r>
            <a:r>
              <a:rPr lang="en-US" altLang="zh-CN" sz="2200" dirty="0"/>
              <a:t>&amp; </a:t>
            </a:r>
            <a:r>
              <a:rPr lang="en-US" altLang="zh-CN" sz="2200" i="1" dirty="0" err="1"/>
              <a:t>ip_shared</a:t>
            </a:r>
            <a:r>
              <a:rPr lang="en-US" altLang="zh-CN" sz="2200" i="1" dirty="0"/>
              <a:t> &amp; </a:t>
            </a:r>
            <a:r>
              <a:rPr lang="en-US" altLang="zh-CN" sz="2200" i="1" dirty="0" err="1"/>
              <a:t>country_shared</a:t>
            </a:r>
            <a:r>
              <a:rPr lang="en-US" altLang="zh-CN" sz="2200" i="1" dirty="0"/>
              <a:t> </a:t>
            </a:r>
          </a:p>
        </p:txBody>
      </p:sp>
      <p:sp>
        <p:nvSpPr>
          <p:cNvPr id="12" name="îṥľidé">
            <a:extLst>
              <a:ext uri="{FF2B5EF4-FFF2-40B4-BE49-F238E27FC236}">
                <a16:creationId xmlns:a16="http://schemas.microsoft.com/office/drawing/2014/main" id="{EB8512E7-17FD-49F7-85D9-F3806408020F}"/>
              </a:ext>
            </a:extLst>
          </p:cNvPr>
          <p:cNvSpPr txBox="1"/>
          <p:nvPr/>
        </p:nvSpPr>
        <p:spPr bwMode="auto">
          <a:xfrm>
            <a:off x="5809601" y="3889364"/>
            <a:ext cx="5181598" cy="296863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The more devices are shared, the more likely the activities are fraudulent. This is also true for IP address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sym typeface="+mn-lt"/>
              </a:rPr>
              <a:t>The less visit from a country, the more likely purchase from this country is a fraudulent activity.</a:t>
            </a: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B2607F-FF1D-4949-B405-A7B9CE16319D}"/>
              </a:ext>
            </a:extLst>
          </p:cNvPr>
          <p:cNvCxnSpPr>
            <a:cxnSpLocks/>
          </p:cNvCxnSpPr>
          <p:nvPr/>
        </p:nvCxnSpPr>
        <p:spPr>
          <a:xfrm>
            <a:off x="5429244" y="1566256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9D3314A-9B12-48E3-B921-0EFF19660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2" y="1685925"/>
            <a:ext cx="3942240" cy="49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DA0EE69-3566-4061-A887-CABE55AA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49" y="1647071"/>
            <a:ext cx="3854452" cy="224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514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ļ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Model</a:t>
            </a:r>
            <a:endParaRPr lang="zh-CN" altLang="en-US" dirty="0"/>
          </a:p>
        </p:txBody>
      </p:sp>
      <p:sp>
        <p:nvSpPr>
          <p:cNvPr id="6" name="íṣḷïḋ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Algorithm Explanation</a:t>
            </a:r>
          </a:p>
          <a:p>
            <a:pPr lvl="0"/>
            <a:r>
              <a:rPr lang="en-US" altLang="zh-CN" dirty="0"/>
              <a:t>Model Building &amp; Evaluation</a:t>
            </a:r>
            <a:endParaRPr lang="zh-CN" altLang="en-US" dirty="0"/>
          </a:p>
        </p:txBody>
      </p:sp>
      <p:sp>
        <p:nvSpPr>
          <p:cNvPr id="8" name="ïṡľidê">
            <a:extLst>
              <a:ext uri="{FF2B5EF4-FFF2-40B4-BE49-F238E27FC236}">
                <a16:creationId xmlns:a16="http://schemas.microsoft.com/office/drawing/2014/main" id="{43895FD0-6306-4216-9089-0F2E8713A3A3}"/>
              </a:ext>
            </a:extLst>
          </p:cNvPr>
          <p:cNvSpPr txBox="1"/>
          <p:nvPr/>
        </p:nvSpPr>
        <p:spPr>
          <a:xfrm>
            <a:off x="2362200" y="3942251"/>
            <a:ext cx="30029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endParaRPr lang="zh-CN" altLang="en-US" spc="100" dirty="0">
              <a:solidFill>
                <a:schemeClr val="accent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A3832E-D0EA-4960-81CB-73CE82E5A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53667B-0625-448C-BECC-613E8A9541E7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07C82-6A1C-48D8-B19B-0FED35D844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372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Explanation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5E65-BA93-49E1-96D9-990DF417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1266-C229-490A-9628-2D425A19EDA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A63C-52CB-4D9F-9374-2021EA834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12" name="îṥľidé">
            <a:extLst>
              <a:ext uri="{FF2B5EF4-FFF2-40B4-BE49-F238E27FC236}">
                <a16:creationId xmlns:a16="http://schemas.microsoft.com/office/drawing/2014/main" id="{D2C73166-DC82-4934-8330-D89FB34056F8}"/>
              </a:ext>
            </a:extLst>
          </p:cNvPr>
          <p:cNvSpPr txBox="1"/>
          <p:nvPr/>
        </p:nvSpPr>
        <p:spPr bwMode="auto">
          <a:xfrm>
            <a:off x="4817122" y="2052440"/>
            <a:ext cx="6176205" cy="279351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Show superior when the dependent variable is dichotomous.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Prevent overfitting as well as enhancing the accuracy.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Outperform ridge logistic regression on our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0978F-1C5D-4C53-A0F4-53EFED7B0823}"/>
              </a:ext>
            </a:extLst>
          </p:cNvPr>
          <p:cNvSpPr txBox="1"/>
          <p:nvPr/>
        </p:nvSpPr>
        <p:spPr>
          <a:xfrm>
            <a:off x="669924" y="3160304"/>
            <a:ext cx="390904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ym typeface="+mn-lt"/>
              </a:rPr>
              <a:t>Lasso logistics regression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A6DAE4-C4C2-4DFF-9554-1384843D6E96}"/>
              </a:ext>
            </a:extLst>
          </p:cNvPr>
          <p:cNvCxnSpPr>
            <a:cxnSpLocks/>
          </p:cNvCxnSpPr>
          <p:nvPr/>
        </p:nvCxnSpPr>
        <p:spPr>
          <a:xfrm>
            <a:off x="4578970" y="1493921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45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Building &amp; Evaluation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5E65-BA93-49E1-96D9-990DF417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1266-C229-490A-9628-2D425A19EDA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A63C-52CB-4D9F-9374-2021EA834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89110BE0-6809-4D82-AAF4-368C1950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9" y="3002068"/>
            <a:ext cx="47434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7792B-A461-4E6B-80A1-A7B589B1AAC4}"/>
              </a:ext>
            </a:extLst>
          </p:cNvPr>
          <p:cNvCxnSpPr>
            <a:cxnSpLocks/>
          </p:cNvCxnSpPr>
          <p:nvPr/>
        </p:nvCxnSpPr>
        <p:spPr>
          <a:xfrm>
            <a:off x="5652607" y="1464992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ṣḷiḑe">
            <a:extLst>
              <a:ext uri="{FF2B5EF4-FFF2-40B4-BE49-F238E27FC236}">
                <a16:creationId xmlns:a16="http://schemas.microsoft.com/office/drawing/2014/main" id="{E9895621-A34B-47C5-A633-FBF869E4E644}"/>
              </a:ext>
            </a:extLst>
          </p:cNvPr>
          <p:cNvSpPr txBox="1">
            <a:spLocks/>
          </p:cNvSpPr>
          <p:nvPr/>
        </p:nvSpPr>
        <p:spPr>
          <a:xfrm>
            <a:off x="669923" y="1148369"/>
            <a:ext cx="6016625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Model Results</a:t>
            </a:r>
            <a:endParaRPr lang="en-US" altLang="zh-CN" sz="2200" i="1" dirty="0"/>
          </a:p>
        </p:txBody>
      </p:sp>
      <p:sp>
        <p:nvSpPr>
          <p:cNvPr id="13" name="îṥľidé">
            <a:extLst>
              <a:ext uri="{FF2B5EF4-FFF2-40B4-BE49-F238E27FC236}">
                <a16:creationId xmlns:a16="http://schemas.microsoft.com/office/drawing/2014/main" id="{B0D8866E-4871-49A5-9179-4441E5446999}"/>
              </a:ext>
            </a:extLst>
          </p:cNvPr>
          <p:cNvSpPr txBox="1"/>
          <p:nvPr/>
        </p:nvSpPr>
        <p:spPr bwMode="auto">
          <a:xfrm>
            <a:off x="5917170" y="3089678"/>
            <a:ext cx="5162542" cy="140592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The final model yields 92% accuracy and 72% recall </a:t>
            </a:r>
            <a:r>
              <a:rPr lang="en-US" altLang="zh-CN" sz="2000" b="0" dirty="0">
                <a:sym typeface="+mn-lt"/>
              </a:rPr>
              <a:t>on the test set 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in identifying fraud with the threshold of 0.5.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27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ļ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Summary</a:t>
            </a:r>
            <a:endParaRPr lang="zh-CN" altLang="en-US" dirty="0"/>
          </a:p>
        </p:txBody>
      </p:sp>
      <p:sp>
        <p:nvSpPr>
          <p:cNvPr id="6" name="íṣḷïḋ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Model Results Summary &amp; Insights</a:t>
            </a:r>
          </a:p>
          <a:p>
            <a:pPr lvl="0"/>
            <a:r>
              <a:rPr lang="en-US" altLang="zh-CN" dirty="0"/>
              <a:t>Business Recommendation</a:t>
            </a:r>
            <a:endParaRPr lang="zh-CN" altLang="en-US" dirty="0"/>
          </a:p>
        </p:txBody>
      </p:sp>
      <p:sp>
        <p:nvSpPr>
          <p:cNvPr id="8" name="ïṡľidê">
            <a:extLst>
              <a:ext uri="{FF2B5EF4-FFF2-40B4-BE49-F238E27FC236}">
                <a16:creationId xmlns:a16="http://schemas.microsoft.com/office/drawing/2014/main" id="{2F8C2436-981F-4212-B4F7-581A461D6319}"/>
              </a:ext>
            </a:extLst>
          </p:cNvPr>
          <p:cNvSpPr txBox="1"/>
          <p:nvPr/>
        </p:nvSpPr>
        <p:spPr>
          <a:xfrm>
            <a:off x="2362200" y="3942251"/>
            <a:ext cx="30029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endParaRPr lang="zh-CN" altLang="en-US" spc="100" dirty="0">
              <a:solidFill>
                <a:schemeClr val="accent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F0D259D-D0EB-4D6A-B58B-14727B571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B822C-F325-4071-9A8D-674BB399F1A5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6C4D429-3A43-4FC6-B6C2-3B1B37A83E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0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>
            <a:extLst>
              <a:ext uri="{FF2B5EF4-FFF2-40B4-BE49-F238E27FC236}">
                <a16:creationId xmlns:a16="http://schemas.microsoft.com/office/drawing/2014/main" id="{35A7F411-9479-4C6F-94FA-92B9DA43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" y="1957906"/>
            <a:ext cx="6814344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Results Summary &amp; Insights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5E65-BA93-49E1-96D9-990DF417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1266-C229-490A-9628-2D425A19EDA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A63C-52CB-4D9F-9374-2021EA834E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7792B-A461-4E6B-80A1-A7B589B1AAC4}"/>
              </a:ext>
            </a:extLst>
          </p:cNvPr>
          <p:cNvCxnSpPr>
            <a:cxnSpLocks/>
          </p:cNvCxnSpPr>
          <p:nvPr/>
        </p:nvCxnSpPr>
        <p:spPr>
          <a:xfrm>
            <a:off x="6414607" y="1419261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ṣḷiḑe">
            <a:extLst>
              <a:ext uri="{FF2B5EF4-FFF2-40B4-BE49-F238E27FC236}">
                <a16:creationId xmlns:a16="http://schemas.microsoft.com/office/drawing/2014/main" id="{E9895621-A34B-47C5-A633-FBF869E4E644}"/>
              </a:ext>
            </a:extLst>
          </p:cNvPr>
          <p:cNvSpPr txBox="1">
            <a:spLocks/>
          </p:cNvSpPr>
          <p:nvPr/>
        </p:nvSpPr>
        <p:spPr>
          <a:xfrm>
            <a:off x="669923" y="1148369"/>
            <a:ext cx="6016625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Relative Feature Importance</a:t>
            </a:r>
            <a:endParaRPr lang="en-US" altLang="zh-CN" sz="2200" i="1" dirty="0"/>
          </a:p>
        </p:txBody>
      </p:sp>
      <p:sp>
        <p:nvSpPr>
          <p:cNvPr id="13" name="îṥľidé">
            <a:extLst>
              <a:ext uri="{FF2B5EF4-FFF2-40B4-BE49-F238E27FC236}">
                <a16:creationId xmlns:a16="http://schemas.microsoft.com/office/drawing/2014/main" id="{B0D8866E-4871-49A5-9179-4441E5446999}"/>
              </a:ext>
            </a:extLst>
          </p:cNvPr>
          <p:cNvSpPr txBox="1"/>
          <p:nvPr/>
        </p:nvSpPr>
        <p:spPr bwMode="auto">
          <a:xfrm>
            <a:off x="6550578" y="3059219"/>
            <a:ext cx="4657726" cy="102869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1" dirty="0" err="1">
                <a:latin typeface="+mn-lt"/>
                <a:ea typeface="+mn-ea"/>
                <a:sym typeface="+mn-lt"/>
              </a:rPr>
              <a:t>device_shared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 and </a:t>
            </a:r>
            <a:r>
              <a:rPr lang="en-US" altLang="zh-CN" sz="2000" b="0" i="1" dirty="0" err="1">
                <a:latin typeface="+mn-lt"/>
                <a:ea typeface="+mn-ea"/>
                <a:sym typeface="+mn-lt"/>
              </a:rPr>
              <a:t>ip_shared</a:t>
            </a:r>
            <a:r>
              <a:rPr lang="en-US" altLang="zh-CN" sz="2000" b="0" i="1" dirty="0">
                <a:latin typeface="+mn-lt"/>
                <a:ea typeface="+mn-ea"/>
                <a:sym typeface="+mn-lt"/>
              </a:rPr>
              <a:t> 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are the most important features.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6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Results Summary &amp; Insights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EB5E65-BA93-49E1-96D9-990DF417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1266-C229-490A-9628-2D425A19EDA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A63C-52CB-4D9F-9374-2021EA834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13" name="îṥľidé">
            <a:extLst>
              <a:ext uri="{FF2B5EF4-FFF2-40B4-BE49-F238E27FC236}">
                <a16:creationId xmlns:a16="http://schemas.microsoft.com/office/drawing/2014/main" id="{B0D8866E-4871-49A5-9179-4441E5446999}"/>
              </a:ext>
            </a:extLst>
          </p:cNvPr>
          <p:cNvSpPr txBox="1"/>
          <p:nvPr/>
        </p:nvSpPr>
        <p:spPr bwMode="auto">
          <a:xfrm>
            <a:off x="669922" y="1680055"/>
            <a:ext cx="10792977" cy="2506934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The more a device is shared, the more likely the transaction would be fraudulent.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The more unique an IP address is, </a:t>
            </a:r>
            <a:r>
              <a:rPr lang="en-US" altLang="zh-CN" sz="2000" b="0" dirty="0">
                <a:sym typeface="+mn-lt"/>
              </a:rPr>
              <a:t>more likely the transaction would be fraudulent.</a:t>
            </a: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New IP address has a higher chance making a fraudulent transactions.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IE browser users tend to have a higher fraudulent probability.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SEO and Advertisement access seems to be responsible for most of the fraudulent cases.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98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şḻíḓé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347832" y="1288554"/>
            <a:ext cx="7977143" cy="4280892"/>
            <a:chOff x="757282" y="1700808"/>
            <a:chExt cx="7977143" cy="4083608"/>
          </a:xfrm>
        </p:grpSpPr>
        <p:grpSp>
          <p:nvGrpSpPr>
            <p:cNvPr id="6" name="iṧlî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7977143" cy="4083608"/>
              <a:chOff x="1175743" y="1700808"/>
              <a:chExt cx="7667001" cy="4083608"/>
            </a:xfrm>
          </p:grpSpPr>
          <p:sp>
            <p:nvSpPr>
              <p:cNvPr id="7" name="îṥľidé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3" y="1780800"/>
                <a:ext cx="5020551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800" b="0" dirty="0">
                    <a:latin typeface="+mn-lt"/>
                    <a:ea typeface="+mn-ea"/>
                    <a:sym typeface="+mn-lt"/>
                  </a:rPr>
                  <a:t>Background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+mn-lt"/>
                    <a:ea typeface="+mn-ea"/>
                    <a:sym typeface="+mn-lt"/>
                  </a:rPr>
                  <a:t>Company &amp; Business Problem Introduction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+mn-lt"/>
                    <a:ea typeface="+mn-ea"/>
                    <a:sym typeface="+mn-lt"/>
                  </a:rPr>
                  <a:t>Project Proposal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800" b="0" dirty="0">
                    <a:latin typeface="+mn-lt"/>
                    <a:ea typeface="+mn-ea"/>
                    <a:sym typeface="+mn-lt"/>
                  </a:rPr>
                  <a:t>Data 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+mn-lt"/>
                    <a:ea typeface="+mn-ea"/>
                    <a:sym typeface="+mn-lt"/>
                  </a:rPr>
                  <a:t>Dataset Introduction &amp; Preparation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+mn-lt"/>
                    <a:ea typeface="+mn-ea"/>
                    <a:sym typeface="+mn-lt"/>
                  </a:rPr>
                  <a:t>Descriptive Analysis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800" b="0" dirty="0">
                    <a:latin typeface="+mn-lt"/>
                    <a:ea typeface="+mn-ea"/>
                    <a:sym typeface="+mn-lt"/>
                  </a:rPr>
                  <a:t>Model</a:t>
                </a:r>
                <a:endParaRPr lang="en-US" altLang="zh-CN" sz="1400" b="0" dirty="0">
                  <a:solidFill>
                    <a:schemeClr val="tx1"/>
                  </a:solidFill>
                  <a:sym typeface="+mn-lt"/>
                </a:endParaRP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sym typeface="+mn-lt"/>
                  </a:rPr>
                  <a:t>Algorithm Explanation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sym typeface="+mn-lt"/>
                  </a:rPr>
                  <a:t>Model Building &amp; Evaluation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800" b="0" dirty="0">
                    <a:latin typeface="+mn-lt"/>
                    <a:ea typeface="+mn-ea"/>
                    <a:sym typeface="+mn-lt"/>
                  </a:rPr>
                  <a:t>Summary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sym typeface="+mn-lt"/>
                  </a:rPr>
                  <a:t>Model Results Summary &amp; Insights</a:t>
                </a:r>
              </a:p>
              <a:p>
                <a:pPr marL="131445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0" dirty="0">
                    <a:solidFill>
                      <a:schemeClr val="tx1"/>
                    </a:solidFill>
                    <a:sym typeface="+mn-lt"/>
                  </a:rPr>
                  <a:t>Business Recommendation</a:t>
                </a:r>
              </a:p>
            </p:txBody>
          </p:sp>
          <p:cxnSp>
            <p:nvCxnSpPr>
              <p:cNvPr id="8" name="îsliḍ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íSlîḍ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</a:t>
                </a:r>
                <a:r>
                  <a:rPr lang="tr-TR" sz="1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ENTS</a:t>
                </a:r>
              </a:p>
            </p:txBody>
          </p:sp>
        </p:grpSp>
        <p:sp>
          <p:nvSpPr>
            <p:cNvPr id="10" name="iṡlïḓ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4CAD8D-0977-4E3F-9617-25BDF454C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4ED57-F268-49A7-B5FB-F37BC5FBF6DE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8FE7B7-5F82-485A-A99E-8286FC7774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Recommendation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F31D10-FE4B-44C9-9BC6-4E5EA9FE1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C161F-C5B4-4354-897C-30002E49F9AC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1254A6-827F-4EDE-852A-41EFC9304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6" name="îṥľidé">
            <a:extLst>
              <a:ext uri="{FF2B5EF4-FFF2-40B4-BE49-F238E27FC236}">
                <a16:creationId xmlns:a16="http://schemas.microsoft.com/office/drawing/2014/main" id="{10D9684B-C1C0-4BAF-B3B0-9E2EF3E8A378}"/>
              </a:ext>
            </a:extLst>
          </p:cNvPr>
          <p:cNvSpPr txBox="1"/>
          <p:nvPr/>
        </p:nvSpPr>
        <p:spPr bwMode="auto">
          <a:xfrm>
            <a:off x="669922" y="1680055"/>
            <a:ext cx="7142583" cy="1432113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Limiting the amount of users per device/IP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Banning IP/Device ID associated with fraudulent activities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Processing transactions based on probability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27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ṡḻid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ïṡḻid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ṡḻîḋ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ṧľiḓ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1500" b="0" dirty="0">
                <a:latin typeface="Impact" panose="020B0806030902050204" pitchFamily="34" charset="0"/>
              </a:rPr>
              <a:t>Th</a:t>
            </a:r>
            <a:r>
              <a:rPr lang="en-US" altLang="zh-CN" sz="11500" b="0" dirty="0">
                <a:solidFill>
                  <a:schemeClr val="accent5"/>
                </a:solidFill>
                <a:latin typeface="Impact" panose="020B0806030902050204" pitchFamily="34" charset="0"/>
              </a:rPr>
              <a:t>a</a:t>
            </a:r>
            <a:r>
              <a:rPr lang="en-US" altLang="zh-CN" sz="11500" b="0" dirty="0">
                <a:latin typeface="Impact" panose="020B0806030902050204" pitchFamily="34" charset="0"/>
              </a:rPr>
              <a:t>nks</a:t>
            </a:r>
            <a:br>
              <a:rPr lang="en-US" altLang="zh-CN" sz="4000" dirty="0"/>
            </a:b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4FD40-9A4A-4362-A743-52A5057A2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3898321" y="4253467"/>
            <a:ext cx="1914365" cy="162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7A586-EB91-4DE3-B165-AD1A3A402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50" y="4253467"/>
            <a:ext cx="1226398" cy="17517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69B84-3E9E-4262-A907-FC9CEC6C8610}"/>
              </a:ext>
            </a:extLst>
          </p:cNvPr>
          <p:cNvCxnSpPr>
            <a:cxnSpLocks/>
          </p:cNvCxnSpPr>
          <p:nvPr/>
        </p:nvCxnSpPr>
        <p:spPr>
          <a:xfrm>
            <a:off x="6096000" y="4253467"/>
            <a:ext cx="0" cy="1958157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ļ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Background</a:t>
            </a:r>
            <a:endParaRPr lang="zh-CN" altLang="en-US" dirty="0"/>
          </a:p>
        </p:txBody>
      </p:sp>
      <p:sp>
        <p:nvSpPr>
          <p:cNvPr id="6" name="íṣḷïḋ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Company &amp; Business Problem Introduction</a:t>
            </a:r>
          </a:p>
          <a:p>
            <a:pPr lvl="0"/>
            <a:r>
              <a:rPr lang="en-US" altLang="zh-CN" dirty="0"/>
              <a:t>Project Proposal</a:t>
            </a:r>
            <a:endParaRPr lang="zh-CN" altLang="en-US" dirty="0"/>
          </a:p>
        </p:txBody>
      </p:sp>
      <p:sp>
        <p:nvSpPr>
          <p:cNvPr id="9" name="ïṡľid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362200" y="3942251"/>
            <a:ext cx="30029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endParaRPr lang="zh-CN" altLang="en-US" spc="100" dirty="0">
              <a:solidFill>
                <a:schemeClr val="accent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28DF5A6-A059-47B8-A1F4-57069EFD3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4F19BD-5D90-4BB6-8D71-BF8EEE8B8352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056EA55-04C7-467B-A655-647B7C142D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Company &amp; Business Problem Introduction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9C2CFC-9A00-47EA-A3A7-3FADB69E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08306-8AAC-4135-A18E-30CDD340AF1C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28EBAC-F13C-4C78-A86A-6F05CEECE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864697-D05F-4DDD-83EC-22F77522F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503647" y="2425937"/>
            <a:ext cx="2610041" cy="22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4E9B44-6FB4-4699-80BE-F1A8164AC553}"/>
              </a:ext>
            </a:extLst>
          </p:cNvPr>
          <p:cNvCxnSpPr>
            <a:cxnSpLocks/>
          </p:cNvCxnSpPr>
          <p:nvPr/>
        </p:nvCxnSpPr>
        <p:spPr>
          <a:xfrm>
            <a:off x="4867275" y="1814424"/>
            <a:ext cx="0" cy="3433851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îṥľidé">
            <a:extLst>
              <a:ext uri="{FF2B5EF4-FFF2-40B4-BE49-F238E27FC236}">
                <a16:creationId xmlns:a16="http://schemas.microsoft.com/office/drawing/2014/main" id="{8E7AD117-FCFB-4A30-ADFB-1F7DF6929630}"/>
              </a:ext>
            </a:extLst>
          </p:cNvPr>
          <p:cNvSpPr txBox="1"/>
          <p:nvPr/>
        </p:nvSpPr>
        <p:spPr bwMode="auto">
          <a:xfrm>
            <a:off x="6114254" y="2343060"/>
            <a:ext cx="4385440" cy="237657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Canadian e-commerce giant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Customers from all around the world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Increase in fraudulent activities</a:t>
            </a:r>
          </a:p>
        </p:txBody>
      </p:sp>
      <p:sp>
        <p:nvSpPr>
          <p:cNvPr id="26" name="adding-to-shopping-cart-e-commerce-button-with-down-arrow_57558">
            <a:extLst>
              <a:ext uri="{FF2B5EF4-FFF2-40B4-BE49-F238E27FC236}">
                <a16:creationId xmlns:a16="http://schemas.microsoft.com/office/drawing/2014/main" id="{D0C3A906-C65E-40DD-86F2-44E17509D718}"/>
              </a:ext>
            </a:extLst>
          </p:cNvPr>
          <p:cNvSpPr>
            <a:spLocks noChangeAspect="1"/>
          </p:cNvSpPr>
          <p:nvPr/>
        </p:nvSpPr>
        <p:spPr bwMode="auto">
          <a:xfrm>
            <a:off x="5453768" y="3299338"/>
            <a:ext cx="609685" cy="464020"/>
          </a:xfrm>
          <a:custGeom>
            <a:avLst/>
            <a:gdLst>
              <a:gd name="T0" fmla="*/ 1835 w 11327"/>
              <a:gd name="T1" fmla="*/ 5440 h 8620"/>
              <a:gd name="T2" fmla="*/ 2082 w 11327"/>
              <a:gd name="T3" fmla="*/ 4310 h 8620"/>
              <a:gd name="T4" fmla="*/ 3834 w 11327"/>
              <a:gd name="T5" fmla="*/ 2003 h 8620"/>
              <a:gd name="T6" fmla="*/ 4532 w 11327"/>
              <a:gd name="T7" fmla="*/ 2172 h 8620"/>
              <a:gd name="T8" fmla="*/ 4750 w 11327"/>
              <a:gd name="T9" fmla="*/ 2368 h 8620"/>
              <a:gd name="T10" fmla="*/ 4884 w 11327"/>
              <a:gd name="T11" fmla="*/ 3420 h 8620"/>
              <a:gd name="T12" fmla="*/ 5173 w 11327"/>
              <a:gd name="T13" fmla="*/ 3924 h 8620"/>
              <a:gd name="T14" fmla="*/ 5889 w 11327"/>
              <a:gd name="T15" fmla="*/ 3420 h 8620"/>
              <a:gd name="T16" fmla="*/ 6075 w 11327"/>
              <a:gd name="T17" fmla="*/ 3220 h 8620"/>
              <a:gd name="T18" fmla="*/ 6549 w 11327"/>
              <a:gd name="T19" fmla="*/ 2205 h 8620"/>
              <a:gd name="T20" fmla="*/ 6886 w 11327"/>
              <a:gd name="T21" fmla="*/ 1561 h 8620"/>
              <a:gd name="T22" fmla="*/ 8995 w 11327"/>
              <a:gd name="T23" fmla="*/ 3323 h 8620"/>
              <a:gd name="T24" fmla="*/ 9747 w 11327"/>
              <a:gd name="T25" fmla="*/ 3104 h 8620"/>
              <a:gd name="T26" fmla="*/ 1298 w 11327"/>
              <a:gd name="T27" fmla="*/ 4310 h 8620"/>
              <a:gd name="T28" fmla="*/ 1761 w 11327"/>
              <a:gd name="T29" fmla="*/ 5448 h 8620"/>
              <a:gd name="T30" fmla="*/ 6596 w 11327"/>
              <a:gd name="T31" fmla="*/ 974 h 8620"/>
              <a:gd name="T32" fmla="*/ 5896 w 11327"/>
              <a:gd name="T33" fmla="*/ 2221 h 8620"/>
              <a:gd name="T34" fmla="*/ 5737 w 11327"/>
              <a:gd name="T35" fmla="*/ 2662 h 8620"/>
              <a:gd name="T36" fmla="*/ 5481 w 11327"/>
              <a:gd name="T37" fmla="*/ 2880 h 8620"/>
              <a:gd name="T38" fmla="*/ 5334 w 11327"/>
              <a:gd name="T39" fmla="*/ 2067 h 8620"/>
              <a:gd name="T40" fmla="*/ 4172 w 11327"/>
              <a:gd name="T41" fmla="*/ 1435 h 8620"/>
              <a:gd name="T42" fmla="*/ 4012 w 11327"/>
              <a:gd name="T43" fmla="*/ 1166 h 8620"/>
              <a:gd name="T44" fmla="*/ 6661 w 11327"/>
              <a:gd name="T45" fmla="*/ 946 h 8620"/>
              <a:gd name="T46" fmla="*/ 10453 w 11327"/>
              <a:gd name="T47" fmla="*/ 2389 h 8620"/>
              <a:gd name="T48" fmla="*/ 10269 w 11327"/>
              <a:gd name="T49" fmla="*/ 3016 h 8620"/>
              <a:gd name="T50" fmla="*/ 5863 w 11327"/>
              <a:gd name="T51" fmla="*/ 5265 h 8620"/>
              <a:gd name="T52" fmla="*/ 978 w 11327"/>
              <a:gd name="T53" fmla="*/ 5135 h 8620"/>
              <a:gd name="T54" fmla="*/ 557 w 11327"/>
              <a:gd name="T55" fmla="*/ 4636 h 8620"/>
              <a:gd name="T56" fmla="*/ 1837 w 11327"/>
              <a:gd name="T57" fmla="*/ 6395 h 8620"/>
              <a:gd name="T58" fmla="*/ 5608 w 11327"/>
              <a:gd name="T59" fmla="*/ 8620 h 8620"/>
              <a:gd name="T60" fmla="*/ 11213 w 11327"/>
              <a:gd name="T61" fmla="*/ 3027 h 8620"/>
              <a:gd name="T62" fmla="*/ 5757 w 11327"/>
              <a:gd name="T63" fmla="*/ 7578 h 8620"/>
              <a:gd name="T64" fmla="*/ 6553 w 11327"/>
              <a:gd name="T65" fmla="*/ 7344 h 8620"/>
              <a:gd name="T66" fmla="*/ 6781 w 11327"/>
              <a:gd name="T67" fmla="*/ 7352 h 8620"/>
              <a:gd name="T68" fmla="*/ 5608 w 11327"/>
              <a:gd name="T69" fmla="*/ 7836 h 8620"/>
              <a:gd name="T70" fmla="*/ 7453 w 11327"/>
              <a:gd name="T71" fmla="*/ 7318 h 8620"/>
              <a:gd name="T72" fmla="*/ 6977 w 11327"/>
              <a:gd name="T73" fmla="*/ 6260 h 8620"/>
              <a:gd name="T74" fmla="*/ 6395 w 11327"/>
              <a:gd name="T75" fmla="*/ 6250 h 8620"/>
              <a:gd name="T76" fmla="*/ 5586 w 11327"/>
              <a:gd name="T77" fmla="*/ 6941 h 8620"/>
              <a:gd name="T78" fmla="*/ 4701 w 11327"/>
              <a:gd name="T79" fmla="*/ 7605 h 8620"/>
              <a:gd name="T80" fmla="*/ 2759 w 11327"/>
              <a:gd name="T81" fmla="*/ 6388 h 8620"/>
              <a:gd name="T82" fmla="*/ 9080 w 11327"/>
              <a:gd name="T83" fmla="*/ 4932 h 8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27" h="8620">
                <a:moveTo>
                  <a:pt x="1761" y="5448"/>
                </a:moveTo>
                <a:cubicBezTo>
                  <a:pt x="1785" y="5448"/>
                  <a:pt x="1810" y="5445"/>
                  <a:pt x="1835" y="5440"/>
                </a:cubicBezTo>
                <a:cubicBezTo>
                  <a:pt x="2048" y="5399"/>
                  <a:pt x="2187" y="5194"/>
                  <a:pt x="2146" y="4981"/>
                </a:cubicBezTo>
                <a:cubicBezTo>
                  <a:pt x="2104" y="4762"/>
                  <a:pt x="2082" y="4536"/>
                  <a:pt x="2082" y="4310"/>
                </a:cubicBezTo>
                <a:cubicBezTo>
                  <a:pt x="2082" y="3183"/>
                  <a:pt x="2613" y="2178"/>
                  <a:pt x="3438" y="1532"/>
                </a:cubicBezTo>
                <a:cubicBezTo>
                  <a:pt x="3509" y="1724"/>
                  <a:pt x="3630" y="1927"/>
                  <a:pt x="3834" y="2003"/>
                </a:cubicBezTo>
                <a:cubicBezTo>
                  <a:pt x="3867" y="2016"/>
                  <a:pt x="3898" y="2028"/>
                  <a:pt x="3928" y="2041"/>
                </a:cubicBezTo>
                <a:cubicBezTo>
                  <a:pt x="4088" y="2105"/>
                  <a:pt x="4254" y="2172"/>
                  <a:pt x="4532" y="2172"/>
                </a:cubicBezTo>
                <a:lnTo>
                  <a:pt x="4535" y="2172"/>
                </a:lnTo>
                <a:cubicBezTo>
                  <a:pt x="4580" y="2181"/>
                  <a:pt x="4679" y="2273"/>
                  <a:pt x="4750" y="2368"/>
                </a:cubicBezTo>
                <a:cubicBezTo>
                  <a:pt x="4786" y="2561"/>
                  <a:pt x="4829" y="2828"/>
                  <a:pt x="4829" y="2929"/>
                </a:cubicBezTo>
                <a:cubicBezTo>
                  <a:pt x="4829" y="3088"/>
                  <a:pt x="4858" y="3264"/>
                  <a:pt x="4884" y="3420"/>
                </a:cubicBezTo>
                <a:cubicBezTo>
                  <a:pt x="4895" y="3488"/>
                  <a:pt x="4906" y="3555"/>
                  <a:pt x="4914" y="3616"/>
                </a:cubicBezTo>
                <a:cubicBezTo>
                  <a:pt x="4933" y="3768"/>
                  <a:pt x="5032" y="3886"/>
                  <a:pt x="5173" y="3924"/>
                </a:cubicBezTo>
                <a:cubicBezTo>
                  <a:pt x="5207" y="3934"/>
                  <a:pt x="5239" y="3938"/>
                  <a:pt x="5271" y="3938"/>
                </a:cubicBezTo>
                <a:cubicBezTo>
                  <a:pt x="5489" y="3938"/>
                  <a:pt x="5654" y="3724"/>
                  <a:pt x="5889" y="3420"/>
                </a:cubicBezTo>
                <a:cubicBezTo>
                  <a:pt x="5933" y="3361"/>
                  <a:pt x="5993" y="3284"/>
                  <a:pt x="6020" y="3254"/>
                </a:cubicBezTo>
                <a:cubicBezTo>
                  <a:pt x="6035" y="3244"/>
                  <a:pt x="6054" y="3233"/>
                  <a:pt x="6075" y="3220"/>
                </a:cubicBezTo>
                <a:cubicBezTo>
                  <a:pt x="6235" y="3124"/>
                  <a:pt x="6503" y="2962"/>
                  <a:pt x="6544" y="2676"/>
                </a:cubicBezTo>
                <a:cubicBezTo>
                  <a:pt x="6557" y="2581"/>
                  <a:pt x="6555" y="2435"/>
                  <a:pt x="6549" y="2205"/>
                </a:cubicBezTo>
                <a:cubicBezTo>
                  <a:pt x="6546" y="2081"/>
                  <a:pt x="6542" y="1888"/>
                  <a:pt x="6547" y="1789"/>
                </a:cubicBezTo>
                <a:cubicBezTo>
                  <a:pt x="6614" y="1733"/>
                  <a:pt x="6753" y="1639"/>
                  <a:pt x="6886" y="1561"/>
                </a:cubicBezTo>
                <a:lnTo>
                  <a:pt x="7554" y="1373"/>
                </a:lnTo>
                <a:cubicBezTo>
                  <a:pt x="8234" y="1824"/>
                  <a:pt x="8757" y="2506"/>
                  <a:pt x="8995" y="3323"/>
                </a:cubicBezTo>
                <a:cubicBezTo>
                  <a:pt x="9055" y="3531"/>
                  <a:pt x="9273" y="3650"/>
                  <a:pt x="9480" y="3590"/>
                </a:cubicBezTo>
                <a:cubicBezTo>
                  <a:pt x="9688" y="3529"/>
                  <a:pt x="9808" y="3312"/>
                  <a:pt x="9747" y="3104"/>
                </a:cubicBezTo>
                <a:cubicBezTo>
                  <a:pt x="9215" y="1276"/>
                  <a:pt x="7514" y="0"/>
                  <a:pt x="5608" y="0"/>
                </a:cubicBezTo>
                <a:cubicBezTo>
                  <a:pt x="3232" y="0"/>
                  <a:pt x="1298" y="1934"/>
                  <a:pt x="1298" y="4310"/>
                </a:cubicBezTo>
                <a:cubicBezTo>
                  <a:pt x="1298" y="4586"/>
                  <a:pt x="1325" y="4862"/>
                  <a:pt x="1376" y="5130"/>
                </a:cubicBezTo>
                <a:cubicBezTo>
                  <a:pt x="1413" y="5317"/>
                  <a:pt x="1577" y="5448"/>
                  <a:pt x="1761" y="5448"/>
                </a:cubicBezTo>
                <a:close/>
                <a:moveTo>
                  <a:pt x="6661" y="946"/>
                </a:moveTo>
                <a:cubicBezTo>
                  <a:pt x="6639" y="953"/>
                  <a:pt x="6617" y="963"/>
                  <a:pt x="6596" y="974"/>
                </a:cubicBezTo>
                <a:cubicBezTo>
                  <a:pt x="6028" y="1298"/>
                  <a:pt x="5962" y="1465"/>
                  <a:pt x="5937" y="1527"/>
                </a:cubicBezTo>
                <a:cubicBezTo>
                  <a:pt x="5888" y="1648"/>
                  <a:pt x="5887" y="1822"/>
                  <a:pt x="5896" y="2221"/>
                </a:cubicBezTo>
                <a:cubicBezTo>
                  <a:pt x="5899" y="2326"/>
                  <a:pt x="5902" y="2477"/>
                  <a:pt x="5900" y="2551"/>
                </a:cubicBezTo>
                <a:cubicBezTo>
                  <a:pt x="5862" y="2586"/>
                  <a:pt x="5779" y="2636"/>
                  <a:pt x="5737" y="2662"/>
                </a:cubicBezTo>
                <a:cubicBezTo>
                  <a:pt x="5688" y="2691"/>
                  <a:pt x="5646" y="2717"/>
                  <a:pt x="5617" y="2739"/>
                </a:cubicBezTo>
                <a:cubicBezTo>
                  <a:pt x="5575" y="2771"/>
                  <a:pt x="5536" y="2812"/>
                  <a:pt x="5481" y="2880"/>
                </a:cubicBezTo>
                <a:cubicBezTo>
                  <a:pt x="5470" y="2650"/>
                  <a:pt x="5394" y="2257"/>
                  <a:pt x="5377" y="2176"/>
                </a:cubicBezTo>
                <a:cubicBezTo>
                  <a:pt x="5370" y="2137"/>
                  <a:pt x="5355" y="2100"/>
                  <a:pt x="5334" y="2067"/>
                </a:cubicBezTo>
                <a:cubicBezTo>
                  <a:pt x="5277" y="1975"/>
                  <a:pt x="4970" y="1519"/>
                  <a:pt x="4540" y="1519"/>
                </a:cubicBezTo>
                <a:cubicBezTo>
                  <a:pt x="4381" y="1519"/>
                  <a:pt x="4307" y="1489"/>
                  <a:pt x="4172" y="1435"/>
                </a:cubicBezTo>
                <a:cubicBezTo>
                  <a:pt x="4148" y="1425"/>
                  <a:pt x="4123" y="1415"/>
                  <a:pt x="4097" y="1405"/>
                </a:cubicBezTo>
                <a:cubicBezTo>
                  <a:pt x="4069" y="1362"/>
                  <a:pt x="4034" y="1262"/>
                  <a:pt x="4012" y="1166"/>
                </a:cubicBezTo>
                <a:cubicBezTo>
                  <a:pt x="4492" y="922"/>
                  <a:pt x="5034" y="784"/>
                  <a:pt x="5608" y="784"/>
                </a:cubicBezTo>
                <a:cubicBezTo>
                  <a:pt x="5972" y="784"/>
                  <a:pt x="6326" y="840"/>
                  <a:pt x="6661" y="946"/>
                </a:cubicBezTo>
                <a:close/>
                <a:moveTo>
                  <a:pt x="11213" y="3027"/>
                </a:moveTo>
                <a:cubicBezTo>
                  <a:pt x="11145" y="2732"/>
                  <a:pt x="10889" y="2517"/>
                  <a:pt x="10453" y="2389"/>
                </a:cubicBezTo>
                <a:cubicBezTo>
                  <a:pt x="10280" y="2338"/>
                  <a:pt x="10098" y="2437"/>
                  <a:pt x="10048" y="2611"/>
                </a:cubicBezTo>
                <a:cubicBezTo>
                  <a:pt x="9997" y="2784"/>
                  <a:pt x="10096" y="2965"/>
                  <a:pt x="10269" y="3016"/>
                </a:cubicBezTo>
                <a:cubicBezTo>
                  <a:pt x="10533" y="3093"/>
                  <a:pt x="10576" y="3173"/>
                  <a:pt x="10577" y="3174"/>
                </a:cubicBezTo>
                <a:cubicBezTo>
                  <a:pt x="10597" y="3443"/>
                  <a:pt x="9180" y="4495"/>
                  <a:pt x="5863" y="5265"/>
                </a:cubicBezTo>
                <a:cubicBezTo>
                  <a:pt x="2546" y="6036"/>
                  <a:pt x="810" y="5717"/>
                  <a:pt x="711" y="5467"/>
                </a:cubicBezTo>
                <a:cubicBezTo>
                  <a:pt x="711" y="5466"/>
                  <a:pt x="715" y="5356"/>
                  <a:pt x="978" y="5135"/>
                </a:cubicBezTo>
                <a:cubicBezTo>
                  <a:pt x="1116" y="5019"/>
                  <a:pt x="1133" y="4813"/>
                  <a:pt x="1017" y="4675"/>
                </a:cubicBezTo>
                <a:cubicBezTo>
                  <a:pt x="901" y="4537"/>
                  <a:pt x="695" y="4519"/>
                  <a:pt x="557" y="4636"/>
                </a:cubicBezTo>
                <a:cubicBezTo>
                  <a:pt x="163" y="4967"/>
                  <a:pt x="0" y="5297"/>
                  <a:pt x="74" y="5614"/>
                </a:cubicBezTo>
                <a:cubicBezTo>
                  <a:pt x="185" y="6092"/>
                  <a:pt x="763" y="6349"/>
                  <a:pt x="1837" y="6395"/>
                </a:cubicBezTo>
                <a:cubicBezTo>
                  <a:pt x="1840" y="6403"/>
                  <a:pt x="1845" y="6411"/>
                  <a:pt x="1849" y="6420"/>
                </a:cubicBezTo>
                <a:cubicBezTo>
                  <a:pt x="2612" y="7777"/>
                  <a:pt x="4053" y="8620"/>
                  <a:pt x="5608" y="8620"/>
                </a:cubicBezTo>
                <a:cubicBezTo>
                  <a:pt x="7906" y="8620"/>
                  <a:pt x="9793" y="6829"/>
                  <a:pt x="9912" y="4538"/>
                </a:cubicBezTo>
                <a:cubicBezTo>
                  <a:pt x="10901" y="4011"/>
                  <a:pt x="11327" y="3515"/>
                  <a:pt x="11213" y="3027"/>
                </a:cubicBezTo>
                <a:close/>
                <a:moveTo>
                  <a:pt x="5450" y="7833"/>
                </a:moveTo>
                <a:lnTo>
                  <a:pt x="5757" y="7578"/>
                </a:lnTo>
                <a:lnTo>
                  <a:pt x="6302" y="7515"/>
                </a:lnTo>
                <a:cubicBezTo>
                  <a:pt x="6408" y="7503"/>
                  <a:pt x="6502" y="7439"/>
                  <a:pt x="6553" y="7344"/>
                </a:cubicBezTo>
                <a:lnTo>
                  <a:pt x="6670" y="7123"/>
                </a:lnTo>
                <a:lnTo>
                  <a:pt x="6781" y="7352"/>
                </a:lnTo>
                <a:lnTo>
                  <a:pt x="6706" y="7663"/>
                </a:lnTo>
                <a:cubicBezTo>
                  <a:pt x="6361" y="7775"/>
                  <a:pt x="5991" y="7836"/>
                  <a:pt x="5608" y="7836"/>
                </a:cubicBezTo>
                <a:cubicBezTo>
                  <a:pt x="5555" y="7836"/>
                  <a:pt x="5503" y="7835"/>
                  <a:pt x="5450" y="7833"/>
                </a:cubicBezTo>
                <a:close/>
                <a:moveTo>
                  <a:pt x="7453" y="7318"/>
                </a:moveTo>
                <a:cubicBezTo>
                  <a:pt x="7453" y="7268"/>
                  <a:pt x="7442" y="7217"/>
                  <a:pt x="7420" y="7171"/>
                </a:cubicBezTo>
                <a:lnTo>
                  <a:pt x="6977" y="6260"/>
                </a:lnTo>
                <a:cubicBezTo>
                  <a:pt x="6923" y="6149"/>
                  <a:pt x="6812" y="6079"/>
                  <a:pt x="6689" y="6076"/>
                </a:cubicBezTo>
                <a:cubicBezTo>
                  <a:pt x="6563" y="6075"/>
                  <a:pt x="6452" y="6141"/>
                  <a:pt x="6395" y="6250"/>
                </a:cubicBezTo>
                <a:lnTo>
                  <a:pt x="6056" y="6886"/>
                </a:lnTo>
                <a:lnTo>
                  <a:pt x="5586" y="6941"/>
                </a:lnTo>
                <a:cubicBezTo>
                  <a:pt x="5524" y="6948"/>
                  <a:pt x="5464" y="6973"/>
                  <a:pt x="5416" y="7013"/>
                </a:cubicBezTo>
                <a:lnTo>
                  <a:pt x="4701" y="7605"/>
                </a:lnTo>
                <a:cubicBezTo>
                  <a:pt x="4669" y="7631"/>
                  <a:pt x="4644" y="7662"/>
                  <a:pt x="4625" y="7696"/>
                </a:cubicBezTo>
                <a:cubicBezTo>
                  <a:pt x="3881" y="7479"/>
                  <a:pt x="3222" y="7022"/>
                  <a:pt x="2759" y="6388"/>
                </a:cubicBezTo>
                <a:cubicBezTo>
                  <a:pt x="3718" y="6340"/>
                  <a:pt x="4848" y="6172"/>
                  <a:pt x="6011" y="5901"/>
                </a:cubicBezTo>
                <a:cubicBezTo>
                  <a:pt x="7146" y="5637"/>
                  <a:pt x="8210" y="5301"/>
                  <a:pt x="9080" y="4932"/>
                </a:cubicBezTo>
                <a:cubicBezTo>
                  <a:pt x="8901" y="5945"/>
                  <a:pt x="8293" y="6803"/>
                  <a:pt x="7453" y="7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7" name="adding-to-shopping-cart-e-commerce-button-with-down-arrow_57558">
            <a:extLst>
              <a:ext uri="{FF2B5EF4-FFF2-40B4-BE49-F238E27FC236}">
                <a16:creationId xmlns:a16="http://schemas.microsoft.com/office/drawing/2014/main" id="{E7272E0C-5F70-4C40-A325-C31671AE62FF}"/>
              </a:ext>
            </a:extLst>
          </p:cNvPr>
          <p:cNvSpPr>
            <a:spLocks noChangeAspect="1"/>
          </p:cNvSpPr>
          <p:nvPr/>
        </p:nvSpPr>
        <p:spPr bwMode="auto">
          <a:xfrm>
            <a:off x="5517313" y="2314578"/>
            <a:ext cx="546140" cy="609685"/>
          </a:xfrm>
          <a:custGeom>
            <a:avLst/>
            <a:gdLst>
              <a:gd name="connsiteX0" fmla="*/ 359856 w 544624"/>
              <a:gd name="connsiteY0" fmla="*/ 514995 h 607992"/>
              <a:gd name="connsiteX1" fmla="*/ 334140 w 544624"/>
              <a:gd name="connsiteY1" fmla="*/ 540672 h 607992"/>
              <a:gd name="connsiteX2" fmla="*/ 359856 w 544624"/>
              <a:gd name="connsiteY2" fmla="*/ 566302 h 607992"/>
              <a:gd name="connsiteX3" fmla="*/ 385523 w 544624"/>
              <a:gd name="connsiteY3" fmla="*/ 540672 h 607992"/>
              <a:gd name="connsiteX4" fmla="*/ 359856 w 544624"/>
              <a:gd name="connsiteY4" fmla="*/ 514995 h 607992"/>
              <a:gd name="connsiteX5" fmla="*/ 104677 w 544624"/>
              <a:gd name="connsiteY5" fmla="*/ 514995 h 607992"/>
              <a:gd name="connsiteX6" fmla="*/ 79010 w 544624"/>
              <a:gd name="connsiteY6" fmla="*/ 540672 h 607992"/>
              <a:gd name="connsiteX7" fmla="*/ 104677 w 544624"/>
              <a:gd name="connsiteY7" fmla="*/ 566302 h 607992"/>
              <a:gd name="connsiteX8" fmla="*/ 130393 w 544624"/>
              <a:gd name="connsiteY8" fmla="*/ 540672 h 607992"/>
              <a:gd name="connsiteX9" fmla="*/ 104677 w 544624"/>
              <a:gd name="connsiteY9" fmla="*/ 514995 h 607992"/>
              <a:gd name="connsiteX10" fmla="*/ 104677 w 544624"/>
              <a:gd name="connsiteY10" fmla="*/ 473353 h 607992"/>
              <a:gd name="connsiteX11" fmla="*/ 359856 w 544624"/>
              <a:gd name="connsiteY11" fmla="*/ 473353 h 607992"/>
              <a:gd name="connsiteX12" fmla="*/ 427274 w 544624"/>
              <a:gd name="connsiteY12" fmla="*/ 540672 h 607992"/>
              <a:gd name="connsiteX13" fmla="*/ 359856 w 544624"/>
              <a:gd name="connsiteY13" fmla="*/ 607992 h 607992"/>
              <a:gd name="connsiteX14" fmla="*/ 292437 w 544624"/>
              <a:gd name="connsiteY14" fmla="*/ 540672 h 607992"/>
              <a:gd name="connsiteX15" fmla="*/ 297494 w 544624"/>
              <a:gd name="connsiteY15" fmla="*/ 514995 h 607992"/>
              <a:gd name="connsiteX16" fmla="*/ 167039 w 544624"/>
              <a:gd name="connsiteY16" fmla="*/ 514995 h 607992"/>
              <a:gd name="connsiteX17" fmla="*/ 172096 w 544624"/>
              <a:gd name="connsiteY17" fmla="*/ 540672 h 607992"/>
              <a:gd name="connsiteX18" fmla="*/ 104677 w 544624"/>
              <a:gd name="connsiteY18" fmla="*/ 607992 h 607992"/>
              <a:gd name="connsiteX19" fmla="*/ 37259 w 544624"/>
              <a:gd name="connsiteY19" fmla="*/ 540672 h 607992"/>
              <a:gd name="connsiteX20" fmla="*/ 104677 w 544624"/>
              <a:gd name="connsiteY20" fmla="*/ 473353 h 607992"/>
              <a:gd name="connsiteX21" fmla="*/ 50273 w 544624"/>
              <a:gd name="connsiteY21" fmla="*/ 248142 h 607992"/>
              <a:gd name="connsiteX22" fmla="*/ 81092 w 544624"/>
              <a:gd name="connsiteY22" fmla="*/ 412191 h 607992"/>
              <a:gd name="connsiteX23" fmla="*/ 385137 w 544624"/>
              <a:gd name="connsiteY23" fmla="*/ 412191 h 607992"/>
              <a:gd name="connsiteX24" fmla="*/ 427080 w 544624"/>
              <a:gd name="connsiteY24" fmla="*/ 248286 h 607992"/>
              <a:gd name="connsiteX25" fmla="*/ 312039 w 544624"/>
              <a:gd name="connsiteY25" fmla="*/ 248238 h 607992"/>
              <a:gd name="connsiteX26" fmla="*/ 232296 w 544624"/>
              <a:gd name="connsiteY26" fmla="*/ 358630 h 607992"/>
              <a:gd name="connsiteX27" fmla="*/ 152456 w 544624"/>
              <a:gd name="connsiteY27" fmla="*/ 248190 h 607992"/>
              <a:gd name="connsiteX28" fmla="*/ 184720 w 544624"/>
              <a:gd name="connsiteY28" fmla="*/ 41686 h 607992"/>
              <a:gd name="connsiteX29" fmla="*/ 184720 w 544624"/>
              <a:gd name="connsiteY29" fmla="*/ 167367 h 607992"/>
              <a:gd name="connsiteX30" fmla="*/ 145522 w 544624"/>
              <a:gd name="connsiteY30" fmla="*/ 167367 h 607992"/>
              <a:gd name="connsiteX31" fmla="*/ 173837 w 544624"/>
              <a:gd name="connsiteY31" fmla="*/ 206552 h 607992"/>
              <a:gd name="connsiteX32" fmla="*/ 188861 w 544624"/>
              <a:gd name="connsiteY32" fmla="*/ 227371 h 607992"/>
              <a:gd name="connsiteX33" fmla="*/ 203933 w 544624"/>
              <a:gd name="connsiteY33" fmla="*/ 248238 h 607992"/>
              <a:gd name="connsiteX34" fmla="*/ 232296 w 544624"/>
              <a:gd name="connsiteY34" fmla="*/ 287423 h 607992"/>
              <a:gd name="connsiteX35" fmla="*/ 260611 w 544624"/>
              <a:gd name="connsiteY35" fmla="*/ 248238 h 607992"/>
              <a:gd name="connsiteX36" fmla="*/ 275635 w 544624"/>
              <a:gd name="connsiteY36" fmla="*/ 227419 h 607992"/>
              <a:gd name="connsiteX37" fmla="*/ 290707 w 544624"/>
              <a:gd name="connsiteY37" fmla="*/ 206552 h 607992"/>
              <a:gd name="connsiteX38" fmla="*/ 319070 w 544624"/>
              <a:gd name="connsiteY38" fmla="*/ 167367 h 607992"/>
              <a:gd name="connsiteX39" fmla="*/ 279824 w 544624"/>
              <a:gd name="connsiteY39" fmla="*/ 167367 h 607992"/>
              <a:gd name="connsiteX40" fmla="*/ 279824 w 544624"/>
              <a:gd name="connsiteY40" fmla="*/ 41686 h 607992"/>
              <a:gd name="connsiteX41" fmla="*/ 142970 w 544624"/>
              <a:gd name="connsiteY41" fmla="*/ 0 h 607992"/>
              <a:gd name="connsiteX42" fmla="*/ 321574 w 544624"/>
              <a:gd name="connsiteY42" fmla="*/ 0 h 607992"/>
              <a:gd name="connsiteX43" fmla="*/ 321574 w 544624"/>
              <a:gd name="connsiteY43" fmla="*/ 125682 h 607992"/>
              <a:gd name="connsiteX44" fmla="*/ 400643 w 544624"/>
              <a:gd name="connsiteY44" fmla="*/ 125682 h 607992"/>
              <a:gd name="connsiteX45" fmla="*/ 342184 w 544624"/>
              <a:gd name="connsiteY45" fmla="*/ 206601 h 607992"/>
              <a:gd name="connsiteX46" fmla="*/ 437722 w 544624"/>
              <a:gd name="connsiteY46" fmla="*/ 206649 h 607992"/>
              <a:gd name="connsiteX47" fmla="*/ 453950 w 544624"/>
              <a:gd name="connsiteY47" fmla="*/ 143231 h 607992"/>
              <a:gd name="connsiteX48" fmla="*/ 544624 w 544624"/>
              <a:gd name="connsiteY48" fmla="*/ 143231 h 607992"/>
              <a:gd name="connsiteX49" fmla="*/ 544624 w 544624"/>
              <a:gd name="connsiteY49" fmla="*/ 164050 h 607992"/>
              <a:gd name="connsiteX50" fmla="*/ 544624 w 544624"/>
              <a:gd name="connsiteY50" fmla="*/ 184868 h 607992"/>
              <a:gd name="connsiteX51" fmla="*/ 514720 w 544624"/>
              <a:gd name="connsiteY51" fmla="*/ 184868 h 607992"/>
              <a:gd name="connsiteX52" fmla="*/ 486357 w 544624"/>
              <a:gd name="connsiteY52" fmla="*/ 184868 h 607992"/>
              <a:gd name="connsiteX53" fmla="*/ 480242 w 544624"/>
              <a:gd name="connsiteY53" fmla="*/ 208908 h 607992"/>
              <a:gd name="connsiteX54" fmla="*/ 417593 w 544624"/>
              <a:gd name="connsiteY54" fmla="*/ 453877 h 607992"/>
              <a:gd name="connsiteX55" fmla="*/ 46469 w 544624"/>
              <a:gd name="connsiteY55" fmla="*/ 453877 h 607992"/>
              <a:gd name="connsiteX56" fmla="*/ 0 w 544624"/>
              <a:gd name="connsiteY56" fmla="*/ 206456 h 607992"/>
              <a:gd name="connsiteX57" fmla="*/ 122312 w 544624"/>
              <a:gd name="connsiteY57" fmla="*/ 206504 h 607992"/>
              <a:gd name="connsiteX58" fmla="*/ 63901 w 544624"/>
              <a:gd name="connsiteY58" fmla="*/ 125682 h 607992"/>
              <a:gd name="connsiteX59" fmla="*/ 142970 w 544624"/>
              <a:gd name="connsiteY59" fmla="*/ 125682 h 60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4624" h="607992">
                <a:moveTo>
                  <a:pt x="359856" y="514995"/>
                </a:moveTo>
                <a:cubicBezTo>
                  <a:pt x="345698" y="514995"/>
                  <a:pt x="334140" y="526535"/>
                  <a:pt x="334140" y="540672"/>
                </a:cubicBezTo>
                <a:cubicBezTo>
                  <a:pt x="334140" y="554810"/>
                  <a:pt x="345698" y="566302"/>
                  <a:pt x="359856" y="566302"/>
                </a:cubicBezTo>
                <a:cubicBezTo>
                  <a:pt x="374014" y="566302"/>
                  <a:pt x="385523" y="554810"/>
                  <a:pt x="385523" y="540672"/>
                </a:cubicBezTo>
                <a:cubicBezTo>
                  <a:pt x="385523" y="526535"/>
                  <a:pt x="374014" y="514995"/>
                  <a:pt x="359856" y="514995"/>
                </a:cubicBezTo>
                <a:close/>
                <a:moveTo>
                  <a:pt x="104677" y="514995"/>
                </a:moveTo>
                <a:cubicBezTo>
                  <a:pt x="90519" y="514995"/>
                  <a:pt x="79010" y="526535"/>
                  <a:pt x="79010" y="540672"/>
                </a:cubicBezTo>
                <a:cubicBezTo>
                  <a:pt x="79010" y="554810"/>
                  <a:pt x="90519" y="566302"/>
                  <a:pt x="104677" y="566302"/>
                </a:cubicBezTo>
                <a:cubicBezTo>
                  <a:pt x="118835" y="566302"/>
                  <a:pt x="130393" y="554810"/>
                  <a:pt x="130393" y="540672"/>
                </a:cubicBezTo>
                <a:cubicBezTo>
                  <a:pt x="130393" y="526535"/>
                  <a:pt x="118835" y="514995"/>
                  <a:pt x="104677" y="514995"/>
                </a:cubicBezTo>
                <a:close/>
                <a:moveTo>
                  <a:pt x="104677" y="473353"/>
                </a:moveTo>
                <a:lnTo>
                  <a:pt x="359856" y="473353"/>
                </a:lnTo>
                <a:cubicBezTo>
                  <a:pt x="397032" y="473353"/>
                  <a:pt x="427274" y="503551"/>
                  <a:pt x="427274" y="540672"/>
                </a:cubicBezTo>
                <a:cubicBezTo>
                  <a:pt x="427274" y="577794"/>
                  <a:pt x="397032" y="607992"/>
                  <a:pt x="359856" y="607992"/>
                </a:cubicBezTo>
                <a:cubicBezTo>
                  <a:pt x="322679" y="607992"/>
                  <a:pt x="292437" y="577794"/>
                  <a:pt x="292437" y="540672"/>
                </a:cubicBezTo>
                <a:cubicBezTo>
                  <a:pt x="292437" y="531584"/>
                  <a:pt x="294219" y="522929"/>
                  <a:pt x="297494" y="514995"/>
                </a:cubicBezTo>
                <a:lnTo>
                  <a:pt x="167039" y="514995"/>
                </a:lnTo>
                <a:cubicBezTo>
                  <a:pt x="170314" y="522929"/>
                  <a:pt x="172096" y="531584"/>
                  <a:pt x="172096" y="540672"/>
                </a:cubicBezTo>
                <a:cubicBezTo>
                  <a:pt x="172096" y="577794"/>
                  <a:pt x="141854" y="607992"/>
                  <a:pt x="104677" y="607992"/>
                </a:cubicBezTo>
                <a:cubicBezTo>
                  <a:pt x="67501" y="607992"/>
                  <a:pt x="37259" y="577794"/>
                  <a:pt x="37259" y="540672"/>
                </a:cubicBezTo>
                <a:cubicBezTo>
                  <a:pt x="37259" y="503551"/>
                  <a:pt x="67501" y="473353"/>
                  <a:pt x="104677" y="473353"/>
                </a:cubicBezTo>
                <a:close/>
                <a:moveTo>
                  <a:pt x="50273" y="248142"/>
                </a:moveTo>
                <a:lnTo>
                  <a:pt x="81092" y="412191"/>
                </a:lnTo>
                <a:lnTo>
                  <a:pt x="385137" y="412191"/>
                </a:lnTo>
                <a:lnTo>
                  <a:pt x="427080" y="248286"/>
                </a:lnTo>
                <a:lnTo>
                  <a:pt x="312039" y="248238"/>
                </a:lnTo>
                <a:lnTo>
                  <a:pt x="232296" y="358630"/>
                </a:lnTo>
                <a:lnTo>
                  <a:pt x="152456" y="248190"/>
                </a:lnTo>
                <a:close/>
                <a:moveTo>
                  <a:pt x="184720" y="41686"/>
                </a:moveTo>
                <a:lnTo>
                  <a:pt x="184720" y="167367"/>
                </a:lnTo>
                <a:lnTo>
                  <a:pt x="145522" y="167367"/>
                </a:lnTo>
                <a:lnTo>
                  <a:pt x="173837" y="206552"/>
                </a:lnTo>
                <a:lnTo>
                  <a:pt x="188861" y="227371"/>
                </a:lnTo>
                <a:lnTo>
                  <a:pt x="203933" y="248238"/>
                </a:lnTo>
                <a:lnTo>
                  <a:pt x="232296" y="287423"/>
                </a:lnTo>
                <a:lnTo>
                  <a:pt x="260611" y="248238"/>
                </a:lnTo>
                <a:lnTo>
                  <a:pt x="275635" y="227419"/>
                </a:lnTo>
                <a:lnTo>
                  <a:pt x="290707" y="206552"/>
                </a:lnTo>
                <a:lnTo>
                  <a:pt x="319070" y="167367"/>
                </a:lnTo>
                <a:lnTo>
                  <a:pt x="279824" y="167367"/>
                </a:lnTo>
                <a:lnTo>
                  <a:pt x="279824" y="41686"/>
                </a:lnTo>
                <a:close/>
                <a:moveTo>
                  <a:pt x="142970" y="0"/>
                </a:moveTo>
                <a:lnTo>
                  <a:pt x="321574" y="0"/>
                </a:lnTo>
                <a:lnTo>
                  <a:pt x="321574" y="125682"/>
                </a:lnTo>
                <a:lnTo>
                  <a:pt x="400643" y="125682"/>
                </a:lnTo>
                <a:lnTo>
                  <a:pt x="342184" y="206601"/>
                </a:lnTo>
                <a:lnTo>
                  <a:pt x="437722" y="206649"/>
                </a:lnTo>
                <a:lnTo>
                  <a:pt x="453950" y="143231"/>
                </a:lnTo>
                <a:lnTo>
                  <a:pt x="544624" y="143231"/>
                </a:lnTo>
                <a:lnTo>
                  <a:pt x="544624" y="164050"/>
                </a:lnTo>
                <a:lnTo>
                  <a:pt x="544624" y="184868"/>
                </a:lnTo>
                <a:lnTo>
                  <a:pt x="514720" y="184868"/>
                </a:lnTo>
                <a:lnTo>
                  <a:pt x="486357" y="184868"/>
                </a:lnTo>
                <a:lnTo>
                  <a:pt x="480242" y="208908"/>
                </a:lnTo>
                <a:lnTo>
                  <a:pt x="417593" y="453877"/>
                </a:lnTo>
                <a:lnTo>
                  <a:pt x="46469" y="453877"/>
                </a:lnTo>
                <a:lnTo>
                  <a:pt x="0" y="206456"/>
                </a:lnTo>
                <a:lnTo>
                  <a:pt x="122312" y="206504"/>
                </a:lnTo>
                <a:lnTo>
                  <a:pt x="63901" y="125682"/>
                </a:lnTo>
                <a:lnTo>
                  <a:pt x="142970" y="1256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7110C4-B16E-454A-9481-52E53BBF60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41" y="4138433"/>
            <a:ext cx="609684" cy="609684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88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Company &amp; Business Problem Introduction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9C2CFC-9A00-47EA-A3A7-3FADB69E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08306-8AAC-4135-A18E-30CDD340AF1C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28EBAC-F13C-4C78-A86A-6F05CEECE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864697-D05F-4DDD-83EC-22F77522F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636997" y="2323588"/>
            <a:ext cx="2610041" cy="22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A12A-71DE-4A76-83D9-718081FD91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14" y="2323588"/>
            <a:ext cx="1672068" cy="2388271"/>
          </a:xfrm>
          <a:prstGeom prst="rect">
            <a:avLst/>
          </a:prstGeom>
        </p:spPr>
      </p:pic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112CEE1A-FE55-4C2B-AF38-1EAD86EEAE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4450" y="2457450"/>
            <a:ext cx="1943100" cy="194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464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Proposal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9C2CFC-9A00-47EA-A3A7-3FADB69E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08306-8AAC-4135-A18E-30CDD340AF1C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28EBAC-F13C-4C78-A86A-6F05CEECE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864697-D05F-4DDD-83EC-22F77522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6618" y="2234864"/>
            <a:ext cx="1672068" cy="23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F8A2F-E27C-4B33-8A27-0836FD2FFFE1}"/>
              </a:ext>
            </a:extLst>
          </p:cNvPr>
          <p:cNvCxnSpPr>
            <a:cxnSpLocks/>
          </p:cNvCxnSpPr>
          <p:nvPr/>
        </p:nvCxnSpPr>
        <p:spPr>
          <a:xfrm>
            <a:off x="4867275" y="1814424"/>
            <a:ext cx="0" cy="3433851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îṥľidé">
            <a:extLst>
              <a:ext uri="{FF2B5EF4-FFF2-40B4-BE49-F238E27FC236}">
                <a16:creationId xmlns:a16="http://schemas.microsoft.com/office/drawing/2014/main" id="{D4B5BF29-7A6D-4A78-9AA4-95813C89BC2E}"/>
              </a:ext>
            </a:extLst>
          </p:cNvPr>
          <p:cNvSpPr txBox="1"/>
          <p:nvPr/>
        </p:nvSpPr>
        <p:spPr bwMode="auto">
          <a:xfrm>
            <a:off x="6096000" y="1889285"/>
            <a:ext cx="4385440" cy="3775377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Professional consultant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Build a model to predict and prevent fraudulent activities in real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lt"/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lt"/>
              </a:rPr>
              <a:t>Build baseline logistic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lt"/>
              </a:rPr>
              <a:t>Build logistic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lt"/>
              </a:rPr>
              <a:t>Optimize probability threshold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lt"/>
              </a:rPr>
              <a:t>Drive insights and deliver recommendation</a:t>
            </a: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+mn-lt"/>
              <a:ea typeface="+mn-ea"/>
              <a:sym typeface="+mn-lt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CA7AFEF4-8E11-4DEB-992D-EA6F7DF24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809" y="2975225"/>
            <a:ext cx="609671" cy="609671"/>
          </a:xfrm>
          <a:prstGeom prst="rect">
            <a:avLst/>
          </a:prstGeom>
        </p:spPr>
      </p:pic>
      <p:pic>
        <p:nvPicPr>
          <p:cNvPr id="16" name="Graphic 15" descr="Customer review">
            <a:extLst>
              <a:ext uri="{FF2B5EF4-FFF2-40B4-BE49-F238E27FC236}">
                <a16:creationId xmlns:a16="http://schemas.microsoft.com/office/drawing/2014/main" id="{0E73A24B-8379-402F-8C92-4E9B7EFF4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9809" y="1814424"/>
            <a:ext cx="609684" cy="609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03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ļ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Data</a:t>
            </a:r>
            <a:endParaRPr lang="zh-CN" altLang="en-US" dirty="0"/>
          </a:p>
        </p:txBody>
      </p:sp>
      <p:sp>
        <p:nvSpPr>
          <p:cNvPr id="6" name="íṣḷïḋ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Dataset Introduction &amp; Preparation</a:t>
            </a:r>
          </a:p>
          <a:p>
            <a:pPr lvl="0"/>
            <a:r>
              <a:rPr lang="en-US" altLang="zh-CN" dirty="0"/>
              <a:t>Exploratory Data Analysis</a:t>
            </a:r>
          </a:p>
        </p:txBody>
      </p:sp>
      <p:sp>
        <p:nvSpPr>
          <p:cNvPr id="8" name="ïṡľidê">
            <a:extLst>
              <a:ext uri="{FF2B5EF4-FFF2-40B4-BE49-F238E27FC236}">
                <a16:creationId xmlns:a16="http://schemas.microsoft.com/office/drawing/2014/main" id="{04CFE11A-27DE-43C1-9E71-4F2B4652C682}"/>
              </a:ext>
            </a:extLst>
          </p:cNvPr>
          <p:cNvSpPr txBox="1"/>
          <p:nvPr/>
        </p:nvSpPr>
        <p:spPr>
          <a:xfrm>
            <a:off x="2362200" y="3942251"/>
            <a:ext cx="30029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spc="100" dirty="0">
              <a:solidFill>
                <a:schemeClr val="accent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A6A1EF2-1CA2-4F20-A655-D78FCE283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A20C4D-CEAE-4D03-BD0F-06856308BB95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859CA4-3BE0-430A-BE2C-183CB529A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19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Dataset Introduction &amp; Preparation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4BA9A7-0840-4304-A926-82409C255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12F9B-D4B7-4154-8A9C-484F5F059841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0D882-53D7-4B76-9D98-0AA3F1DE4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6F41E-9F3B-4F29-8F67-69C476C454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1494"/>
          <a:stretch/>
        </p:blipFill>
        <p:spPr>
          <a:xfrm>
            <a:off x="669925" y="1685925"/>
            <a:ext cx="3545854" cy="4337089"/>
          </a:xfrm>
          <a:prstGeom prst="rect">
            <a:avLst/>
          </a:prstGeom>
        </p:spPr>
      </p:pic>
      <p:sp>
        <p:nvSpPr>
          <p:cNvPr id="7" name="íṣḷiḑe">
            <a:extLst>
              <a:ext uri="{FF2B5EF4-FFF2-40B4-BE49-F238E27FC236}">
                <a16:creationId xmlns:a16="http://schemas.microsoft.com/office/drawing/2014/main" id="{8AAD039C-AB78-4791-BD85-9976E7CDE897}"/>
              </a:ext>
            </a:extLst>
          </p:cNvPr>
          <p:cNvSpPr txBox="1">
            <a:spLocks/>
          </p:cNvSpPr>
          <p:nvPr/>
        </p:nvSpPr>
        <p:spPr>
          <a:xfrm>
            <a:off x="669923" y="1148369"/>
            <a:ext cx="4014371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Dataset Sample &amp; Dictionary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AC201-B2A0-4778-9F93-43C5974E4877}"/>
              </a:ext>
            </a:extLst>
          </p:cNvPr>
          <p:cNvCxnSpPr>
            <a:cxnSpLocks/>
          </p:cNvCxnSpPr>
          <p:nvPr/>
        </p:nvCxnSpPr>
        <p:spPr>
          <a:xfrm>
            <a:off x="4555163" y="1566256"/>
            <a:ext cx="0" cy="492539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92BBE-4261-483C-A006-2E9CA12BC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4277"/>
              </p:ext>
            </p:extLst>
          </p:nvPr>
        </p:nvGraphicFramePr>
        <p:xfrm>
          <a:off x="4898806" y="1532700"/>
          <a:ext cx="6564101" cy="4597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0383">
                  <a:extLst>
                    <a:ext uri="{9D8B030D-6E8A-4147-A177-3AD203B41FA5}">
                      <a16:colId xmlns:a16="http://schemas.microsoft.com/office/drawing/2014/main" val="1121186389"/>
                    </a:ext>
                  </a:extLst>
                </a:gridCol>
                <a:gridCol w="5053718">
                  <a:extLst>
                    <a:ext uri="{9D8B030D-6E8A-4147-A177-3AD203B41FA5}">
                      <a16:colId xmlns:a16="http://schemas.microsoft.com/office/drawing/2014/main" val="36510008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Fields</a:t>
                      </a:r>
                      <a:endParaRPr lang="en-CA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CA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396188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signup_time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time when the user created her account (GMT time)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695629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purchase_time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time when the user bought the item (GMT time)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0923843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purchase_value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cost of the item purchased (USD)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435137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device_id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device id. You can assume that it is unique by the device. I.e.,  transactions with the same device ID means that the same physical device was used to buy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092863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 marketing channel: ads, SEO, Direct (i.e. came to the site by directly typing the site address on the browser).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5379507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browser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browser used by the user.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3154111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sex</a:t>
                      </a:r>
                      <a:endParaRPr lang="en-CA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 sex: Male/Female</a:t>
                      </a:r>
                      <a:endParaRPr lang="en-CA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333609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 age</a:t>
                      </a:r>
                      <a:endParaRPr lang="en-CA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439869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ip_address</a:t>
                      </a:r>
                      <a:endParaRPr lang="en-CA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 numeric IP address</a:t>
                      </a:r>
                      <a:endParaRPr lang="en-CA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770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CA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This is what we are trying to predict: whether the activity was fraudulent (1) or not (0).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70187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742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i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Dataset Introduction &amp; Preparation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4BA9A7-0840-4304-A926-82409C255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769" y1="63905" x2="30769" y2="63905"/>
                        <a14:foregroundMark x1="42604" y1="64497" x2="42604" y2="64497"/>
                        <a14:foregroundMark x1="52663" y1="64497" x2="52663" y2="64497"/>
                        <a14:foregroundMark x1="63314" y1="61834" x2="63314" y2="61834"/>
                        <a14:foregroundMark x1="75148" y1="62722" x2="75148" y2="62722"/>
                        <a14:backgroundMark x1="43491" y1="64793" x2="43491" y2="64793"/>
                        <a14:backgroundMark x1="43195" y1="64497" x2="43195" y2="64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1431" r="21903" b="29674"/>
          <a:stretch/>
        </p:blipFill>
        <p:spPr bwMode="auto">
          <a:xfrm>
            <a:off x="10638123" y="6118437"/>
            <a:ext cx="710408" cy="6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12F9B-D4B7-4154-8A9C-484F5F059841}"/>
              </a:ext>
            </a:extLst>
          </p:cNvPr>
          <p:cNvCxnSpPr>
            <a:cxnSpLocks/>
          </p:cNvCxnSpPr>
          <p:nvPr/>
        </p:nvCxnSpPr>
        <p:spPr>
          <a:xfrm>
            <a:off x="11344275" y="6122229"/>
            <a:ext cx="0" cy="606709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0D882-53D7-4B76-9D98-0AA3F1DE4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907" y="6094288"/>
            <a:ext cx="455108" cy="650046"/>
          </a:xfrm>
          <a:prstGeom prst="rect">
            <a:avLst/>
          </a:prstGeom>
        </p:spPr>
      </p:pic>
      <p:sp>
        <p:nvSpPr>
          <p:cNvPr id="13" name="îṥľidé">
            <a:extLst>
              <a:ext uri="{FF2B5EF4-FFF2-40B4-BE49-F238E27FC236}">
                <a16:creationId xmlns:a16="http://schemas.microsoft.com/office/drawing/2014/main" id="{DD53E3C9-EE48-44ED-AC47-21B85F7F7300}"/>
              </a:ext>
            </a:extLst>
          </p:cNvPr>
          <p:cNvSpPr txBox="1"/>
          <p:nvPr/>
        </p:nvSpPr>
        <p:spPr bwMode="auto">
          <a:xfrm>
            <a:off x="669924" y="1685925"/>
            <a:ext cx="10788725" cy="443251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signup_weekofyear</a:t>
            </a: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: the week of year for sign-up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‘</a:t>
            </a:r>
            <a:r>
              <a:rPr lang="en-US" altLang="zh-CN" sz="2000" i="1" dirty="0">
                <a:latin typeface="+mn-lt"/>
                <a:ea typeface="+mn-ea"/>
                <a:sym typeface="+mn-lt"/>
              </a:rPr>
              <a:t>purchase_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weekofyear</a:t>
            </a: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:the week of year for purchase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signTOpurchase</a:t>
            </a: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: time difference between sign up and purchase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‘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device_shared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': how many times a device is shared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‘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ip_shared</a:t>
            </a:r>
            <a:r>
              <a:rPr lang="en-US" altLang="zh-CN" sz="2000" dirty="0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: how many times a IP is shared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sym typeface="+mn-lt"/>
              </a:rPr>
              <a:t>‘</a:t>
            </a:r>
            <a:r>
              <a:rPr lang="en-US" altLang="zh-CN" sz="2000" i="1" dirty="0" err="1">
                <a:latin typeface="+mn-lt"/>
                <a:ea typeface="+mn-ea"/>
                <a:sym typeface="+mn-lt"/>
              </a:rPr>
              <a:t>country_shared</a:t>
            </a:r>
            <a:r>
              <a:rPr lang="en-US" altLang="zh-CN" sz="2000" dirty="0" err="1">
                <a:latin typeface="+mn-lt"/>
                <a:ea typeface="+mn-ea"/>
                <a:sym typeface="+mn-lt"/>
              </a:rPr>
              <a:t>'</a:t>
            </a:r>
            <a:r>
              <a:rPr lang="en-US" altLang="zh-CN" sz="2000" b="0" dirty="0" err="1">
                <a:latin typeface="+mn-lt"/>
                <a:ea typeface="+mn-ea"/>
                <a:sym typeface="+mn-lt"/>
              </a:rPr>
              <a:t>:how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 many times visited from a country in total</a:t>
            </a:r>
          </a:p>
        </p:txBody>
      </p:sp>
      <p:sp>
        <p:nvSpPr>
          <p:cNvPr id="14" name="íṣḷiḑe">
            <a:extLst>
              <a:ext uri="{FF2B5EF4-FFF2-40B4-BE49-F238E27FC236}">
                <a16:creationId xmlns:a16="http://schemas.microsoft.com/office/drawing/2014/main" id="{FD85F66B-50B5-446B-BB4B-EFEB7D129E39}"/>
              </a:ext>
            </a:extLst>
          </p:cNvPr>
          <p:cNvSpPr txBox="1">
            <a:spLocks/>
          </p:cNvSpPr>
          <p:nvPr/>
        </p:nvSpPr>
        <p:spPr>
          <a:xfrm>
            <a:off x="669924" y="1148369"/>
            <a:ext cx="2974974" cy="41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Feature Engineering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45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961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7547;#371428;#75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34372"/>
      </a:accent1>
      <a:accent2>
        <a:srgbClr val="00259D"/>
      </a:accent2>
      <a:accent3>
        <a:srgbClr val="008AD5"/>
      </a:accent3>
      <a:accent4>
        <a:srgbClr val="33B2C2"/>
      </a:accent4>
      <a:accent5>
        <a:srgbClr val="FF651C"/>
      </a:accent5>
      <a:accent6>
        <a:srgbClr val="012053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34372"/>
    </a:accent1>
    <a:accent2>
      <a:srgbClr val="00259D"/>
    </a:accent2>
    <a:accent3>
      <a:srgbClr val="008AD5"/>
    </a:accent3>
    <a:accent4>
      <a:srgbClr val="33B2C2"/>
    </a:accent4>
    <a:accent5>
      <a:srgbClr val="FF651C"/>
    </a:accent5>
    <a:accent6>
      <a:srgbClr val="012053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34372"/>
    </a:accent1>
    <a:accent2>
      <a:srgbClr val="00259D"/>
    </a:accent2>
    <a:accent3>
      <a:srgbClr val="008AD5"/>
    </a:accent3>
    <a:accent4>
      <a:srgbClr val="33B2C2"/>
    </a:accent4>
    <a:accent5>
      <a:srgbClr val="FF651C"/>
    </a:accent5>
    <a:accent6>
      <a:srgbClr val="012053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34372"/>
    </a:accent1>
    <a:accent2>
      <a:srgbClr val="00259D"/>
    </a:accent2>
    <a:accent3>
      <a:srgbClr val="008AD5"/>
    </a:accent3>
    <a:accent4>
      <a:srgbClr val="33B2C2"/>
    </a:accent4>
    <a:accent5>
      <a:srgbClr val="FF651C"/>
    </a:accent5>
    <a:accent6>
      <a:srgbClr val="012053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34372"/>
    </a:accent1>
    <a:accent2>
      <a:srgbClr val="00259D"/>
    </a:accent2>
    <a:accent3>
      <a:srgbClr val="008AD5"/>
    </a:accent3>
    <a:accent4>
      <a:srgbClr val="33B2C2"/>
    </a:accent4>
    <a:accent5>
      <a:srgbClr val="FF651C"/>
    </a:accent5>
    <a:accent6>
      <a:srgbClr val="012053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381</TotalTime>
  <Words>755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Arial</vt:lpstr>
      <vt:lpstr>Calibri</vt:lpstr>
      <vt:lpstr>Impact</vt:lpstr>
      <vt:lpstr>主题5</vt:lpstr>
      <vt:lpstr>think-cell Slide</vt:lpstr>
      <vt:lpstr>FRAUDULENT  Analysis And Detection</vt:lpstr>
      <vt:lpstr>PowerPoint Presentation</vt:lpstr>
      <vt:lpstr>Background</vt:lpstr>
      <vt:lpstr>Company &amp; Business Problem Introduction</vt:lpstr>
      <vt:lpstr>Company &amp; Business Problem Introduction</vt:lpstr>
      <vt:lpstr>Project Proposal</vt:lpstr>
      <vt:lpstr>Data</vt:lpstr>
      <vt:lpstr>Dataset Introduction &amp; Preparation</vt:lpstr>
      <vt:lpstr>Dataset Introduction &amp; Preparation</vt:lpstr>
      <vt:lpstr>Dataset Introduction &amp; Preparation</vt:lpstr>
      <vt:lpstr>Exploratory Data Analysis</vt:lpstr>
      <vt:lpstr>Exploratory Data Analysis</vt:lpstr>
      <vt:lpstr>Exploratory Data Analysis</vt:lpstr>
      <vt:lpstr>Model</vt:lpstr>
      <vt:lpstr>Algorithm Explanation</vt:lpstr>
      <vt:lpstr>Model Building &amp; Evaluation</vt:lpstr>
      <vt:lpstr>Summary</vt:lpstr>
      <vt:lpstr>Model Results Summary &amp; Insights</vt:lpstr>
      <vt:lpstr>Model Results Summary &amp; Insights</vt:lpstr>
      <vt:lpstr>Business Recommendation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Chang Xiong</cp:lastModifiedBy>
  <cp:revision>37</cp:revision>
  <cp:lastPrinted>2019-07-31T16:00:00Z</cp:lastPrinted>
  <dcterms:created xsi:type="dcterms:W3CDTF">2019-07-31T16:00:00Z</dcterms:created>
  <dcterms:modified xsi:type="dcterms:W3CDTF">2020-06-26T00:02:25Z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