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sldIdLst>
    <p:sldId id="275" r:id="rId2"/>
    <p:sldId id="333" r:id="rId3"/>
    <p:sldId id="336" r:id="rId4"/>
    <p:sldId id="328" r:id="rId5"/>
    <p:sldId id="310" r:id="rId6"/>
    <p:sldId id="338" r:id="rId7"/>
    <p:sldId id="342" r:id="rId8"/>
    <p:sldId id="341" r:id="rId9"/>
    <p:sldId id="337" r:id="rId10"/>
    <p:sldId id="326" r:id="rId11"/>
    <p:sldId id="312" r:id="rId12"/>
    <p:sldId id="313" r:id="rId13"/>
    <p:sldId id="315" r:id="rId14"/>
    <p:sldId id="316" r:id="rId15"/>
    <p:sldId id="317" r:id="rId16"/>
    <p:sldId id="318" r:id="rId17"/>
    <p:sldId id="327" r:id="rId18"/>
    <p:sldId id="285" r:id="rId19"/>
    <p:sldId id="304" r:id="rId20"/>
    <p:sldId id="288" r:id="rId21"/>
    <p:sldId id="286" r:id="rId22"/>
    <p:sldId id="305" r:id="rId23"/>
    <p:sldId id="306" r:id="rId24"/>
    <p:sldId id="343" r:id="rId25"/>
    <p:sldId id="344" r:id="rId26"/>
    <p:sldId id="345" r:id="rId27"/>
    <p:sldId id="346" r:id="rId28"/>
    <p:sldId id="259" r:id="rId29"/>
    <p:sldId id="291" r:id="rId30"/>
    <p:sldId id="292" r:id="rId31"/>
    <p:sldId id="293" r:id="rId32"/>
    <p:sldId id="296" r:id="rId33"/>
  </p:sldIdLst>
  <p:sldSz cx="24384000" cy="13716000"/>
  <p:notesSz cx="6858000" cy="9144000"/>
  <p:embeddedFontLst>
    <p:embeddedFont>
      <p:font typeface="Open Sans Semibold" panose="020B0706030804020204" pitchFamily="34" charset="0"/>
      <p:bold r:id="rId35"/>
    </p:embeddedFont>
    <p:embeddedFont>
      <p:font typeface="a세종실록B" panose="02020600000000000000" pitchFamily="18" charset="-127"/>
      <p:regular r:id="rId36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52173">
        <a:ln>
          <a:noFill/>
        </a:ln>
        <a:solidFill>
          <a:srgbClr val="848484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228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52173">
        <a:ln>
          <a:noFill/>
        </a:ln>
        <a:solidFill>
          <a:srgbClr val="848484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52173">
        <a:ln>
          <a:noFill/>
        </a:ln>
        <a:solidFill>
          <a:srgbClr val="848484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685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52173">
        <a:ln>
          <a:noFill/>
        </a:ln>
        <a:solidFill>
          <a:srgbClr val="848484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52173">
        <a:ln>
          <a:noFill/>
        </a:ln>
        <a:solidFill>
          <a:srgbClr val="848484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1143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52173">
        <a:ln>
          <a:noFill/>
        </a:ln>
        <a:solidFill>
          <a:srgbClr val="848484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52173">
        <a:ln>
          <a:noFill/>
        </a:ln>
        <a:solidFill>
          <a:srgbClr val="848484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1600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52173">
        <a:ln>
          <a:noFill/>
        </a:ln>
        <a:solidFill>
          <a:srgbClr val="848484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00" b="0" i="0" u="none" strike="noStrike" cap="none" spc="0" normalizeH="0" baseline="52173">
        <a:ln>
          <a:noFill/>
        </a:ln>
        <a:solidFill>
          <a:srgbClr val="848484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stasiya Ladoshkina" initials="AL" lastIdx="0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7C88"/>
    <a:srgbClr val="F66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1" autoAdjust="0"/>
    <p:restoredTop sz="94629"/>
  </p:normalViewPr>
  <p:slideViewPr>
    <p:cSldViewPr snapToGrid="0">
      <p:cViewPr varScale="1">
        <p:scale>
          <a:sx n="40" d="100"/>
          <a:sy n="40" d="100"/>
        </p:scale>
        <p:origin x="155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98750000000000004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01A49E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4CDE-40FD-BD4A-0F983DFF1D5F}"/>
              </c:ext>
            </c:extLst>
          </c:dPt>
          <c:dPt>
            <c:idx val="1"/>
            <c:bubble3D val="0"/>
            <c:spPr>
              <a:solidFill>
                <a:srgbClr val="1990AD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4CDE-40FD-BD4A-0F983DFF1D5F}"/>
              </c:ext>
            </c:extLst>
          </c:dPt>
          <c:dPt>
            <c:idx val="2"/>
            <c:bubble3D val="0"/>
            <c:spPr>
              <a:solidFill>
                <a:srgbClr val="4376AB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4CDE-40FD-BD4A-0F983DFF1D5F}"/>
              </c:ext>
            </c:extLst>
          </c:dPt>
          <c:dPt>
            <c:idx val="3"/>
            <c:bubble3D val="0"/>
            <c:spPr>
              <a:solidFill>
                <a:srgbClr val="5F5CA3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4CDE-40FD-BD4A-0F983DFF1D5F}"/>
              </c:ext>
            </c:extLst>
          </c:dPt>
          <c:dPt>
            <c:idx val="4"/>
            <c:bubble3D val="0"/>
            <c:spPr>
              <a:solidFill>
                <a:srgbClr val="775CA3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9-4CDE-40FD-BD4A-0F983DFF1D5F}"/>
              </c:ext>
            </c:extLst>
          </c:dPt>
          <c:dPt>
            <c:idx val="5"/>
            <c:bubble3D val="0"/>
            <c:spPr>
              <a:gradFill flip="none" rotWithShape="1">
                <a:gsLst>
                  <a:gs pos="0">
                    <a:schemeClr val="accent6">
                      <a:hueOff val="-337441"/>
                      <a:satOff val="-6596"/>
                      <a:lumOff val="10008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B-4CDE-40FD-BD4A-0F983DFF1D5F}"/>
              </c:ext>
            </c:extLst>
          </c:dPt>
          <c:dPt>
            <c:idx val="6"/>
            <c:bubble3D val="0"/>
            <c:spPr>
              <a:solidFill>
                <a:srgbClr val="18B1AA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D-4CDE-40FD-BD4A-0F983DFF1D5F}"/>
              </c:ext>
            </c:extLst>
          </c:dPt>
          <c:dPt>
            <c:idx val="7"/>
            <c:bubble3D val="0"/>
            <c:spPr>
              <a:solidFill>
                <a:srgbClr val="2F9DB8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F-4CDE-40FD-BD4A-0F983DFF1D5F}"/>
              </c:ext>
            </c:extLst>
          </c:dPt>
          <c:cat>
            <c:strRef>
              <c:f>Sheet1!$B$1:$I$1</c:f>
              <c:strCache>
                <c:ptCount val="8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Untitled 2</c:v>
                </c:pt>
                <c:pt idx="6">
                  <c:v>Untitled 1</c:v>
                </c:pt>
                <c:pt idx="7">
                  <c:v>September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4CDE-40FD-BD4A-0F983DFF1D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0"/>
      </c:pieChart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901263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371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019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9337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688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43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213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51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ndar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-45678" y="11905777"/>
            <a:ext cx="1320067" cy="8640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531" y="0"/>
                </a:lnTo>
                <a:lnTo>
                  <a:pt x="14531" y="0"/>
                </a:lnTo>
                <a:cubicBezTo>
                  <a:pt x="18435" y="0"/>
                  <a:pt x="21600" y="4835"/>
                  <a:pt x="21600" y="10800"/>
                </a:cubicBezTo>
                <a:lnTo>
                  <a:pt x="21600" y="10800"/>
                </a:lnTo>
                <a:lnTo>
                  <a:pt x="21600" y="10800"/>
                </a:lnTo>
                <a:cubicBezTo>
                  <a:pt x="21600" y="13782"/>
                  <a:pt x="20809" y="16482"/>
                  <a:pt x="19529" y="18437"/>
                </a:cubicBezTo>
                <a:cubicBezTo>
                  <a:pt x="18250" y="20391"/>
                  <a:pt x="16483" y="21600"/>
                  <a:pt x="14531" y="21600"/>
                </a:cubicBezTo>
                <a:lnTo>
                  <a:pt x="14531" y="21600"/>
                </a:lnTo>
                <a:lnTo>
                  <a:pt x="0" y="216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1A49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248941" y="12163885"/>
            <a:ext cx="864077" cy="512961"/>
          </a:xfrm>
          <a:prstGeom prst="rect">
            <a:avLst/>
          </a:prstGeom>
        </p:spPr>
        <p:txBody>
          <a:bodyPr wrap="square" anchor="ctr"/>
          <a:lstStyle>
            <a:lvl1pPr>
              <a:defRPr sz="4000" b="1" baseline="47999">
                <a:solidFill>
                  <a:srgbClr val="F3F4F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t pag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-45678" y="11905777"/>
            <a:ext cx="1320067" cy="8640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531" y="0"/>
                </a:lnTo>
                <a:lnTo>
                  <a:pt x="14531" y="0"/>
                </a:lnTo>
                <a:cubicBezTo>
                  <a:pt x="18435" y="0"/>
                  <a:pt x="21600" y="4835"/>
                  <a:pt x="21600" y="10800"/>
                </a:cubicBezTo>
                <a:lnTo>
                  <a:pt x="21600" y="10800"/>
                </a:lnTo>
                <a:lnTo>
                  <a:pt x="21600" y="10800"/>
                </a:lnTo>
                <a:cubicBezTo>
                  <a:pt x="21600" y="13782"/>
                  <a:pt x="20809" y="16482"/>
                  <a:pt x="19529" y="18437"/>
                </a:cubicBezTo>
                <a:cubicBezTo>
                  <a:pt x="18250" y="20391"/>
                  <a:pt x="16483" y="21600"/>
                  <a:pt x="14531" y="21600"/>
                </a:cubicBezTo>
                <a:lnTo>
                  <a:pt x="14531" y="21600"/>
                </a:lnTo>
                <a:lnTo>
                  <a:pt x="0" y="2160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1A49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xfrm>
            <a:off x="248941" y="12163885"/>
            <a:ext cx="864077" cy="512961"/>
          </a:xfrm>
          <a:prstGeom prst="rect">
            <a:avLst/>
          </a:prstGeom>
        </p:spPr>
        <p:txBody>
          <a:bodyPr wrap="square" anchor="ctr"/>
          <a:lstStyle>
            <a:lvl1pPr>
              <a:defRPr sz="4000" b="1" baseline="47999">
                <a:solidFill>
                  <a:srgbClr val="F3F4F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4754836" y="3918450"/>
            <a:ext cx="2430462" cy="2430462"/>
          </a:xfrm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Рисунок 2"/>
          <p:cNvSpPr>
            <a:spLocks noGrp="1"/>
          </p:cNvSpPr>
          <p:nvPr>
            <p:ph type="pic" sz="quarter" idx="11"/>
          </p:nvPr>
        </p:nvSpPr>
        <p:spPr>
          <a:xfrm>
            <a:off x="7937819" y="3918450"/>
            <a:ext cx="2430462" cy="2430462"/>
          </a:xfrm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Рисунок 2"/>
          <p:cNvSpPr>
            <a:spLocks noGrp="1"/>
          </p:cNvSpPr>
          <p:nvPr>
            <p:ph type="pic" sz="quarter" idx="12"/>
          </p:nvPr>
        </p:nvSpPr>
        <p:spPr>
          <a:xfrm>
            <a:off x="11120802" y="3918450"/>
            <a:ext cx="2430462" cy="2430462"/>
          </a:xfrm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Рисунок 2"/>
          <p:cNvSpPr>
            <a:spLocks noGrp="1"/>
          </p:cNvSpPr>
          <p:nvPr>
            <p:ph type="pic" sz="quarter" idx="13"/>
          </p:nvPr>
        </p:nvSpPr>
        <p:spPr>
          <a:xfrm>
            <a:off x="14303785" y="3918450"/>
            <a:ext cx="2430462" cy="2430462"/>
          </a:xfrm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Рисунок 2"/>
          <p:cNvSpPr>
            <a:spLocks noGrp="1"/>
          </p:cNvSpPr>
          <p:nvPr>
            <p:ph type="pic" sz="quarter" idx="14"/>
          </p:nvPr>
        </p:nvSpPr>
        <p:spPr>
          <a:xfrm>
            <a:off x="17486768" y="3918450"/>
            <a:ext cx="2430462" cy="2430462"/>
          </a:xfrm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Рисунок 2"/>
          <p:cNvSpPr>
            <a:spLocks noGrp="1"/>
          </p:cNvSpPr>
          <p:nvPr>
            <p:ph type="pic" sz="quarter" idx="15"/>
          </p:nvPr>
        </p:nvSpPr>
        <p:spPr>
          <a:xfrm>
            <a:off x="4754836" y="6996930"/>
            <a:ext cx="2430462" cy="2430462"/>
          </a:xfrm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6"/>
          </p:nvPr>
        </p:nvSpPr>
        <p:spPr>
          <a:xfrm>
            <a:off x="7937819" y="6996930"/>
            <a:ext cx="2430462" cy="2430462"/>
          </a:xfrm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17"/>
          </p:nvPr>
        </p:nvSpPr>
        <p:spPr>
          <a:xfrm>
            <a:off x="11120802" y="6996930"/>
            <a:ext cx="2430462" cy="2430462"/>
          </a:xfrm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Рисунок 2"/>
          <p:cNvSpPr>
            <a:spLocks noGrp="1"/>
          </p:cNvSpPr>
          <p:nvPr>
            <p:ph type="pic" sz="quarter" idx="18"/>
          </p:nvPr>
        </p:nvSpPr>
        <p:spPr>
          <a:xfrm>
            <a:off x="14303785" y="6996930"/>
            <a:ext cx="2430462" cy="2430462"/>
          </a:xfrm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Рисунок 2"/>
          <p:cNvSpPr>
            <a:spLocks noGrp="1"/>
          </p:cNvSpPr>
          <p:nvPr>
            <p:ph type="pic" sz="quarter" idx="19"/>
          </p:nvPr>
        </p:nvSpPr>
        <p:spPr>
          <a:xfrm>
            <a:off x="17486768" y="6996930"/>
            <a:ext cx="2430462" cy="2430462"/>
          </a:xfrm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5212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solidFill>
            <a:schemeClr val="tx2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4029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76267" y="13081000"/>
            <a:ext cx="418766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2100" baseline="0">
                <a:solidFill>
                  <a:srgbClr val="45475B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80865" marR="0" indent="-280865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1pPr>
      <a:lvl2pPr marL="915865" marR="0" indent="-280865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2pPr>
      <a:lvl3pPr marL="1550865" marR="0" indent="-280865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3pPr>
      <a:lvl4pPr marL="2185865" marR="0" indent="-280865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4pPr>
      <a:lvl5pPr marL="2820865" marR="0" indent="-280865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5pPr>
      <a:lvl6pPr marL="3455865" marR="0" indent="-280865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6pPr>
      <a:lvl7pPr marL="4090865" marR="0" indent="-280865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7pPr>
      <a:lvl8pPr marL="4725865" marR="0" indent="-280865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8pPr>
      <a:lvl9pPr marL="5360865" marR="0" indent="-280865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300" b="0" i="0" u="none" strike="noStrike" cap="none" spc="0" baseline="52173">
          <a:ln>
            <a:noFill/>
          </a:ln>
          <a:solidFill>
            <a:srgbClr val="848484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 Semi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Shape 29"/>
          <p:cNvSpPr/>
          <p:nvPr/>
        </p:nvSpPr>
        <p:spPr>
          <a:xfrm>
            <a:off x="0" y="8723"/>
            <a:ext cx="4871233" cy="13725723"/>
          </a:xfrm>
          <a:prstGeom prst="rect">
            <a:avLst/>
          </a:prstGeom>
          <a:solidFill>
            <a:srgbClr val="01A49E">
              <a:alpha val="6991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" name="Shape 30"/>
          <p:cNvSpPr/>
          <p:nvPr/>
        </p:nvSpPr>
        <p:spPr>
          <a:xfrm>
            <a:off x="4878191" y="9525"/>
            <a:ext cx="4871234" cy="13716001"/>
          </a:xfrm>
          <a:prstGeom prst="rect">
            <a:avLst/>
          </a:prstGeom>
          <a:solidFill>
            <a:srgbClr val="1990AD">
              <a:alpha val="6991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Shape 31"/>
          <p:cNvSpPr/>
          <p:nvPr/>
        </p:nvSpPr>
        <p:spPr>
          <a:xfrm>
            <a:off x="9756383" y="-4862"/>
            <a:ext cx="4871234" cy="13725723"/>
          </a:xfrm>
          <a:prstGeom prst="rect">
            <a:avLst/>
          </a:prstGeom>
          <a:solidFill>
            <a:srgbClr val="4376AB">
              <a:alpha val="6991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Shape 32"/>
          <p:cNvSpPr/>
          <p:nvPr/>
        </p:nvSpPr>
        <p:spPr>
          <a:xfrm>
            <a:off x="14634574" y="-31750"/>
            <a:ext cx="4871234" cy="13755397"/>
          </a:xfrm>
          <a:prstGeom prst="rect">
            <a:avLst/>
          </a:prstGeom>
          <a:solidFill>
            <a:srgbClr val="5F5CA3">
              <a:alpha val="6991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33"/>
          <p:cNvSpPr/>
          <p:nvPr/>
        </p:nvSpPr>
        <p:spPr>
          <a:xfrm>
            <a:off x="19512767" y="-19699"/>
            <a:ext cx="4871233" cy="13755398"/>
          </a:xfrm>
          <a:prstGeom prst="rect">
            <a:avLst/>
          </a:prstGeom>
          <a:solidFill>
            <a:srgbClr val="775CA3">
              <a:alpha val="6991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34"/>
          <p:cNvSpPr/>
          <p:nvPr/>
        </p:nvSpPr>
        <p:spPr>
          <a:xfrm>
            <a:off x="1083504" y="5664701"/>
            <a:ext cx="13551320" cy="5027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200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dirty="0">
                <a:latin typeface="a세종실록B" panose="02020600000000000000" pitchFamily="18" charset="-127"/>
                <a:ea typeface="a세종실록B" panose="02020600000000000000" pitchFamily="18" charset="-127"/>
              </a:rPr>
              <a:t>Tracking</a:t>
            </a:r>
          </a:p>
          <a:p>
            <a:r>
              <a:rPr lang="en-US" altLang="ko-KR" dirty="0">
                <a:latin typeface="a세종실록B" panose="02020600000000000000" pitchFamily="18" charset="-127"/>
                <a:ea typeface="a세종실록B" panose="02020600000000000000" pitchFamily="18" charset="-127"/>
              </a:rPr>
              <a:t>Bicycle</a:t>
            </a:r>
          </a:p>
        </p:txBody>
      </p:sp>
      <p:sp>
        <p:nvSpPr>
          <p:cNvPr id="10" name="Shape 36"/>
          <p:cNvSpPr/>
          <p:nvPr/>
        </p:nvSpPr>
        <p:spPr>
          <a:xfrm>
            <a:off x="0" y="-26690"/>
            <a:ext cx="4871233" cy="361197"/>
          </a:xfrm>
          <a:prstGeom prst="rect">
            <a:avLst/>
          </a:prstGeom>
          <a:solidFill>
            <a:srgbClr val="01A49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" name="Shape 37"/>
          <p:cNvSpPr/>
          <p:nvPr/>
        </p:nvSpPr>
        <p:spPr>
          <a:xfrm>
            <a:off x="4878191" y="-30179"/>
            <a:ext cx="4871234" cy="364686"/>
          </a:xfrm>
          <a:prstGeom prst="rect">
            <a:avLst/>
          </a:prstGeom>
          <a:solidFill>
            <a:srgbClr val="1990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" name="Shape 38"/>
          <p:cNvSpPr/>
          <p:nvPr/>
        </p:nvSpPr>
        <p:spPr>
          <a:xfrm>
            <a:off x="9756383" y="-33322"/>
            <a:ext cx="4871234" cy="367829"/>
          </a:xfrm>
          <a:prstGeom prst="rect">
            <a:avLst/>
          </a:prstGeom>
          <a:solidFill>
            <a:srgbClr val="4376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" name="Shape 39"/>
          <p:cNvSpPr/>
          <p:nvPr/>
        </p:nvSpPr>
        <p:spPr>
          <a:xfrm>
            <a:off x="14634574" y="-30178"/>
            <a:ext cx="4871234" cy="364685"/>
          </a:xfrm>
          <a:prstGeom prst="rect">
            <a:avLst/>
          </a:prstGeom>
          <a:solidFill>
            <a:srgbClr val="5F5CA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" name="Shape 40"/>
          <p:cNvSpPr/>
          <p:nvPr/>
        </p:nvSpPr>
        <p:spPr>
          <a:xfrm>
            <a:off x="19512767" y="-30179"/>
            <a:ext cx="4871233" cy="364686"/>
          </a:xfrm>
          <a:prstGeom prst="rect">
            <a:avLst/>
          </a:prstGeom>
          <a:solidFill>
            <a:srgbClr val="775CA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" name="Shape 241">
            <a:extLst>
              <a:ext uri="{FF2B5EF4-FFF2-40B4-BE49-F238E27FC236}">
                <a16:creationId xmlns:a16="http://schemas.microsoft.com/office/drawing/2014/main" id="{5900A7D0-75F8-43CC-9F78-0EC9E7924D61}"/>
              </a:ext>
            </a:extLst>
          </p:cNvPr>
          <p:cNvSpPr/>
          <p:nvPr/>
        </p:nvSpPr>
        <p:spPr>
          <a:xfrm>
            <a:off x="16461074" y="12908806"/>
            <a:ext cx="883545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600" b="1" cap="all" baseline="0">
                <a:solidFill>
                  <a:srgbClr val="01A49E"/>
                </a:solidFill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Android final project</a:t>
            </a:r>
            <a:endParaRPr sz="4000" dirty="0">
              <a:solidFill>
                <a:schemeClr val="bg1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669533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</p:spPr>
      </p:sp>
      <p:sp>
        <p:nvSpPr>
          <p:cNvPr id="3" name="Shape 43"/>
          <p:cNvSpPr/>
          <p:nvPr/>
        </p:nvSpPr>
        <p:spPr>
          <a:xfrm>
            <a:off x="6650490" y="1316490"/>
            <a:ext cx="11083020" cy="11083020"/>
          </a:xfrm>
          <a:prstGeom prst="ellipse">
            <a:avLst/>
          </a:prstGeom>
          <a:solidFill>
            <a:srgbClr val="01A49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Shape 44"/>
          <p:cNvSpPr/>
          <p:nvPr/>
        </p:nvSpPr>
        <p:spPr>
          <a:xfrm>
            <a:off x="5416340" y="5962750"/>
            <a:ext cx="13551320" cy="12844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80000"/>
              </a:lnSpc>
              <a:defRPr sz="20000" baseline="5999">
                <a:solidFill>
                  <a:srgbClr val="FFFFFF"/>
                </a:solidFill>
              </a:defRPr>
            </a:lvl1pPr>
          </a:lstStyle>
          <a:p>
            <a:r>
              <a:rPr lang="ko-KR" altLang="en-US" sz="9600" cap="all" baseline="0" dirty="0">
                <a:solidFill>
                  <a:schemeClr val="bg1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사용된 기술</a:t>
            </a:r>
            <a:endParaRPr sz="9600" cap="all" baseline="0" dirty="0">
              <a:solidFill>
                <a:schemeClr val="bg1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sp>
        <p:nvSpPr>
          <p:cNvPr id="7" name="Shape 47"/>
          <p:cNvSpPr/>
          <p:nvPr/>
        </p:nvSpPr>
        <p:spPr>
          <a:xfrm>
            <a:off x="3378492" y="4897194"/>
            <a:ext cx="3921611" cy="3921611"/>
          </a:xfrm>
          <a:prstGeom prst="ellipse">
            <a:avLst/>
          </a:prstGeom>
          <a:solidFill>
            <a:srgbClr val="4376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48"/>
          <p:cNvSpPr/>
          <p:nvPr/>
        </p:nvSpPr>
        <p:spPr>
          <a:xfrm>
            <a:off x="17100632" y="4897194"/>
            <a:ext cx="3921611" cy="3921611"/>
          </a:xfrm>
          <a:prstGeom prst="ellipse">
            <a:avLst/>
          </a:prstGeom>
          <a:solidFill>
            <a:srgbClr val="5F5CA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" name="Shape 49"/>
          <p:cNvSpPr/>
          <p:nvPr/>
        </p:nvSpPr>
        <p:spPr>
          <a:xfrm>
            <a:off x="21876224" y="5539588"/>
            <a:ext cx="2636823" cy="2636824"/>
          </a:xfrm>
          <a:prstGeom prst="ellipse">
            <a:avLst/>
          </a:prstGeom>
          <a:solidFill>
            <a:srgbClr val="775CA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Shape 50"/>
          <p:cNvSpPr/>
          <p:nvPr/>
        </p:nvSpPr>
        <p:spPr>
          <a:xfrm>
            <a:off x="-129049" y="5539588"/>
            <a:ext cx="2636824" cy="2636824"/>
          </a:xfrm>
          <a:prstGeom prst="ellipse">
            <a:avLst/>
          </a:prstGeom>
          <a:solidFill>
            <a:srgbClr val="1990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09589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sldNum" sz="quarter" idx="2"/>
          </p:nvPr>
        </p:nvSpPr>
        <p:spPr>
          <a:xfrm>
            <a:off x="248941" y="12316285"/>
            <a:ext cx="864077" cy="51296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4000"/>
              <a:t>11</a:t>
            </a:fld>
            <a:endParaRPr sz="4000"/>
          </a:p>
        </p:txBody>
      </p:sp>
      <p:sp>
        <p:nvSpPr>
          <p:cNvPr id="240" name="Shape 240"/>
          <p:cNvSpPr/>
          <p:nvPr/>
        </p:nvSpPr>
        <p:spPr>
          <a:xfrm>
            <a:off x="5416340" y="1607995"/>
            <a:ext cx="13551320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r>
              <a:rPr lang="ko-KR" altLang="en-US" dirty="0">
                <a:latin typeface="a세종실록B" panose="02020600000000000000" pitchFamily="18" charset="-127"/>
                <a:ea typeface="a세종실록B" panose="02020600000000000000" pitchFamily="18" charset="-127"/>
              </a:rPr>
              <a:t>사용된 기술</a:t>
            </a:r>
            <a:endParaRPr dirty="0"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7774274" y="2925194"/>
            <a:ext cx="8835452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600" b="1" cap="all" baseline="0">
                <a:solidFill>
                  <a:srgbClr val="01A49E"/>
                </a:solidFill>
              </a:defRPr>
            </a:lvl1pPr>
          </a:lstStyle>
          <a:p>
            <a:r>
              <a:rPr lang="en-US" dirty="0"/>
              <a:t>Android final project</a:t>
            </a:r>
            <a:endParaRPr dirty="0"/>
          </a:p>
        </p:txBody>
      </p:sp>
      <p:grpSp>
        <p:nvGrpSpPr>
          <p:cNvPr id="245" name="Group 245"/>
          <p:cNvGrpSpPr/>
          <p:nvPr/>
        </p:nvGrpSpPr>
        <p:grpSpPr>
          <a:xfrm>
            <a:off x="3061186" y="5615404"/>
            <a:ext cx="3417666" cy="3049432"/>
            <a:chOff x="0" y="0"/>
            <a:chExt cx="3417665" cy="3049431"/>
          </a:xfrm>
        </p:grpSpPr>
        <p:sp>
          <p:nvSpPr>
            <p:cNvPr id="242" name="Shape 242"/>
            <p:cNvSpPr/>
            <p:nvPr/>
          </p:nvSpPr>
          <p:spPr>
            <a:xfrm>
              <a:off x="2704" y="2144166"/>
              <a:ext cx="3414962" cy="90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extrusionOk="0">
                  <a:moveTo>
                    <a:pt x="0" y="0"/>
                  </a:moveTo>
                  <a:lnTo>
                    <a:pt x="30" y="13537"/>
                  </a:lnTo>
                  <a:cubicBezTo>
                    <a:pt x="26" y="15437"/>
                    <a:pt x="204" y="17280"/>
                    <a:pt x="531" y="18729"/>
                  </a:cubicBezTo>
                  <a:cubicBezTo>
                    <a:pt x="939" y="20541"/>
                    <a:pt x="1540" y="21576"/>
                    <a:pt x="2171" y="21556"/>
                  </a:cubicBezTo>
                  <a:lnTo>
                    <a:pt x="19303" y="21556"/>
                  </a:lnTo>
                  <a:cubicBezTo>
                    <a:pt x="19941" y="21600"/>
                    <a:pt x="20554" y="20623"/>
                    <a:pt x="20989" y="18868"/>
                  </a:cubicBezTo>
                  <a:cubicBezTo>
                    <a:pt x="21336" y="17472"/>
                    <a:pt x="21546" y="15673"/>
                    <a:pt x="21584" y="13767"/>
                  </a:cubicBezTo>
                  <a:lnTo>
                    <a:pt x="21600" y="1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-1" y="0"/>
              <a:ext cx="3417433" cy="2575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526" extrusionOk="0">
                  <a:moveTo>
                    <a:pt x="12524" y="1216"/>
                  </a:moveTo>
                  <a:cubicBezTo>
                    <a:pt x="12015" y="377"/>
                    <a:pt x="11229" y="-74"/>
                    <a:pt x="10423" y="11"/>
                  </a:cubicBezTo>
                  <a:cubicBezTo>
                    <a:pt x="9755" y="81"/>
                    <a:pt x="9138" y="517"/>
                    <a:pt x="8719" y="1216"/>
                  </a:cubicBezTo>
                  <a:lnTo>
                    <a:pt x="353" y="16606"/>
                  </a:lnTo>
                  <a:cubicBezTo>
                    <a:pt x="-87" y="17576"/>
                    <a:pt x="-118" y="18783"/>
                    <a:pt x="271" y="19791"/>
                  </a:cubicBezTo>
                  <a:cubicBezTo>
                    <a:pt x="641" y="20749"/>
                    <a:pt x="1342" y="21399"/>
                    <a:pt x="2142" y="21526"/>
                  </a:cubicBezTo>
                  <a:lnTo>
                    <a:pt x="19122" y="21526"/>
                  </a:lnTo>
                  <a:cubicBezTo>
                    <a:pt x="19986" y="21504"/>
                    <a:pt x="20765" y="20828"/>
                    <a:pt x="21132" y="19781"/>
                  </a:cubicBezTo>
                  <a:cubicBezTo>
                    <a:pt x="21482" y="18785"/>
                    <a:pt x="21399" y="17614"/>
                    <a:pt x="20916" y="16723"/>
                  </a:cubicBezTo>
                  <a:lnTo>
                    <a:pt x="12524" y="121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1A49E"/>
                </a:gs>
                <a:gs pos="100000">
                  <a:srgbClr val="34B7B1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709248" y="804881"/>
              <a:ext cx="2001873" cy="1594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sz="3200" dirty="0"/>
                <a:t>01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200" dirty="0"/>
                <a:t>Sensor</a:t>
              </a:r>
              <a:endParaRPr sz="3200" dirty="0"/>
            </a:p>
          </p:txBody>
        </p:sp>
      </p:grpSp>
      <p:grpSp>
        <p:nvGrpSpPr>
          <p:cNvPr id="249" name="Group 249"/>
          <p:cNvGrpSpPr/>
          <p:nvPr/>
        </p:nvGrpSpPr>
        <p:grpSpPr>
          <a:xfrm>
            <a:off x="10485092" y="5615404"/>
            <a:ext cx="3417668" cy="3049433"/>
            <a:chOff x="-1" y="0"/>
            <a:chExt cx="3417667" cy="3049432"/>
          </a:xfrm>
        </p:grpSpPr>
        <p:sp>
          <p:nvSpPr>
            <p:cNvPr id="246" name="Shape 246"/>
            <p:cNvSpPr/>
            <p:nvPr/>
          </p:nvSpPr>
          <p:spPr>
            <a:xfrm>
              <a:off x="2704" y="2144166"/>
              <a:ext cx="3414962" cy="90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extrusionOk="0">
                  <a:moveTo>
                    <a:pt x="0" y="0"/>
                  </a:moveTo>
                  <a:lnTo>
                    <a:pt x="30" y="13537"/>
                  </a:lnTo>
                  <a:cubicBezTo>
                    <a:pt x="26" y="15437"/>
                    <a:pt x="204" y="17280"/>
                    <a:pt x="531" y="18729"/>
                  </a:cubicBezTo>
                  <a:cubicBezTo>
                    <a:pt x="939" y="20541"/>
                    <a:pt x="1540" y="21576"/>
                    <a:pt x="2171" y="21556"/>
                  </a:cubicBezTo>
                  <a:lnTo>
                    <a:pt x="19303" y="21556"/>
                  </a:lnTo>
                  <a:cubicBezTo>
                    <a:pt x="19941" y="21600"/>
                    <a:pt x="20554" y="20623"/>
                    <a:pt x="20989" y="18868"/>
                  </a:cubicBezTo>
                  <a:cubicBezTo>
                    <a:pt x="21336" y="17472"/>
                    <a:pt x="21546" y="15673"/>
                    <a:pt x="21584" y="13767"/>
                  </a:cubicBezTo>
                  <a:lnTo>
                    <a:pt x="21600" y="1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1A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-1" y="0"/>
              <a:ext cx="3417433" cy="2575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526" extrusionOk="0">
                  <a:moveTo>
                    <a:pt x="12524" y="1216"/>
                  </a:moveTo>
                  <a:cubicBezTo>
                    <a:pt x="12015" y="377"/>
                    <a:pt x="11229" y="-74"/>
                    <a:pt x="10423" y="11"/>
                  </a:cubicBezTo>
                  <a:cubicBezTo>
                    <a:pt x="9755" y="81"/>
                    <a:pt x="9138" y="517"/>
                    <a:pt x="8719" y="1216"/>
                  </a:cubicBezTo>
                  <a:lnTo>
                    <a:pt x="353" y="16606"/>
                  </a:lnTo>
                  <a:cubicBezTo>
                    <a:pt x="-87" y="17576"/>
                    <a:pt x="-118" y="18783"/>
                    <a:pt x="271" y="19791"/>
                  </a:cubicBezTo>
                  <a:cubicBezTo>
                    <a:pt x="641" y="20749"/>
                    <a:pt x="1342" y="21399"/>
                    <a:pt x="2142" y="21526"/>
                  </a:cubicBezTo>
                  <a:lnTo>
                    <a:pt x="19122" y="21526"/>
                  </a:lnTo>
                  <a:cubicBezTo>
                    <a:pt x="19986" y="21504"/>
                    <a:pt x="20765" y="20828"/>
                    <a:pt x="21132" y="19781"/>
                  </a:cubicBezTo>
                  <a:cubicBezTo>
                    <a:pt x="21482" y="18785"/>
                    <a:pt x="21399" y="17614"/>
                    <a:pt x="20916" y="16723"/>
                  </a:cubicBezTo>
                  <a:lnTo>
                    <a:pt x="12524" y="121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376AB"/>
                </a:gs>
                <a:gs pos="100000">
                  <a:srgbClr val="6991BC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30031" y="804881"/>
              <a:ext cx="3000776" cy="1594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sz="3600" dirty="0"/>
                <a:t>03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600" dirty="0"/>
                <a:t>database</a:t>
              </a:r>
              <a:endParaRPr sz="3600" dirty="0"/>
            </a:p>
          </p:txBody>
        </p:sp>
      </p:grpSp>
      <p:grpSp>
        <p:nvGrpSpPr>
          <p:cNvPr id="253" name="Group 253"/>
          <p:cNvGrpSpPr/>
          <p:nvPr/>
        </p:nvGrpSpPr>
        <p:grpSpPr>
          <a:xfrm>
            <a:off x="17905146" y="5615404"/>
            <a:ext cx="3417669" cy="3049433"/>
            <a:chOff x="-1" y="0"/>
            <a:chExt cx="3417667" cy="3049432"/>
          </a:xfrm>
        </p:grpSpPr>
        <p:sp>
          <p:nvSpPr>
            <p:cNvPr id="250" name="Shape 250"/>
            <p:cNvSpPr/>
            <p:nvPr/>
          </p:nvSpPr>
          <p:spPr>
            <a:xfrm>
              <a:off x="2705" y="2144166"/>
              <a:ext cx="3414961" cy="90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extrusionOk="0">
                  <a:moveTo>
                    <a:pt x="0" y="0"/>
                  </a:moveTo>
                  <a:lnTo>
                    <a:pt x="30" y="13537"/>
                  </a:lnTo>
                  <a:cubicBezTo>
                    <a:pt x="26" y="15437"/>
                    <a:pt x="204" y="17280"/>
                    <a:pt x="531" y="18729"/>
                  </a:cubicBezTo>
                  <a:cubicBezTo>
                    <a:pt x="939" y="20541"/>
                    <a:pt x="1540" y="21576"/>
                    <a:pt x="2171" y="21556"/>
                  </a:cubicBezTo>
                  <a:lnTo>
                    <a:pt x="19303" y="21556"/>
                  </a:lnTo>
                  <a:cubicBezTo>
                    <a:pt x="19941" y="21600"/>
                    <a:pt x="20554" y="20623"/>
                    <a:pt x="20989" y="18868"/>
                  </a:cubicBezTo>
                  <a:cubicBezTo>
                    <a:pt x="21336" y="17472"/>
                    <a:pt x="21546" y="15673"/>
                    <a:pt x="21584" y="13767"/>
                  </a:cubicBezTo>
                  <a:lnTo>
                    <a:pt x="21600" y="1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579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-1" y="0"/>
              <a:ext cx="3417433" cy="2575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526" extrusionOk="0">
                  <a:moveTo>
                    <a:pt x="12524" y="1216"/>
                  </a:moveTo>
                  <a:cubicBezTo>
                    <a:pt x="12015" y="377"/>
                    <a:pt x="11229" y="-74"/>
                    <a:pt x="10423" y="11"/>
                  </a:cubicBezTo>
                  <a:cubicBezTo>
                    <a:pt x="9755" y="81"/>
                    <a:pt x="9138" y="517"/>
                    <a:pt x="8719" y="1216"/>
                  </a:cubicBezTo>
                  <a:lnTo>
                    <a:pt x="353" y="16606"/>
                  </a:lnTo>
                  <a:cubicBezTo>
                    <a:pt x="-87" y="17576"/>
                    <a:pt x="-118" y="18783"/>
                    <a:pt x="271" y="19791"/>
                  </a:cubicBezTo>
                  <a:cubicBezTo>
                    <a:pt x="641" y="20749"/>
                    <a:pt x="1342" y="21399"/>
                    <a:pt x="2142" y="21526"/>
                  </a:cubicBezTo>
                  <a:lnTo>
                    <a:pt x="19122" y="21526"/>
                  </a:lnTo>
                  <a:cubicBezTo>
                    <a:pt x="19986" y="21504"/>
                    <a:pt x="20765" y="20828"/>
                    <a:pt x="21132" y="19781"/>
                  </a:cubicBezTo>
                  <a:cubicBezTo>
                    <a:pt x="21482" y="18785"/>
                    <a:pt x="21399" y="17614"/>
                    <a:pt x="20916" y="16723"/>
                  </a:cubicBezTo>
                  <a:lnTo>
                    <a:pt x="12524" y="121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5CA3"/>
                </a:gs>
                <a:gs pos="100000">
                  <a:srgbClr val="927DB5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176070" y="804881"/>
              <a:ext cx="3078562" cy="1594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sz="3600" dirty="0"/>
                <a:t>05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200" dirty="0"/>
                <a:t>Preference</a:t>
              </a:r>
              <a:endParaRPr sz="3600" dirty="0"/>
            </a:p>
          </p:txBody>
        </p:sp>
      </p:grpSp>
      <p:grpSp>
        <p:nvGrpSpPr>
          <p:cNvPr id="257" name="Group 257"/>
          <p:cNvGrpSpPr/>
          <p:nvPr/>
        </p:nvGrpSpPr>
        <p:grpSpPr>
          <a:xfrm>
            <a:off x="6754626" y="6728770"/>
            <a:ext cx="3424730" cy="3026124"/>
            <a:chOff x="-1" y="-1"/>
            <a:chExt cx="3424729" cy="3026123"/>
          </a:xfrm>
        </p:grpSpPr>
        <p:sp>
          <p:nvSpPr>
            <p:cNvPr id="254" name="Shape 254"/>
            <p:cNvSpPr/>
            <p:nvPr/>
          </p:nvSpPr>
          <p:spPr>
            <a:xfrm>
              <a:off x="-1" y="334830"/>
              <a:ext cx="3424729" cy="269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499" extrusionOk="0">
                  <a:moveTo>
                    <a:pt x="0" y="0"/>
                  </a:moveTo>
                  <a:lnTo>
                    <a:pt x="0" y="3916"/>
                  </a:lnTo>
                  <a:cubicBezTo>
                    <a:pt x="-2" y="4255"/>
                    <a:pt x="41" y="4593"/>
                    <a:pt x="128" y="4915"/>
                  </a:cubicBezTo>
                  <a:cubicBezTo>
                    <a:pt x="220" y="5255"/>
                    <a:pt x="360" y="5572"/>
                    <a:pt x="540" y="5849"/>
                  </a:cubicBezTo>
                  <a:lnTo>
                    <a:pt x="8794" y="20248"/>
                  </a:lnTo>
                  <a:cubicBezTo>
                    <a:pt x="9228" y="20943"/>
                    <a:pt x="9864" y="21388"/>
                    <a:pt x="10559" y="21481"/>
                  </a:cubicBezTo>
                  <a:cubicBezTo>
                    <a:pt x="11452" y="21600"/>
                    <a:pt x="12332" y="21135"/>
                    <a:pt x="12893" y="20248"/>
                  </a:cubicBezTo>
                  <a:lnTo>
                    <a:pt x="21160" y="5814"/>
                  </a:lnTo>
                  <a:cubicBezTo>
                    <a:pt x="21287" y="5568"/>
                    <a:pt x="21389" y="5303"/>
                    <a:pt x="21461" y="5023"/>
                  </a:cubicBezTo>
                  <a:cubicBezTo>
                    <a:pt x="21555" y="4657"/>
                    <a:pt x="21598" y="4273"/>
                    <a:pt x="21588" y="3889"/>
                  </a:cubicBezTo>
                  <a:lnTo>
                    <a:pt x="21588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8AA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 rot="10800000">
              <a:off x="3886" y="-1"/>
              <a:ext cx="3417433" cy="2575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526" extrusionOk="0">
                  <a:moveTo>
                    <a:pt x="12524" y="1216"/>
                  </a:moveTo>
                  <a:cubicBezTo>
                    <a:pt x="12015" y="377"/>
                    <a:pt x="11229" y="-74"/>
                    <a:pt x="10423" y="11"/>
                  </a:cubicBezTo>
                  <a:cubicBezTo>
                    <a:pt x="9755" y="81"/>
                    <a:pt x="9138" y="517"/>
                    <a:pt x="8719" y="1216"/>
                  </a:cubicBezTo>
                  <a:lnTo>
                    <a:pt x="353" y="16606"/>
                  </a:lnTo>
                  <a:cubicBezTo>
                    <a:pt x="-87" y="17576"/>
                    <a:pt x="-118" y="18783"/>
                    <a:pt x="271" y="19791"/>
                  </a:cubicBezTo>
                  <a:cubicBezTo>
                    <a:pt x="641" y="20749"/>
                    <a:pt x="1342" y="21399"/>
                    <a:pt x="2142" y="21526"/>
                  </a:cubicBezTo>
                  <a:lnTo>
                    <a:pt x="19122" y="21526"/>
                  </a:lnTo>
                  <a:cubicBezTo>
                    <a:pt x="19986" y="21504"/>
                    <a:pt x="20765" y="20828"/>
                    <a:pt x="21132" y="19781"/>
                  </a:cubicBezTo>
                  <a:cubicBezTo>
                    <a:pt x="21482" y="18785"/>
                    <a:pt x="21399" y="17614"/>
                    <a:pt x="20916" y="16723"/>
                  </a:cubicBezTo>
                  <a:lnTo>
                    <a:pt x="12524" y="121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7A7BD"/>
                </a:gs>
                <a:gs pos="100000">
                  <a:srgbClr val="1990AD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485854" y="263340"/>
              <a:ext cx="2525989" cy="1594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sz="3600" dirty="0"/>
                <a:t>02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600" dirty="0"/>
                <a:t>Google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600" dirty="0"/>
                <a:t>map</a:t>
              </a:r>
              <a:endParaRPr sz="3600" dirty="0"/>
            </a:p>
          </p:txBody>
        </p:sp>
      </p:grpSp>
      <p:grpSp>
        <p:nvGrpSpPr>
          <p:cNvPr id="261" name="Group 261"/>
          <p:cNvGrpSpPr/>
          <p:nvPr/>
        </p:nvGrpSpPr>
        <p:grpSpPr>
          <a:xfrm>
            <a:off x="14178532" y="6728770"/>
            <a:ext cx="3424730" cy="3026124"/>
            <a:chOff x="-1" y="-1"/>
            <a:chExt cx="3424729" cy="3026123"/>
          </a:xfrm>
        </p:grpSpPr>
        <p:sp>
          <p:nvSpPr>
            <p:cNvPr id="258" name="Shape 258"/>
            <p:cNvSpPr/>
            <p:nvPr/>
          </p:nvSpPr>
          <p:spPr>
            <a:xfrm>
              <a:off x="-1" y="334830"/>
              <a:ext cx="3424729" cy="269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499" extrusionOk="0">
                  <a:moveTo>
                    <a:pt x="0" y="0"/>
                  </a:moveTo>
                  <a:lnTo>
                    <a:pt x="0" y="3916"/>
                  </a:lnTo>
                  <a:cubicBezTo>
                    <a:pt x="-2" y="4255"/>
                    <a:pt x="41" y="4593"/>
                    <a:pt x="128" y="4915"/>
                  </a:cubicBezTo>
                  <a:cubicBezTo>
                    <a:pt x="220" y="5255"/>
                    <a:pt x="360" y="5572"/>
                    <a:pt x="540" y="5849"/>
                  </a:cubicBezTo>
                  <a:lnTo>
                    <a:pt x="8794" y="20248"/>
                  </a:lnTo>
                  <a:cubicBezTo>
                    <a:pt x="9228" y="20943"/>
                    <a:pt x="9864" y="21388"/>
                    <a:pt x="10559" y="21481"/>
                  </a:cubicBezTo>
                  <a:cubicBezTo>
                    <a:pt x="11452" y="21600"/>
                    <a:pt x="12332" y="21135"/>
                    <a:pt x="12893" y="20248"/>
                  </a:cubicBezTo>
                  <a:lnTo>
                    <a:pt x="21160" y="5814"/>
                  </a:lnTo>
                  <a:cubicBezTo>
                    <a:pt x="21287" y="5568"/>
                    <a:pt x="21389" y="5303"/>
                    <a:pt x="21461" y="5023"/>
                  </a:cubicBezTo>
                  <a:cubicBezTo>
                    <a:pt x="21555" y="4657"/>
                    <a:pt x="21598" y="4273"/>
                    <a:pt x="21588" y="3889"/>
                  </a:cubicBezTo>
                  <a:lnTo>
                    <a:pt x="21588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79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 rot="10800000">
              <a:off x="3886" y="-1"/>
              <a:ext cx="3417433" cy="2575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526" extrusionOk="0">
                  <a:moveTo>
                    <a:pt x="12524" y="1216"/>
                  </a:moveTo>
                  <a:cubicBezTo>
                    <a:pt x="12015" y="377"/>
                    <a:pt x="11229" y="-74"/>
                    <a:pt x="10423" y="11"/>
                  </a:cubicBezTo>
                  <a:cubicBezTo>
                    <a:pt x="9755" y="81"/>
                    <a:pt x="9138" y="517"/>
                    <a:pt x="8719" y="1216"/>
                  </a:cubicBezTo>
                  <a:lnTo>
                    <a:pt x="353" y="16606"/>
                  </a:lnTo>
                  <a:cubicBezTo>
                    <a:pt x="-87" y="17576"/>
                    <a:pt x="-118" y="18783"/>
                    <a:pt x="271" y="19791"/>
                  </a:cubicBezTo>
                  <a:cubicBezTo>
                    <a:pt x="641" y="20749"/>
                    <a:pt x="1342" y="21399"/>
                    <a:pt x="2142" y="21526"/>
                  </a:cubicBezTo>
                  <a:lnTo>
                    <a:pt x="19122" y="21526"/>
                  </a:lnTo>
                  <a:cubicBezTo>
                    <a:pt x="19986" y="21504"/>
                    <a:pt x="20765" y="20828"/>
                    <a:pt x="21132" y="19781"/>
                  </a:cubicBezTo>
                  <a:cubicBezTo>
                    <a:pt x="21482" y="18785"/>
                    <a:pt x="21399" y="17614"/>
                    <a:pt x="20916" y="16723"/>
                  </a:cubicBezTo>
                  <a:lnTo>
                    <a:pt x="12524" y="121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E7DB6"/>
                </a:gs>
                <a:gs pos="100000">
                  <a:srgbClr val="5F5CA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19161" y="263340"/>
              <a:ext cx="2786404" cy="1594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sz="3600" dirty="0"/>
                <a:t>04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600" dirty="0"/>
                <a:t>Weather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600" dirty="0"/>
                <a:t>API</a:t>
              </a:r>
              <a:endParaRPr sz="3600" dirty="0"/>
            </a:p>
          </p:txBody>
        </p:sp>
      </p:grpSp>
      <p:sp>
        <p:nvSpPr>
          <p:cNvPr id="262" name="Shape 262"/>
          <p:cNvSpPr/>
          <p:nvPr/>
        </p:nvSpPr>
        <p:spPr>
          <a:xfrm>
            <a:off x="6256412" y="10089725"/>
            <a:ext cx="14903369" cy="3000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>
              <a:lnSpc>
                <a:spcPct val="80000"/>
              </a:lnSpc>
            </a:pPr>
            <a:r>
              <a:rPr lang="ko-KR" altLang="en-US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가속도 센서와 </a:t>
            </a:r>
            <a:r>
              <a:rPr lang="en-US" altLang="ko-KR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GPS</a:t>
            </a:r>
            <a:r>
              <a:rPr lang="ko-KR" altLang="en-US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를 이용하여</a:t>
            </a:r>
            <a:endParaRPr lang="en-US" altLang="ko-KR" sz="6000" cap="all" baseline="0" dirty="0">
              <a:solidFill>
                <a:srgbClr val="676969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  <a:p>
            <a:pPr>
              <a:lnSpc>
                <a:spcPct val="80000"/>
              </a:lnSpc>
            </a:pPr>
            <a:r>
              <a:rPr lang="ko-KR" altLang="en-US" sz="6000" cap="all" baseline="0" dirty="0">
                <a:solidFill>
                  <a:srgbClr val="FF0000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 현재 위치</a:t>
            </a:r>
            <a:r>
              <a:rPr lang="en-US" altLang="ko-KR" sz="6000" cap="all" baseline="0" dirty="0">
                <a:solidFill>
                  <a:srgbClr val="FF0000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, </a:t>
            </a:r>
            <a:r>
              <a:rPr lang="ko-KR" altLang="en-US" sz="6000" cap="all" baseline="0" dirty="0">
                <a:solidFill>
                  <a:srgbClr val="FF0000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자전거 속도</a:t>
            </a:r>
            <a:r>
              <a:rPr lang="en-US" altLang="ko-KR" sz="6000" cap="all" baseline="0" dirty="0">
                <a:solidFill>
                  <a:srgbClr val="FF0000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, </a:t>
            </a:r>
            <a:r>
              <a:rPr lang="ko-KR" altLang="en-US" sz="6000" cap="all" baseline="0" dirty="0">
                <a:solidFill>
                  <a:srgbClr val="FF0000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가속도</a:t>
            </a:r>
            <a:r>
              <a:rPr lang="ko-KR" altLang="en-US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를 받아온다</a:t>
            </a:r>
            <a:endParaRPr sz="6000" cap="all" baseline="0" dirty="0">
              <a:solidFill>
                <a:srgbClr val="676969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AECCE409-104F-4DDC-BAEB-CBBB12A53C24}"/>
              </a:ext>
            </a:extLst>
          </p:cNvPr>
          <p:cNvCxnSpPr>
            <a:cxnSpLocks/>
            <a:endCxn id="262" idx="1"/>
          </p:cNvCxnSpPr>
          <p:nvPr/>
        </p:nvCxnSpPr>
        <p:spPr>
          <a:xfrm rot="16200000" flipH="1">
            <a:off x="3988078" y="9321528"/>
            <a:ext cx="2925026" cy="1611642"/>
          </a:xfrm>
          <a:prstGeom prst="bentConnector2">
            <a:avLst/>
          </a:prstGeom>
          <a:noFill/>
          <a:ln w="762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97961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sldNum" sz="quarter" idx="2"/>
          </p:nvPr>
        </p:nvSpPr>
        <p:spPr>
          <a:xfrm>
            <a:off x="248941" y="12316285"/>
            <a:ext cx="864077" cy="51296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4000"/>
              <a:t>12</a:t>
            </a:fld>
            <a:endParaRPr sz="4000"/>
          </a:p>
        </p:txBody>
      </p:sp>
      <p:sp>
        <p:nvSpPr>
          <p:cNvPr id="240" name="Shape 240"/>
          <p:cNvSpPr/>
          <p:nvPr/>
        </p:nvSpPr>
        <p:spPr>
          <a:xfrm>
            <a:off x="5416340" y="1607995"/>
            <a:ext cx="13551320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r>
              <a:rPr lang="ko-KR" altLang="en-US" dirty="0">
                <a:latin typeface="a세종실록B" panose="02020600000000000000" pitchFamily="18" charset="-127"/>
                <a:ea typeface="a세종실록B" panose="02020600000000000000" pitchFamily="18" charset="-127"/>
              </a:rPr>
              <a:t>사용된 기술</a:t>
            </a:r>
            <a:endParaRPr dirty="0"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7774274" y="2925194"/>
            <a:ext cx="8835452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600" b="1" cap="all" baseline="0">
                <a:solidFill>
                  <a:srgbClr val="01A49E"/>
                </a:solidFill>
              </a:defRPr>
            </a:lvl1pPr>
          </a:lstStyle>
          <a:p>
            <a:r>
              <a:rPr lang="en-US" dirty="0"/>
              <a:t>Android final project</a:t>
            </a:r>
            <a:endParaRPr dirty="0"/>
          </a:p>
        </p:txBody>
      </p:sp>
      <p:grpSp>
        <p:nvGrpSpPr>
          <p:cNvPr id="245" name="Group 245"/>
          <p:cNvGrpSpPr/>
          <p:nvPr/>
        </p:nvGrpSpPr>
        <p:grpSpPr>
          <a:xfrm>
            <a:off x="3061186" y="5615404"/>
            <a:ext cx="3417666" cy="3049432"/>
            <a:chOff x="0" y="0"/>
            <a:chExt cx="3417665" cy="3049431"/>
          </a:xfrm>
        </p:grpSpPr>
        <p:sp>
          <p:nvSpPr>
            <p:cNvPr id="242" name="Shape 242"/>
            <p:cNvSpPr/>
            <p:nvPr/>
          </p:nvSpPr>
          <p:spPr>
            <a:xfrm>
              <a:off x="2704" y="2144166"/>
              <a:ext cx="3414962" cy="90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extrusionOk="0">
                  <a:moveTo>
                    <a:pt x="0" y="0"/>
                  </a:moveTo>
                  <a:lnTo>
                    <a:pt x="30" y="13537"/>
                  </a:lnTo>
                  <a:cubicBezTo>
                    <a:pt x="26" y="15437"/>
                    <a:pt x="204" y="17280"/>
                    <a:pt x="531" y="18729"/>
                  </a:cubicBezTo>
                  <a:cubicBezTo>
                    <a:pt x="939" y="20541"/>
                    <a:pt x="1540" y="21576"/>
                    <a:pt x="2171" y="21556"/>
                  </a:cubicBezTo>
                  <a:lnTo>
                    <a:pt x="19303" y="21556"/>
                  </a:lnTo>
                  <a:cubicBezTo>
                    <a:pt x="19941" y="21600"/>
                    <a:pt x="20554" y="20623"/>
                    <a:pt x="20989" y="18868"/>
                  </a:cubicBezTo>
                  <a:cubicBezTo>
                    <a:pt x="21336" y="17472"/>
                    <a:pt x="21546" y="15673"/>
                    <a:pt x="21584" y="13767"/>
                  </a:cubicBezTo>
                  <a:lnTo>
                    <a:pt x="21600" y="1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-1" y="0"/>
              <a:ext cx="3417433" cy="2575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526" extrusionOk="0">
                  <a:moveTo>
                    <a:pt x="12524" y="1216"/>
                  </a:moveTo>
                  <a:cubicBezTo>
                    <a:pt x="12015" y="377"/>
                    <a:pt x="11229" y="-74"/>
                    <a:pt x="10423" y="11"/>
                  </a:cubicBezTo>
                  <a:cubicBezTo>
                    <a:pt x="9755" y="81"/>
                    <a:pt x="9138" y="517"/>
                    <a:pt x="8719" y="1216"/>
                  </a:cubicBezTo>
                  <a:lnTo>
                    <a:pt x="353" y="16606"/>
                  </a:lnTo>
                  <a:cubicBezTo>
                    <a:pt x="-87" y="17576"/>
                    <a:pt x="-118" y="18783"/>
                    <a:pt x="271" y="19791"/>
                  </a:cubicBezTo>
                  <a:cubicBezTo>
                    <a:pt x="641" y="20749"/>
                    <a:pt x="1342" y="21399"/>
                    <a:pt x="2142" y="21526"/>
                  </a:cubicBezTo>
                  <a:lnTo>
                    <a:pt x="19122" y="21526"/>
                  </a:lnTo>
                  <a:cubicBezTo>
                    <a:pt x="19986" y="21504"/>
                    <a:pt x="20765" y="20828"/>
                    <a:pt x="21132" y="19781"/>
                  </a:cubicBezTo>
                  <a:cubicBezTo>
                    <a:pt x="21482" y="18785"/>
                    <a:pt x="21399" y="17614"/>
                    <a:pt x="20916" y="16723"/>
                  </a:cubicBezTo>
                  <a:lnTo>
                    <a:pt x="12524" y="121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1A49E"/>
                </a:gs>
                <a:gs pos="100000">
                  <a:srgbClr val="34B7B1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709248" y="804881"/>
              <a:ext cx="2001873" cy="1594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sz="3200" dirty="0"/>
                <a:t>01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200" dirty="0"/>
                <a:t>Sensor</a:t>
              </a:r>
              <a:endParaRPr sz="3200" dirty="0"/>
            </a:p>
          </p:txBody>
        </p:sp>
      </p:grpSp>
      <p:grpSp>
        <p:nvGrpSpPr>
          <p:cNvPr id="249" name="Group 249"/>
          <p:cNvGrpSpPr/>
          <p:nvPr/>
        </p:nvGrpSpPr>
        <p:grpSpPr>
          <a:xfrm>
            <a:off x="10485092" y="5615404"/>
            <a:ext cx="3417668" cy="3049433"/>
            <a:chOff x="-1" y="0"/>
            <a:chExt cx="3417667" cy="3049432"/>
          </a:xfrm>
        </p:grpSpPr>
        <p:sp>
          <p:nvSpPr>
            <p:cNvPr id="246" name="Shape 246"/>
            <p:cNvSpPr/>
            <p:nvPr/>
          </p:nvSpPr>
          <p:spPr>
            <a:xfrm>
              <a:off x="2704" y="2144166"/>
              <a:ext cx="3414962" cy="90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extrusionOk="0">
                  <a:moveTo>
                    <a:pt x="0" y="0"/>
                  </a:moveTo>
                  <a:lnTo>
                    <a:pt x="30" y="13537"/>
                  </a:lnTo>
                  <a:cubicBezTo>
                    <a:pt x="26" y="15437"/>
                    <a:pt x="204" y="17280"/>
                    <a:pt x="531" y="18729"/>
                  </a:cubicBezTo>
                  <a:cubicBezTo>
                    <a:pt x="939" y="20541"/>
                    <a:pt x="1540" y="21576"/>
                    <a:pt x="2171" y="21556"/>
                  </a:cubicBezTo>
                  <a:lnTo>
                    <a:pt x="19303" y="21556"/>
                  </a:lnTo>
                  <a:cubicBezTo>
                    <a:pt x="19941" y="21600"/>
                    <a:pt x="20554" y="20623"/>
                    <a:pt x="20989" y="18868"/>
                  </a:cubicBezTo>
                  <a:cubicBezTo>
                    <a:pt x="21336" y="17472"/>
                    <a:pt x="21546" y="15673"/>
                    <a:pt x="21584" y="13767"/>
                  </a:cubicBezTo>
                  <a:lnTo>
                    <a:pt x="21600" y="1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1A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-1" y="0"/>
              <a:ext cx="3417433" cy="2575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526" extrusionOk="0">
                  <a:moveTo>
                    <a:pt x="12524" y="1216"/>
                  </a:moveTo>
                  <a:cubicBezTo>
                    <a:pt x="12015" y="377"/>
                    <a:pt x="11229" y="-74"/>
                    <a:pt x="10423" y="11"/>
                  </a:cubicBezTo>
                  <a:cubicBezTo>
                    <a:pt x="9755" y="81"/>
                    <a:pt x="9138" y="517"/>
                    <a:pt x="8719" y="1216"/>
                  </a:cubicBezTo>
                  <a:lnTo>
                    <a:pt x="353" y="16606"/>
                  </a:lnTo>
                  <a:cubicBezTo>
                    <a:pt x="-87" y="17576"/>
                    <a:pt x="-118" y="18783"/>
                    <a:pt x="271" y="19791"/>
                  </a:cubicBezTo>
                  <a:cubicBezTo>
                    <a:pt x="641" y="20749"/>
                    <a:pt x="1342" y="21399"/>
                    <a:pt x="2142" y="21526"/>
                  </a:cubicBezTo>
                  <a:lnTo>
                    <a:pt x="19122" y="21526"/>
                  </a:lnTo>
                  <a:cubicBezTo>
                    <a:pt x="19986" y="21504"/>
                    <a:pt x="20765" y="20828"/>
                    <a:pt x="21132" y="19781"/>
                  </a:cubicBezTo>
                  <a:cubicBezTo>
                    <a:pt x="21482" y="18785"/>
                    <a:pt x="21399" y="17614"/>
                    <a:pt x="20916" y="16723"/>
                  </a:cubicBezTo>
                  <a:lnTo>
                    <a:pt x="12524" y="121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376AB"/>
                </a:gs>
                <a:gs pos="100000">
                  <a:srgbClr val="6991BC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30031" y="804881"/>
              <a:ext cx="3000776" cy="1594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sz="3600" dirty="0"/>
                <a:t>03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600" dirty="0"/>
                <a:t>database</a:t>
              </a:r>
              <a:endParaRPr sz="3600" dirty="0"/>
            </a:p>
          </p:txBody>
        </p:sp>
      </p:grpSp>
      <p:grpSp>
        <p:nvGrpSpPr>
          <p:cNvPr id="253" name="Group 253"/>
          <p:cNvGrpSpPr/>
          <p:nvPr/>
        </p:nvGrpSpPr>
        <p:grpSpPr>
          <a:xfrm>
            <a:off x="17905146" y="5615404"/>
            <a:ext cx="3417669" cy="3049433"/>
            <a:chOff x="-1" y="0"/>
            <a:chExt cx="3417667" cy="3049432"/>
          </a:xfrm>
        </p:grpSpPr>
        <p:sp>
          <p:nvSpPr>
            <p:cNvPr id="250" name="Shape 250"/>
            <p:cNvSpPr/>
            <p:nvPr/>
          </p:nvSpPr>
          <p:spPr>
            <a:xfrm>
              <a:off x="2705" y="2144166"/>
              <a:ext cx="3414961" cy="90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extrusionOk="0">
                  <a:moveTo>
                    <a:pt x="0" y="0"/>
                  </a:moveTo>
                  <a:lnTo>
                    <a:pt x="30" y="13537"/>
                  </a:lnTo>
                  <a:cubicBezTo>
                    <a:pt x="26" y="15437"/>
                    <a:pt x="204" y="17280"/>
                    <a:pt x="531" y="18729"/>
                  </a:cubicBezTo>
                  <a:cubicBezTo>
                    <a:pt x="939" y="20541"/>
                    <a:pt x="1540" y="21576"/>
                    <a:pt x="2171" y="21556"/>
                  </a:cubicBezTo>
                  <a:lnTo>
                    <a:pt x="19303" y="21556"/>
                  </a:lnTo>
                  <a:cubicBezTo>
                    <a:pt x="19941" y="21600"/>
                    <a:pt x="20554" y="20623"/>
                    <a:pt x="20989" y="18868"/>
                  </a:cubicBezTo>
                  <a:cubicBezTo>
                    <a:pt x="21336" y="17472"/>
                    <a:pt x="21546" y="15673"/>
                    <a:pt x="21584" y="13767"/>
                  </a:cubicBezTo>
                  <a:lnTo>
                    <a:pt x="21600" y="1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579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-1" y="0"/>
              <a:ext cx="3417433" cy="2575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526" extrusionOk="0">
                  <a:moveTo>
                    <a:pt x="12524" y="1216"/>
                  </a:moveTo>
                  <a:cubicBezTo>
                    <a:pt x="12015" y="377"/>
                    <a:pt x="11229" y="-74"/>
                    <a:pt x="10423" y="11"/>
                  </a:cubicBezTo>
                  <a:cubicBezTo>
                    <a:pt x="9755" y="81"/>
                    <a:pt x="9138" y="517"/>
                    <a:pt x="8719" y="1216"/>
                  </a:cubicBezTo>
                  <a:lnTo>
                    <a:pt x="353" y="16606"/>
                  </a:lnTo>
                  <a:cubicBezTo>
                    <a:pt x="-87" y="17576"/>
                    <a:pt x="-118" y="18783"/>
                    <a:pt x="271" y="19791"/>
                  </a:cubicBezTo>
                  <a:cubicBezTo>
                    <a:pt x="641" y="20749"/>
                    <a:pt x="1342" y="21399"/>
                    <a:pt x="2142" y="21526"/>
                  </a:cubicBezTo>
                  <a:lnTo>
                    <a:pt x="19122" y="21526"/>
                  </a:lnTo>
                  <a:cubicBezTo>
                    <a:pt x="19986" y="21504"/>
                    <a:pt x="20765" y="20828"/>
                    <a:pt x="21132" y="19781"/>
                  </a:cubicBezTo>
                  <a:cubicBezTo>
                    <a:pt x="21482" y="18785"/>
                    <a:pt x="21399" y="17614"/>
                    <a:pt x="20916" y="16723"/>
                  </a:cubicBezTo>
                  <a:lnTo>
                    <a:pt x="12524" y="121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5CA3"/>
                </a:gs>
                <a:gs pos="100000">
                  <a:srgbClr val="927DB5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176070" y="804881"/>
              <a:ext cx="3078562" cy="1594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sz="3600" dirty="0"/>
                <a:t>05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200" dirty="0"/>
                <a:t>Preference</a:t>
              </a:r>
              <a:endParaRPr sz="3600" dirty="0"/>
            </a:p>
          </p:txBody>
        </p:sp>
      </p:grpSp>
      <p:grpSp>
        <p:nvGrpSpPr>
          <p:cNvPr id="257" name="Group 257"/>
          <p:cNvGrpSpPr/>
          <p:nvPr/>
        </p:nvGrpSpPr>
        <p:grpSpPr>
          <a:xfrm>
            <a:off x="6754626" y="6728770"/>
            <a:ext cx="3424730" cy="3026124"/>
            <a:chOff x="-1" y="-1"/>
            <a:chExt cx="3424729" cy="3026123"/>
          </a:xfrm>
        </p:grpSpPr>
        <p:sp>
          <p:nvSpPr>
            <p:cNvPr id="254" name="Shape 254"/>
            <p:cNvSpPr/>
            <p:nvPr/>
          </p:nvSpPr>
          <p:spPr>
            <a:xfrm>
              <a:off x="-1" y="334830"/>
              <a:ext cx="3424729" cy="269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499" extrusionOk="0">
                  <a:moveTo>
                    <a:pt x="0" y="0"/>
                  </a:moveTo>
                  <a:lnTo>
                    <a:pt x="0" y="3916"/>
                  </a:lnTo>
                  <a:cubicBezTo>
                    <a:pt x="-2" y="4255"/>
                    <a:pt x="41" y="4593"/>
                    <a:pt x="128" y="4915"/>
                  </a:cubicBezTo>
                  <a:cubicBezTo>
                    <a:pt x="220" y="5255"/>
                    <a:pt x="360" y="5572"/>
                    <a:pt x="540" y="5849"/>
                  </a:cubicBezTo>
                  <a:lnTo>
                    <a:pt x="8794" y="20248"/>
                  </a:lnTo>
                  <a:cubicBezTo>
                    <a:pt x="9228" y="20943"/>
                    <a:pt x="9864" y="21388"/>
                    <a:pt x="10559" y="21481"/>
                  </a:cubicBezTo>
                  <a:cubicBezTo>
                    <a:pt x="11452" y="21600"/>
                    <a:pt x="12332" y="21135"/>
                    <a:pt x="12893" y="20248"/>
                  </a:cubicBezTo>
                  <a:lnTo>
                    <a:pt x="21160" y="5814"/>
                  </a:lnTo>
                  <a:cubicBezTo>
                    <a:pt x="21287" y="5568"/>
                    <a:pt x="21389" y="5303"/>
                    <a:pt x="21461" y="5023"/>
                  </a:cubicBezTo>
                  <a:cubicBezTo>
                    <a:pt x="21555" y="4657"/>
                    <a:pt x="21598" y="4273"/>
                    <a:pt x="21588" y="3889"/>
                  </a:cubicBezTo>
                  <a:lnTo>
                    <a:pt x="21588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8AA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 rot="10800000">
              <a:off x="3886" y="-1"/>
              <a:ext cx="3417433" cy="2575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526" extrusionOk="0">
                  <a:moveTo>
                    <a:pt x="12524" y="1216"/>
                  </a:moveTo>
                  <a:cubicBezTo>
                    <a:pt x="12015" y="377"/>
                    <a:pt x="11229" y="-74"/>
                    <a:pt x="10423" y="11"/>
                  </a:cubicBezTo>
                  <a:cubicBezTo>
                    <a:pt x="9755" y="81"/>
                    <a:pt x="9138" y="517"/>
                    <a:pt x="8719" y="1216"/>
                  </a:cubicBezTo>
                  <a:lnTo>
                    <a:pt x="353" y="16606"/>
                  </a:lnTo>
                  <a:cubicBezTo>
                    <a:pt x="-87" y="17576"/>
                    <a:pt x="-118" y="18783"/>
                    <a:pt x="271" y="19791"/>
                  </a:cubicBezTo>
                  <a:cubicBezTo>
                    <a:pt x="641" y="20749"/>
                    <a:pt x="1342" y="21399"/>
                    <a:pt x="2142" y="21526"/>
                  </a:cubicBezTo>
                  <a:lnTo>
                    <a:pt x="19122" y="21526"/>
                  </a:lnTo>
                  <a:cubicBezTo>
                    <a:pt x="19986" y="21504"/>
                    <a:pt x="20765" y="20828"/>
                    <a:pt x="21132" y="19781"/>
                  </a:cubicBezTo>
                  <a:cubicBezTo>
                    <a:pt x="21482" y="18785"/>
                    <a:pt x="21399" y="17614"/>
                    <a:pt x="20916" y="16723"/>
                  </a:cubicBezTo>
                  <a:lnTo>
                    <a:pt x="12524" y="121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7A7BD"/>
                </a:gs>
                <a:gs pos="100000">
                  <a:srgbClr val="1990AD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485854" y="263340"/>
              <a:ext cx="2525989" cy="1594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sz="3600" dirty="0"/>
                <a:t>02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600" dirty="0"/>
                <a:t>Google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600" dirty="0"/>
                <a:t>map</a:t>
              </a:r>
              <a:endParaRPr sz="3600" dirty="0"/>
            </a:p>
          </p:txBody>
        </p:sp>
      </p:grpSp>
      <p:grpSp>
        <p:nvGrpSpPr>
          <p:cNvPr id="261" name="Group 261"/>
          <p:cNvGrpSpPr/>
          <p:nvPr/>
        </p:nvGrpSpPr>
        <p:grpSpPr>
          <a:xfrm>
            <a:off x="14178532" y="6728770"/>
            <a:ext cx="3424730" cy="3026124"/>
            <a:chOff x="-1" y="-1"/>
            <a:chExt cx="3424729" cy="3026123"/>
          </a:xfrm>
        </p:grpSpPr>
        <p:sp>
          <p:nvSpPr>
            <p:cNvPr id="258" name="Shape 258"/>
            <p:cNvSpPr/>
            <p:nvPr/>
          </p:nvSpPr>
          <p:spPr>
            <a:xfrm>
              <a:off x="-1" y="334830"/>
              <a:ext cx="3424729" cy="269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499" extrusionOk="0">
                  <a:moveTo>
                    <a:pt x="0" y="0"/>
                  </a:moveTo>
                  <a:lnTo>
                    <a:pt x="0" y="3916"/>
                  </a:lnTo>
                  <a:cubicBezTo>
                    <a:pt x="-2" y="4255"/>
                    <a:pt x="41" y="4593"/>
                    <a:pt x="128" y="4915"/>
                  </a:cubicBezTo>
                  <a:cubicBezTo>
                    <a:pt x="220" y="5255"/>
                    <a:pt x="360" y="5572"/>
                    <a:pt x="540" y="5849"/>
                  </a:cubicBezTo>
                  <a:lnTo>
                    <a:pt x="8794" y="20248"/>
                  </a:lnTo>
                  <a:cubicBezTo>
                    <a:pt x="9228" y="20943"/>
                    <a:pt x="9864" y="21388"/>
                    <a:pt x="10559" y="21481"/>
                  </a:cubicBezTo>
                  <a:cubicBezTo>
                    <a:pt x="11452" y="21600"/>
                    <a:pt x="12332" y="21135"/>
                    <a:pt x="12893" y="20248"/>
                  </a:cubicBezTo>
                  <a:lnTo>
                    <a:pt x="21160" y="5814"/>
                  </a:lnTo>
                  <a:cubicBezTo>
                    <a:pt x="21287" y="5568"/>
                    <a:pt x="21389" y="5303"/>
                    <a:pt x="21461" y="5023"/>
                  </a:cubicBezTo>
                  <a:cubicBezTo>
                    <a:pt x="21555" y="4657"/>
                    <a:pt x="21598" y="4273"/>
                    <a:pt x="21588" y="3889"/>
                  </a:cubicBezTo>
                  <a:lnTo>
                    <a:pt x="21588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79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 rot="10800000">
              <a:off x="3886" y="-1"/>
              <a:ext cx="3417433" cy="2575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526" extrusionOk="0">
                  <a:moveTo>
                    <a:pt x="12524" y="1216"/>
                  </a:moveTo>
                  <a:cubicBezTo>
                    <a:pt x="12015" y="377"/>
                    <a:pt x="11229" y="-74"/>
                    <a:pt x="10423" y="11"/>
                  </a:cubicBezTo>
                  <a:cubicBezTo>
                    <a:pt x="9755" y="81"/>
                    <a:pt x="9138" y="517"/>
                    <a:pt x="8719" y="1216"/>
                  </a:cubicBezTo>
                  <a:lnTo>
                    <a:pt x="353" y="16606"/>
                  </a:lnTo>
                  <a:cubicBezTo>
                    <a:pt x="-87" y="17576"/>
                    <a:pt x="-118" y="18783"/>
                    <a:pt x="271" y="19791"/>
                  </a:cubicBezTo>
                  <a:cubicBezTo>
                    <a:pt x="641" y="20749"/>
                    <a:pt x="1342" y="21399"/>
                    <a:pt x="2142" y="21526"/>
                  </a:cubicBezTo>
                  <a:lnTo>
                    <a:pt x="19122" y="21526"/>
                  </a:lnTo>
                  <a:cubicBezTo>
                    <a:pt x="19986" y="21504"/>
                    <a:pt x="20765" y="20828"/>
                    <a:pt x="21132" y="19781"/>
                  </a:cubicBezTo>
                  <a:cubicBezTo>
                    <a:pt x="21482" y="18785"/>
                    <a:pt x="21399" y="17614"/>
                    <a:pt x="20916" y="16723"/>
                  </a:cubicBezTo>
                  <a:lnTo>
                    <a:pt x="12524" y="121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E7DB6"/>
                </a:gs>
                <a:gs pos="100000">
                  <a:srgbClr val="5F5CA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19161" y="263340"/>
              <a:ext cx="2786404" cy="1594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sz="3600" dirty="0"/>
                <a:t>04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600" dirty="0"/>
                <a:t>Weather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600" dirty="0"/>
                <a:t>API</a:t>
              </a:r>
              <a:endParaRPr sz="3600" dirty="0"/>
            </a:p>
          </p:txBody>
        </p:sp>
      </p:grpSp>
      <p:sp>
        <p:nvSpPr>
          <p:cNvPr id="34" name="Shape 262">
            <a:extLst>
              <a:ext uri="{FF2B5EF4-FFF2-40B4-BE49-F238E27FC236}">
                <a16:creationId xmlns:a16="http://schemas.microsoft.com/office/drawing/2014/main" id="{07571018-7184-4C61-9740-73C0404CBEAB}"/>
              </a:ext>
            </a:extLst>
          </p:cNvPr>
          <p:cNvSpPr/>
          <p:nvPr/>
        </p:nvSpPr>
        <p:spPr>
          <a:xfrm>
            <a:off x="4740315" y="2890048"/>
            <a:ext cx="14903369" cy="3000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>
              <a:lnSpc>
                <a:spcPct val="80000"/>
              </a:lnSpc>
            </a:pPr>
            <a:r>
              <a:rPr lang="en-US" altLang="ko-KR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Google maps </a:t>
            </a:r>
            <a:r>
              <a:rPr lang="en-US" altLang="ko-KR" sz="6000" cap="all" baseline="0" dirty="0" err="1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Api</a:t>
            </a:r>
            <a:r>
              <a:rPr lang="ko-KR" altLang="en-US" sz="6000" cap="all" baseline="0" dirty="0" err="1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를</a:t>
            </a:r>
            <a:r>
              <a:rPr lang="ko-KR" altLang="en-US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 이용해서</a:t>
            </a:r>
            <a:endParaRPr lang="en-US" altLang="ko-KR" sz="6000" cap="all" baseline="0" dirty="0">
              <a:solidFill>
                <a:srgbClr val="676969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  <a:p>
            <a:pPr>
              <a:lnSpc>
                <a:spcPct val="80000"/>
              </a:lnSpc>
            </a:pPr>
            <a:r>
              <a:rPr lang="ko-KR" altLang="en-US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위치를 구글 지도에 나타낸다</a:t>
            </a:r>
            <a:r>
              <a:rPr lang="en-US" altLang="ko-KR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.</a:t>
            </a:r>
            <a:endParaRPr sz="6000" cap="all" baseline="0" dirty="0">
              <a:solidFill>
                <a:srgbClr val="676969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E6F185F-90DC-45AC-AC85-D2C1DE1AF819}"/>
              </a:ext>
            </a:extLst>
          </p:cNvPr>
          <p:cNvCxnSpPr>
            <a:cxnSpLocks/>
          </p:cNvCxnSpPr>
          <p:nvPr/>
        </p:nvCxnSpPr>
        <p:spPr>
          <a:xfrm rot="5400000">
            <a:off x="7722293" y="6083165"/>
            <a:ext cx="1562371" cy="12700"/>
          </a:xfrm>
          <a:prstGeom prst="bentConnector3">
            <a:avLst>
              <a:gd name="adj1" fmla="val 50000"/>
            </a:avLst>
          </a:prstGeom>
          <a:noFill/>
          <a:ln w="762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433517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sldNum" sz="quarter" idx="2"/>
          </p:nvPr>
        </p:nvSpPr>
        <p:spPr>
          <a:xfrm>
            <a:off x="248941" y="12316285"/>
            <a:ext cx="864077" cy="51296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4000"/>
              <a:t>13</a:t>
            </a:fld>
            <a:endParaRPr sz="4000"/>
          </a:p>
        </p:txBody>
      </p:sp>
      <p:sp>
        <p:nvSpPr>
          <p:cNvPr id="240" name="Shape 240"/>
          <p:cNvSpPr/>
          <p:nvPr/>
        </p:nvSpPr>
        <p:spPr>
          <a:xfrm>
            <a:off x="5416340" y="1607995"/>
            <a:ext cx="13551320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r>
              <a:rPr lang="ko-KR" altLang="en-US" dirty="0">
                <a:latin typeface="a세종실록B" panose="02020600000000000000" pitchFamily="18" charset="-127"/>
                <a:ea typeface="a세종실록B" panose="02020600000000000000" pitchFamily="18" charset="-127"/>
              </a:rPr>
              <a:t>사용된 기술</a:t>
            </a:r>
            <a:endParaRPr dirty="0"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7774274" y="2925194"/>
            <a:ext cx="8835452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600" b="1" cap="all" baseline="0">
                <a:solidFill>
                  <a:srgbClr val="01A49E"/>
                </a:solidFill>
              </a:defRPr>
            </a:lvl1pPr>
          </a:lstStyle>
          <a:p>
            <a:r>
              <a:rPr lang="en-US" dirty="0"/>
              <a:t>Android final project</a:t>
            </a:r>
            <a:endParaRPr dirty="0"/>
          </a:p>
        </p:txBody>
      </p:sp>
      <p:grpSp>
        <p:nvGrpSpPr>
          <p:cNvPr id="245" name="Group 245"/>
          <p:cNvGrpSpPr/>
          <p:nvPr/>
        </p:nvGrpSpPr>
        <p:grpSpPr>
          <a:xfrm>
            <a:off x="3061186" y="5615404"/>
            <a:ext cx="3417666" cy="3049432"/>
            <a:chOff x="0" y="0"/>
            <a:chExt cx="3417665" cy="3049431"/>
          </a:xfrm>
        </p:grpSpPr>
        <p:sp>
          <p:nvSpPr>
            <p:cNvPr id="242" name="Shape 242"/>
            <p:cNvSpPr/>
            <p:nvPr/>
          </p:nvSpPr>
          <p:spPr>
            <a:xfrm>
              <a:off x="2704" y="2144166"/>
              <a:ext cx="3414962" cy="90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extrusionOk="0">
                  <a:moveTo>
                    <a:pt x="0" y="0"/>
                  </a:moveTo>
                  <a:lnTo>
                    <a:pt x="30" y="13537"/>
                  </a:lnTo>
                  <a:cubicBezTo>
                    <a:pt x="26" y="15437"/>
                    <a:pt x="204" y="17280"/>
                    <a:pt x="531" y="18729"/>
                  </a:cubicBezTo>
                  <a:cubicBezTo>
                    <a:pt x="939" y="20541"/>
                    <a:pt x="1540" y="21576"/>
                    <a:pt x="2171" y="21556"/>
                  </a:cubicBezTo>
                  <a:lnTo>
                    <a:pt x="19303" y="21556"/>
                  </a:lnTo>
                  <a:cubicBezTo>
                    <a:pt x="19941" y="21600"/>
                    <a:pt x="20554" y="20623"/>
                    <a:pt x="20989" y="18868"/>
                  </a:cubicBezTo>
                  <a:cubicBezTo>
                    <a:pt x="21336" y="17472"/>
                    <a:pt x="21546" y="15673"/>
                    <a:pt x="21584" y="13767"/>
                  </a:cubicBezTo>
                  <a:lnTo>
                    <a:pt x="21600" y="1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-1" y="0"/>
              <a:ext cx="3417433" cy="2575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526" extrusionOk="0">
                  <a:moveTo>
                    <a:pt x="12524" y="1216"/>
                  </a:moveTo>
                  <a:cubicBezTo>
                    <a:pt x="12015" y="377"/>
                    <a:pt x="11229" y="-74"/>
                    <a:pt x="10423" y="11"/>
                  </a:cubicBezTo>
                  <a:cubicBezTo>
                    <a:pt x="9755" y="81"/>
                    <a:pt x="9138" y="517"/>
                    <a:pt x="8719" y="1216"/>
                  </a:cubicBezTo>
                  <a:lnTo>
                    <a:pt x="353" y="16606"/>
                  </a:lnTo>
                  <a:cubicBezTo>
                    <a:pt x="-87" y="17576"/>
                    <a:pt x="-118" y="18783"/>
                    <a:pt x="271" y="19791"/>
                  </a:cubicBezTo>
                  <a:cubicBezTo>
                    <a:pt x="641" y="20749"/>
                    <a:pt x="1342" y="21399"/>
                    <a:pt x="2142" y="21526"/>
                  </a:cubicBezTo>
                  <a:lnTo>
                    <a:pt x="19122" y="21526"/>
                  </a:lnTo>
                  <a:cubicBezTo>
                    <a:pt x="19986" y="21504"/>
                    <a:pt x="20765" y="20828"/>
                    <a:pt x="21132" y="19781"/>
                  </a:cubicBezTo>
                  <a:cubicBezTo>
                    <a:pt x="21482" y="18785"/>
                    <a:pt x="21399" y="17614"/>
                    <a:pt x="20916" y="16723"/>
                  </a:cubicBezTo>
                  <a:lnTo>
                    <a:pt x="12524" y="121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1A49E"/>
                </a:gs>
                <a:gs pos="100000">
                  <a:srgbClr val="34B7B1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709248" y="804881"/>
              <a:ext cx="2001873" cy="1594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sz="3200" dirty="0"/>
                <a:t>01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200" dirty="0"/>
                <a:t>Sensor</a:t>
              </a:r>
              <a:endParaRPr sz="3200" dirty="0"/>
            </a:p>
          </p:txBody>
        </p:sp>
      </p:grpSp>
      <p:grpSp>
        <p:nvGrpSpPr>
          <p:cNvPr id="249" name="Group 249"/>
          <p:cNvGrpSpPr/>
          <p:nvPr/>
        </p:nvGrpSpPr>
        <p:grpSpPr>
          <a:xfrm>
            <a:off x="10485092" y="5615404"/>
            <a:ext cx="3417668" cy="3049433"/>
            <a:chOff x="-1" y="0"/>
            <a:chExt cx="3417667" cy="3049432"/>
          </a:xfrm>
        </p:grpSpPr>
        <p:sp>
          <p:nvSpPr>
            <p:cNvPr id="246" name="Shape 246"/>
            <p:cNvSpPr/>
            <p:nvPr/>
          </p:nvSpPr>
          <p:spPr>
            <a:xfrm>
              <a:off x="2704" y="2144166"/>
              <a:ext cx="3414962" cy="90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extrusionOk="0">
                  <a:moveTo>
                    <a:pt x="0" y="0"/>
                  </a:moveTo>
                  <a:lnTo>
                    <a:pt x="30" y="13537"/>
                  </a:lnTo>
                  <a:cubicBezTo>
                    <a:pt x="26" y="15437"/>
                    <a:pt x="204" y="17280"/>
                    <a:pt x="531" y="18729"/>
                  </a:cubicBezTo>
                  <a:cubicBezTo>
                    <a:pt x="939" y="20541"/>
                    <a:pt x="1540" y="21576"/>
                    <a:pt x="2171" y="21556"/>
                  </a:cubicBezTo>
                  <a:lnTo>
                    <a:pt x="19303" y="21556"/>
                  </a:lnTo>
                  <a:cubicBezTo>
                    <a:pt x="19941" y="21600"/>
                    <a:pt x="20554" y="20623"/>
                    <a:pt x="20989" y="18868"/>
                  </a:cubicBezTo>
                  <a:cubicBezTo>
                    <a:pt x="21336" y="17472"/>
                    <a:pt x="21546" y="15673"/>
                    <a:pt x="21584" y="13767"/>
                  </a:cubicBezTo>
                  <a:lnTo>
                    <a:pt x="21600" y="1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1A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-1" y="0"/>
              <a:ext cx="3417433" cy="2575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526" extrusionOk="0">
                  <a:moveTo>
                    <a:pt x="12524" y="1216"/>
                  </a:moveTo>
                  <a:cubicBezTo>
                    <a:pt x="12015" y="377"/>
                    <a:pt x="11229" y="-74"/>
                    <a:pt x="10423" y="11"/>
                  </a:cubicBezTo>
                  <a:cubicBezTo>
                    <a:pt x="9755" y="81"/>
                    <a:pt x="9138" y="517"/>
                    <a:pt x="8719" y="1216"/>
                  </a:cubicBezTo>
                  <a:lnTo>
                    <a:pt x="353" y="16606"/>
                  </a:lnTo>
                  <a:cubicBezTo>
                    <a:pt x="-87" y="17576"/>
                    <a:pt x="-118" y="18783"/>
                    <a:pt x="271" y="19791"/>
                  </a:cubicBezTo>
                  <a:cubicBezTo>
                    <a:pt x="641" y="20749"/>
                    <a:pt x="1342" y="21399"/>
                    <a:pt x="2142" y="21526"/>
                  </a:cubicBezTo>
                  <a:lnTo>
                    <a:pt x="19122" y="21526"/>
                  </a:lnTo>
                  <a:cubicBezTo>
                    <a:pt x="19986" y="21504"/>
                    <a:pt x="20765" y="20828"/>
                    <a:pt x="21132" y="19781"/>
                  </a:cubicBezTo>
                  <a:cubicBezTo>
                    <a:pt x="21482" y="18785"/>
                    <a:pt x="21399" y="17614"/>
                    <a:pt x="20916" y="16723"/>
                  </a:cubicBezTo>
                  <a:lnTo>
                    <a:pt x="12524" y="121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376AB"/>
                </a:gs>
                <a:gs pos="100000">
                  <a:srgbClr val="6991BC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30031" y="804881"/>
              <a:ext cx="3000776" cy="1594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sz="3600" dirty="0"/>
                <a:t>03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600" dirty="0"/>
                <a:t>database</a:t>
              </a:r>
              <a:endParaRPr sz="3600" dirty="0"/>
            </a:p>
          </p:txBody>
        </p:sp>
      </p:grpSp>
      <p:grpSp>
        <p:nvGrpSpPr>
          <p:cNvPr id="253" name="Group 253"/>
          <p:cNvGrpSpPr/>
          <p:nvPr/>
        </p:nvGrpSpPr>
        <p:grpSpPr>
          <a:xfrm>
            <a:off x="17905146" y="5615404"/>
            <a:ext cx="3417669" cy="3049433"/>
            <a:chOff x="-1" y="0"/>
            <a:chExt cx="3417667" cy="3049432"/>
          </a:xfrm>
        </p:grpSpPr>
        <p:sp>
          <p:nvSpPr>
            <p:cNvPr id="250" name="Shape 250"/>
            <p:cNvSpPr/>
            <p:nvPr/>
          </p:nvSpPr>
          <p:spPr>
            <a:xfrm>
              <a:off x="2705" y="2144166"/>
              <a:ext cx="3414961" cy="90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extrusionOk="0">
                  <a:moveTo>
                    <a:pt x="0" y="0"/>
                  </a:moveTo>
                  <a:lnTo>
                    <a:pt x="30" y="13537"/>
                  </a:lnTo>
                  <a:cubicBezTo>
                    <a:pt x="26" y="15437"/>
                    <a:pt x="204" y="17280"/>
                    <a:pt x="531" y="18729"/>
                  </a:cubicBezTo>
                  <a:cubicBezTo>
                    <a:pt x="939" y="20541"/>
                    <a:pt x="1540" y="21576"/>
                    <a:pt x="2171" y="21556"/>
                  </a:cubicBezTo>
                  <a:lnTo>
                    <a:pt x="19303" y="21556"/>
                  </a:lnTo>
                  <a:cubicBezTo>
                    <a:pt x="19941" y="21600"/>
                    <a:pt x="20554" y="20623"/>
                    <a:pt x="20989" y="18868"/>
                  </a:cubicBezTo>
                  <a:cubicBezTo>
                    <a:pt x="21336" y="17472"/>
                    <a:pt x="21546" y="15673"/>
                    <a:pt x="21584" y="13767"/>
                  </a:cubicBezTo>
                  <a:lnTo>
                    <a:pt x="21600" y="1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579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-1" y="0"/>
              <a:ext cx="3417433" cy="2575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526" extrusionOk="0">
                  <a:moveTo>
                    <a:pt x="12524" y="1216"/>
                  </a:moveTo>
                  <a:cubicBezTo>
                    <a:pt x="12015" y="377"/>
                    <a:pt x="11229" y="-74"/>
                    <a:pt x="10423" y="11"/>
                  </a:cubicBezTo>
                  <a:cubicBezTo>
                    <a:pt x="9755" y="81"/>
                    <a:pt x="9138" y="517"/>
                    <a:pt x="8719" y="1216"/>
                  </a:cubicBezTo>
                  <a:lnTo>
                    <a:pt x="353" y="16606"/>
                  </a:lnTo>
                  <a:cubicBezTo>
                    <a:pt x="-87" y="17576"/>
                    <a:pt x="-118" y="18783"/>
                    <a:pt x="271" y="19791"/>
                  </a:cubicBezTo>
                  <a:cubicBezTo>
                    <a:pt x="641" y="20749"/>
                    <a:pt x="1342" y="21399"/>
                    <a:pt x="2142" y="21526"/>
                  </a:cubicBezTo>
                  <a:lnTo>
                    <a:pt x="19122" y="21526"/>
                  </a:lnTo>
                  <a:cubicBezTo>
                    <a:pt x="19986" y="21504"/>
                    <a:pt x="20765" y="20828"/>
                    <a:pt x="21132" y="19781"/>
                  </a:cubicBezTo>
                  <a:cubicBezTo>
                    <a:pt x="21482" y="18785"/>
                    <a:pt x="21399" y="17614"/>
                    <a:pt x="20916" y="16723"/>
                  </a:cubicBezTo>
                  <a:lnTo>
                    <a:pt x="12524" y="121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5CA3"/>
                </a:gs>
                <a:gs pos="100000">
                  <a:srgbClr val="927DB5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176070" y="804881"/>
              <a:ext cx="3078562" cy="1594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sz="3600" dirty="0"/>
                <a:t>05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200" dirty="0"/>
                <a:t>Preference</a:t>
              </a:r>
              <a:endParaRPr sz="3600" dirty="0"/>
            </a:p>
          </p:txBody>
        </p:sp>
      </p:grpSp>
      <p:grpSp>
        <p:nvGrpSpPr>
          <p:cNvPr id="257" name="Group 257"/>
          <p:cNvGrpSpPr/>
          <p:nvPr/>
        </p:nvGrpSpPr>
        <p:grpSpPr>
          <a:xfrm>
            <a:off x="6754626" y="6728770"/>
            <a:ext cx="3424730" cy="3026124"/>
            <a:chOff x="-1" y="-1"/>
            <a:chExt cx="3424729" cy="3026123"/>
          </a:xfrm>
        </p:grpSpPr>
        <p:sp>
          <p:nvSpPr>
            <p:cNvPr id="254" name="Shape 254"/>
            <p:cNvSpPr/>
            <p:nvPr/>
          </p:nvSpPr>
          <p:spPr>
            <a:xfrm>
              <a:off x="-1" y="334830"/>
              <a:ext cx="3424729" cy="269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499" extrusionOk="0">
                  <a:moveTo>
                    <a:pt x="0" y="0"/>
                  </a:moveTo>
                  <a:lnTo>
                    <a:pt x="0" y="3916"/>
                  </a:lnTo>
                  <a:cubicBezTo>
                    <a:pt x="-2" y="4255"/>
                    <a:pt x="41" y="4593"/>
                    <a:pt x="128" y="4915"/>
                  </a:cubicBezTo>
                  <a:cubicBezTo>
                    <a:pt x="220" y="5255"/>
                    <a:pt x="360" y="5572"/>
                    <a:pt x="540" y="5849"/>
                  </a:cubicBezTo>
                  <a:lnTo>
                    <a:pt x="8794" y="20248"/>
                  </a:lnTo>
                  <a:cubicBezTo>
                    <a:pt x="9228" y="20943"/>
                    <a:pt x="9864" y="21388"/>
                    <a:pt x="10559" y="21481"/>
                  </a:cubicBezTo>
                  <a:cubicBezTo>
                    <a:pt x="11452" y="21600"/>
                    <a:pt x="12332" y="21135"/>
                    <a:pt x="12893" y="20248"/>
                  </a:cubicBezTo>
                  <a:lnTo>
                    <a:pt x="21160" y="5814"/>
                  </a:lnTo>
                  <a:cubicBezTo>
                    <a:pt x="21287" y="5568"/>
                    <a:pt x="21389" y="5303"/>
                    <a:pt x="21461" y="5023"/>
                  </a:cubicBezTo>
                  <a:cubicBezTo>
                    <a:pt x="21555" y="4657"/>
                    <a:pt x="21598" y="4273"/>
                    <a:pt x="21588" y="3889"/>
                  </a:cubicBezTo>
                  <a:lnTo>
                    <a:pt x="21588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8AA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 rot="10800000">
              <a:off x="3886" y="-1"/>
              <a:ext cx="3417433" cy="2575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526" extrusionOk="0">
                  <a:moveTo>
                    <a:pt x="12524" y="1216"/>
                  </a:moveTo>
                  <a:cubicBezTo>
                    <a:pt x="12015" y="377"/>
                    <a:pt x="11229" y="-74"/>
                    <a:pt x="10423" y="11"/>
                  </a:cubicBezTo>
                  <a:cubicBezTo>
                    <a:pt x="9755" y="81"/>
                    <a:pt x="9138" y="517"/>
                    <a:pt x="8719" y="1216"/>
                  </a:cubicBezTo>
                  <a:lnTo>
                    <a:pt x="353" y="16606"/>
                  </a:lnTo>
                  <a:cubicBezTo>
                    <a:pt x="-87" y="17576"/>
                    <a:pt x="-118" y="18783"/>
                    <a:pt x="271" y="19791"/>
                  </a:cubicBezTo>
                  <a:cubicBezTo>
                    <a:pt x="641" y="20749"/>
                    <a:pt x="1342" y="21399"/>
                    <a:pt x="2142" y="21526"/>
                  </a:cubicBezTo>
                  <a:lnTo>
                    <a:pt x="19122" y="21526"/>
                  </a:lnTo>
                  <a:cubicBezTo>
                    <a:pt x="19986" y="21504"/>
                    <a:pt x="20765" y="20828"/>
                    <a:pt x="21132" y="19781"/>
                  </a:cubicBezTo>
                  <a:cubicBezTo>
                    <a:pt x="21482" y="18785"/>
                    <a:pt x="21399" y="17614"/>
                    <a:pt x="20916" y="16723"/>
                  </a:cubicBezTo>
                  <a:lnTo>
                    <a:pt x="12524" y="121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7A7BD"/>
                </a:gs>
                <a:gs pos="100000">
                  <a:srgbClr val="1990AD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485854" y="263340"/>
              <a:ext cx="2525989" cy="1594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sz="3600" dirty="0"/>
                <a:t>02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600" dirty="0"/>
                <a:t>Google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600" dirty="0"/>
                <a:t>map</a:t>
              </a:r>
              <a:endParaRPr sz="3600" dirty="0"/>
            </a:p>
          </p:txBody>
        </p:sp>
      </p:grpSp>
      <p:grpSp>
        <p:nvGrpSpPr>
          <p:cNvPr id="261" name="Group 261"/>
          <p:cNvGrpSpPr/>
          <p:nvPr/>
        </p:nvGrpSpPr>
        <p:grpSpPr>
          <a:xfrm>
            <a:off x="14178532" y="6728770"/>
            <a:ext cx="3424730" cy="3026124"/>
            <a:chOff x="-1" y="-1"/>
            <a:chExt cx="3424729" cy="3026123"/>
          </a:xfrm>
        </p:grpSpPr>
        <p:sp>
          <p:nvSpPr>
            <p:cNvPr id="258" name="Shape 258"/>
            <p:cNvSpPr/>
            <p:nvPr/>
          </p:nvSpPr>
          <p:spPr>
            <a:xfrm>
              <a:off x="-1" y="334830"/>
              <a:ext cx="3424729" cy="269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499" extrusionOk="0">
                  <a:moveTo>
                    <a:pt x="0" y="0"/>
                  </a:moveTo>
                  <a:lnTo>
                    <a:pt x="0" y="3916"/>
                  </a:lnTo>
                  <a:cubicBezTo>
                    <a:pt x="-2" y="4255"/>
                    <a:pt x="41" y="4593"/>
                    <a:pt x="128" y="4915"/>
                  </a:cubicBezTo>
                  <a:cubicBezTo>
                    <a:pt x="220" y="5255"/>
                    <a:pt x="360" y="5572"/>
                    <a:pt x="540" y="5849"/>
                  </a:cubicBezTo>
                  <a:lnTo>
                    <a:pt x="8794" y="20248"/>
                  </a:lnTo>
                  <a:cubicBezTo>
                    <a:pt x="9228" y="20943"/>
                    <a:pt x="9864" y="21388"/>
                    <a:pt x="10559" y="21481"/>
                  </a:cubicBezTo>
                  <a:cubicBezTo>
                    <a:pt x="11452" y="21600"/>
                    <a:pt x="12332" y="21135"/>
                    <a:pt x="12893" y="20248"/>
                  </a:cubicBezTo>
                  <a:lnTo>
                    <a:pt x="21160" y="5814"/>
                  </a:lnTo>
                  <a:cubicBezTo>
                    <a:pt x="21287" y="5568"/>
                    <a:pt x="21389" y="5303"/>
                    <a:pt x="21461" y="5023"/>
                  </a:cubicBezTo>
                  <a:cubicBezTo>
                    <a:pt x="21555" y="4657"/>
                    <a:pt x="21598" y="4273"/>
                    <a:pt x="21588" y="3889"/>
                  </a:cubicBezTo>
                  <a:lnTo>
                    <a:pt x="21588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79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 rot="10800000">
              <a:off x="3886" y="-1"/>
              <a:ext cx="3417433" cy="2575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526" extrusionOk="0">
                  <a:moveTo>
                    <a:pt x="12524" y="1216"/>
                  </a:moveTo>
                  <a:cubicBezTo>
                    <a:pt x="12015" y="377"/>
                    <a:pt x="11229" y="-74"/>
                    <a:pt x="10423" y="11"/>
                  </a:cubicBezTo>
                  <a:cubicBezTo>
                    <a:pt x="9755" y="81"/>
                    <a:pt x="9138" y="517"/>
                    <a:pt x="8719" y="1216"/>
                  </a:cubicBezTo>
                  <a:lnTo>
                    <a:pt x="353" y="16606"/>
                  </a:lnTo>
                  <a:cubicBezTo>
                    <a:pt x="-87" y="17576"/>
                    <a:pt x="-118" y="18783"/>
                    <a:pt x="271" y="19791"/>
                  </a:cubicBezTo>
                  <a:cubicBezTo>
                    <a:pt x="641" y="20749"/>
                    <a:pt x="1342" y="21399"/>
                    <a:pt x="2142" y="21526"/>
                  </a:cubicBezTo>
                  <a:lnTo>
                    <a:pt x="19122" y="21526"/>
                  </a:lnTo>
                  <a:cubicBezTo>
                    <a:pt x="19986" y="21504"/>
                    <a:pt x="20765" y="20828"/>
                    <a:pt x="21132" y="19781"/>
                  </a:cubicBezTo>
                  <a:cubicBezTo>
                    <a:pt x="21482" y="18785"/>
                    <a:pt x="21399" y="17614"/>
                    <a:pt x="20916" y="16723"/>
                  </a:cubicBezTo>
                  <a:lnTo>
                    <a:pt x="12524" y="121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E7DB6"/>
                </a:gs>
                <a:gs pos="100000">
                  <a:srgbClr val="5F5CA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19161" y="263340"/>
              <a:ext cx="2786404" cy="1594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sz="3600" dirty="0"/>
                <a:t>04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600" dirty="0"/>
                <a:t>Weather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600" dirty="0"/>
                <a:t>API</a:t>
              </a:r>
              <a:endParaRPr sz="3600" dirty="0"/>
            </a:p>
          </p:txBody>
        </p:sp>
      </p:grpSp>
      <p:sp>
        <p:nvSpPr>
          <p:cNvPr id="262" name="Shape 262"/>
          <p:cNvSpPr/>
          <p:nvPr/>
        </p:nvSpPr>
        <p:spPr>
          <a:xfrm>
            <a:off x="6256412" y="10089725"/>
            <a:ext cx="14903369" cy="3000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>
              <a:lnSpc>
                <a:spcPct val="80000"/>
              </a:lnSpc>
            </a:pPr>
            <a:r>
              <a:rPr lang="en-US" altLang="ko-KR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REALM</a:t>
            </a:r>
            <a:r>
              <a:rPr lang="ko-KR" altLang="en-US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 </a:t>
            </a:r>
            <a:r>
              <a:rPr lang="en-US" altLang="ko-KR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API</a:t>
            </a:r>
            <a:r>
              <a:rPr lang="ko-KR" altLang="en-US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를 사용하여</a:t>
            </a:r>
            <a:endParaRPr lang="en-US" altLang="ko-KR" sz="6000" cap="all" baseline="0" dirty="0">
              <a:solidFill>
                <a:srgbClr val="676969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  <a:p>
            <a:pPr>
              <a:lnSpc>
                <a:spcPct val="80000"/>
              </a:lnSpc>
            </a:pPr>
            <a:r>
              <a:rPr lang="ko-KR" altLang="en-US" sz="6000" cap="all" baseline="0" dirty="0">
                <a:solidFill>
                  <a:srgbClr val="FF0000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 경로 및 자전거 주행 내역</a:t>
            </a:r>
            <a:r>
              <a:rPr lang="ko-KR" altLang="en-US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을 저장한다</a:t>
            </a:r>
            <a:r>
              <a:rPr lang="en-US" altLang="ko-KR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.</a:t>
            </a:r>
            <a:endParaRPr sz="6000" cap="all" baseline="0" dirty="0">
              <a:solidFill>
                <a:srgbClr val="676969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AECCE409-104F-4DDC-BAEB-CBBB12A53C24}"/>
              </a:ext>
            </a:extLst>
          </p:cNvPr>
          <p:cNvCxnSpPr>
            <a:cxnSpLocks/>
          </p:cNvCxnSpPr>
          <p:nvPr/>
        </p:nvCxnSpPr>
        <p:spPr>
          <a:xfrm rot="5400000">
            <a:off x="11129015" y="9727821"/>
            <a:ext cx="2125970" cy="12700"/>
          </a:xfrm>
          <a:prstGeom prst="bentConnector3">
            <a:avLst>
              <a:gd name="adj1" fmla="val 50000"/>
            </a:avLst>
          </a:prstGeom>
          <a:noFill/>
          <a:ln w="762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E37665-82F7-47FA-B909-F3910B771621}"/>
              </a:ext>
            </a:extLst>
          </p:cNvPr>
          <p:cNvSpPr/>
          <p:nvPr/>
        </p:nvSpPr>
        <p:spPr>
          <a:xfrm>
            <a:off x="9480890" y="10807282"/>
            <a:ext cx="43941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REALM API</a:t>
            </a:r>
            <a:endParaRPr lang="ko-KR" altLang="en-US" sz="6000" cap="all" baseline="0" dirty="0">
              <a:solidFill>
                <a:srgbClr val="676969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650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  <p:bldP spid="262" grpId="1" animBg="1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sldNum" sz="quarter" idx="2"/>
          </p:nvPr>
        </p:nvSpPr>
        <p:spPr>
          <a:xfrm>
            <a:off x="248941" y="12316285"/>
            <a:ext cx="864077" cy="51296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4000"/>
              <a:t>14</a:t>
            </a:fld>
            <a:endParaRPr sz="40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8BCA92-E43A-4E90-B397-D62B1C22FA95}"/>
              </a:ext>
            </a:extLst>
          </p:cNvPr>
          <p:cNvSpPr/>
          <p:nvPr/>
        </p:nvSpPr>
        <p:spPr>
          <a:xfrm>
            <a:off x="9480888" y="10807282"/>
            <a:ext cx="43941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REALM API</a:t>
            </a:r>
            <a:endParaRPr lang="ko-KR" altLang="en-US" sz="6000" cap="all" baseline="0" dirty="0">
              <a:solidFill>
                <a:srgbClr val="676969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A8D412-B5B5-4967-8691-E2498B9ED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1224" y="11914224"/>
            <a:ext cx="5722776" cy="1986418"/>
          </a:xfrm>
          <a:prstGeom prst="rect">
            <a:avLst/>
          </a:prstGeom>
        </p:spPr>
      </p:pic>
      <p:sp>
        <p:nvSpPr>
          <p:cNvPr id="32" name="Shape 262">
            <a:extLst>
              <a:ext uri="{FF2B5EF4-FFF2-40B4-BE49-F238E27FC236}">
                <a16:creationId xmlns:a16="http://schemas.microsoft.com/office/drawing/2014/main" id="{FD8BCDAC-04D9-47FD-858A-60A7A1E7C018}"/>
              </a:ext>
            </a:extLst>
          </p:cNvPr>
          <p:cNvSpPr/>
          <p:nvPr/>
        </p:nvSpPr>
        <p:spPr>
          <a:xfrm>
            <a:off x="2781692" y="2448450"/>
            <a:ext cx="19483948" cy="3000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 algn="l">
              <a:lnSpc>
                <a:spcPct val="80000"/>
              </a:lnSpc>
            </a:pPr>
            <a:r>
              <a:rPr lang="ko-KR" altLang="en-US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객체 중심의 </a:t>
            </a:r>
            <a:r>
              <a:rPr lang="ko-KR" altLang="en-US" sz="6000" cap="all" baseline="0" dirty="0" err="1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저메모리</a:t>
            </a:r>
            <a:r>
              <a:rPr lang="ko-KR" altLang="en-US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 데이터베이스로서</a:t>
            </a:r>
            <a:endParaRPr lang="en-US" altLang="ko-KR" sz="6000" cap="all" baseline="0" dirty="0">
              <a:solidFill>
                <a:srgbClr val="676969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  <a:p>
            <a:pPr algn="l">
              <a:lnSpc>
                <a:spcPct val="80000"/>
              </a:lnSpc>
            </a:pPr>
            <a:r>
              <a:rPr lang="ko-KR" altLang="en-US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기존의 </a:t>
            </a:r>
            <a:r>
              <a:rPr lang="en-US" altLang="ko-KR" sz="6000" cap="all" baseline="0" dirty="0">
                <a:solidFill>
                  <a:srgbClr val="FF0000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ORM</a:t>
            </a:r>
            <a:r>
              <a:rPr lang="ko-KR" altLang="en-US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과 다르게 </a:t>
            </a:r>
            <a:r>
              <a:rPr lang="ko-KR" altLang="en-US" sz="6000" cap="all" baseline="0" dirty="0">
                <a:solidFill>
                  <a:srgbClr val="FF0000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객체를 직접 </a:t>
            </a:r>
            <a:r>
              <a:rPr lang="ko-KR" altLang="en-US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디스크에 유지한다</a:t>
            </a:r>
            <a:r>
              <a:rPr lang="en-US" altLang="ko-KR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.</a:t>
            </a:r>
            <a:endParaRPr sz="6000" cap="all" baseline="0" dirty="0">
              <a:solidFill>
                <a:srgbClr val="676969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sp>
        <p:nvSpPr>
          <p:cNvPr id="33" name="Shape 262">
            <a:extLst>
              <a:ext uri="{FF2B5EF4-FFF2-40B4-BE49-F238E27FC236}">
                <a16:creationId xmlns:a16="http://schemas.microsoft.com/office/drawing/2014/main" id="{F9779C06-F485-43A0-8572-A73A047063B7}"/>
              </a:ext>
            </a:extLst>
          </p:cNvPr>
          <p:cNvSpPr/>
          <p:nvPr/>
        </p:nvSpPr>
        <p:spPr>
          <a:xfrm>
            <a:off x="2934092" y="4942364"/>
            <a:ext cx="19483948" cy="3000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 algn="l">
              <a:lnSpc>
                <a:spcPct val="80000"/>
              </a:lnSpc>
            </a:pPr>
            <a:r>
              <a:rPr lang="ko-KR" altLang="en-US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그러므로 복잡한 구조 변환과 </a:t>
            </a:r>
            <a:r>
              <a:rPr lang="ko-KR" altLang="en-US" sz="6000" cap="all" baseline="0" dirty="0">
                <a:solidFill>
                  <a:srgbClr val="FF0000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매핑</a:t>
            </a:r>
            <a:r>
              <a:rPr lang="ko-KR" altLang="en-US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 등의 문제가 없어 메모리 상의 오브젝트를 디스크로 빠르게 가져올 수 있는 장점이 있다</a:t>
            </a:r>
            <a:r>
              <a:rPr lang="en-US" altLang="ko-KR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.</a:t>
            </a:r>
            <a:endParaRPr sz="6000" cap="all" baseline="0" dirty="0">
              <a:solidFill>
                <a:srgbClr val="676969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sp>
        <p:nvSpPr>
          <p:cNvPr id="34" name="Shape 262">
            <a:extLst>
              <a:ext uri="{FF2B5EF4-FFF2-40B4-BE49-F238E27FC236}">
                <a16:creationId xmlns:a16="http://schemas.microsoft.com/office/drawing/2014/main" id="{A5BFD48C-D7CC-4E51-BF82-5E3B2AFBFD58}"/>
              </a:ext>
            </a:extLst>
          </p:cNvPr>
          <p:cNvSpPr/>
          <p:nvPr/>
        </p:nvSpPr>
        <p:spPr>
          <a:xfrm>
            <a:off x="3086492" y="7787987"/>
            <a:ext cx="19483948" cy="3000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 algn="l">
              <a:lnSpc>
                <a:spcPct val="80000"/>
              </a:lnSpc>
            </a:pPr>
            <a:r>
              <a:rPr lang="ko-KR" altLang="en-US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성능향상과 메모리 사용 최소화에도 최적화된 </a:t>
            </a:r>
            <a:endParaRPr lang="en-US" altLang="ko-KR" sz="6000" cap="all" baseline="0" dirty="0">
              <a:solidFill>
                <a:srgbClr val="676969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  <a:p>
            <a:pPr algn="l">
              <a:lnSpc>
                <a:spcPct val="80000"/>
              </a:lnSpc>
            </a:pPr>
            <a:r>
              <a:rPr lang="ko-KR" altLang="en-US" sz="6000" cap="all" baseline="0" dirty="0">
                <a:solidFill>
                  <a:srgbClr val="FF0000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모바일용 데이터베이스</a:t>
            </a:r>
            <a:r>
              <a:rPr lang="ko-KR" altLang="en-US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이다</a:t>
            </a:r>
            <a:r>
              <a:rPr lang="en-US" altLang="ko-KR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.</a:t>
            </a:r>
            <a:endParaRPr sz="6000" cap="all" baseline="0" dirty="0">
              <a:solidFill>
                <a:srgbClr val="676969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sp>
        <p:nvSpPr>
          <p:cNvPr id="36" name="Shape 262">
            <a:extLst>
              <a:ext uri="{FF2B5EF4-FFF2-40B4-BE49-F238E27FC236}">
                <a16:creationId xmlns:a16="http://schemas.microsoft.com/office/drawing/2014/main" id="{C38B8C07-3DF3-4B3B-A5D2-1FEF9D3E606B}"/>
              </a:ext>
            </a:extLst>
          </p:cNvPr>
          <p:cNvSpPr/>
          <p:nvPr/>
        </p:nvSpPr>
        <p:spPr>
          <a:xfrm>
            <a:off x="2118360" y="898214"/>
            <a:ext cx="19483948" cy="1364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 algn="l">
              <a:lnSpc>
                <a:spcPct val="80000"/>
              </a:lnSpc>
            </a:pPr>
            <a:r>
              <a:rPr lang="en-US" sz="6000" cap="all" baseline="0" dirty="0">
                <a:solidFill>
                  <a:srgbClr val="F77C88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REALM</a:t>
            </a:r>
            <a:r>
              <a:rPr lang="ko-KR" altLang="en-US" sz="6000" cap="all" baseline="0" dirty="0">
                <a:solidFill>
                  <a:srgbClr val="F77C88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 모바일 데이터 베이스</a:t>
            </a:r>
            <a:endParaRPr sz="6000" cap="all" baseline="0" dirty="0">
              <a:solidFill>
                <a:srgbClr val="F77C88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007002-E6BA-471A-87E6-BE54A4520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1160" y="206855"/>
            <a:ext cx="24098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696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sldNum" sz="quarter" idx="2"/>
          </p:nvPr>
        </p:nvSpPr>
        <p:spPr>
          <a:xfrm>
            <a:off x="248941" y="12316285"/>
            <a:ext cx="864077" cy="51296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4000"/>
              <a:t>15</a:t>
            </a:fld>
            <a:endParaRPr sz="4000"/>
          </a:p>
        </p:txBody>
      </p:sp>
      <p:sp>
        <p:nvSpPr>
          <p:cNvPr id="240" name="Shape 240"/>
          <p:cNvSpPr/>
          <p:nvPr/>
        </p:nvSpPr>
        <p:spPr>
          <a:xfrm>
            <a:off x="5416340" y="1607995"/>
            <a:ext cx="13551320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r>
              <a:rPr lang="ko-KR" altLang="en-US" dirty="0">
                <a:latin typeface="a세종실록B" panose="02020600000000000000" pitchFamily="18" charset="-127"/>
                <a:ea typeface="a세종실록B" panose="02020600000000000000" pitchFamily="18" charset="-127"/>
              </a:rPr>
              <a:t>사용된 기술</a:t>
            </a:r>
            <a:endParaRPr dirty="0"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7774274" y="2925194"/>
            <a:ext cx="8835452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600" b="1" cap="all" baseline="0">
                <a:solidFill>
                  <a:srgbClr val="01A49E"/>
                </a:solidFill>
              </a:defRPr>
            </a:lvl1pPr>
          </a:lstStyle>
          <a:p>
            <a:r>
              <a:rPr lang="en-US" dirty="0"/>
              <a:t>Android final project</a:t>
            </a:r>
            <a:endParaRPr dirty="0"/>
          </a:p>
        </p:txBody>
      </p:sp>
      <p:grpSp>
        <p:nvGrpSpPr>
          <p:cNvPr id="245" name="Group 245"/>
          <p:cNvGrpSpPr/>
          <p:nvPr/>
        </p:nvGrpSpPr>
        <p:grpSpPr>
          <a:xfrm>
            <a:off x="3061186" y="5615404"/>
            <a:ext cx="3417666" cy="3049432"/>
            <a:chOff x="0" y="0"/>
            <a:chExt cx="3417665" cy="3049431"/>
          </a:xfrm>
        </p:grpSpPr>
        <p:sp>
          <p:nvSpPr>
            <p:cNvPr id="242" name="Shape 242"/>
            <p:cNvSpPr/>
            <p:nvPr/>
          </p:nvSpPr>
          <p:spPr>
            <a:xfrm>
              <a:off x="2704" y="2144166"/>
              <a:ext cx="3414962" cy="90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extrusionOk="0">
                  <a:moveTo>
                    <a:pt x="0" y="0"/>
                  </a:moveTo>
                  <a:lnTo>
                    <a:pt x="30" y="13537"/>
                  </a:lnTo>
                  <a:cubicBezTo>
                    <a:pt x="26" y="15437"/>
                    <a:pt x="204" y="17280"/>
                    <a:pt x="531" y="18729"/>
                  </a:cubicBezTo>
                  <a:cubicBezTo>
                    <a:pt x="939" y="20541"/>
                    <a:pt x="1540" y="21576"/>
                    <a:pt x="2171" y="21556"/>
                  </a:cubicBezTo>
                  <a:lnTo>
                    <a:pt x="19303" y="21556"/>
                  </a:lnTo>
                  <a:cubicBezTo>
                    <a:pt x="19941" y="21600"/>
                    <a:pt x="20554" y="20623"/>
                    <a:pt x="20989" y="18868"/>
                  </a:cubicBezTo>
                  <a:cubicBezTo>
                    <a:pt x="21336" y="17472"/>
                    <a:pt x="21546" y="15673"/>
                    <a:pt x="21584" y="13767"/>
                  </a:cubicBezTo>
                  <a:lnTo>
                    <a:pt x="21600" y="1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-1" y="0"/>
              <a:ext cx="3417433" cy="2575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526" extrusionOk="0">
                  <a:moveTo>
                    <a:pt x="12524" y="1216"/>
                  </a:moveTo>
                  <a:cubicBezTo>
                    <a:pt x="12015" y="377"/>
                    <a:pt x="11229" y="-74"/>
                    <a:pt x="10423" y="11"/>
                  </a:cubicBezTo>
                  <a:cubicBezTo>
                    <a:pt x="9755" y="81"/>
                    <a:pt x="9138" y="517"/>
                    <a:pt x="8719" y="1216"/>
                  </a:cubicBezTo>
                  <a:lnTo>
                    <a:pt x="353" y="16606"/>
                  </a:lnTo>
                  <a:cubicBezTo>
                    <a:pt x="-87" y="17576"/>
                    <a:pt x="-118" y="18783"/>
                    <a:pt x="271" y="19791"/>
                  </a:cubicBezTo>
                  <a:cubicBezTo>
                    <a:pt x="641" y="20749"/>
                    <a:pt x="1342" y="21399"/>
                    <a:pt x="2142" y="21526"/>
                  </a:cubicBezTo>
                  <a:lnTo>
                    <a:pt x="19122" y="21526"/>
                  </a:lnTo>
                  <a:cubicBezTo>
                    <a:pt x="19986" y="21504"/>
                    <a:pt x="20765" y="20828"/>
                    <a:pt x="21132" y="19781"/>
                  </a:cubicBezTo>
                  <a:cubicBezTo>
                    <a:pt x="21482" y="18785"/>
                    <a:pt x="21399" y="17614"/>
                    <a:pt x="20916" y="16723"/>
                  </a:cubicBezTo>
                  <a:lnTo>
                    <a:pt x="12524" y="121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1A49E"/>
                </a:gs>
                <a:gs pos="100000">
                  <a:srgbClr val="34B7B1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709248" y="804881"/>
              <a:ext cx="2001873" cy="1594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sz="3200" dirty="0"/>
                <a:t>01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200" dirty="0"/>
                <a:t>Sensor</a:t>
              </a:r>
              <a:endParaRPr sz="3200" dirty="0"/>
            </a:p>
          </p:txBody>
        </p:sp>
      </p:grpSp>
      <p:grpSp>
        <p:nvGrpSpPr>
          <p:cNvPr id="249" name="Group 249"/>
          <p:cNvGrpSpPr/>
          <p:nvPr/>
        </p:nvGrpSpPr>
        <p:grpSpPr>
          <a:xfrm>
            <a:off x="10485092" y="5615404"/>
            <a:ext cx="3417668" cy="3049433"/>
            <a:chOff x="-1" y="0"/>
            <a:chExt cx="3417667" cy="3049432"/>
          </a:xfrm>
        </p:grpSpPr>
        <p:sp>
          <p:nvSpPr>
            <p:cNvPr id="246" name="Shape 246"/>
            <p:cNvSpPr/>
            <p:nvPr/>
          </p:nvSpPr>
          <p:spPr>
            <a:xfrm>
              <a:off x="2704" y="2144166"/>
              <a:ext cx="3414962" cy="90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extrusionOk="0">
                  <a:moveTo>
                    <a:pt x="0" y="0"/>
                  </a:moveTo>
                  <a:lnTo>
                    <a:pt x="30" y="13537"/>
                  </a:lnTo>
                  <a:cubicBezTo>
                    <a:pt x="26" y="15437"/>
                    <a:pt x="204" y="17280"/>
                    <a:pt x="531" y="18729"/>
                  </a:cubicBezTo>
                  <a:cubicBezTo>
                    <a:pt x="939" y="20541"/>
                    <a:pt x="1540" y="21576"/>
                    <a:pt x="2171" y="21556"/>
                  </a:cubicBezTo>
                  <a:lnTo>
                    <a:pt x="19303" y="21556"/>
                  </a:lnTo>
                  <a:cubicBezTo>
                    <a:pt x="19941" y="21600"/>
                    <a:pt x="20554" y="20623"/>
                    <a:pt x="20989" y="18868"/>
                  </a:cubicBezTo>
                  <a:cubicBezTo>
                    <a:pt x="21336" y="17472"/>
                    <a:pt x="21546" y="15673"/>
                    <a:pt x="21584" y="13767"/>
                  </a:cubicBezTo>
                  <a:lnTo>
                    <a:pt x="21600" y="1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1A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-1" y="0"/>
              <a:ext cx="3417433" cy="2575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526" extrusionOk="0">
                  <a:moveTo>
                    <a:pt x="12524" y="1216"/>
                  </a:moveTo>
                  <a:cubicBezTo>
                    <a:pt x="12015" y="377"/>
                    <a:pt x="11229" y="-74"/>
                    <a:pt x="10423" y="11"/>
                  </a:cubicBezTo>
                  <a:cubicBezTo>
                    <a:pt x="9755" y="81"/>
                    <a:pt x="9138" y="517"/>
                    <a:pt x="8719" y="1216"/>
                  </a:cubicBezTo>
                  <a:lnTo>
                    <a:pt x="353" y="16606"/>
                  </a:lnTo>
                  <a:cubicBezTo>
                    <a:pt x="-87" y="17576"/>
                    <a:pt x="-118" y="18783"/>
                    <a:pt x="271" y="19791"/>
                  </a:cubicBezTo>
                  <a:cubicBezTo>
                    <a:pt x="641" y="20749"/>
                    <a:pt x="1342" y="21399"/>
                    <a:pt x="2142" y="21526"/>
                  </a:cubicBezTo>
                  <a:lnTo>
                    <a:pt x="19122" y="21526"/>
                  </a:lnTo>
                  <a:cubicBezTo>
                    <a:pt x="19986" y="21504"/>
                    <a:pt x="20765" y="20828"/>
                    <a:pt x="21132" y="19781"/>
                  </a:cubicBezTo>
                  <a:cubicBezTo>
                    <a:pt x="21482" y="18785"/>
                    <a:pt x="21399" y="17614"/>
                    <a:pt x="20916" y="16723"/>
                  </a:cubicBezTo>
                  <a:lnTo>
                    <a:pt x="12524" y="121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376AB"/>
                </a:gs>
                <a:gs pos="100000">
                  <a:srgbClr val="6991BC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30031" y="804881"/>
              <a:ext cx="3000776" cy="1594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sz="3600" dirty="0"/>
                <a:t>03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600" dirty="0"/>
                <a:t>database</a:t>
              </a:r>
              <a:endParaRPr sz="3600" dirty="0"/>
            </a:p>
          </p:txBody>
        </p:sp>
      </p:grpSp>
      <p:grpSp>
        <p:nvGrpSpPr>
          <p:cNvPr id="253" name="Group 253"/>
          <p:cNvGrpSpPr/>
          <p:nvPr/>
        </p:nvGrpSpPr>
        <p:grpSpPr>
          <a:xfrm>
            <a:off x="17905146" y="5615404"/>
            <a:ext cx="3417669" cy="3049433"/>
            <a:chOff x="-1" y="0"/>
            <a:chExt cx="3417667" cy="3049432"/>
          </a:xfrm>
        </p:grpSpPr>
        <p:sp>
          <p:nvSpPr>
            <p:cNvPr id="250" name="Shape 250"/>
            <p:cNvSpPr/>
            <p:nvPr/>
          </p:nvSpPr>
          <p:spPr>
            <a:xfrm>
              <a:off x="2705" y="2144166"/>
              <a:ext cx="3414961" cy="90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extrusionOk="0">
                  <a:moveTo>
                    <a:pt x="0" y="0"/>
                  </a:moveTo>
                  <a:lnTo>
                    <a:pt x="30" y="13537"/>
                  </a:lnTo>
                  <a:cubicBezTo>
                    <a:pt x="26" y="15437"/>
                    <a:pt x="204" y="17280"/>
                    <a:pt x="531" y="18729"/>
                  </a:cubicBezTo>
                  <a:cubicBezTo>
                    <a:pt x="939" y="20541"/>
                    <a:pt x="1540" y="21576"/>
                    <a:pt x="2171" y="21556"/>
                  </a:cubicBezTo>
                  <a:lnTo>
                    <a:pt x="19303" y="21556"/>
                  </a:lnTo>
                  <a:cubicBezTo>
                    <a:pt x="19941" y="21600"/>
                    <a:pt x="20554" y="20623"/>
                    <a:pt x="20989" y="18868"/>
                  </a:cubicBezTo>
                  <a:cubicBezTo>
                    <a:pt x="21336" y="17472"/>
                    <a:pt x="21546" y="15673"/>
                    <a:pt x="21584" y="13767"/>
                  </a:cubicBezTo>
                  <a:lnTo>
                    <a:pt x="21600" y="1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579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-1" y="0"/>
              <a:ext cx="3417433" cy="2575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526" extrusionOk="0">
                  <a:moveTo>
                    <a:pt x="12524" y="1216"/>
                  </a:moveTo>
                  <a:cubicBezTo>
                    <a:pt x="12015" y="377"/>
                    <a:pt x="11229" y="-74"/>
                    <a:pt x="10423" y="11"/>
                  </a:cubicBezTo>
                  <a:cubicBezTo>
                    <a:pt x="9755" y="81"/>
                    <a:pt x="9138" y="517"/>
                    <a:pt x="8719" y="1216"/>
                  </a:cubicBezTo>
                  <a:lnTo>
                    <a:pt x="353" y="16606"/>
                  </a:lnTo>
                  <a:cubicBezTo>
                    <a:pt x="-87" y="17576"/>
                    <a:pt x="-118" y="18783"/>
                    <a:pt x="271" y="19791"/>
                  </a:cubicBezTo>
                  <a:cubicBezTo>
                    <a:pt x="641" y="20749"/>
                    <a:pt x="1342" y="21399"/>
                    <a:pt x="2142" y="21526"/>
                  </a:cubicBezTo>
                  <a:lnTo>
                    <a:pt x="19122" y="21526"/>
                  </a:lnTo>
                  <a:cubicBezTo>
                    <a:pt x="19986" y="21504"/>
                    <a:pt x="20765" y="20828"/>
                    <a:pt x="21132" y="19781"/>
                  </a:cubicBezTo>
                  <a:cubicBezTo>
                    <a:pt x="21482" y="18785"/>
                    <a:pt x="21399" y="17614"/>
                    <a:pt x="20916" y="16723"/>
                  </a:cubicBezTo>
                  <a:lnTo>
                    <a:pt x="12524" y="121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5CA3"/>
                </a:gs>
                <a:gs pos="100000">
                  <a:srgbClr val="927DB5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176070" y="804881"/>
              <a:ext cx="3078562" cy="1594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sz="3600" dirty="0"/>
                <a:t>05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200" dirty="0"/>
                <a:t>Preference</a:t>
              </a:r>
              <a:endParaRPr sz="3600" dirty="0"/>
            </a:p>
          </p:txBody>
        </p:sp>
      </p:grpSp>
      <p:grpSp>
        <p:nvGrpSpPr>
          <p:cNvPr id="257" name="Group 257"/>
          <p:cNvGrpSpPr/>
          <p:nvPr/>
        </p:nvGrpSpPr>
        <p:grpSpPr>
          <a:xfrm>
            <a:off x="6754626" y="6728770"/>
            <a:ext cx="3424730" cy="3026124"/>
            <a:chOff x="-1" y="-1"/>
            <a:chExt cx="3424729" cy="3026123"/>
          </a:xfrm>
        </p:grpSpPr>
        <p:sp>
          <p:nvSpPr>
            <p:cNvPr id="254" name="Shape 254"/>
            <p:cNvSpPr/>
            <p:nvPr/>
          </p:nvSpPr>
          <p:spPr>
            <a:xfrm>
              <a:off x="-1" y="334830"/>
              <a:ext cx="3424729" cy="269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499" extrusionOk="0">
                  <a:moveTo>
                    <a:pt x="0" y="0"/>
                  </a:moveTo>
                  <a:lnTo>
                    <a:pt x="0" y="3916"/>
                  </a:lnTo>
                  <a:cubicBezTo>
                    <a:pt x="-2" y="4255"/>
                    <a:pt x="41" y="4593"/>
                    <a:pt x="128" y="4915"/>
                  </a:cubicBezTo>
                  <a:cubicBezTo>
                    <a:pt x="220" y="5255"/>
                    <a:pt x="360" y="5572"/>
                    <a:pt x="540" y="5849"/>
                  </a:cubicBezTo>
                  <a:lnTo>
                    <a:pt x="8794" y="20248"/>
                  </a:lnTo>
                  <a:cubicBezTo>
                    <a:pt x="9228" y="20943"/>
                    <a:pt x="9864" y="21388"/>
                    <a:pt x="10559" y="21481"/>
                  </a:cubicBezTo>
                  <a:cubicBezTo>
                    <a:pt x="11452" y="21600"/>
                    <a:pt x="12332" y="21135"/>
                    <a:pt x="12893" y="20248"/>
                  </a:cubicBezTo>
                  <a:lnTo>
                    <a:pt x="21160" y="5814"/>
                  </a:lnTo>
                  <a:cubicBezTo>
                    <a:pt x="21287" y="5568"/>
                    <a:pt x="21389" y="5303"/>
                    <a:pt x="21461" y="5023"/>
                  </a:cubicBezTo>
                  <a:cubicBezTo>
                    <a:pt x="21555" y="4657"/>
                    <a:pt x="21598" y="4273"/>
                    <a:pt x="21588" y="3889"/>
                  </a:cubicBezTo>
                  <a:lnTo>
                    <a:pt x="21588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8AA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 rot="10800000">
              <a:off x="3886" y="-1"/>
              <a:ext cx="3417433" cy="2575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526" extrusionOk="0">
                  <a:moveTo>
                    <a:pt x="12524" y="1216"/>
                  </a:moveTo>
                  <a:cubicBezTo>
                    <a:pt x="12015" y="377"/>
                    <a:pt x="11229" y="-74"/>
                    <a:pt x="10423" y="11"/>
                  </a:cubicBezTo>
                  <a:cubicBezTo>
                    <a:pt x="9755" y="81"/>
                    <a:pt x="9138" y="517"/>
                    <a:pt x="8719" y="1216"/>
                  </a:cubicBezTo>
                  <a:lnTo>
                    <a:pt x="353" y="16606"/>
                  </a:lnTo>
                  <a:cubicBezTo>
                    <a:pt x="-87" y="17576"/>
                    <a:pt x="-118" y="18783"/>
                    <a:pt x="271" y="19791"/>
                  </a:cubicBezTo>
                  <a:cubicBezTo>
                    <a:pt x="641" y="20749"/>
                    <a:pt x="1342" y="21399"/>
                    <a:pt x="2142" y="21526"/>
                  </a:cubicBezTo>
                  <a:lnTo>
                    <a:pt x="19122" y="21526"/>
                  </a:lnTo>
                  <a:cubicBezTo>
                    <a:pt x="19986" y="21504"/>
                    <a:pt x="20765" y="20828"/>
                    <a:pt x="21132" y="19781"/>
                  </a:cubicBezTo>
                  <a:cubicBezTo>
                    <a:pt x="21482" y="18785"/>
                    <a:pt x="21399" y="17614"/>
                    <a:pt x="20916" y="16723"/>
                  </a:cubicBezTo>
                  <a:lnTo>
                    <a:pt x="12524" y="121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7A7BD"/>
                </a:gs>
                <a:gs pos="100000">
                  <a:srgbClr val="1990AD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485854" y="263340"/>
              <a:ext cx="2525989" cy="1594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sz="3600" dirty="0"/>
                <a:t>02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600" dirty="0"/>
                <a:t>Google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600" dirty="0"/>
                <a:t>map</a:t>
              </a:r>
              <a:endParaRPr sz="3600" dirty="0"/>
            </a:p>
          </p:txBody>
        </p:sp>
      </p:grpSp>
      <p:grpSp>
        <p:nvGrpSpPr>
          <p:cNvPr id="261" name="Group 261"/>
          <p:cNvGrpSpPr/>
          <p:nvPr/>
        </p:nvGrpSpPr>
        <p:grpSpPr>
          <a:xfrm>
            <a:off x="14178532" y="6728770"/>
            <a:ext cx="3424730" cy="3026124"/>
            <a:chOff x="-1" y="-1"/>
            <a:chExt cx="3424729" cy="3026123"/>
          </a:xfrm>
        </p:grpSpPr>
        <p:sp>
          <p:nvSpPr>
            <p:cNvPr id="258" name="Shape 258"/>
            <p:cNvSpPr/>
            <p:nvPr/>
          </p:nvSpPr>
          <p:spPr>
            <a:xfrm>
              <a:off x="-1" y="334830"/>
              <a:ext cx="3424729" cy="269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499" extrusionOk="0">
                  <a:moveTo>
                    <a:pt x="0" y="0"/>
                  </a:moveTo>
                  <a:lnTo>
                    <a:pt x="0" y="3916"/>
                  </a:lnTo>
                  <a:cubicBezTo>
                    <a:pt x="-2" y="4255"/>
                    <a:pt x="41" y="4593"/>
                    <a:pt x="128" y="4915"/>
                  </a:cubicBezTo>
                  <a:cubicBezTo>
                    <a:pt x="220" y="5255"/>
                    <a:pt x="360" y="5572"/>
                    <a:pt x="540" y="5849"/>
                  </a:cubicBezTo>
                  <a:lnTo>
                    <a:pt x="8794" y="20248"/>
                  </a:lnTo>
                  <a:cubicBezTo>
                    <a:pt x="9228" y="20943"/>
                    <a:pt x="9864" y="21388"/>
                    <a:pt x="10559" y="21481"/>
                  </a:cubicBezTo>
                  <a:cubicBezTo>
                    <a:pt x="11452" y="21600"/>
                    <a:pt x="12332" y="21135"/>
                    <a:pt x="12893" y="20248"/>
                  </a:cubicBezTo>
                  <a:lnTo>
                    <a:pt x="21160" y="5814"/>
                  </a:lnTo>
                  <a:cubicBezTo>
                    <a:pt x="21287" y="5568"/>
                    <a:pt x="21389" y="5303"/>
                    <a:pt x="21461" y="5023"/>
                  </a:cubicBezTo>
                  <a:cubicBezTo>
                    <a:pt x="21555" y="4657"/>
                    <a:pt x="21598" y="4273"/>
                    <a:pt x="21588" y="3889"/>
                  </a:cubicBezTo>
                  <a:lnTo>
                    <a:pt x="21588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79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 rot="10800000">
              <a:off x="3886" y="-1"/>
              <a:ext cx="3417433" cy="2575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526" extrusionOk="0">
                  <a:moveTo>
                    <a:pt x="12524" y="1216"/>
                  </a:moveTo>
                  <a:cubicBezTo>
                    <a:pt x="12015" y="377"/>
                    <a:pt x="11229" y="-74"/>
                    <a:pt x="10423" y="11"/>
                  </a:cubicBezTo>
                  <a:cubicBezTo>
                    <a:pt x="9755" y="81"/>
                    <a:pt x="9138" y="517"/>
                    <a:pt x="8719" y="1216"/>
                  </a:cubicBezTo>
                  <a:lnTo>
                    <a:pt x="353" y="16606"/>
                  </a:lnTo>
                  <a:cubicBezTo>
                    <a:pt x="-87" y="17576"/>
                    <a:pt x="-118" y="18783"/>
                    <a:pt x="271" y="19791"/>
                  </a:cubicBezTo>
                  <a:cubicBezTo>
                    <a:pt x="641" y="20749"/>
                    <a:pt x="1342" y="21399"/>
                    <a:pt x="2142" y="21526"/>
                  </a:cubicBezTo>
                  <a:lnTo>
                    <a:pt x="19122" y="21526"/>
                  </a:lnTo>
                  <a:cubicBezTo>
                    <a:pt x="19986" y="21504"/>
                    <a:pt x="20765" y="20828"/>
                    <a:pt x="21132" y="19781"/>
                  </a:cubicBezTo>
                  <a:cubicBezTo>
                    <a:pt x="21482" y="18785"/>
                    <a:pt x="21399" y="17614"/>
                    <a:pt x="20916" y="16723"/>
                  </a:cubicBezTo>
                  <a:lnTo>
                    <a:pt x="12524" y="121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E7DB6"/>
                </a:gs>
                <a:gs pos="100000">
                  <a:srgbClr val="5F5CA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19161" y="263340"/>
              <a:ext cx="2786404" cy="1594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sz="3600" dirty="0"/>
                <a:t>04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600" dirty="0"/>
                <a:t>Weather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600" dirty="0"/>
                <a:t>API</a:t>
              </a:r>
              <a:endParaRPr sz="3600" dirty="0"/>
            </a:p>
          </p:txBody>
        </p:sp>
      </p:grpSp>
      <p:sp>
        <p:nvSpPr>
          <p:cNvPr id="34" name="Shape 262">
            <a:extLst>
              <a:ext uri="{FF2B5EF4-FFF2-40B4-BE49-F238E27FC236}">
                <a16:creationId xmlns:a16="http://schemas.microsoft.com/office/drawing/2014/main" id="{07571018-7184-4C61-9740-73C0404CBEAB}"/>
              </a:ext>
            </a:extLst>
          </p:cNvPr>
          <p:cNvSpPr/>
          <p:nvPr/>
        </p:nvSpPr>
        <p:spPr>
          <a:xfrm>
            <a:off x="4740315" y="2890048"/>
            <a:ext cx="14903369" cy="3000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>
              <a:lnSpc>
                <a:spcPct val="80000"/>
              </a:lnSpc>
            </a:pPr>
            <a:r>
              <a:rPr lang="ko-KR" altLang="en-US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공공 데이터 포털을 통해서 날씨 </a:t>
            </a:r>
            <a:r>
              <a:rPr lang="en-US" altLang="ko-KR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API</a:t>
            </a:r>
            <a:r>
              <a:rPr lang="ko-KR" altLang="en-US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를 신청하여 날씨 정보를 가져온다</a:t>
            </a:r>
            <a:r>
              <a:rPr lang="en-US" altLang="ko-KR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.</a:t>
            </a:r>
            <a:endParaRPr sz="6000" cap="all" baseline="0" dirty="0">
              <a:solidFill>
                <a:srgbClr val="676969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E6F185F-90DC-45AC-AC85-D2C1DE1AF819}"/>
              </a:ext>
            </a:extLst>
          </p:cNvPr>
          <p:cNvCxnSpPr>
            <a:cxnSpLocks/>
          </p:cNvCxnSpPr>
          <p:nvPr/>
        </p:nvCxnSpPr>
        <p:spPr>
          <a:xfrm rot="5400000">
            <a:off x="15202939" y="5955462"/>
            <a:ext cx="1562371" cy="12700"/>
          </a:xfrm>
          <a:prstGeom prst="bentConnector3">
            <a:avLst>
              <a:gd name="adj1" fmla="val 50000"/>
            </a:avLst>
          </a:prstGeom>
          <a:noFill/>
          <a:ln w="762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732A9EFF-A5B6-4288-98D5-ADCB93DC0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36" y="4004492"/>
            <a:ext cx="3084034" cy="30840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0C586F6-81CB-43C0-BCCF-6F917C7E7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656" y="7395557"/>
            <a:ext cx="11677650" cy="1600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EFE53FC-2622-4DB2-B3AB-E13D7929E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136" y="9039015"/>
            <a:ext cx="1800071" cy="135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80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sldNum" sz="quarter" idx="2"/>
          </p:nvPr>
        </p:nvSpPr>
        <p:spPr>
          <a:xfrm>
            <a:off x="248941" y="12316285"/>
            <a:ext cx="864077" cy="51296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4000"/>
              <a:t>16</a:t>
            </a:fld>
            <a:endParaRPr sz="4000"/>
          </a:p>
        </p:txBody>
      </p:sp>
      <p:sp>
        <p:nvSpPr>
          <p:cNvPr id="240" name="Shape 240"/>
          <p:cNvSpPr/>
          <p:nvPr/>
        </p:nvSpPr>
        <p:spPr>
          <a:xfrm>
            <a:off x="5416340" y="1607995"/>
            <a:ext cx="13551320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r>
              <a:rPr lang="ko-KR" altLang="en-US" dirty="0">
                <a:latin typeface="a세종실록B" panose="02020600000000000000" pitchFamily="18" charset="-127"/>
                <a:ea typeface="a세종실록B" panose="02020600000000000000" pitchFamily="18" charset="-127"/>
              </a:rPr>
              <a:t>사용된 기술</a:t>
            </a:r>
            <a:endParaRPr dirty="0"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sp>
        <p:nvSpPr>
          <p:cNvPr id="241" name="Shape 241"/>
          <p:cNvSpPr/>
          <p:nvPr/>
        </p:nvSpPr>
        <p:spPr>
          <a:xfrm>
            <a:off x="7774274" y="2925194"/>
            <a:ext cx="8835452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600" b="1" cap="all" baseline="0">
                <a:solidFill>
                  <a:srgbClr val="01A49E"/>
                </a:solidFill>
              </a:defRPr>
            </a:lvl1pPr>
          </a:lstStyle>
          <a:p>
            <a:r>
              <a:rPr lang="en-US" dirty="0"/>
              <a:t>Android final project</a:t>
            </a:r>
            <a:endParaRPr dirty="0"/>
          </a:p>
        </p:txBody>
      </p:sp>
      <p:grpSp>
        <p:nvGrpSpPr>
          <p:cNvPr id="245" name="Group 245"/>
          <p:cNvGrpSpPr/>
          <p:nvPr/>
        </p:nvGrpSpPr>
        <p:grpSpPr>
          <a:xfrm>
            <a:off x="3061186" y="5615404"/>
            <a:ext cx="3417666" cy="3049432"/>
            <a:chOff x="0" y="0"/>
            <a:chExt cx="3417665" cy="3049431"/>
          </a:xfrm>
        </p:grpSpPr>
        <p:sp>
          <p:nvSpPr>
            <p:cNvPr id="242" name="Shape 242"/>
            <p:cNvSpPr/>
            <p:nvPr/>
          </p:nvSpPr>
          <p:spPr>
            <a:xfrm>
              <a:off x="2704" y="2144166"/>
              <a:ext cx="3414962" cy="90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extrusionOk="0">
                  <a:moveTo>
                    <a:pt x="0" y="0"/>
                  </a:moveTo>
                  <a:lnTo>
                    <a:pt x="30" y="13537"/>
                  </a:lnTo>
                  <a:cubicBezTo>
                    <a:pt x="26" y="15437"/>
                    <a:pt x="204" y="17280"/>
                    <a:pt x="531" y="18729"/>
                  </a:cubicBezTo>
                  <a:cubicBezTo>
                    <a:pt x="939" y="20541"/>
                    <a:pt x="1540" y="21576"/>
                    <a:pt x="2171" y="21556"/>
                  </a:cubicBezTo>
                  <a:lnTo>
                    <a:pt x="19303" y="21556"/>
                  </a:lnTo>
                  <a:cubicBezTo>
                    <a:pt x="19941" y="21600"/>
                    <a:pt x="20554" y="20623"/>
                    <a:pt x="20989" y="18868"/>
                  </a:cubicBezTo>
                  <a:cubicBezTo>
                    <a:pt x="21336" y="17472"/>
                    <a:pt x="21546" y="15673"/>
                    <a:pt x="21584" y="13767"/>
                  </a:cubicBezTo>
                  <a:lnTo>
                    <a:pt x="21600" y="1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9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-1" y="0"/>
              <a:ext cx="3417433" cy="2575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526" extrusionOk="0">
                  <a:moveTo>
                    <a:pt x="12524" y="1216"/>
                  </a:moveTo>
                  <a:cubicBezTo>
                    <a:pt x="12015" y="377"/>
                    <a:pt x="11229" y="-74"/>
                    <a:pt x="10423" y="11"/>
                  </a:cubicBezTo>
                  <a:cubicBezTo>
                    <a:pt x="9755" y="81"/>
                    <a:pt x="9138" y="517"/>
                    <a:pt x="8719" y="1216"/>
                  </a:cubicBezTo>
                  <a:lnTo>
                    <a:pt x="353" y="16606"/>
                  </a:lnTo>
                  <a:cubicBezTo>
                    <a:pt x="-87" y="17576"/>
                    <a:pt x="-118" y="18783"/>
                    <a:pt x="271" y="19791"/>
                  </a:cubicBezTo>
                  <a:cubicBezTo>
                    <a:pt x="641" y="20749"/>
                    <a:pt x="1342" y="21399"/>
                    <a:pt x="2142" y="21526"/>
                  </a:cubicBezTo>
                  <a:lnTo>
                    <a:pt x="19122" y="21526"/>
                  </a:lnTo>
                  <a:cubicBezTo>
                    <a:pt x="19986" y="21504"/>
                    <a:pt x="20765" y="20828"/>
                    <a:pt x="21132" y="19781"/>
                  </a:cubicBezTo>
                  <a:cubicBezTo>
                    <a:pt x="21482" y="18785"/>
                    <a:pt x="21399" y="17614"/>
                    <a:pt x="20916" y="16723"/>
                  </a:cubicBezTo>
                  <a:lnTo>
                    <a:pt x="12524" y="121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1A49E"/>
                </a:gs>
                <a:gs pos="100000">
                  <a:srgbClr val="34B7B1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709248" y="804881"/>
              <a:ext cx="2001873" cy="1594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sz="3200" dirty="0"/>
                <a:t>01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200" dirty="0"/>
                <a:t>Sensor</a:t>
              </a:r>
              <a:endParaRPr sz="3200" dirty="0"/>
            </a:p>
          </p:txBody>
        </p:sp>
      </p:grpSp>
      <p:grpSp>
        <p:nvGrpSpPr>
          <p:cNvPr id="249" name="Group 249"/>
          <p:cNvGrpSpPr/>
          <p:nvPr/>
        </p:nvGrpSpPr>
        <p:grpSpPr>
          <a:xfrm>
            <a:off x="10485092" y="5615404"/>
            <a:ext cx="3417668" cy="3049433"/>
            <a:chOff x="-1" y="0"/>
            <a:chExt cx="3417667" cy="3049432"/>
          </a:xfrm>
        </p:grpSpPr>
        <p:sp>
          <p:nvSpPr>
            <p:cNvPr id="246" name="Shape 246"/>
            <p:cNvSpPr/>
            <p:nvPr/>
          </p:nvSpPr>
          <p:spPr>
            <a:xfrm>
              <a:off x="2704" y="2144166"/>
              <a:ext cx="3414962" cy="90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extrusionOk="0">
                  <a:moveTo>
                    <a:pt x="0" y="0"/>
                  </a:moveTo>
                  <a:lnTo>
                    <a:pt x="30" y="13537"/>
                  </a:lnTo>
                  <a:cubicBezTo>
                    <a:pt x="26" y="15437"/>
                    <a:pt x="204" y="17280"/>
                    <a:pt x="531" y="18729"/>
                  </a:cubicBezTo>
                  <a:cubicBezTo>
                    <a:pt x="939" y="20541"/>
                    <a:pt x="1540" y="21576"/>
                    <a:pt x="2171" y="21556"/>
                  </a:cubicBezTo>
                  <a:lnTo>
                    <a:pt x="19303" y="21556"/>
                  </a:lnTo>
                  <a:cubicBezTo>
                    <a:pt x="19941" y="21600"/>
                    <a:pt x="20554" y="20623"/>
                    <a:pt x="20989" y="18868"/>
                  </a:cubicBezTo>
                  <a:cubicBezTo>
                    <a:pt x="21336" y="17472"/>
                    <a:pt x="21546" y="15673"/>
                    <a:pt x="21584" y="13767"/>
                  </a:cubicBezTo>
                  <a:lnTo>
                    <a:pt x="21600" y="1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1A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-1" y="0"/>
              <a:ext cx="3417433" cy="2575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526" extrusionOk="0">
                  <a:moveTo>
                    <a:pt x="12524" y="1216"/>
                  </a:moveTo>
                  <a:cubicBezTo>
                    <a:pt x="12015" y="377"/>
                    <a:pt x="11229" y="-74"/>
                    <a:pt x="10423" y="11"/>
                  </a:cubicBezTo>
                  <a:cubicBezTo>
                    <a:pt x="9755" y="81"/>
                    <a:pt x="9138" y="517"/>
                    <a:pt x="8719" y="1216"/>
                  </a:cubicBezTo>
                  <a:lnTo>
                    <a:pt x="353" y="16606"/>
                  </a:lnTo>
                  <a:cubicBezTo>
                    <a:pt x="-87" y="17576"/>
                    <a:pt x="-118" y="18783"/>
                    <a:pt x="271" y="19791"/>
                  </a:cubicBezTo>
                  <a:cubicBezTo>
                    <a:pt x="641" y="20749"/>
                    <a:pt x="1342" y="21399"/>
                    <a:pt x="2142" y="21526"/>
                  </a:cubicBezTo>
                  <a:lnTo>
                    <a:pt x="19122" y="21526"/>
                  </a:lnTo>
                  <a:cubicBezTo>
                    <a:pt x="19986" y="21504"/>
                    <a:pt x="20765" y="20828"/>
                    <a:pt x="21132" y="19781"/>
                  </a:cubicBezTo>
                  <a:cubicBezTo>
                    <a:pt x="21482" y="18785"/>
                    <a:pt x="21399" y="17614"/>
                    <a:pt x="20916" y="16723"/>
                  </a:cubicBezTo>
                  <a:lnTo>
                    <a:pt x="12524" y="121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376AB"/>
                </a:gs>
                <a:gs pos="100000">
                  <a:srgbClr val="6991BC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230031" y="804881"/>
              <a:ext cx="3000776" cy="1594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sz="3600" dirty="0"/>
                <a:t>03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600" dirty="0"/>
                <a:t>database</a:t>
              </a:r>
              <a:endParaRPr sz="3600" dirty="0"/>
            </a:p>
          </p:txBody>
        </p:sp>
      </p:grpSp>
      <p:grpSp>
        <p:nvGrpSpPr>
          <p:cNvPr id="253" name="Group 253"/>
          <p:cNvGrpSpPr/>
          <p:nvPr/>
        </p:nvGrpSpPr>
        <p:grpSpPr>
          <a:xfrm>
            <a:off x="17905146" y="5615404"/>
            <a:ext cx="3417669" cy="3049433"/>
            <a:chOff x="-1" y="0"/>
            <a:chExt cx="3417667" cy="3049432"/>
          </a:xfrm>
        </p:grpSpPr>
        <p:sp>
          <p:nvSpPr>
            <p:cNvPr id="250" name="Shape 250"/>
            <p:cNvSpPr/>
            <p:nvPr/>
          </p:nvSpPr>
          <p:spPr>
            <a:xfrm>
              <a:off x="2705" y="2144166"/>
              <a:ext cx="3414961" cy="905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extrusionOk="0">
                  <a:moveTo>
                    <a:pt x="0" y="0"/>
                  </a:moveTo>
                  <a:lnTo>
                    <a:pt x="30" y="13537"/>
                  </a:lnTo>
                  <a:cubicBezTo>
                    <a:pt x="26" y="15437"/>
                    <a:pt x="204" y="17280"/>
                    <a:pt x="531" y="18729"/>
                  </a:cubicBezTo>
                  <a:cubicBezTo>
                    <a:pt x="939" y="20541"/>
                    <a:pt x="1540" y="21576"/>
                    <a:pt x="2171" y="21556"/>
                  </a:cubicBezTo>
                  <a:lnTo>
                    <a:pt x="19303" y="21556"/>
                  </a:lnTo>
                  <a:cubicBezTo>
                    <a:pt x="19941" y="21600"/>
                    <a:pt x="20554" y="20623"/>
                    <a:pt x="20989" y="18868"/>
                  </a:cubicBezTo>
                  <a:cubicBezTo>
                    <a:pt x="21336" y="17472"/>
                    <a:pt x="21546" y="15673"/>
                    <a:pt x="21584" y="13767"/>
                  </a:cubicBezTo>
                  <a:lnTo>
                    <a:pt x="21600" y="1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579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-1" y="0"/>
              <a:ext cx="3417433" cy="2575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526" extrusionOk="0">
                  <a:moveTo>
                    <a:pt x="12524" y="1216"/>
                  </a:moveTo>
                  <a:cubicBezTo>
                    <a:pt x="12015" y="377"/>
                    <a:pt x="11229" y="-74"/>
                    <a:pt x="10423" y="11"/>
                  </a:cubicBezTo>
                  <a:cubicBezTo>
                    <a:pt x="9755" y="81"/>
                    <a:pt x="9138" y="517"/>
                    <a:pt x="8719" y="1216"/>
                  </a:cubicBezTo>
                  <a:lnTo>
                    <a:pt x="353" y="16606"/>
                  </a:lnTo>
                  <a:cubicBezTo>
                    <a:pt x="-87" y="17576"/>
                    <a:pt x="-118" y="18783"/>
                    <a:pt x="271" y="19791"/>
                  </a:cubicBezTo>
                  <a:cubicBezTo>
                    <a:pt x="641" y="20749"/>
                    <a:pt x="1342" y="21399"/>
                    <a:pt x="2142" y="21526"/>
                  </a:cubicBezTo>
                  <a:lnTo>
                    <a:pt x="19122" y="21526"/>
                  </a:lnTo>
                  <a:cubicBezTo>
                    <a:pt x="19986" y="21504"/>
                    <a:pt x="20765" y="20828"/>
                    <a:pt x="21132" y="19781"/>
                  </a:cubicBezTo>
                  <a:cubicBezTo>
                    <a:pt x="21482" y="18785"/>
                    <a:pt x="21399" y="17614"/>
                    <a:pt x="20916" y="16723"/>
                  </a:cubicBezTo>
                  <a:lnTo>
                    <a:pt x="12524" y="121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5CA3"/>
                </a:gs>
                <a:gs pos="100000">
                  <a:srgbClr val="927DB5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176070" y="804881"/>
              <a:ext cx="3078562" cy="1594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sz="3600" dirty="0"/>
                <a:t>05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200" dirty="0"/>
                <a:t>Preference</a:t>
              </a:r>
              <a:endParaRPr sz="3600" dirty="0"/>
            </a:p>
          </p:txBody>
        </p:sp>
      </p:grpSp>
      <p:grpSp>
        <p:nvGrpSpPr>
          <p:cNvPr id="257" name="Group 257"/>
          <p:cNvGrpSpPr/>
          <p:nvPr/>
        </p:nvGrpSpPr>
        <p:grpSpPr>
          <a:xfrm>
            <a:off x="6754626" y="6728770"/>
            <a:ext cx="3424730" cy="3026124"/>
            <a:chOff x="-1" y="-1"/>
            <a:chExt cx="3424729" cy="3026123"/>
          </a:xfrm>
        </p:grpSpPr>
        <p:sp>
          <p:nvSpPr>
            <p:cNvPr id="254" name="Shape 254"/>
            <p:cNvSpPr/>
            <p:nvPr/>
          </p:nvSpPr>
          <p:spPr>
            <a:xfrm>
              <a:off x="-1" y="334830"/>
              <a:ext cx="3424729" cy="269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499" extrusionOk="0">
                  <a:moveTo>
                    <a:pt x="0" y="0"/>
                  </a:moveTo>
                  <a:lnTo>
                    <a:pt x="0" y="3916"/>
                  </a:lnTo>
                  <a:cubicBezTo>
                    <a:pt x="-2" y="4255"/>
                    <a:pt x="41" y="4593"/>
                    <a:pt x="128" y="4915"/>
                  </a:cubicBezTo>
                  <a:cubicBezTo>
                    <a:pt x="220" y="5255"/>
                    <a:pt x="360" y="5572"/>
                    <a:pt x="540" y="5849"/>
                  </a:cubicBezTo>
                  <a:lnTo>
                    <a:pt x="8794" y="20248"/>
                  </a:lnTo>
                  <a:cubicBezTo>
                    <a:pt x="9228" y="20943"/>
                    <a:pt x="9864" y="21388"/>
                    <a:pt x="10559" y="21481"/>
                  </a:cubicBezTo>
                  <a:cubicBezTo>
                    <a:pt x="11452" y="21600"/>
                    <a:pt x="12332" y="21135"/>
                    <a:pt x="12893" y="20248"/>
                  </a:cubicBezTo>
                  <a:lnTo>
                    <a:pt x="21160" y="5814"/>
                  </a:lnTo>
                  <a:cubicBezTo>
                    <a:pt x="21287" y="5568"/>
                    <a:pt x="21389" y="5303"/>
                    <a:pt x="21461" y="5023"/>
                  </a:cubicBezTo>
                  <a:cubicBezTo>
                    <a:pt x="21555" y="4657"/>
                    <a:pt x="21598" y="4273"/>
                    <a:pt x="21588" y="3889"/>
                  </a:cubicBezTo>
                  <a:lnTo>
                    <a:pt x="21588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8AA7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 rot="10800000">
              <a:off x="3886" y="-1"/>
              <a:ext cx="3417433" cy="2575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526" extrusionOk="0">
                  <a:moveTo>
                    <a:pt x="12524" y="1216"/>
                  </a:moveTo>
                  <a:cubicBezTo>
                    <a:pt x="12015" y="377"/>
                    <a:pt x="11229" y="-74"/>
                    <a:pt x="10423" y="11"/>
                  </a:cubicBezTo>
                  <a:cubicBezTo>
                    <a:pt x="9755" y="81"/>
                    <a:pt x="9138" y="517"/>
                    <a:pt x="8719" y="1216"/>
                  </a:cubicBezTo>
                  <a:lnTo>
                    <a:pt x="353" y="16606"/>
                  </a:lnTo>
                  <a:cubicBezTo>
                    <a:pt x="-87" y="17576"/>
                    <a:pt x="-118" y="18783"/>
                    <a:pt x="271" y="19791"/>
                  </a:cubicBezTo>
                  <a:cubicBezTo>
                    <a:pt x="641" y="20749"/>
                    <a:pt x="1342" y="21399"/>
                    <a:pt x="2142" y="21526"/>
                  </a:cubicBezTo>
                  <a:lnTo>
                    <a:pt x="19122" y="21526"/>
                  </a:lnTo>
                  <a:cubicBezTo>
                    <a:pt x="19986" y="21504"/>
                    <a:pt x="20765" y="20828"/>
                    <a:pt x="21132" y="19781"/>
                  </a:cubicBezTo>
                  <a:cubicBezTo>
                    <a:pt x="21482" y="18785"/>
                    <a:pt x="21399" y="17614"/>
                    <a:pt x="20916" y="16723"/>
                  </a:cubicBezTo>
                  <a:lnTo>
                    <a:pt x="12524" y="121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47A7BD"/>
                </a:gs>
                <a:gs pos="100000">
                  <a:srgbClr val="1990AD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485854" y="263340"/>
              <a:ext cx="2525989" cy="1594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sz="3600" dirty="0"/>
                <a:t>02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600" dirty="0"/>
                <a:t>Google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600" dirty="0"/>
                <a:t>map</a:t>
              </a:r>
              <a:endParaRPr sz="3600" dirty="0"/>
            </a:p>
          </p:txBody>
        </p:sp>
      </p:grpSp>
      <p:grpSp>
        <p:nvGrpSpPr>
          <p:cNvPr id="261" name="Group 261"/>
          <p:cNvGrpSpPr/>
          <p:nvPr/>
        </p:nvGrpSpPr>
        <p:grpSpPr>
          <a:xfrm>
            <a:off x="14178532" y="6728770"/>
            <a:ext cx="3424730" cy="3026124"/>
            <a:chOff x="-1" y="-1"/>
            <a:chExt cx="3424729" cy="3026123"/>
          </a:xfrm>
        </p:grpSpPr>
        <p:sp>
          <p:nvSpPr>
            <p:cNvPr id="258" name="Shape 258"/>
            <p:cNvSpPr/>
            <p:nvPr/>
          </p:nvSpPr>
          <p:spPr>
            <a:xfrm>
              <a:off x="-1" y="334830"/>
              <a:ext cx="3424729" cy="269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499" extrusionOk="0">
                  <a:moveTo>
                    <a:pt x="0" y="0"/>
                  </a:moveTo>
                  <a:lnTo>
                    <a:pt x="0" y="3916"/>
                  </a:lnTo>
                  <a:cubicBezTo>
                    <a:pt x="-2" y="4255"/>
                    <a:pt x="41" y="4593"/>
                    <a:pt x="128" y="4915"/>
                  </a:cubicBezTo>
                  <a:cubicBezTo>
                    <a:pt x="220" y="5255"/>
                    <a:pt x="360" y="5572"/>
                    <a:pt x="540" y="5849"/>
                  </a:cubicBezTo>
                  <a:lnTo>
                    <a:pt x="8794" y="20248"/>
                  </a:lnTo>
                  <a:cubicBezTo>
                    <a:pt x="9228" y="20943"/>
                    <a:pt x="9864" y="21388"/>
                    <a:pt x="10559" y="21481"/>
                  </a:cubicBezTo>
                  <a:cubicBezTo>
                    <a:pt x="11452" y="21600"/>
                    <a:pt x="12332" y="21135"/>
                    <a:pt x="12893" y="20248"/>
                  </a:cubicBezTo>
                  <a:lnTo>
                    <a:pt x="21160" y="5814"/>
                  </a:lnTo>
                  <a:cubicBezTo>
                    <a:pt x="21287" y="5568"/>
                    <a:pt x="21389" y="5303"/>
                    <a:pt x="21461" y="5023"/>
                  </a:cubicBezTo>
                  <a:cubicBezTo>
                    <a:pt x="21555" y="4657"/>
                    <a:pt x="21598" y="4273"/>
                    <a:pt x="21588" y="3889"/>
                  </a:cubicBezTo>
                  <a:lnTo>
                    <a:pt x="21588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79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 rot="10800000">
              <a:off x="3886" y="-1"/>
              <a:ext cx="3417433" cy="2575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526" extrusionOk="0">
                  <a:moveTo>
                    <a:pt x="12524" y="1216"/>
                  </a:moveTo>
                  <a:cubicBezTo>
                    <a:pt x="12015" y="377"/>
                    <a:pt x="11229" y="-74"/>
                    <a:pt x="10423" y="11"/>
                  </a:cubicBezTo>
                  <a:cubicBezTo>
                    <a:pt x="9755" y="81"/>
                    <a:pt x="9138" y="517"/>
                    <a:pt x="8719" y="1216"/>
                  </a:cubicBezTo>
                  <a:lnTo>
                    <a:pt x="353" y="16606"/>
                  </a:lnTo>
                  <a:cubicBezTo>
                    <a:pt x="-87" y="17576"/>
                    <a:pt x="-118" y="18783"/>
                    <a:pt x="271" y="19791"/>
                  </a:cubicBezTo>
                  <a:cubicBezTo>
                    <a:pt x="641" y="20749"/>
                    <a:pt x="1342" y="21399"/>
                    <a:pt x="2142" y="21526"/>
                  </a:cubicBezTo>
                  <a:lnTo>
                    <a:pt x="19122" y="21526"/>
                  </a:lnTo>
                  <a:cubicBezTo>
                    <a:pt x="19986" y="21504"/>
                    <a:pt x="20765" y="20828"/>
                    <a:pt x="21132" y="19781"/>
                  </a:cubicBezTo>
                  <a:cubicBezTo>
                    <a:pt x="21482" y="18785"/>
                    <a:pt x="21399" y="17614"/>
                    <a:pt x="20916" y="16723"/>
                  </a:cubicBezTo>
                  <a:lnTo>
                    <a:pt x="12524" y="121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E7DB6"/>
                </a:gs>
                <a:gs pos="100000">
                  <a:srgbClr val="5F5CA3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19161" y="263340"/>
              <a:ext cx="2786404" cy="1594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sz="3600" dirty="0"/>
                <a:t>04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600" dirty="0"/>
                <a:t>Weather</a:t>
              </a:r>
            </a:p>
            <a:p>
              <a:pPr algn="ctr">
                <a:defRPr sz="4000" b="1" cap="all" baseline="0">
                  <a:solidFill>
                    <a:srgbClr val="FFFFFF"/>
                  </a:solidFill>
                </a:defRPr>
              </a:pPr>
              <a:r>
                <a:rPr lang="en-US" sz="3600" dirty="0"/>
                <a:t>API</a:t>
              </a:r>
              <a:endParaRPr sz="3600" dirty="0"/>
            </a:p>
          </p:txBody>
        </p:sp>
      </p:grpSp>
      <p:sp>
        <p:nvSpPr>
          <p:cNvPr id="262" name="Shape 262"/>
          <p:cNvSpPr/>
          <p:nvPr/>
        </p:nvSpPr>
        <p:spPr>
          <a:xfrm>
            <a:off x="5024771" y="10089725"/>
            <a:ext cx="14903369" cy="3000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>
              <a:lnSpc>
                <a:spcPct val="80000"/>
              </a:lnSpc>
            </a:pPr>
            <a:r>
              <a:rPr lang="ko-KR" altLang="en-US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사용자가 앱 기능과 동작을 수정할 수 있는 설정을 하기위해</a:t>
            </a:r>
            <a:endParaRPr lang="en-US" altLang="ko-KR" sz="6000" cap="all" baseline="0" dirty="0">
              <a:solidFill>
                <a:srgbClr val="676969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  <a:p>
            <a:pPr>
              <a:lnSpc>
                <a:spcPct val="80000"/>
              </a:lnSpc>
            </a:pPr>
            <a:r>
              <a:rPr lang="ko-KR" altLang="en-US" sz="6000" cap="all" baseline="0" dirty="0">
                <a:solidFill>
                  <a:srgbClr val="FF0000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 </a:t>
            </a:r>
            <a:r>
              <a:rPr lang="en-US" altLang="ko-KR" sz="6000" cap="all" baseline="0" dirty="0">
                <a:solidFill>
                  <a:srgbClr val="FF0000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preference </a:t>
            </a:r>
            <a:r>
              <a:rPr lang="en-US" altLang="ko-KR" sz="6000" cap="all" baseline="0" dirty="0" err="1">
                <a:solidFill>
                  <a:srgbClr val="FF0000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api</a:t>
            </a:r>
            <a:r>
              <a:rPr lang="ko-KR" altLang="en-US" sz="6000" cap="all" baseline="0" dirty="0" err="1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를</a:t>
            </a:r>
            <a:r>
              <a:rPr lang="ko-KR" altLang="en-US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 사용하여 앱의 사용자 환경과 일관성을 유지한다</a:t>
            </a:r>
            <a:r>
              <a:rPr lang="en-US" altLang="ko-KR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.</a:t>
            </a:r>
            <a:endParaRPr sz="6000" cap="all" baseline="0" dirty="0">
              <a:solidFill>
                <a:srgbClr val="676969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AECCE409-104F-4DDC-BAEB-CBBB12A53C24}"/>
              </a:ext>
            </a:extLst>
          </p:cNvPr>
          <p:cNvCxnSpPr>
            <a:cxnSpLocks/>
          </p:cNvCxnSpPr>
          <p:nvPr/>
        </p:nvCxnSpPr>
        <p:spPr>
          <a:xfrm rot="5400000">
            <a:off x="18605870" y="8989003"/>
            <a:ext cx="1462514" cy="738934"/>
          </a:xfrm>
          <a:prstGeom prst="bentConnector3">
            <a:avLst>
              <a:gd name="adj1" fmla="val 50000"/>
            </a:avLst>
          </a:prstGeom>
          <a:noFill/>
          <a:ln w="762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999304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</p:spPr>
      </p:sp>
      <p:sp>
        <p:nvSpPr>
          <p:cNvPr id="3" name="Shape 43"/>
          <p:cNvSpPr/>
          <p:nvPr/>
        </p:nvSpPr>
        <p:spPr>
          <a:xfrm>
            <a:off x="6650490" y="1316490"/>
            <a:ext cx="11083020" cy="11083020"/>
          </a:xfrm>
          <a:prstGeom prst="ellipse">
            <a:avLst/>
          </a:prstGeom>
          <a:solidFill>
            <a:srgbClr val="01A49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Shape 44"/>
          <p:cNvSpPr/>
          <p:nvPr/>
        </p:nvSpPr>
        <p:spPr>
          <a:xfrm>
            <a:off x="5416340" y="4780888"/>
            <a:ext cx="13551320" cy="36481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80000"/>
              </a:lnSpc>
              <a:defRPr sz="20000" baseline="5999">
                <a:solidFill>
                  <a:srgbClr val="FFFFFF"/>
                </a:solidFill>
              </a:defRPr>
            </a:lvl1pPr>
          </a:lstStyle>
          <a:p>
            <a:r>
              <a:rPr lang="ko-KR" altLang="en-US" sz="9600" cap="all" baseline="0" dirty="0">
                <a:solidFill>
                  <a:schemeClr val="bg1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와이어 프레임</a:t>
            </a:r>
            <a:endParaRPr lang="en-US" altLang="ko-KR" sz="9600" cap="all" baseline="0" dirty="0">
              <a:solidFill>
                <a:schemeClr val="bg1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  <a:p>
            <a:r>
              <a:rPr lang="ko-KR" altLang="en-US" sz="9600" cap="all" baseline="0" dirty="0">
                <a:solidFill>
                  <a:schemeClr val="bg1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및</a:t>
            </a:r>
            <a:endParaRPr lang="en-US" altLang="ko-KR" sz="9600" cap="all" baseline="0" dirty="0">
              <a:solidFill>
                <a:schemeClr val="bg1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  <a:p>
            <a:r>
              <a:rPr lang="en-US" sz="9600" cap="all" baseline="0" dirty="0">
                <a:solidFill>
                  <a:schemeClr val="bg1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UI</a:t>
            </a:r>
            <a:r>
              <a:rPr lang="ko-KR" altLang="en-US" sz="9600" cap="all" baseline="0" dirty="0">
                <a:solidFill>
                  <a:schemeClr val="bg1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 구성도</a:t>
            </a:r>
            <a:endParaRPr sz="9600" cap="all" baseline="0" dirty="0">
              <a:solidFill>
                <a:schemeClr val="bg1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sp>
        <p:nvSpPr>
          <p:cNvPr id="7" name="Shape 47"/>
          <p:cNvSpPr/>
          <p:nvPr/>
        </p:nvSpPr>
        <p:spPr>
          <a:xfrm>
            <a:off x="3378492" y="4897194"/>
            <a:ext cx="3921611" cy="3921611"/>
          </a:xfrm>
          <a:prstGeom prst="ellipse">
            <a:avLst/>
          </a:prstGeom>
          <a:solidFill>
            <a:srgbClr val="4376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48"/>
          <p:cNvSpPr/>
          <p:nvPr/>
        </p:nvSpPr>
        <p:spPr>
          <a:xfrm>
            <a:off x="17100632" y="4897194"/>
            <a:ext cx="3921611" cy="3921611"/>
          </a:xfrm>
          <a:prstGeom prst="ellipse">
            <a:avLst/>
          </a:prstGeom>
          <a:solidFill>
            <a:srgbClr val="5F5CA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" name="Shape 49"/>
          <p:cNvSpPr/>
          <p:nvPr/>
        </p:nvSpPr>
        <p:spPr>
          <a:xfrm>
            <a:off x="21876224" y="5539588"/>
            <a:ext cx="2636823" cy="2636824"/>
          </a:xfrm>
          <a:prstGeom prst="ellipse">
            <a:avLst/>
          </a:prstGeom>
          <a:solidFill>
            <a:srgbClr val="775CA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Shape 50"/>
          <p:cNvSpPr/>
          <p:nvPr/>
        </p:nvSpPr>
        <p:spPr>
          <a:xfrm>
            <a:off x="-129049" y="5539588"/>
            <a:ext cx="2636824" cy="2636824"/>
          </a:xfrm>
          <a:prstGeom prst="ellipse">
            <a:avLst/>
          </a:prstGeom>
          <a:solidFill>
            <a:srgbClr val="1990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74959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xfrm>
            <a:off x="248941" y="12316285"/>
            <a:ext cx="864077" cy="51296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4000"/>
              <a:t>18</a:t>
            </a:fld>
            <a:endParaRPr sz="4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6A1A14-9C6D-4383-ABCB-3FEB476E1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070" y="1912175"/>
            <a:ext cx="5572231" cy="927017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ACB3DD-388A-4EBA-A44D-28F4D31CDDB2}"/>
              </a:ext>
            </a:extLst>
          </p:cNvPr>
          <p:cNvSpPr/>
          <p:nvPr/>
        </p:nvSpPr>
        <p:spPr>
          <a:xfrm>
            <a:off x="6629400" y="2781301"/>
            <a:ext cx="838201" cy="419100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0413F5C-2DE3-4455-8277-2CA7ABB1EDA3}"/>
              </a:ext>
            </a:extLst>
          </p:cNvPr>
          <p:cNvSpPr/>
          <p:nvPr/>
        </p:nvSpPr>
        <p:spPr>
          <a:xfrm>
            <a:off x="-2631568" y="2781300"/>
            <a:ext cx="2283325" cy="1469572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2" name="Shape 53">
            <a:extLst>
              <a:ext uri="{FF2B5EF4-FFF2-40B4-BE49-F238E27FC236}">
                <a16:creationId xmlns:a16="http://schemas.microsoft.com/office/drawing/2014/main" id="{90B511CB-2949-4D9F-B432-56967B393BC1}"/>
              </a:ext>
            </a:extLst>
          </p:cNvPr>
          <p:cNvSpPr/>
          <p:nvPr/>
        </p:nvSpPr>
        <p:spPr>
          <a:xfrm>
            <a:off x="9987552" y="12572765"/>
            <a:ext cx="4408897" cy="69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pPr algn="l"/>
            <a:r>
              <a:rPr lang="ko-KR" altLang="en-US" sz="480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메인 홈 탭의 </a:t>
            </a:r>
            <a:r>
              <a:rPr lang="en-US" altLang="ko-KR" sz="480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UI</a:t>
            </a:r>
            <a:endParaRPr sz="4800" dirty="0">
              <a:solidFill>
                <a:schemeClr val="bg2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5EBEEF30-C7DB-48B5-8A18-90D48082E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4699" y="2389754"/>
            <a:ext cx="5572231" cy="840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2231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xfrm>
            <a:off x="248941" y="12316285"/>
            <a:ext cx="864077" cy="51296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4000"/>
              <a:t>19</a:t>
            </a:fld>
            <a:endParaRPr sz="4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0413F5C-2DE3-4455-8277-2CA7ABB1EDA3}"/>
              </a:ext>
            </a:extLst>
          </p:cNvPr>
          <p:cNvSpPr/>
          <p:nvPr/>
        </p:nvSpPr>
        <p:spPr>
          <a:xfrm>
            <a:off x="-2631568" y="2781300"/>
            <a:ext cx="2283325" cy="1469572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Shape 53">
            <a:extLst>
              <a:ext uri="{FF2B5EF4-FFF2-40B4-BE49-F238E27FC236}">
                <a16:creationId xmlns:a16="http://schemas.microsoft.com/office/drawing/2014/main" id="{1C6CB8CC-9959-47D2-A31D-2B6A9F2409DA}"/>
              </a:ext>
            </a:extLst>
          </p:cNvPr>
          <p:cNvSpPr/>
          <p:nvPr/>
        </p:nvSpPr>
        <p:spPr>
          <a:xfrm>
            <a:off x="9987552" y="12572765"/>
            <a:ext cx="4408897" cy="69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pPr algn="l"/>
            <a:r>
              <a:rPr lang="ko-KR" altLang="en-US" sz="480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메인 홈 탭의 </a:t>
            </a:r>
            <a:r>
              <a:rPr lang="en-US" altLang="ko-KR" sz="480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UI</a:t>
            </a:r>
            <a:endParaRPr sz="4800" dirty="0">
              <a:solidFill>
                <a:schemeClr val="bg2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4FA8FB1-67FB-4595-B7C7-0018CD399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498" y="724950"/>
            <a:ext cx="15069285" cy="117303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F0FFBE0-E864-4B2C-B342-D50856704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7271" y="2389754"/>
            <a:ext cx="5572231" cy="840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084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7 L -0.21458 1.85185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</p:spPr>
      </p:sp>
      <p:sp>
        <p:nvSpPr>
          <p:cNvPr id="3" name="Shape 43"/>
          <p:cNvSpPr/>
          <p:nvPr/>
        </p:nvSpPr>
        <p:spPr>
          <a:xfrm>
            <a:off x="6650490" y="1316490"/>
            <a:ext cx="11083020" cy="11083020"/>
          </a:xfrm>
          <a:prstGeom prst="ellipse">
            <a:avLst/>
          </a:prstGeom>
          <a:solidFill>
            <a:srgbClr val="01A49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Shape 44"/>
          <p:cNvSpPr/>
          <p:nvPr/>
        </p:nvSpPr>
        <p:spPr>
          <a:xfrm>
            <a:off x="5416340" y="5962750"/>
            <a:ext cx="13551320" cy="12844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80000"/>
              </a:lnSpc>
              <a:defRPr sz="20000" baseline="5999">
                <a:solidFill>
                  <a:srgbClr val="FFFFFF"/>
                </a:solidFill>
              </a:defRPr>
            </a:lvl1pPr>
          </a:lstStyle>
          <a:p>
            <a:r>
              <a:rPr lang="ko-KR" altLang="en-US" sz="9600" cap="all" baseline="0" dirty="0">
                <a:solidFill>
                  <a:schemeClr val="bg1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프로젝트 주제</a:t>
            </a:r>
            <a:endParaRPr sz="9600" cap="all" baseline="0" dirty="0">
              <a:solidFill>
                <a:schemeClr val="bg1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sp>
        <p:nvSpPr>
          <p:cNvPr id="7" name="Shape 47"/>
          <p:cNvSpPr/>
          <p:nvPr/>
        </p:nvSpPr>
        <p:spPr>
          <a:xfrm>
            <a:off x="3378492" y="4897194"/>
            <a:ext cx="3921611" cy="3921611"/>
          </a:xfrm>
          <a:prstGeom prst="ellipse">
            <a:avLst/>
          </a:prstGeom>
          <a:solidFill>
            <a:srgbClr val="4376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48"/>
          <p:cNvSpPr/>
          <p:nvPr/>
        </p:nvSpPr>
        <p:spPr>
          <a:xfrm>
            <a:off x="17100632" y="4897194"/>
            <a:ext cx="3921611" cy="3921611"/>
          </a:xfrm>
          <a:prstGeom prst="ellipse">
            <a:avLst/>
          </a:prstGeom>
          <a:solidFill>
            <a:srgbClr val="5F5CA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" name="Shape 49"/>
          <p:cNvSpPr/>
          <p:nvPr/>
        </p:nvSpPr>
        <p:spPr>
          <a:xfrm>
            <a:off x="21876224" y="5539588"/>
            <a:ext cx="2636823" cy="2636824"/>
          </a:xfrm>
          <a:prstGeom prst="ellipse">
            <a:avLst/>
          </a:prstGeom>
          <a:solidFill>
            <a:srgbClr val="775CA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Shape 50"/>
          <p:cNvSpPr/>
          <p:nvPr/>
        </p:nvSpPr>
        <p:spPr>
          <a:xfrm>
            <a:off x="-129049" y="5539588"/>
            <a:ext cx="2636824" cy="2636824"/>
          </a:xfrm>
          <a:prstGeom prst="ellipse">
            <a:avLst/>
          </a:prstGeom>
          <a:solidFill>
            <a:srgbClr val="1990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61058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xfrm>
            <a:off x="248941" y="12316285"/>
            <a:ext cx="864077" cy="51296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4000"/>
              <a:t>20</a:t>
            </a:fld>
            <a:endParaRPr sz="4000" dirty="0"/>
          </a:p>
        </p:txBody>
      </p:sp>
      <p:sp>
        <p:nvSpPr>
          <p:cNvPr id="16" name="Shape 53">
            <a:extLst>
              <a:ext uri="{FF2B5EF4-FFF2-40B4-BE49-F238E27FC236}">
                <a16:creationId xmlns:a16="http://schemas.microsoft.com/office/drawing/2014/main" id="{510E63E2-194A-4213-99E9-2411001631A6}"/>
              </a:ext>
            </a:extLst>
          </p:cNvPr>
          <p:cNvSpPr/>
          <p:nvPr/>
        </p:nvSpPr>
        <p:spPr>
          <a:xfrm>
            <a:off x="10414455" y="12572765"/>
            <a:ext cx="3555090" cy="69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pPr algn="l"/>
            <a:r>
              <a:rPr lang="ko-KR" altLang="en-US" sz="480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지도 탭의 </a:t>
            </a:r>
            <a:r>
              <a:rPr lang="en-US" altLang="ko-KR" sz="480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UI</a:t>
            </a:r>
            <a:endParaRPr sz="4800" dirty="0">
              <a:solidFill>
                <a:schemeClr val="bg2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808CC4-8482-4371-815B-6EC9A88C3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967" y="1336300"/>
            <a:ext cx="5729575" cy="10084369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8A8E381A-BA5F-4360-98C3-8FE9AD777210}"/>
              </a:ext>
            </a:extLst>
          </p:cNvPr>
          <p:cNvSpPr/>
          <p:nvPr/>
        </p:nvSpPr>
        <p:spPr>
          <a:xfrm>
            <a:off x="6698944" y="2239346"/>
            <a:ext cx="784207" cy="503853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775480E5-2EE8-49AB-ABE3-A7114A2E8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9189" y="2090057"/>
            <a:ext cx="5495341" cy="83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3267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xfrm>
            <a:off x="248941" y="12316285"/>
            <a:ext cx="864077" cy="51296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4000"/>
              <a:t>21</a:t>
            </a:fld>
            <a:endParaRPr sz="4000" dirty="0"/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16821E24-5EC7-4E91-8901-A176544BA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19" y="263100"/>
            <a:ext cx="14132042" cy="11730354"/>
          </a:xfrm>
          <a:prstGeom prst="rect">
            <a:avLst/>
          </a:prstGeom>
        </p:spPr>
      </p:pic>
      <p:sp>
        <p:nvSpPr>
          <p:cNvPr id="62" name="Shape 53">
            <a:extLst>
              <a:ext uri="{FF2B5EF4-FFF2-40B4-BE49-F238E27FC236}">
                <a16:creationId xmlns:a16="http://schemas.microsoft.com/office/drawing/2014/main" id="{77A9AAB9-D571-4A7B-B207-BDF2109A5DF4}"/>
              </a:ext>
            </a:extLst>
          </p:cNvPr>
          <p:cNvSpPr/>
          <p:nvPr/>
        </p:nvSpPr>
        <p:spPr>
          <a:xfrm>
            <a:off x="10414455" y="12572765"/>
            <a:ext cx="3555090" cy="69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pPr algn="l"/>
            <a:r>
              <a:rPr lang="ko-KR" altLang="en-US" sz="480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지도 탭의 </a:t>
            </a:r>
            <a:r>
              <a:rPr lang="en-US" altLang="ko-KR" sz="480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UI</a:t>
            </a:r>
            <a:endParaRPr sz="4800" dirty="0">
              <a:solidFill>
                <a:schemeClr val="bg2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6F8DB93D-F0F7-4617-AF90-DACEA5633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256" y="2186672"/>
            <a:ext cx="5495341" cy="83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79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40741E-6 L -0.16855 -0.01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31" y="-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xfrm>
            <a:off x="248941" y="12316285"/>
            <a:ext cx="864077" cy="51296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4000"/>
              <a:t>22</a:t>
            </a:fld>
            <a:endParaRPr sz="4000" dirty="0"/>
          </a:p>
        </p:txBody>
      </p:sp>
      <p:sp>
        <p:nvSpPr>
          <p:cNvPr id="16" name="Shape 53">
            <a:extLst>
              <a:ext uri="{FF2B5EF4-FFF2-40B4-BE49-F238E27FC236}">
                <a16:creationId xmlns:a16="http://schemas.microsoft.com/office/drawing/2014/main" id="{510E63E2-194A-4213-99E9-2411001631A6}"/>
              </a:ext>
            </a:extLst>
          </p:cNvPr>
          <p:cNvSpPr/>
          <p:nvPr/>
        </p:nvSpPr>
        <p:spPr>
          <a:xfrm>
            <a:off x="10115875" y="12572765"/>
            <a:ext cx="3555090" cy="69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pPr algn="l"/>
            <a:r>
              <a:rPr lang="ko-KR" altLang="en-US" sz="480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경로 탭의 </a:t>
            </a:r>
            <a:r>
              <a:rPr lang="en-US" altLang="ko-KR" sz="480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UI</a:t>
            </a:r>
            <a:endParaRPr sz="4800" dirty="0">
              <a:solidFill>
                <a:schemeClr val="bg2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E57711-91B8-4C6A-AA65-ABA62A890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9188" y="2090056"/>
            <a:ext cx="5495341" cy="83684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EFE71A-BDD6-4D11-BE0D-1B23D8F62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967" y="1336300"/>
            <a:ext cx="5654931" cy="10140354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8A8E381A-BA5F-4360-98C3-8FE9AD777210}"/>
              </a:ext>
            </a:extLst>
          </p:cNvPr>
          <p:cNvSpPr/>
          <p:nvPr/>
        </p:nvSpPr>
        <p:spPr>
          <a:xfrm>
            <a:off x="7557361" y="2276669"/>
            <a:ext cx="1157431" cy="410547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3055031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BD13B3-E778-43E3-ABCF-E7A2F54A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546" y="273081"/>
            <a:ext cx="13539051" cy="11720373"/>
          </a:xfrm>
          <a:prstGeom prst="rect">
            <a:avLst/>
          </a:prstGeom>
        </p:spPr>
      </p:pic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xfrm>
            <a:off x="248941" y="12316285"/>
            <a:ext cx="864077" cy="51296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4000"/>
              <a:t>23</a:t>
            </a:fld>
            <a:endParaRPr sz="4000" dirty="0"/>
          </a:p>
        </p:txBody>
      </p:sp>
      <p:sp>
        <p:nvSpPr>
          <p:cNvPr id="6" name="Shape 53">
            <a:extLst>
              <a:ext uri="{FF2B5EF4-FFF2-40B4-BE49-F238E27FC236}">
                <a16:creationId xmlns:a16="http://schemas.microsoft.com/office/drawing/2014/main" id="{41E1C402-95AA-4389-81C2-AE3415FED3B4}"/>
              </a:ext>
            </a:extLst>
          </p:cNvPr>
          <p:cNvSpPr/>
          <p:nvPr/>
        </p:nvSpPr>
        <p:spPr>
          <a:xfrm>
            <a:off x="10041230" y="12572765"/>
            <a:ext cx="3555090" cy="69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pPr algn="l"/>
            <a:r>
              <a:rPr lang="ko-KR" altLang="en-US" sz="480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경로 탭의 </a:t>
            </a:r>
            <a:r>
              <a:rPr lang="en-US" altLang="ko-KR" sz="480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UI</a:t>
            </a:r>
            <a:endParaRPr sz="4800" dirty="0">
              <a:solidFill>
                <a:schemeClr val="bg2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CE7609-366A-4040-94C1-BD737C1A7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9188" y="2090056"/>
            <a:ext cx="5495341" cy="836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63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875E-6 2.59259E-6 L -0.16973 -0.008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90" y="-4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xfrm>
            <a:off x="248941" y="12316285"/>
            <a:ext cx="864077" cy="51296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4000"/>
              <a:t>24</a:t>
            </a:fld>
            <a:endParaRPr sz="4000" dirty="0"/>
          </a:p>
        </p:txBody>
      </p:sp>
      <p:sp>
        <p:nvSpPr>
          <p:cNvPr id="16" name="Shape 53">
            <a:extLst>
              <a:ext uri="{FF2B5EF4-FFF2-40B4-BE49-F238E27FC236}">
                <a16:creationId xmlns:a16="http://schemas.microsoft.com/office/drawing/2014/main" id="{510E63E2-194A-4213-99E9-2411001631A6}"/>
              </a:ext>
            </a:extLst>
          </p:cNvPr>
          <p:cNvSpPr/>
          <p:nvPr/>
        </p:nvSpPr>
        <p:spPr>
          <a:xfrm>
            <a:off x="10115875" y="12572765"/>
            <a:ext cx="3555090" cy="69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pPr algn="l"/>
            <a:r>
              <a:rPr lang="ko-KR" altLang="en-US" sz="480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경로 탭의 </a:t>
            </a:r>
            <a:r>
              <a:rPr lang="en-US" altLang="ko-KR" sz="480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UI</a:t>
            </a:r>
            <a:endParaRPr sz="4800" dirty="0">
              <a:solidFill>
                <a:schemeClr val="bg2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9EFE71A-BDD6-4D11-BE0D-1B23D8F62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967" y="1336300"/>
            <a:ext cx="5654931" cy="10140354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8A8E381A-BA5F-4360-98C3-8FE9AD777210}"/>
              </a:ext>
            </a:extLst>
          </p:cNvPr>
          <p:cNvSpPr/>
          <p:nvPr/>
        </p:nvSpPr>
        <p:spPr>
          <a:xfrm>
            <a:off x="7580807" y="2239346"/>
            <a:ext cx="1157431" cy="410547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6ABE766-A1CB-4872-9116-19BCF468034A}"/>
              </a:ext>
            </a:extLst>
          </p:cNvPr>
          <p:cNvSpPr/>
          <p:nvPr/>
        </p:nvSpPr>
        <p:spPr>
          <a:xfrm>
            <a:off x="5388591" y="3001346"/>
            <a:ext cx="4833932" cy="3047762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E06C31B-D859-43A9-BD64-2289D77B13D2}"/>
              </a:ext>
            </a:extLst>
          </p:cNvPr>
          <p:cNvCxnSpPr>
            <a:stCxn id="10" idx="3"/>
          </p:cNvCxnSpPr>
          <p:nvPr/>
        </p:nvCxnSpPr>
        <p:spPr>
          <a:xfrm flipV="1">
            <a:off x="10222523" y="4525108"/>
            <a:ext cx="3711820" cy="119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Shape 53">
            <a:extLst>
              <a:ext uri="{FF2B5EF4-FFF2-40B4-BE49-F238E27FC236}">
                <a16:creationId xmlns:a16="http://schemas.microsoft.com/office/drawing/2014/main" id="{C3227832-5305-4BDA-917C-990E72FA783B}"/>
              </a:ext>
            </a:extLst>
          </p:cNvPr>
          <p:cNvSpPr/>
          <p:nvPr/>
        </p:nvSpPr>
        <p:spPr>
          <a:xfrm>
            <a:off x="11501365" y="3842483"/>
            <a:ext cx="1440912" cy="69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pPr algn="l"/>
            <a:r>
              <a:rPr lang="ko-KR" altLang="en-US" sz="4800" dirty="0">
                <a:solidFill>
                  <a:schemeClr val="accent5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클릭</a:t>
            </a:r>
            <a:endParaRPr sz="4800" dirty="0">
              <a:solidFill>
                <a:schemeClr val="accent5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CA2E93F-3BB3-4F39-9DE2-8EFE57154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682" y="1722547"/>
            <a:ext cx="5385287" cy="86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9805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xfrm>
            <a:off x="248941" y="12316285"/>
            <a:ext cx="864077" cy="51296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4000"/>
              <a:t>25</a:t>
            </a:fld>
            <a:endParaRPr sz="4000" dirty="0"/>
          </a:p>
        </p:txBody>
      </p:sp>
      <p:sp>
        <p:nvSpPr>
          <p:cNvPr id="6" name="Shape 53">
            <a:extLst>
              <a:ext uri="{FF2B5EF4-FFF2-40B4-BE49-F238E27FC236}">
                <a16:creationId xmlns:a16="http://schemas.microsoft.com/office/drawing/2014/main" id="{41E1C402-95AA-4389-81C2-AE3415FED3B4}"/>
              </a:ext>
            </a:extLst>
          </p:cNvPr>
          <p:cNvSpPr/>
          <p:nvPr/>
        </p:nvSpPr>
        <p:spPr>
          <a:xfrm>
            <a:off x="10041230" y="12572765"/>
            <a:ext cx="3555090" cy="69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pPr algn="l"/>
            <a:r>
              <a:rPr lang="ko-KR" altLang="en-US" sz="480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경로 탭의 </a:t>
            </a:r>
            <a:r>
              <a:rPr lang="en-US" altLang="ko-KR" sz="480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UI</a:t>
            </a:r>
            <a:endParaRPr sz="4800" dirty="0">
              <a:solidFill>
                <a:schemeClr val="bg2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DE12C6F-A777-4084-AC49-EEAF3263A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50" y="273081"/>
            <a:ext cx="14018979" cy="117203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BD9A341-81EB-4416-8BEB-3105DDAFF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7082" y="1874947"/>
            <a:ext cx="5385287" cy="86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93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88889E-6 L -0.20834 0.009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62D898E-A650-49A2-9A19-88EA69411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602" y="1430085"/>
            <a:ext cx="5562192" cy="10140354"/>
          </a:xfrm>
          <a:prstGeom prst="rect">
            <a:avLst/>
          </a:prstGeom>
        </p:spPr>
      </p:pic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xfrm>
            <a:off x="248941" y="12316285"/>
            <a:ext cx="864077" cy="51296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4000"/>
              <a:t>26</a:t>
            </a:fld>
            <a:endParaRPr sz="4000" dirty="0"/>
          </a:p>
        </p:txBody>
      </p:sp>
      <p:sp>
        <p:nvSpPr>
          <p:cNvPr id="16" name="Shape 53">
            <a:extLst>
              <a:ext uri="{FF2B5EF4-FFF2-40B4-BE49-F238E27FC236}">
                <a16:creationId xmlns:a16="http://schemas.microsoft.com/office/drawing/2014/main" id="{510E63E2-194A-4213-99E9-2411001631A6}"/>
              </a:ext>
            </a:extLst>
          </p:cNvPr>
          <p:cNvSpPr/>
          <p:nvPr/>
        </p:nvSpPr>
        <p:spPr>
          <a:xfrm>
            <a:off x="10632794" y="12663046"/>
            <a:ext cx="4045602" cy="69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pPr algn="l"/>
            <a:r>
              <a:rPr lang="ko-KR" altLang="en-US" sz="480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설정 탭의 </a:t>
            </a:r>
            <a:r>
              <a:rPr lang="en-US" altLang="ko-KR" sz="480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UI</a:t>
            </a:r>
            <a:endParaRPr sz="4800" dirty="0">
              <a:solidFill>
                <a:schemeClr val="bg2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A8E381A-BA5F-4360-98C3-8FE9AD777210}"/>
              </a:ext>
            </a:extLst>
          </p:cNvPr>
          <p:cNvSpPr/>
          <p:nvPr/>
        </p:nvSpPr>
        <p:spPr>
          <a:xfrm>
            <a:off x="8682776" y="2356577"/>
            <a:ext cx="1433099" cy="410069"/>
          </a:xfrm>
          <a:prstGeom prst="rect">
            <a:avLst/>
          </a:prstGeom>
          <a:noFill/>
          <a:ln w="762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E41A350-280D-4D28-84E4-43BDABF08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604" y="2561611"/>
            <a:ext cx="5314949" cy="845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811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xfrm>
            <a:off x="248941" y="12316285"/>
            <a:ext cx="864077" cy="51296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4000"/>
              <a:t>27</a:t>
            </a:fld>
            <a:endParaRPr sz="4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D8A25E0-296D-4D7F-89C9-B1FE66106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605" y="2374042"/>
            <a:ext cx="5314949" cy="8452338"/>
          </a:xfrm>
          <a:prstGeom prst="rect">
            <a:avLst/>
          </a:prstGeom>
        </p:spPr>
      </p:pic>
      <p:sp>
        <p:nvSpPr>
          <p:cNvPr id="11" name="Shape 53">
            <a:extLst>
              <a:ext uri="{FF2B5EF4-FFF2-40B4-BE49-F238E27FC236}">
                <a16:creationId xmlns:a16="http://schemas.microsoft.com/office/drawing/2014/main" id="{28EE70FF-1758-4354-8CB1-3AC8116FF2A5}"/>
              </a:ext>
            </a:extLst>
          </p:cNvPr>
          <p:cNvSpPr/>
          <p:nvPr/>
        </p:nvSpPr>
        <p:spPr>
          <a:xfrm>
            <a:off x="10632794" y="12663046"/>
            <a:ext cx="4045602" cy="69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pPr algn="l"/>
            <a:r>
              <a:rPr lang="ko-KR" altLang="en-US" sz="480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설정 탭의 </a:t>
            </a:r>
            <a:r>
              <a:rPr lang="en-US" altLang="ko-KR" sz="480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UI</a:t>
            </a:r>
            <a:endParaRPr sz="4800" dirty="0">
              <a:solidFill>
                <a:schemeClr val="bg2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BC438E-5624-4399-BD1F-6BA3F31CA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171" y="273081"/>
            <a:ext cx="15837657" cy="1172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15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95 0.02396 L -0.21888 -0.029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91" y="-26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xfrm>
            <a:off x="248941" y="12316285"/>
            <a:ext cx="864077" cy="51296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4000"/>
              <a:t>28</a:t>
            </a:fld>
            <a:endParaRPr sz="4000"/>
          </a:p>
        </p:txBody>
      </p:sp>
      <p:sp>
        <p:nvSpPr>
          <p:cNvPr id="8" name="Shape 53">
            <a:extLst>
              <a:ext uri="{FF2B5EF4-FFF2-40B4-BE49-F238E27FC236}">
                <a16:creationId xmlns:a16="http://schemas.microsoft.com/office/drawing/2014/main" id="{BA13D329-D339-4519-9FAA-EAE4A9F209D4}"/>
              </a:ext>
            </a:extLst>
          </p:cNvPr>
          <p:cNvSpPr/>
          <p:nvPr/>
        </p:nvSpPr>
        <p:spPr>
          <a:xfrm>
            <a:off x="3363159" y="4951875"/>
            <a:ext cx="17657683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r>
              <a:rPr lang="en-US" altLang="ko-KR" dirty="0" err="1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Traking</a:t>
            </a:r>
            <a:r>
              <a:rPr lang="ko-KR" altLang="en-US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 </a:t>
            </a:r>
            <a:r>
              <a:rPr lang="en-US" altLang="ko-KR" dirty="0" err="1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bycicle</a:t>
            </a:r>
            <a:endParaRPr lang="en-US" altLang="ko-KR" dirty="0">
              <a:solidFill>
                <a:schemeClr val="bg2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  <a:p>
            <a:r>
              <a:rPr lang="ko-KR" altLang="en-US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전체 흐름도</a:t>
            </a:r>
            <a:endParaRPr dirty="0">
              <a:solidFill>
                <a:schemeClr val="bg2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xfrm>
            <a:off x="1627041" y="13678554"/>
            <a:ext cx="864077" cy="51296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4000">
                <a:latin typeface="a세종실록B" panose="02020600000000000000" pitchFamily="18" charset="-127"/>
                <a:ea typeface="a세종실록B" panose="02020600000000000000" pitchFamily="18" charset="-127"/>
              </a:rPr>
              <a:t>29</a:t>
            </a:fld>
            <a:endParaRPr sz="4000"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584252-708D-4994-AE28-034BBC513AE3}"/>
              </a:ext>
            </a:extLst>
          </p:cNvPr>
          <p:cNvSpPr/>
          <p:nvPr/>
        </p:nvSpPr>
        <p:spPr>
          <a:xfrm>
            <a:off x="931137" y="6560483"/>
            <a:ext cx="1703295" cy="595035"/>
          </a:xfrm>
          <a:prstGeom prst="rect">
            <a:avLst/>
          </a:prstGeom>
          <a:solidFill>
            <a:schemeClr val="bg1"/>
          </a:solidFill>
          <a:ln w="57150" cap="flat">
            <a:solidFill>
              <a:schemeClr val="bg2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세종실록B" panose="02020600000000000000" pitchFamily="18" charset="-127"/>
                <a:ea typeface="a세종실록B" panose="02020600000000000000" pitchFamily="18" charset="-127"/>
                <a:cs typeface="Helvetica Light"/>
                <a:sym typeface="Helvetica Light"/>
              </a:rPr>
              <a:t>시작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DAC488-3817-4A6F-8A34-30C4C2CC9A95}"/>
              </a:ext>
            </a:extLst>
          </p:cNvPr>
          <p:cNvSpPr/>
          <p:nvPr/>
        </p:nvSpPr>
        <p:spPr>
          <a:xfrm>
            <a:off x="4882077" y="6560482"/>
            <a:ext cx="2160496" cy="595035"/>
          </a:xfrm>
          <a:prstGeom prst="rect">
            <a:avLst/>
          </a:prstGeom>
          <a:solidFill>
            <a:schemeClr val="bg1"/>
          </a:solidFill>
          <a:ln w="57150" cap="flat">
            <a:solidFill>
              <a:schemeClr val="bg2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세종실록B" panose="02020600000000000000" pitchFamily="18" charset="-127"/>
                <a:ea typeface="a세종실록B" panose="02020600000000000000" pitchFamily="18" charset="-127"/>
                <a:cs typeface="Helvetica Light"/>
                <a:sym typeface="Helvetica Light"/>
              </a:rPr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85D18E-A82E-4291-899E-79056163722A}"/>
              </a:ext>
            </a:extLst>
          </p:cNvPr>
          <p:cNvSpPr/>
          <p:nvPr/>
        </p:nvSpPr>
        <p:spPr>
          <a:xfrm>
            <a:off x="9851390" y="2610595"/>
            <a:ext cx="2160496" cy="595035"/>
          </a:xfrm>
          <a:prstGeom prst="rect">
            <a:avLst/>
          </a:prstGeom>
          <a:solidFill>
            <a:schemeClr val="bg1"/>
          </a:solidFill>
          <a:ln w="57150" cap="flat">
            <a:solidFill>
              <a:schemeClr val="bg2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cap="none" spc="0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세종실록B" panose="02020600000000000000" pitchFamily="18" charset="-127"/>
                <a:ea typeface="a세종실록B" panose="02020600000000000000" pitchFamily="18" charset="-127"/>
                <a:cs typeface="Helvetica Light"/>
                <a:sym typeface="Helvetica Light"/>
              </a:rPr>
              <a:t>홈탭</a:t>
            </a:r>
            <a:r>
              <a: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세종실록B" panose="02020600000000000000" pitchFamily="18" charset="-127"/>
                <a:ea typeface="a세종실록B" panose="02020600000000000000" pitchFamily="18" charset="-127"/>
                <a:cs typeface="Helvetica Light"/>
                <a:sym typeface="Helvetica Light"/>
              </a:rPr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B70178-E3CF-48E4-A69D-FDBB1F905499}"/>
              </a:ext>
            </a:extLst>
          </p:cNvPr>
          <p:cNvSpPr/>
          <p:nvPr/>
        </p:nvSpPr>
        <p:spPr>
          <a:xfrm>
            <a:off x="9851390" y="4982482"/>
            <a:ext cx="2160496" cy="595035"/>
          </a:xfrm>
          <a:prstGeom prst="rect">
            <a:avLst/>
          </a:prstGeom>
          <a:solidFill>
            <a:schemeClr val="bg1"/>
          </a:solidFill>
          <a:ln w="57150" cap="flat">
            <a:solidFill>
              <a:schemeClr val="bg2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세종실록B" panose="02020600000000000000" pitchFamily="18" charset="-127"/>
                <a:ea typeface="a세종실록B" panose="02020600000000000000" pitchFamily="18" charset="-127"/>
                <a:cs typeface="Helvetica Light"/>
                <a:sym typeface="Helvetica Light"/>
              </a:rPr>
              <a:t>지도 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92F030-C7A2-463E-9F2D-E56394F00810}"/>
              </a:ext>
            </a:extLst>
          </p:cNvPr>
          <p:cNvSpPr/>
          <p:nvPr/>
        </p:nvSpPr>
        <p:spPr>
          <a:xfrm>
            <a:off x="9851390" y="7221135"/>
            <a:ext cx="2160496" cy="595035"/>
          </a:xfrm>
          <a:prstGeom prst="rect">
            <a:avLst/>
          </a:prstGeom>
          <a:solidFill>
            <a:schemeClr val="bg1"/>
          </a:solidFill>
          <a:ln w="57150" cap="flat">
            <a:solidFill>
              <a:schemeClr val="bg2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세종실록B" panose="02020600000000000000" pitchFamily="18" charset="-127"/>
                <a:ea typeface="a세종실록B" panose="02020600000000000000" pitchFamily="18" charset="-127"/>
                <a:cs typeface="Helvetica Light"/>
                <a:sym typeface="Helvetica Light"/>
              </a:rPr>
              <a:t>경로 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3057E3-9716-44B4-AACD-56FC7D0A82CF}"/>
              </a:ext>
            </a:extLst>
          </p:cNvPr>
          <p:cNvSpPr/>
          <p:nvPr/>
        </p:nvSpPr>
        <p:spPr>
          <a:xfrm>
            <a:off x="9851390" y="9700177"/>
            <a:ext cx="2160496" cy="595035"/>
          </a:xfrm>
          <a:prstGeom prst="rect">
            <a:avLst/>
          </a:prstGeom>
          <a:solidFill>
            <a:schemeClr val="bg1"/>
          </a:solidFill>
          <a:ln w="57150" cap="flat">
            <a:solidFill>
              <a:schemeClr val="bg2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세종실록B" panose="02020600000000000000" pitchFamily="18" charset="-127"/>
                <a:ea typeface="a세종실록B" panose="02020600000000000000" pitchFamily="18" charset="-127"/>
                <a:cs typeface="Helvetica Light"/>
                <a:sym typeface="Helvetica Light"/>
              </a:rPr>
              <a:t>설정 탭</a:t>
            </a:r>
          </a:p>
        </p:txBody>
      </p: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B49DDFEE-66B0-4EBB-A2B4-8FE5120C0452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2634432" y="6858000"/>
            <a:ext cx="2247645" cy="1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10AE0E3D-B774-4E2C-A9AF-66C19B73233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042573" y="2908113"/>
            <a:ext cx="2808817" cy="3949887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DDC6E8D-F2D3-422F-B97C-C43E4665AF9E}"/>
              </a:ext>
            </a:extLst>
          </p:cNvPr>
          <p:cNvSpPr txBox="1"/>
          <p:nvPr/>
        </p:nvSpPr>
        <p:spPr>
          <a:xfrm>
            <a:off x="8542543" y="2659835"/>
            <a:ext cx="1308847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300" b="0" i="0" u="none" strike="noStrike" cap="none" spc="0" normalizeH="0" baseline="52173" dirty="0">
                <a:ln>
                  <a:noFill/>
                </a:ln>
                <a:solidFill>
                  <a:srgbClr val="848484"/>
                </a:solidFill>
                <a:effectLst/>
                <a:uFillTx/>
                <a:latin typeface="a세종실록B" panose="02020600000000000000" pitchFamily="18" charset="-127"/>
                <a:ea typeface="a세종실록B" panose="02020600000000000000" pitchFamily="18" charset="-127"/>
                <a:sym typeface="Arial"/>
              </a:rPr>
              <a:t>3</a:t>
            </a:r>
            <a:r>
              <a:rPr kumimoji="0" lang="ko-KR" altLang="en-US" sz="2300" b="0" i="0" u="none" strike="noStrike" cap="none" spc="0" normalizeH="0" baseline="52173" dirty="0">
                <a:ln>
                  <a:noFill/>
                </a:ln>
                <a:solidFill>
                  <a:srgbClr val="848484"/>
                </a:solidFill>
                <a:effectLst/>
                <a:uFillTx/>
                <a:latin typeface="a세종실록B" panose="02020600000000000000" pitchFamily="18" charset="-127"/>
                <a:ea typeface="a세종실록B" panose="02020600000000000000" pitchFamily="18" charset="-127"/>
                <a:sym typeface="Arial"/>
              </a:rPr>
              <a:t>초 경과</a:t>
            </a:r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E478CE95-B244-4B53-94E0-8BA0F59238B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2011886" y="2294729"/>
            <a:ext cx="3377628" cy="613384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3FB6560-D44A-4B4F-8043-0053404B417E}"/>
              </a:ext>
            </a:extLst>
          </p:cNvPr>
          <p:cNvSpPr txBox="1"/>
          <p:nvPr/>
        </p:nvSpPr>
        <p:spPr>
          <a:xfrm>
            <a:off x="3957472" y="6454380"/>
            <a:ext cx="1308847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300" b="0" i="0" u="none" strike="noStrike" cap="none" spc="0" normalizeH="0" baseline="52173" dirty="0">
                <a:ln>
                  <a:noFill/>
                </a:ln>
                <a:solidFill>
                  <a:srgbClr val="848484"/>
                </a:solidFill>
                <a:effectLst/>
                <a:uFillTx/>
                <a:latin typeface="a세종실록B" panose="02020600000000000000" pitchFamily="18" charset="-127"/>
                <a:ea typeface="a세종실록B" panose="02020600000000000000" pitchFamily="18" charset="-127"/>
                <a:sym typeface="Arial"/>
              </a:rPr>
              <a:t>앱 실행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407CDBC-8922-4DDD-A995-BBFC7ED4892B}"/>
              </a:ext>
            </a:extLst>
          </p:cNvPr>
          <p:cNvSpPr/>
          <p:nvPr/>
        </p:nvSpPr>
        <p:spPr>
          <a:xfrm>
            <a:off x="9642991" y="1397615"/>
            <a:ext cx="2549009" cy="11422645"/>
          </a:xfrm>
          <a:prstGeom prst="rect">
            <a:avLst/>
          </a:prstGeom>
          <a:noFill/>
          <a:ln w="57150" cap="flat">
            <a:solidFill>
              <a:schemeClr val="bg2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a세종실록B" panose="02020600000000000000" pitchFamily="18" charset="-127"/>
              <a:ea typeface="a세종실록B" panose="02020600000000000000" pitchFamily="18" charset="-127"/>
              <a:cs typeface="Helvetica Light"/>
              <a:sym typeface="Helvetica Light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A7F0BDA-5290-4F44-8C2F-CB34C44218FB}"/>
              </a:ext>
            </a:extLst>
          </p:cNvPr>
          <p:cNvSpPr/>
          <p:nvPr/>
        </p:nvSpPr>
        <p:spPr>
          <a:xfrm>
            <a:off x="9877040" y="1669359"/>
            <a:ext cx="2160496" cy="595035"/>
          </a:xfrm>
          <a:prstGeom prst="rect">
            <a:avLst/>
          </a:prstGeom>
          <a:solidFill>
            <a:schemeClr val="bg1"/>
          </a:solidFill>
          <a:ln w="57150" cap="flat">
            <a:solidFill>
              <a:schemeClr val="bg2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세종실록B" panose="02020600000000000000" pitchFamily="18" charset="-127"/>
                <a:ea typeface="a세종실록B" panose="02020600000000000000" pitchFamily="18" charset="-127"/>
                <a:cs typeface="Helvetica Light"/>
                <a:sym typeface="Helvetica Light"/>
              </a:rPr>
              <a:t>탭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4E760EB-9B55-4125-B442-783C25559850}"/>
              </a:ext>
            </a:extLst>
          </p:cNvPr>
          <p:cNvSpPr txBox="1"/>
          <p:nvPr/>
        </p:nvSpPr>
        <p:spPr>
          <a:xfrm>
            <a:off x="10061152" y="12018815"/>
            <a:ext cx="1651752" cy="29956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6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탭 간 이동가능</a:t>
            </a: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43CE819D-57C2-44C8-90FD-44DF71C2B0B1}"/>
              </a:ext>
            </a:extLst>
          </p:cNvPr>
          <p:cNvSpPr/>
          <p:nvPr/>
        </p:nvSpPr>
        <p:spPr>
          <a:xfrm>
            <a:off x="3440389" y="6518552"/>
            <a:ext cx="4642851" cy="836732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세종실록B" panose="02020600000000000000" pitchFamily="18" charset="-127"/>
              <a:ea typeface="a세종실록B" panose="02020600000000000000" pitchFamily="18" charset="-127"/>
              <a:cs typeface="Helvetica Light"/>
              <a:sym typeface="Helvetica Light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4645FB86-83FC-4A5F-823C-4220EAAC6A4B}"/>
              </a:ext>
            </a:extLst>
          </p:cNvPr>
          <p:cNvSpPr/>
          <p:nvPr/>
        </p:nvSpPr>
        <p:spPr>
          <a:xfrm>
            <a:off x="9562846" y="1546453"/>
            <a:ext cx="2903809" cy="836732"/>
          </a:xfrm>
          <a:prstGeom prst="ellipse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a세종실록B" panose="02020600000000000000" pitchFamily="18" charset="-127"/>
              <a:ea typeface="a세종실록B" panose="02020600000000000000" pitchFamily="18" charset="-127"/>
              <a:cs typeface="Helvetica Light"/>
              <a:sym typeface="Helvetica Light"/>
            </a:endParaRPr>
          </a:p>
        </p:txBody>
      </p:sp>
      <p:sp>
        <p:nvSpPr>
          <p:cNvPr id="103" name="Shape 53">
            <a:extLst>
              <a:ext uri="{FF2B5EF4-FFF2-40B4-BE49-F238E27FC236}">
                <a16:creationId xmlns:a16="http://schemas.microsoft.com/office/drawing/2014/main" id="{6C75742C-7468-4FF4-84D2-08EDB0FE6D6B}"/>
              </a:ext>
            </a:extLst>
          </p:cNvPr>
          <p:cNvSpPr/>
          <p:nvPr/>
        </p:nvSpPr>
        <p:spPr>
          <a:xfrm>
            <a:off x="4489022" y="8025267"/>
            <a:ext cx="322450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pPr algn="l"/>
            <a:r>
              <a:rPr lang="en-US" altLang="ko-KR" sz="3000" dirty="0">
                <a:solidFill>
                  <a:srgbClr val="FF0000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3</a:t>
            </a:r>
            <a:r>
              <a:rPr lang="ko-KR" altLang="en-US" sz="3000" dirty="0">
                <a:solidFill>
                  <a:srgbClr val="FF0000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초 후 홈 실행</a:t>
            </a:r>
            <a:endParaRPr sz="3000" dirty="0">
              <a:solidFill>
                <a:srgbClr val="FF0000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sp>
        <p:nvSpPr>
          <p:cNvPr id="104" name="Shape 53">
            <a:extLst>
              <a:ext uri="{FF2B5EF4-FFF2-40B4-BE49-F238E27FC236}">
                <a16:creationId xmlns:a16="http://schemas.microsoft.com/office/drawing/2014/main" id="{CB70BD13-59AD-470C-91C6-054F8D862F6F}"/>
              </a:ext>
            </a:extLst>
          </p:cNvPr>
          <p:cNvSpPr/>
          <p:nvPr/>
        </p:nvSpPr>
        <p:spPr>
          <a:xfrm>
            <a:off x="12316686" y="1429743"/>
            <a:ext cx="44157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pPr algn="l"/>
            <a:r>
              <a:rPr lang="en-US" altLang="ko-KR" sz="3000" dirty="0">
                <a:solidFill>
                  <a:srgbClr val="FF0000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4</a:t>
            </a:r>
            <a:r>
              <a:rPr lang="ko-KR" altLang="en-US" sz="3000" dirty="0">
                <a:solidFill>
                  <a:srgbClr val="FF0000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가지 탭으로 이동 가능</a:t>
            </a:r>
            <a:endParaRPr sz="3000" dirty="0">
              <a:solidFill>
                <a:srgbClr val="FF0000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DA34023-AEBF-4CA8-AF57-BAF812C6E8FE}"/>
              </a:ext>
            </a:extLst>
          </p:cNvPr>
          <p:cNvSpPr/>
          <p:nvPr/>
        </p:nvSpPr>
        <p:spPr>
          <a:xfrm>
            <a:off x="15389514" y="1921559"/>
            <a:ext cx="2160496" cy="595035"/>
          </a:xfrm>
          <a:prstGeom prst="rect">
            <a:avLst/>
          </a:prstGeom>
          <a:solidFill>
            <a:schemeClr val="bg1"/>
          </a:solidFill>
          <a:ln w="57150" cap="flat">
            <a:solidFill>
              <a:schemeClr val="bg2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세종실록B" panose="02020600000000000000" pitchFamily="18" charset="-127"/>
                <a:ea typeface="a세종실록B" panose="02020600000000000000" pitchFamily="18" charset="-127"/>
                <a:cs typeface="Helvetica Light"/>
                <a:sym typeface="Helvetica Light"/>
              </a:rPr>
              <a:t>전화연결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A17FF47-DDC7-400F-8A15-7AF03427EBF9}"/>
              </a:ext>
            </a:extLst>
          </p:cNvPr>
          <p:cNvSpPr/>
          <p:nvPr/>
        </p:nvSpPr>
        <p:spPr>
          <a:xfrm>
            <a:off x="15389514" y="2705738"/>
            <a:ext cx="3642104" cy="595035"/>
          </a:xfrm>
          <a:prstGeom prst="rect">
            <a:avLst/>
          </a:prstGeom>
          <a:solidFill>
            <a:schemeClr val="bg1"/>
          </a:solidFill>
          <a:ln w="57150" cap="flat">
            <a:solidFill>
              <a:schemeClr val="bg2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세종실록B" panose="02020600000000000000" pitchFamily="18" charset="-127"/>
                <a:ea typeface="a세종실록B" panose="02020600000000000000" pitchFamily="18" charset="-127"/>
                <a:cs typeface="Helvetica Light"/>
                <a:sym typeface="Helvetica Light"/>
              </a:rPr>
              <a:t>긴급 </a:t>
            </a:r>
            <a:r>
              <a:rPr kumimoji="0" lang="ko-KR" altLang="en-US" sz="3200" b="0" i="0" u="none" strike="noStrike" cap="none" spc="0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세종실록B" panose="02020600000000000000" pitchFamily="18" charset="-127"/>
                <a:ea typeface="a세종실록B" panose="02020600000000000000" pitchFamily="18" charset="-127"/>
                <a:cs typeface="Helvetica Light"/>
                <a:sym typeface="Helvetica Light"/>
              </a:rPr>
              <a:t>메세지전송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a세종실록B" panose="02020600000000000000" pitchFamily="18" charset="-127"/>
              <a:ea typeface="a세종실록B" panose="02020600000000000000" pitchFamily="18" charset="-127"/>
              <a:cs typeface="Helvetica Light"/>
              <a:sym typeface="Helvetica Light"/>
            </a:endParaRPr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8B7FB685-8CEA-46FD-AB38-C9694DE98997}"/>
              </a:ext>
            </a:extLst>
          </p:cNvPr>
          <p:cNvCxnSpPr>
            <a:cxnSpLocks/>
            <a:stCxn id="6" idx="3"/>
            <a:endCxn id="61" idx="1"/>
          </p:cNvCxnSpPr>
          <p:nvPr/>
        </p:nvCxnSpPr>
        <p:spPr>
          <a:xfrm>
            <a:off x="12011886" y="2908113"/>
            <a:ext cx="3377628" cy="95143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F3CB523-D11A-4759-A12C-940AA370E97D}"/>
              </a:ext>
            </a:extLst>
          </p:cNvPr>
          <p:cNvSpPr txBox="1"/>
          <p:nvPr/>
        </p:nvSpPr>
        <p:spPr>
          <a:xfrm>
            <a:off x="13483823" y="3005623"/>
            <a:ext cx="1526561" cy="2995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6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버튼 클릭</a:t>
            </a:r>
          </a:p>
        </p:txBody>
      </p:sp>
      <p:cxnSp>
        <p:nvCxnSpPr>
          <p:cNvPr id="79" name="연결선: 구부러짐 78">
            <a:extLst>
              <a:ext uri="{FF2B5EF4-FFF2-40B4-BE49-F238E27FC236}">
                <a16:creationId xmlns:a16="http://schemas.microsoft.com/office/drawing/2014/main" id="{CBB0144A-7C56-4D21-A731-E6819666457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2011886" y="9997695"/>
            <a:ext cx="3640338" cy="490817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375F3A7-7E93-4562-A6C7-927AED3D4E6E}"/>
              </a:ext>
            </a:extLst>
          </p:cNvPr>
          <p:cNvSpPr/>
          <p:nvPr/>
        </p:nvSpPr>
        <p:spPr>
          <a:xfrm>
            <a:off x="15652224" y="10115342"/>
            <a:ext cx="3379394" cy="595035"/>
          </a:xfrm>
          <a:prstGeom prst="rect">
            <a:avLst/>
          </a:prstGeom>
          <a:solidFill>
            <a:schemeClr val="bg1"/>
          </a:solidFill>
          <a:ln w="57150" cap="flat">
            <a:solidFill>
              <a:schemeClr val="bg2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세종실록B" panose="02020600000000000000" pitchFamily="18" charset="-127"/>
                <a:ea typeface="a세종실록B" panose="02020600000000000000" pitchFamily="18" charset="-127"/>
                <a:cs typeface="Helvetica Light"/>
                <a:sym typeface="Helvetica Light"/>
              </a:rPr>
              <a:t>개발자 페이지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E66E606-5C80-4EEF-8D59-98D0185F3FD7}"/>
              </a:ext>
            </a:extLst>
          </p:cNvPr>
          <p:cNvSpPr/>
          <p:nvPr/>
        </p:nvSpPr>
        <p:spPr>
          <a:xfrm>
            <a:off x="15652224" y="10899521"/>
            <a:ext cx="3379394" cy="595035"/>
          </a:xfrm>
          <a:prstGeom prst="rect">
            <a:avLst/>
          </a:prstGeom>
          <a:solidFill>
            <a:schemeClr val="bg1"/>
          </a:solidFill>
          <a:ln w="57150" cap="flat">
            <a:solidFill>
              <a:schemeClr val="bg2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세종실록B" panose="02020600000000000000" pitchFamily="18" charset="-127"/>
                <a:ea typeface="a세종실록B" panose="02020600000000000000" pitchFamily="18" charset="-127"/>
                <a:cs typeface="Helvetica Light"/>
                <a:sym typeface="Helvetica Light"/>
              </a:rPr>
              <a:t>이메일 작성</a:t>
            </a:r>
          </a:p>
        </p:txBody>
      </p:sp>
      <p:cxnSp>
        <p:nvCxnSpPr>
          <p:cNvPr id="82" name="연결선: 구부러짐 81">
            <a:extLst>
              <a:ext uri="{FF2B5EF4-FFF2-40B4-BE49-F238E27FC236}">
                <a16:creationId xmlns:a16="http://schemas.microsoft.com/office/drawing/2014/main" id="{3B729865-1686-4203-85FA-899EDEE7948A}"/>
              </a:ext>
            </a:extLst>
          </p:cNvPr>
          <p:cNvCxnSpPr>
            <a:cxnSpLocks/>
            <a:stCxn id="10" idx="3"/>
            <a:endCxn id="81" idx="1"/>
          </p:cNvCxnSpPr>
          <p:nvPr/>
        </p:nvCxnSpPr>
        <p:spPr>
          <a:xfrm>
            <a:off x="12011886" y="9997695"/>
            <a:ext cx="3640338" cy="1199344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7A44163-C493-491B-AB05-ACF6A2C5F2B5}"/>
              </a:ext>
            </a:extLst>
          </p:cNvPr>
          <p:cNvSpPr txBox="1"/>
          <p:nvPr/>
        </p:nvSpPr>
        <p:spPr>
          <a:xfrm>
            <a:off x="12836366" y="11046228"/>
            <a:ext cx="1526561" cy="2995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6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각 버튼 클릭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0B63B08-1F80-445C-ABE5-D4E45591DAC9}"/>
              </a:ext>
            </a:extLst>
          </p:cNvPr>
          <p:cNvSpPr/>
          <p:nvPr/>
        </p:nvSpPr>
        <p:spPr>
          <a:xfrm>
            <a:off x="15652224" y="11723349"/>
            <a:ext cx="3379394" cy="595035"/>
          </a:xfrm>
          <a:prstGeom prst="rect">
            <a:avLst/>
          </a:prstGeom>
          <a:solidFill>
            <a:schemeClr val="bg1"/>
          </a:solidFill>
          <a:ln w="57150" cap="flat">
            <a:solidFill>
              <a:schemeClr val="bg2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세종실록B" panose="02020600000000000000" pitchFamily="18" charset="-127"/>
                <a:ea typeface="a세종실록B" panose="02020600000000000000" pitchFamily="18" charset="-127"/>
                <a:cs typeface="Helvetica Light"/>
                <a:sym typeface="Helvetica Light"/>
              </a:rPr>
              <a:t>오픈소스 정보</a:t>
            </a:r>
          </a:p>
        </p:txBody>
      </p: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1A58BA9D-DE76-40C4-B3FF-39C9F452B3C9}"/>
              </a:ext>
            </a:extLst>
          </p:cNvPr>
          <p:cNvCxnSpPr>
            <a:cxnSpLocks/>
            <a:stCxn id="10" idx="3"/>
            <a:endCxn id="89" idx="1"/>
          </p:cNvCxnSpPr>
          <p:nvPr/>
        </p:nvCxnSpPr>
        <p:spPr>
          <a:xfrm>
            <a:off x="12011886" y="9997695"/>
            <a:ext cx="3640338" cy="2023172"/>
          </a:xfrm>
          <a:prstGeom prst="curvedConnector3">
            <a:avLst>
              <a:gd name="adj1" fmla="val 50000"/>
            </a:avLst>
          </a:prstGeom>
          <a:noFill/>
          <a:ln w="38100" cap="flat">
            <a:solidFill>
              <a:schemeClr val="accent2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9" name="Shape 53">
            <a:extLst>
              <a:ext uri="{FF2B5EF4-FFF2-40B4-BE49-F238E27FC236}">
                <a16:creationId xmlns:a16="http://schemas.microsoft.com/office/drawing/2014/main" id="{75D383FC-5B3F-4FA7-BA8D-113721174B59}"/>
              </a:ext>
            </a:extLst>
          </p:cNvPr>
          <p:cNvSpPr/>
          <p:nvPr/>
        </p:nvSpPr>
        <p:spPr>
          <a:xfrm>
            <a:off x="19177743" y="1935520"/>
            <a:ext cx="44157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pPr algn="l"/>
            <a:r>
              <a:rPr lang="ko-KR" altLang="en-US" sz="3000" dirty="0">
                <a:solidFill>
                  <a:srgbClr val="FF0000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전화 연결</a:t>
            </a:r>
            <a:endParaRPr sz="3000" dirty="0">
              <a:solidFill>
                <a:srgbClr val="FF0000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sp>
        <p:nvSpPr>
          <p:cNvPr id="101" name="Shape 53">
            <a:extLst>
              <a:ext uri="{FF2B5EF4-FFF2-40B4-BE49-F238E27FC236}">
                <a16:creationId xmlns:a16="http://schemas.microsoft.com/office/drawing/2014/main" id="{236EFB11-83BB-4644-AE01-4A80C9ADE93C}"/>
              </a:ext>
            </a:extLst>
          </p:cNvPr>
          <p:cNvSpPr/>
          <p:nvPr/>
        </p:nvSpPr>
        <p:spPr>
          <a:xfrm>
            <a:off x="19177743" y="2781409"/>
            <a:ext cx="479909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pPr algn="l"/>
            <a:r>
              <a:rPr lang="ko-KR" altLang="en-US" sz="3000" dirty="0">
                <a:solidFill>
                  <a:srgbClr val="FF0000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현재 위치와 주소 자동 전송</a:t>
            </a:r>
            <a:endParaRPr sz="3000" dirty="0">
              <a:solidFill>
                <a:srgbClr val="FF0000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sp>
        <p:nvSpPr>
          <p:cNvPr id="102" name="Shape 53">
            <a:extLst>
              <a:ext uri="{FF2B5EF4-FFF2-40B4-BE49-F238E27FC236}">
                <a16:creationId xmlns:a16="http://schemas.microsoft.com/office/drawing/2014/main" id="{BE98E7EE-B1CD-45A2-AF9B-2A62F454463C}"/>
              </a:ext>
            </a:extLst>
          </p:cNvPr>
          <p:cNvSpPr/>
          <p:nvPr/>
        </p:nvSpPr>
        <p:spPr>
          <a:xfrm>
            <a:off x="19718918" y="10898680"/>
            <a:ext cx="479909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pPr algn="l"/>
            <a:r>
              <a:rPr lang="ko-KR" altLang="en-US" sz="3000" dirty="0">
                <a:solidFill>
                  <a:srgbClr val="FF0000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웹페이지 연결</a:t>
            </a:r>
            <a:endParaRPr sz="3000" dirty="0">
              <a:solidFill>
                <a:srgbClr val="FF0000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sp>
        <p:nvSpPr>
          <p:cNvPr id="68" name="오른쪽 중괄호 67">
            <a:extLst>
              <a:ext uri="{FF2B5EF4-FFF2-40B4-BE49-F238E27FC236}">
                <a16:creationId xmlns:a16="http://schemas.microsoft.com/office/drawing/2014/main" id="{FB29B236-87E4-4D05-B107-C060324D4E2B}"/>
              </a:ext>
            </a:extLst>
          </p:cNvPr>
          <p:cNvSpPr/>
          <p:nvPr/>
        </p:nvSpPr>
        <p:spPr>
          <a:xfrm>
            <a:off x="19177743" y="10243103"/>
            <a:ext cx="320405" cy="1775712"/>
          </a:xfrm>
          <a:prstGeom prst="rightBrac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7417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7" grpId="1" animBg="1"/>
      <p:bldP spid="98" grpId="0" animBg="1"/>
      <p:bldP spid="98" grpId="1" animBg="1"/>
      <p:bldP spid="103" grpId="0" animBg="1"/>
      <p:bldP spid="103" grpId="1" animBg="1"/>
      <p:bldP spid="104" grpId="0" animBg="1"/>
      <p:bldP spid="104" grpId="1" animBg="1"/>
      <p:bldP spid="99" grpId="0" animBg="1"/>
      <p:bldP spid="99" grpId="1" animBg="1"/>
      <p:bldP spid="101" grpId="0" animBg="1"/>
      <p:bldP spid="101" grpId="1" animBg="1"/>
      <p:bldP spid="102" grpId="0" animBg="1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xfrm>
            <a:off x="248941" y="12316285"/>
            <a:ext cx="864077" cy="51296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4000"/>
              <a:t>3</a:t>
            </a:fld>
            <a:endParaRPr sz="4000"/>
          </a:p>
        </p:txBody>
      </p:sp>
      <p:sp>
        <p:nvSpPr>
          <p:cNvPr id="53" name="Shape 53"/>
          <p:cNvSpPr/>
          <p:nvPr/>
        </p:nvSpPr>
        <p:spPr>
          <a:xfrm>
            <a:off x="2388555" y="1820445"/>
            <a:ext cx="20112216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pPr algn="l"/>
            <a:r>
              <a:rPr lang="ko-KR" altLang="en-US" dirty="0">
                <a:latin typeface="a세종실록B" panose="02020600000000000000" pitchFamily="18" charset="-127"/>
                <a:ea typeface="a세종실록B" panose="02020600000000000000" pitchFamily="18" charset="-127"/>
              </a:rPr>
              <a:t>프로젝트명 </a:t>
            </a:r>
            <a:r>
              <a:rPr lang="en-US" altLang="ko-KR" dirty="0">
                <a:latin typeface="a세종실록B" panose="02020600000000000000" pitchFamily="18" charset="-127"/>
                <a:ea typeface="a세종실록B" panose="02020600000000000000" pitchFamily="18" charset="-127"/>
              </a:rPr>
              <a:t>: </a:t>
            </a:r>
            <a:r>
              <a:rPr lang="en-US" altLang="ko-KR" dirty="0" err="1">
                <a:latin typeface="a세종실록B" panose="02020600000000000000" pitchFamily="18" charset="-127"/>
                <a:ea typeface="a세종실록B" panose="02020600000000000000" pitchFamily="18" charset="-127"/>
              </a:rPr>
              <a:t>Traking</a:t>
            </a:r>
            <a:r>
              <a:rPr lang="ko-KR" altLang="en-US" dirty="0">
                <a:latin typeface="a세종실록B" panose="02020600000000000000" pitchFamily="18" charset="-127"/>
                <a:ea typeface="a세종실록B" panose="02020600000000000000" pitchFamily="18" charset="-127"/>
              </a:rPr>
              <a:t> </a:t>
            </a:r>
            <a:r>
              <a:rPr lang="en-US" altLang="ko-KR" dirty="0" err="1">
                <a:latin typeface="a세종실록B" panose="02020600000000000000" pitchFamily="18" charset="-127"/>
                <a:ea typeface="a세종실록B" panose="02020600000000000000" pitchFamily="18" charset="-127"/>
              </a:rPr>
              <a:t>Bycicle</a:t>
            </a:r>
            <a:endParaRPr lang="en-US" altLang="ko-KR" dirty="0"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8D9EEB-D3BB-4A96-9268-A61B1ACD00D9}"/>
              </a:ext>
            </a:extLst>
          </p:cNvPr>
          <p:cNvSpPr/>
          <p:nvPr/>
        </p:nvSpPr>
        <p:spPr>
          <a:xfrm>
            <a:off x="3568181" y="3915838"/>
            <a:ext cx="208158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7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: </a:t>
            </a:r>
            <a:r>
              <a:rPr lang="ko-KR" altLang="en-US" sz="7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안전한 자전거 주행을 도와주고 </a:t>
            </a:r>
            <a:endParaRPr lang="en-US" altLang="ko-KR" sz="7000" cap="all" baseline="0" dirty="0">
              <a:solidFill>
                <a:srgbClr val="676969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7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 </a:t>
            </a:r>
            <a:r>
              <a:rPr lang="ko-KR" altLang="en-US" sz="7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주행 내역을 기록해주는</a:t>
            </a:r>
            <a:endParaRPr lang="en-US" altLang="ko-KR" sz="7000" cap="all" baseline="0" dirty="0">
              <a:solidFill>
                <a:srgbClr val="676969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7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 </a:t>
            </a:r>
            <a:r>
              <a:rPr lang="ko-KR" altLang="en-US" sz="7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자전거 </a:t>
            </a:r>
            <a:r>
              <a:rPr lang="ko-KR" altLang="en-US" sz="7000" cap="all" baseline="0" dirty="0" err="1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트래킹</a:t>
            </a:r>
            <a:r>
              <a:rPr lang="ko-KR" altLang="en-US" sz="7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 보조 어플리케이션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43D97E-D556-442D-BAEA-4BA1EB329330}"/>
              </a:ext>
            </a:extLst>
          </p:cNvPr>
          <p:cNvGrpSpPr/>
          <p:nvPr/>
        </p:nvGrpSpPr>
        <p:grpSpPr>
          <a:xfrm rot="2204384">
            <a:off x="13415774" y="8207671"/>
            <a:ext cx="1288987" cy="1271294"/>
            <a:chOff x="8621486" y="7369629"/>
            <a:chExt cx="2438400" cy="2438400"/>
          </a:xfrm>
        </p:grpSpPr>
        <p:pic>
          <p:nvPicPr>
            <p:cNvPr id="4098" name="Picture 2" descr="스마트폰 아이콘에 대한 이미지 검색결과">
              <a:extLst>
                <a:ext uri="{FF2B5EF4-FFF2-40B4-BE49-F238E27FC236}">
                  <a16:creationId xmlns:a16="http://schemas.microsoft.com/office/drawing/2014/main" id="{73911C69-42D0-4A1C-B881-0A4A529296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1486" y="7369629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편지종이 아이콘에 대한 이미지 검색결과">
              <a:extLst>
                <a:ext uri="{FF2B5EF4-FFF2-40B4-BE49-F238E27FC236}">
                  <a16:creationId xmlns:a16="http://schemas.microsoft.com/office/drawing/2014/main" id="{DBD5F162-E1CB-49CB-9C1E-FCA3BE764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9418" y="7895390"/>
              <a:ext cx="1082535" cy="1386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4" name="Picture 8" descr="자전거 아이콘에 대한 이미지 검색결과">
            <a:extLst>
              <a:ext uri="{FF2B5EF4-FFF2-40B4-BE49-F238E27FC236}">
                <a16:creationId xmlns:a16="http://schemas.microsoft.com/office/drawing/2014/main" id="{1D328F2C-8266-4C8D-A45F-9AEA1C5B4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27" y="6858000"/>
            <a:ext cx="5458285" cy="545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0794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xfrm>
            <a:off x="248941" y="12316285"/>
            <a:ext cx="864077" cy="51296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4000"/>
              <a:t>30</a:t>
            </a:fld>
            <a:endParaRPr sz="4000"/>
          </a:p>
        </p:txBody>
      </p:sp>
      <p:sp>
        <p:nvSpPr>
          <p:cNvPr id="8" name="Shape 53">
            <a:extLst>
              <a:ext uri="{FF2B5EF4-FFF2-40B4-BE49-F238E27FC236}">
                <a16:creationId xmlns:a16="http://schemas.microsoft.com/office/drawing/2014/main" id="{BA13D329-D339-4519-9FAA-EAE4A9F209D4}"/>
              </a:ext>
            </a:extLst>
          </p:cNvPr>
          <p:cNvSpPr/>
          <p:nvPr/>
        </p:nvSpPr>
        <p:spPr>
          <a:xfrm>
            <a:off x="3555809" y="5586206"/>
            <a:ext cx="17272383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pPr algn="l"/>
            <a:r>
              <a:rPr lang="en-US" dirty="0" err="1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Traking</a:t>
            </a:r>
            <a:r>
              <a:rPr lang="en-US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Bycicle</a:t>
            </a:r>
            <a:r>
              <a:rPr lang="en-US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 </a:t>
            </a:r>
            <a:r>
              <a:rPr lang="ko-KR" altLang="en-US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실행화면</a:t>
            </a:r>
            <a:endParaRPr dirty="0">
              <a:solidFill>
                <a:schemeClr val="bg2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4840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77778E-6 L 0 -0.3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0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xfrm>
            <a:off x="248941" y="12316285"/>
            <a:ext cx="864077" cy="51296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4000"/>
              <a:t>31</a:t>
            </a:fld>
            <a:endParaRPr sz="4000"/>
          </a:p>
        </p:txBody>
      </p:sp>
      <p:sp>
        <p:nvSpPr>
          <p:cNvPr id="8" name="Shape 53">
            <a:extLst>
              <a:ext uri="{FF2B5EF4-FFF2-40B4-BE49-F238E27FC236}">
                <a16:creationId xmlns:a16="http://schemas.microsoft.com/office/drawing/2014/main" id="{BA13D329-D339-4519-9FAA-EAE4A9F209D4}"/>
              </a:ext>
            </a:extLst>
          </p:cNvPr>
          <p:cNvSpPr/>
          <p:nvPr/>
        </p:nvSpPr>
        <p:spPr>
          <a:xfrm>
            <a:off x="8106882" y="4677829"/>
            <a:ext cx="9123284" cy="379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r>
              <a:rPr lang="ko-KR" altLang="en-US" dirty="0" err="1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시청해주셔서</a:t>
            </a:r>
            <a:endParaRPr lang="en-US" altLang="ko-KR" dirty="0">
              <a:solidFill>
                <a:schemeClr val="bg2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  <a:p>
            <a:endParaRPr lang="en-US" altLang="ko-KR" dirty="0">
              <a:solidFill>
                <a:schemeClr val="bg2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  <a:p>
            <a:r>
              <a:rPr lang="ko-KR" altLang="en-US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감사합니다</a:t>
            </a:r>
            <a:endParaRPr dirty="0">
              <a:solidFill>
                <a:schemeClr val="bg2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63680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xfrm>
            <a:off x="248941" y="12316285"/>
            <a:ext cx="864077" cy="51296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4000"/>
              <a:t>32</a:t>
            </a:fld>
            <a:endParaRPr sz="4000"/>
          </a:p>
        </p:txBody>
      </p:sp>
      <p:sp>
        <p:nvSpPr>
          <p:cNvPr id="8" name="Shape 53">
            <a:extLst>
              <a:ext uri="{FF2B5EF4-FFF2-40B4-BE49-F238E27FC236}">
                <a16:creationId xmlns:a16="http://schemas.microsoft.com/office/drawing/2014/main" id="{BA13D329-D339-4519-9FAA-EAE4A9F209D4}"/>
              </a:ext>
            </a:extLst>
          </p:cNvPr>
          <p:cNvSpPr/>
          <p:nvPr/>
        </p:nvSpPr>
        <p:spPr>
          <a:xfrm>
            <a:off x="8106882" y="5908935"/>
            <a:ext cx="9123284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r>
              <a:rPr lang="ko-KR" altLang="en-US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끗</a:t>
            </a:r>
            <a:endParaRPr dirty="0">
              <a:solidFill>
                <a:schemeClr val="bg2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25187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</p:spPr>
      </p:sp>
      <p:sp>
        <p:nvSpPr>
          <p:cNvPr id="3" name="Shape 43"/>
          <p:cNvSpPr/>
          <p:nvPr/>
        </p:nvSpPr>
        <p:spPr>
          <a:xfrm>
            <a:off x="6650490" y="1316490"/>
            <a:ext cx="11083020" cy="11083020"/>
          </a:xfrm>
          <a:prstGeom prst="ellipse">
            <a:avLst/>
          </a:prstGeom>
          <a:solidFill>
            <a:srgbClr val="01A49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Shape 44"/>
          <p:cNvSpPr/>
          <p:nvPr/>
        </p:nvSpPr>
        <p:spPr>
          <a:xfrm>
            <a:off x="5416340" y="5962750"/>
            <a:ext cx="13551320" cy="12844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80000"/>
              </a:lnSpc>
              <a:defRPr sz="20000" baseline="5999">
                <a:solidFill>
                  <a:srgbClr val="FFFFFF"/>
                </a:solidFill>
              </a:defRPr>
            </a:lvl1pPr>
          </a:lstStyle>
          <a:p>
            <a:r>
              <a:rPr lang="ko-KR" altLang="en-US" sz="9600" cap="all" baseline="0" dirty="0">
                <a:solidFill>
                  <a:schemeClr val="bg1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팀원 및 역할</a:t>
            </a:r>
            <a:endParaRPr sz="9600" cap="all" baseline="0" dirty="0">
              <a:solidFill>
                <a:schemeClr val="bg1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sp>
        <p:nvSpPr>
          <p:cNvPr id="7" name="Shape 47"/>
          <p:cNvSpPr/>
          <p:nvPr/>
        </p:nvSpPr>
        <p:spPr>
          <a:xfrm>
            <a:off x="3378492" y="4897194"/>
            <a:ext cx="3921611" cy="3921611"/>
          </a:xfrm>
          <a:prstGeom prst="ellipse">
            <a:avLst/>
          </a:prstGeom>
          <a:solidFill>
            <a:srgbClr val="4376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48"/>
          <p:cNvSpPr/>
          <p:nvPr/>
        </p:nvSpPr>
        <p:spPr>
          <a:xfrm>
            <a:off x="17100632" y="4897194"/>
            <a:ext cx="3921611" cy="3921611"/>
          </a:xfrm>
          <a:prstGeom prst="ellipse">
            <a:avLst/>
          </a:prstGeom>
          <a:solidFill>
            <a:srgbClr val="5F5CA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" name="Shape 49"/>
          <p:cNvSpPr/>
          <p:nvPr/>
        </p:nvSpPr>
        <p:spPr>
          <a:xfrm>
            <a:off x="21876224" y="5539588"/>
            <a:ext cx="2636823" cy="2636824"/>
          </a:xfrm>
          <a:prstGeom prst="ellipse">
            <a:avLst/>
          </a:prstGeom>
          <a:solidFill>
            <a:srgbClr val="775CA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Shape 50"/>
          <p:cNvSpPr/>
          <p:nvPr/>
        </p:nvSpPr>
        <p:spPr>
          <a:xfrm>
            <a:off x="-129049" y="5539588"/>
            <a:ext cx="2636824" cy="2636824"/>
          </a:xfrm>
          <a:prstGeom prst="ellipse">
            <a:avLst/>
          </a:prstGeom>
          <a:solidFill>
            <a:srgbClr val="1990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7394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Рисунок 1">
            <a:extLst>
              <a:ext uri="{FF2B5EF4-FFF2-40B4-BE49-F238E27FC236}">
                <a16:creationId xmlns:a16="http://schemas.microsoft.com/office/drawing/2014/main" id="{E6063AD5-B62E-4B0D-BD66-37A70DD9CC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6196089"/>
          </a:xfrm>
        </p:spPr>
      </p:sp>
      <p:sp>
        <p:nvSpPr>
          <p:cNvPr id="6" name="Shape 363"/>
          <p:cNvSpPr/>
          <p:nvPr/>
        </p:nvSpPr>
        <p:spPr>
          <a:xfrm>
            <a:off x="17156782" y="4053729"/>
            <a:ext cx="4231541" cy="4204638"/>
          </a:xfrm>
          <a:prstGeom prst="roundRect">
            <a:avLst>
              <a:gd name="adj" fmla="val 50000"/>
            </a:avLst>
          </a:prstGeom>
          <a:solidFill>
            <a:srgbClr val="4376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7" name="Group 366"/>
          <p:cNvGrpSpPr/>
          <p:nvPr/>
        </p:nvGrpSpPr>
        <p:grpSpPr>
          <a:xfrm>
            <a:off x="18494475" y="5094491"/>
            <a:ext cx="1606954" cy="2072314"/>
            <a:chOff x="0" y="0"/>
            <a:chExt cx="1606953" cy="2072313"/>
          </a:xfrm>
        </p:grpSpPr>
        <p:sp>
          <p:nvSpPr>
            <p:cNvPr id="8" name="Shape 364"/>
            <p:cNvSpPr/>
            <p:nvPr/>
          </p:nvSpPr>
          <p:spPr>
            <a:xfrm>
              <a:off x="0" y="-1"/>
              <a:ext cx="1606954" cy="15205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80000"/>
                </a:lnSpc>
                <a:defRPr sz="10000" cap="all" baseline="0"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9" name="Shape 365"/>
            <p:cNvSpPr/>
            <p:nvPr/>
          </p:nvSpPr>
          <p:spPr>
            <a:xfrm>
              <a:off x="0" y="1329009"/>
              <a:ext cx="1606954" cy="743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lnSpc>
                  <a:spcPct val="80000"/>
                </a:lnSpc>
                <a:defRPr sz="4500" cap="all" baseline="0">
                  <a:solidFill>
                    <a:srgbClr val="FFFFFF"/>
                  </a:solidFill>
                </a:defRPr>
              </a:lvl1pPr>
            </a:lstStyle>
            <a:p>
              <a:r>
                <a:t>Step</a:t>
              </a:r>
            </a:p>
          </p:txBody>
        </p:sp>
      </p:grpSp>
      <p:sp>
        <p:nvSpPr>
          <p:cNvPr id="18" name="Shape 375"/>
          <p:cNvSpPr/>
          <p:nvPr/>
        </p:nvSpPr>
        <p:spPr>
          <a:xfrm>
            <a:off x="11388523" y="6423500"/>
            <a:ext cx="1606954" cy="743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4500" cap="all" baseline="0">
                <a:solidFill>
                  <a:srgbClr val="FFFFFF"/>
                </a:solidFill>
              </a:defRPr>
            </a:lvl1pPr>
          </a:lstStyle>
          <a:p>
            <a:r>
              <a:t>Step</a:t>
            </a:r>
          </a:p>
        </p:txBody>
      </p:sp>
      <p:sp>
        <p:nvSpPr>
          <p:cNvPr id="19" name="Shape 376"/>
          <p:cNvSpPr/>
          <p:nvPr/>
        </p:nvSpPr>
        <p:spPr>
          <a:xfrm>
            <a:off x="2683532" y="9082336"/>
            <a:ext cx="6068582" cy="405516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/>
          <a:lstStyle>
            <a:lvl1pPr algn="ctr"/>
          </a:lstStyle>
          <a:p>
            <a:pPr marL="685800" indent="-6858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4500" cap="all" baseline="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Google Map</a:t>
            </a:r>
          </a:p>
          <a:p>
            <a:pPr marL="685800" indent="-6858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4500" cap="all" baseline="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GPS</a:t>
            </a:r>
          </a:p>
          <a:p>
            <a:pPr marL="685800" indent="-6858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4500" cap="all" baseline="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데이터베이스 구축</a:t>
            </a:r>
          </a:p>
          <a:p>
            <a:pPr marL="685800" indent="-6858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4500" cap="all" baseline="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앱 </a:t>
            </a:r>
            <a:r>
              <a:rPr lang="en-US" altLang="ko-KR" sz="4500" cap="all" baseline="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UI </a:t>
            </a:r>
            <a:r>
              <a:rPr lang="ko-KR" altLang="en-US" sz="4500" cap="all" baseline="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디자인</a:t>
            </a:r>
          </a:p>
          <a:p>
            <a:pPr marL="685800" indent="-6858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4500" cap="all" baseline="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동영상 제작</a:t>
            </a:r>
          </a:p>
        </p:txBody>
      </p:sp>
      <p:sp>
        <p:nvSpPr>
          <p:cNvPr id="23" name="Shape 363">
            <a:extLst>
              <a:ext uri="{FF2B5EF4-FFF2-40B4-BE49-F238E27FC236}">
                <a16:creationId xmlns:a16="http://schemas.microsoft.com/office/drawing/2014/main" id="{39F79A22-DCCF-438F-9273-950B52B31F50}"/>
              </a:ext>
            </a:extLst>
          </p:cNvPr>
          <p:cNvSpPr/>
          <p:nvPr/>
        </p:nvSpPr>
        <p:spPr>
          <a:xfrm>
            <a:off x="10076230" y="4053729"/>
            <a:ext cx="4231541" cy="4204638"/>
          </a:xfrm>
          <a:prstGeom prst="roundRect">
            <a:avLst>
              <a:gd name="adj" fmla="val 50000"/>
            </a:avLst>
          </a:prstGeom>
          <a:solidFill>
            <a:srgbClr val="4376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24" name="Group 366">
            <a:extLst>
              <a:ext uri="{FF2B5EF4-FFF2-40B4-BE49-F238E27FC236}">
                <a16:creationId xmlns:a16="http://schemas.microsoft.com/office/drawing/2014/main" id="{DA21C5E9-3619-4C8A-B30C-DE11E26DF970}"/>
              </a:ext>
            </a:extLst>
          </p:cNvPr>
          <p:cNvGrpSpPr/>
          <p:nvPr/>
        </p:nvGrpSpPr>
        <p:grpSpPr>
          <a:xfrm>
            <a:off x="11388523" y="5094491"/>
            <a:ext cx="1606954" cy="2072314"/>
            <a:chOff x="0" y="0"/>
            <a:chExt cx="1606953" cy="2072313"/>
          </a:xfrm>
        </p:grpSpPr>
        <p:sp>
          <p:nvSpPr>
            <p:cNvPr id="25" name="Shape 364">
              <a:extLst>
                <a:ext uri="{FF2B5EF4-FFF2-40B4-BE49-F238E27FC236}">
                  <a16:creationId xmlns:a16="http://schemas.microsoft.com/office/drawing/2014/main" id="{83DDD35A-1172-406E-97A6-36924BCA47AA}"/>
                </a:ext>
              </a:extLst>
            </p:cNvPr>
            <p:cNvSpPr/>
            <p:nvPr/>
          </p:nvSpPr>
          <p:spPr>
            <a:xfrm>
              <a:off x="0" y="-1"/>
              <a:ext cx="1606954" cy="15205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ctr">
                <a:lnSpc>
                  <a:spcPct val="80000"/>
                </a:lnSpc>
                <a:defRPr sz="10000" cap="all" baseline="0"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6" name="Shape 365">
              <a:extLst>
                <a:ext uri="{FF2B5EF4-FFF2-40B4-BE49-F238E27FC236}">
                  <a16:creationId xmlns:a16="http://schemas.microsoft.com/office/drawing/2014/main" id="{141F577D-8B3B-4B8F-AD30-E1A9E902EA07}"/>
                </a:ext>
              </a:extLst>
            </p:cNvPr>
            <p:cNvSpPr/>
            <p:nvPr/>
          </p:nvSpPr>
          <p:spPr>
            <a:xfrm>
              <a:off x="0" y="1329009"/>
              <a:ext cx="1606954" cy="743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lnSpc>
                  <a:spcPct val="80000"/>
                </a:lnSpc>
                <a:defRPr sz="4500" cap="all" baseline="0">
                  <a:solidFill>
                    <a:srgbClr val="FFFFFF"/>
                  </a:solidFill>
                </a:defRPr>
              </a:lvl1pPr>
            </a:lstStyle>
            <a:p>
              <a:r>
                <a:t>Step</a:t>
              </a:r>
            </a:p>
          </p:txBody>
        </p:sp>
      </p:grpSp>
      <p:pic>
        <p:nvPicPr>
          <p:cNvPr id="27" name="Picture 2" descr="사람 아이콘에 대한 이미지 검색결과">
            <a:extLst>
              <a:ext uri="{FF2B5EF4-FFF2-40B4-BE49-F238E27FC236}">
                <a16:creationId xmlns:a16="http://schemas.microsoft.com/office/drawing/2014/main" id="{7340BDF4-9D18-4808-B822-0279A18BA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012" y="4053567"/>
            <a:ext cx="4204800" cy="42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hape 372"/>
          <p:cNvSpPr/>
          <p:nvPr/>
        </p:nvSpPr>
        <p:spPr>
          <a:xfrm>
            <a:off x="4073267" y="7483484"/>
            <a:ext cx="183383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ctr">
              <a:lnSpc>
                <a:spcPct val="80000"/>
              </a:lnSpc>
              <a:defRPr sz="4500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 err="1">
                <a:latin typeface="a세종실록B" panose="02020600000000000000" pitchFamily="18" charset="-127"/>
                <a:ea typeface="a세종실록B" panose="02020600000000000000" pitchFamily="18" charset="-127"/>
              </a:rPr>
              <a:t>양창엽</a:t>
            </a:r>
            <a:endParaRPr dirty="0"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pic>
        <p:nvPicPr>
          <p:cNvPr id="28" name="Picture 2" descr="사람 아이콘에 대한 이미지 검색결과">
            <a:extLst>
              <a:ext uri="{FF2B5EF4-FFF2-40B4-BE49-F238E27FC236}">
                <a16:creationId xmlns:a16="http://schemas.microsoft.com/office/drawing/2014/main" id="{F3F8FE86-4E58-4BCC-B2F4-1380ECBB3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410" y="4053567"/>
            <a:ext cx="4204800" cy="42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Shape 372">
            <a:extLst>
              <a:ext uri="{FF2B5EF4-FFF2-40B4-BE49-F238E27FC236}">
                <a16:creationId xmlns:a16="http://schemas.microsoft.com/office/drawing/2014/main" id="{276936C4-7BA4-4667-B56A-20C83B700FCB}"/>
              </a:ext>
            </a:extLst>
          </p:cNvPr>
          <p:cNvSpPr/>
          <p:nvPr/>
        </p:nvSpPr>
        <p:spPr>
          <a:xfrm>
            <a:off x="11339667" y="7483484"/>
            <a:ext cx="183383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ctr">
              <a:lnSpc>
                <a:spcPct val="80000"/>
              </a:lnSpc>
              <a:defRPr sz="4500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a세종실록B" panose="02020600000000000000" pitchFamily="18" charset="-127"/>
                <a:ea typeface="a세종실록B" panose="02020600000000000000" pitchFamily="18" charset="-127"/>
              </a:rPr>
              <a:t>이재선</a:t>
            </a:r>
            <a:endParaRPr dirty="0"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pic>
        <p:nvPicPr>
          <p:cNvPr id="30" name="Picture 2" descr="사람 아이콘에 대한 이미지 검색결과">
            <a:extLst>
              <a:ext uri="{FF2B5EF4-FFF2-40B4-BE49-F238E27FC236}">
                <a16:creationId xmlns:a16="http://schemas.microsoft.com/office/drawing/2014/main" id="{886A8C54-A60D-4237-AF3F-4DDD8AABB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6782" y="4053567"/>
            <a:ext cx="4204800" cy="42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Shape 372">
            <a:extLst>
              <a:ext uri="{FF2B5EF4-FFF2-40B4-BE49-F238E27FC236}">
                <a16:creationId xmlns:a16="http://schemas.microsoft.com/office/drawing/2014/main" id="{D2070A95-E0C7-4849-A79A-501FB93F0927}"/>
              </a:ext>
            </a:extLst>
          </p:cNvPr>
          <p:cNvSpPr/>
          <p:nvPr/>
        </p:nvSpPr>
        <p:spPr>
          <a:xfrm>
            <a:off x="18381039" y="7483484"/>
            <a:ext cx="183383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 algn="ctr">
              <a:lnSpc>
                <a:spcPct val="80000"/>
              </a:lnSpc>
              <a:defRPr sz="4500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 dirty="0">
                <a:latin typeface="a세종실록B" panose="02020600000000000000" pitchFamily="18" charset="-127"/>
                <a:ea typeface="a세종실록B" panose="02020600000000000000" pitchFamily="18" charset="-127"/>
              </a:rPr>
              <a:t>서정우</a:t>
            </a:r>
            <a:endParaRPr dirty="0"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sp>
        <p:nvSpPr>
          <p:cNvPr id="32" name="Shape 376">
            <a:extLst>
              <a:ext uri="{FF2B5EF4-FFF2-40B4-BE49-F238E27FC236}">
                <a16:creationId xmlns:a16="http://schemas.microsoft.com/office/drawing/2014/main" id="{753E2F80-D679-482E-93E4-F8D3CD6159C8}"/>
              </a:ext>
            </a:extLst>
          </p:cNvPr>
          <p:cNvSpPr/>
          <p:nvPr/>
        </p:nvSpPr>
        <p:spPr>
          <a:xfrm>
            <a:off x="9649848" y="9082337"/>
            <a:ext cx="6492111" cy="253742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/>
          <a:lstStyle>
            <a:lvl1pPr algn="ctr"/>
          </a:lstStyle>
          <a:p>
            <a:pPr marL="685800" indent="-6858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4500" cap="all" baseline="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날씨정보 </a:t>
            </a:r>
            <a:r>
              <a:rPr lang="en-US" altLang="ko-KR" sz="4500" cap="all" baseline="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Parsing</a:t>
            </a:r>
          </a:p>
          <a:p>
            <a:pPr marL="685800" indent="-6858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sz="4500" cap="all" baseline="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Text Clock</a:t>
            </a:r>
          </a:p>
          <a:p>
            <a:pPr marL="685800" indent="-6858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4500" cap="all" baseline="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이미지 디자인</a:t>
            </a:r>
            <a:endParaRPr lang="en-US" altLang="ko-KR" sz="4500" cap="all" baseline="0" dirty="0">
              <a:solidFill>
                <a:schemeClr val="bg2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  <a:p>
            <a:pPr marL="685800" indent="-685800" algn="l">
              <a:lnSpc>
                <a:spcPct val="80000"/>
              </a:lnSpc>
              <a:buFont typeface="Arial" panose="020B0604020202020204" pitchFamily="34" charset="0"/>
              <a:buChar char="•"/>
            </a:pPr>
            <a:endParaRPr sz="4500" cap="all" baseline="0" dirty="0">
              <a:solidFill>
                <a:schemeClr val="bg2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sp>
        <p:nvSpPr>
          <p:cNvPr id="33" name="Shape 376">
            <a:extLst>
              <a:ext uri="{FF2B5EF4-FFF2-40B4-BE49-F238E27FC236}">
                <a16:creationId xmlns:a16="http://schemas.microsoft.com/office/drawing/2014/main" id="{CB76CFA7-B279-411B-9C2E-C6ADB4BC9650}"/>
              </a:ext>
            </a:extLst>
          </p:cNvPr>
          <p:cNvSpPr/>
          <p:nvPr/>
        </p:nvSpPr>
        <p:spPr>
          <a:xfrm>
            <a:off x="16926490" y="9088996"/>
            <a:ext cx="5746897" cy="253742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/>
          <a:lstStyle>
            <a:lvl1pPr algn="ctr"/>
          </a:lstStyle>
          <a:p>
            <a:pPr marL="685800" indent="-6858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4500" cap="all" baseline="0" dirty="0" err="1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센서값</a:t>
            </a:r>
            <a:r>
              <a:rPr lang="ko-KR" altLang="en-US" sz="4500" cap="all" baseline="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 추출</a:t>
            </a:r>
            <a:endParaRPr lang="en-US" altLang="ko-KR" sz="4500" cap="all" baseline="0" dirty="0">
              <a:solidFill>
                <a:schemeClr val="bg2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  <a:p>
            <a:pPr marL="685800" indent="-6858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4500" cap="all" baseline="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문자</a:t>
            </a:r>
            <a:r>
              <a:rPr lang="en-US" altLang="ko-KR" sz="4500" cap="all" baseline="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/</a:t>
            </a:r>
            <a:r>
              <a:rPr lang="ko-KR" altLang="en-US" sz="4500" cap="all" baseline="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전화 연결</a:t>
            </a:r>
            <a:endParaRPr lang="en-US" altLang="ko-KR" sz="4500" cap="all" baseline="0" dirty="0">
              <a:solidFill>
                <a:schemeClr val="bg2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  <a:p>
            <a:pPr marL="685800" indent="-6858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4500" cap="all" baseline="0" dirty="0">
                <a:solidFill>
                  <a:schemeClr val="bg2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발표자료 디자인</a:t>
            </a:r>
            <a:endParaRPr sz="4500" cap="all" baseline="0" dirty="0">
              <a:solidFill>
                <a:schemeClr val="bg2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80192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</p:spPr>
      </p:sp>
      <p:sp>
        <p:nvSpPr>
          <p:cNvPr id="3" name="Shape 43"/>
          <p:cNvSpPr/>
          <p:nvPr/>
        </p:nvSpPr>
        <p:spPr>
          <a:xfrm>
            <a:off x="6650490" y="1316490"/>
            <a:ext cx="11083020" cy="11083020"/>
          </a:xfrm>
          <a:prstGeom prst="ellipse">
            <a:avLst/>
          </a:prstGeom>
          <a:solidFill>
            <a:srgbClr val="01A49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Shape 44"/>
          <p:cNvSpPr/>
          <p:nvPr/>
        </p:nvSpPr>
        <p:spPr>
          <a:xfrm>
            <a:off x="5416340" y="5962750"/>
            <a:ext cx="13551320" cy="12844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80000"/>
              </a:lnSpc>
              <a:defRPr sz="20000" baseline="5999">
                <a:solidFill>
                  <a:srgbClr val="FFFFFF"/>
                </a:solidFill>
              </a:defRPr>
            </a:lvl1pPr>
          </a:lstStyle>
          <a:p>
            <a:r>
              <a:rPr lang="ko-KR" altLang="en-US" sz="9600" cap="all" baseline="0" dirty="0">
                <a:solidFill>
                  <a:schemeClr val="bg1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기획 의도</a:t>
            </a:r>
            <a:endParaRPr sz="9600" cap="all" baseline="0" dirty="0">
              <a:solidFill>
                <a:schemeClr val="bg1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sp>
        <p:nvSpPr>
          <p:cNvPr id="7" name="Shape 47"/>
          <p:cNvSpPr/>
          <p:nvPr/>
        </p:nvSpPr>
        <p:spPr>
          <a:xfrm>
            <a:off x="3378492" y="4897194"/>
            <a:ext cx="3921611" cy="3921611"/>
          </a:xfrm>
          <a:prstGeom prst="ellipse">
            <a:avLst/>
          </a:prstGeom>
          <a:solidFill>
            <a:srgbClr val="4376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48"/>
          <p:cNvSpPr/>
          <p:nvPr/>
        </p:nvSpPr>
        <p:spPr>
          <a:xfrm>
            <a:off x="17100632" y="4897194"/>
            <a:ext cx="3921611" cy="3921611"/>
          </a:xfrm>
          <a:prstGeom prst="ellipse">
            <a:avLst/>
          </a:prstGeom>
          <a:solidFill>
            <a:srgbClr val="5F5CA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" name="Shape 49"/>
          <p:cNvSpPr/>
          <p:nvPr/>
        </p:nvSpPr>
        <p:spPr>
          <a:xfrm>
            <a:off x="21876224" y="5539588"/>
            <a:ext cx="2636823" cy="2636824"/>
          </a:xfrm>
          <a:prstGeom prst="ellipse">
            <a:avLst/>
          </a:prstGeom>
          <a:solidFill>
            <a:srgbClr val="775CA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Shape 50"/>
          <p:cNvSpPr/>
          <p:nvPr/>
        </p:nvSpPr>
        <p:spPr>
          <a:xfrm>
            <a:off x="-129049" y="5539588"/>
            <a:ext cx="2636824" cy="2636824"/>
          </a:xfrm>
          <a:prstGeom prst="ellipse">
            <a:avLst/>
          </a:prstGeom>
          <a:solidFill>
            <a:srgbClr val="1990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9513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382"/>
          <p:cNvSpPr/>
          <p:nvPr/>
        </p:nvSpPr>
        <p:spPr>
          <a:xfrm>
            <a:off x="1926710" y="1607995"/>
            <a:ext cx="5974644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defRPr sz="10000" cap="all" baseline="0">
                <a:solidFill>
                  <a:srgbClr val="676969"/>
                </a:solidFill>
              </a:defRPr>
            </a:lvl1pPr>
          </a:lstStyle>
          <a:p>
            <a:pPr algn="l"/>
            <a:r>
              <a:rPr lang="ko-KR" altLang="en-US" dirty="0">
                <a:latin typeface="a세종실록B" panose="02020600000000000000" pitchFamily="18" charset="-127"/>
                <a:ea typeface="a세종실록B" panose="02020600000000000000" pitchFamily="18" charset="-127"/>
              </a:rPr>
              <a:t>기획의도</a:t>
            </a:r>
            <a:endParaRPr dirty="0"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sp>
        <p:nvSpPr>
          <p:cNvPr id="15" name="Shape 384"/>
          <p:cNvSpPr/>
          <p:nvPr/>
        </p:nvSpPr>
        <p:spPr>
          <a:xfrm>
            <a:off x="1926710" y="9227839"/>
            <a:ext cx="6340885" cy="31077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/>
          </a:lstStyle>
          <a:p>
            <a:pPr marL="571500" indent="-5715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4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자전거를 탈 때는 날씨의 영향을 매우 크게 받기 때문에 기온</a:t>
            </a:r>
            <a:r>
              <a:rPr lang="en-US" altLang="ko-KR" sz="4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/</a:t>
            </a:r>
            <a:r>
              <a:rPr lang="ko-KR" altLang="en-US" sz="4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강수량</a:t>
            </a:r>
            <a:r>
              <a:rPr lang="en-US" altLang="ko-KR" sz="4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/ </a:t>
            </a:r>
            <a:r>
              <a:rPr lang="ko-KR" altLang="en-US" sz="4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풍속</a:t>
            </a:r>
            <a:r>
              <a:rPr lang="en-US" altLang="ko-KR" sz="4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/</a:t>
            </a:r>
            <a:r>
              <a:rPr lang="ko-KR" altLang="en-US" sz="4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미세먼지 등 기상을 잘 </a:t>
            </a:r>
            <a:r>
              <a:rPr lang="ko-KR" altLang="en-US" sz="4000" cap="all" baseline="0" dirty="0" err="1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파악해야된다</a:t>
            </a:r>
            <a:r>
              <a:rPr lang="en-US" altLang="ko-KR" sz="4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.</a:t>
            </a:r>
            <a:endParaRPr sz="4000" cap="all" baseline="0" dirty="0">
              <a:solidFill>
                <a:srgbClr val="676969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sp>
        <p:nvSpPr>
          <p:cNvPr id="17" name="Shape 386"/>
          <p:cNvSpPr/>
          <p:nvPr/>
        </p:nvSpPr>
        <p:spPr>
          <a:xfrm>
            <a:off x="1416501" y="4112606"/>
            <a:ext cx="1059873" cy="1053135"/>
          </a:xfrm>
          <a:prstGeom prst="roundRect">
            <a:avLst>
              <a:gd name="adj" fmla="val 50000"/>
            </a:avLst>
          </a:prstGeom>
          <a:solidFill>
            <a:srgbClr val="1990AD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>
              <a:latin typeface="+mj-lt"/>
            </a:endParaRPr>
          </a:p>
        </p:txBody>
      </p:sp>
      <p:sp>
        <p:nvSpPr>
          <p:cNvPr id="18" name="Shape 387"/>
          <p:cNvSpPr/>
          <p:nvPr/>
        </p:nvSpPr>
        <p:spPr>
          <a:xfrm>
            <a:off x="1527099" y="4630342"/>
            <a:ext cx="864077" cy="5129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ctr">
              <a:defRPr sz="2500" b="1" baseline="47999">
                <a:solidFill>
                  <a:srgbClr val="FFFFFF"/>
                </a:solidFill>
              </a:defRPr>
            </a:lvl1pPr>
          </a:lstStyle>
          <a:p>
            <a:r>
              <a:rPr sz="4000">
                <a:latin typeface="+mj-lt"/>
              </a:rPr>
              <a:t>1</a:t>
            </a:r>
          </a:p>
        </p:txBody>
      </p:sp>
      <p:sp>
        <p:nvSpPr>
          <p:cNvPr id="20" name="Shape 391"/>
          <p:cNvSpPr/>
          <p:nvPr/>
        </p:nvSpPr>
        <p:spPr>
          <a:xfrm>
            <a:off x="8480955" y="4112606"/>
            <a:ext cx="1059873" cy="1053136"/>
          </a:xfrm>
          <a:prstGeom prst="roundRect">
            <a:avLst>
              <a:gd name="adj" fmla="val 50000"/>
            </a:avLst>
          </a:prstGeom>
          <a:solidFill>
            <a:srgbClr val="4376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+mj-lt"/>
            </a:endParaRPr>
          </a:p>
        </p:txBody>
      </p:sp>
      <p:sp>
        <p:nvSpPr>
          <p:cNvPr id="21" name="Shape 392"/>
          <p:cNvSpPr/>
          <p:nvPr/>
        </p:nvSpPr>
        <p:spPr>
          <a:xfrm>
            <a:off x="8591553" y="4630343"/>
            <a:ext cx="864078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>
            <a:lvl1pPr algn="ctr">
              <a:defRPr sz="2500" b="1" baseline="47999">
                <a:solidFill>
                  <a:srgbClr val="FFFFFF"/>
                </a:solidFill>
              </a:defRPr>
            </a:lvl1pPr>
          </a:lstStyle>
          <a:p>
            <a:r>
              <a:rPr sz="4000">
                <a:latin typeface="+mj-lt"/>
              </a:rPr>
              <a:t>2</a:t>
            </a:r>
          </a:p>
        </p:txBody>
      </p:sp>
      <p:sp>
        <p:nvSpPr>
          <p:cNvPr id="23" name="Shape 395"/>
          <p:cNvSpPr/>
          <p:nvPr/>
        </p:nvSpPr>
        <p:spPr>
          <a:xfrm>
            <a:off x="15545409" y="4112606"/>
            <a:ext cx="1059873" cy="1053136"/>
          </a:xfrm>
          <a:prstGeom prst="roundRect">
            <a:avLst>
              <a:gd name="adj" fmla="val 50000"/>
            </a:avLst>
          </a:prstGeom>
          <a:solidFill>
            <a:srgbClr val="5F5CA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+mj-lt"/>
            </a:endParaRPr>
          </a:p>
        </p:txBody>
      </p:sp>
      <p:sp>
        <p:nvSpPr>
          <p:cNvPr id="24" name="Shape 396"/>
          <p:cNvSpPr/>
          <p:nvPr/>
        </p:nvSpPr>
        <p:spPr>
          <a:xfrm>
            <a:off x="15656007" y="4630343"/>
            <a:ext cx="864077" cy="512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spAutoFit/>
          </a:bodyPr>
          <a:lstStyle>
            <a:lvl1pPr algn="ctr">
              <a:defRPr sz="2500" b="1" baseline="47999">
                <a:solidFill>
                  <a:srgbClr val="FFFFFF"/>
                </a:solidFill>
              </a:defRPr>
            </a:lvl1pPr>
          </a:lstStyle>
          <a:p>
            <a:r>
              <a:rPr sz="4000">
                <a:latin typeface="+mj-lt"/>
              </a:rPr>
              <a:t>3</a:t>
            </a:r>
          </a:p>
        </p:txBody>
      </p:sp>
      <p:sp>
        <p:nvSpPr>
          <p:cNvPr id="12" name="Shape 381"/>
          <p:cNvSpPr>
            <a:spLocks noGrp="1"/>
          </p:cNvSpPr>
          <p:nvPr>
            <p:ph type="sldNum" sz="quarter" idx="2"/>
          </p:nvPr>
        </p:nvSpPr>
        <p:spPr>
          <a:xfrm>
            <a:off x="248941" y="12316285"/>
            <a:ext cx="864077" cy="51296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z="4000"/>
              <a:t>7</a:t>
            </a:fld>
            <a:endParaRPr sz="4000" dirty="0"/>
          </a:p>
        </p:txBody>
      </p:sp>
      <p:sp>
        <p:nvSpPr>
          <p:cNvPr id="22" name="Shape 384">
            <a:extLst>
              <a:ext uri="{FF2B5EF4-FFF2-40B4-BE49-F238E27FC236}">
                <a16:creationId xmlns:a16="http://schemas.microsoft.com/office/drawing/2014/main" id="{7F6CD0C7-B9D9-4F8C-8C23-003FA3981A64}"/>
              </a:ext>
            </a:extLst>
          </p:cNvPr>
          <p:cNvSpPr/>
          <p:nvPr/>
        </p:nvSpPr>
        <p:spPr>
          <a:xfrm>
            <a:off x="8267595" y="9227839"/>
            <a:ext cx="6340885" cy="31077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/>
          </a:lstStyle>
          <a:p>
            <a:pPr marL="571500" indent="-5715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4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자전거는 사고의 위험이 있고 사고의 빠른 대처가 중요하다</a:t>
            </a:r>
            <a:r>
              <a:rPr lang="en-US" altLang="ko-KR" sz="4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.</a:t>
            </a:r>
            <a:endParaRPr sz="4000" cap="all" baseline="0" dirty="0">
              <a:solidFill>
                <a:srgbClr val="676969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sp>
        <p:nvSpPr>
          <p:cNvPr id="27" name="Shape 384">
            <a:extLst>
              <a:ext uri="{FF2B5EF4-FFF2-40B4-BE49-F238E27FC236}">
                <a16:creationId xmlns:a16="http://schemas.microsoft.com/office/drawing/2014/main" id="{F3CBA984-A708-48B5-AD4A-16FFB7262A2E}"/>
              </a:ext>
            </a:extLst>
          </p:cNvPr>
          <p:cNvSpPr/>
          <p:nvPr/>
        </p:nvSpPr>
        <p:spPr>
          <a:xfrm>
            <a:off x="14773903" y="9227839"/>
            <a:ext cx="7265482" cy="31077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/>
          </a:lstStyle>
          <a:p>
            <a:pPr marL="571500" indent="-5715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ko-KR" altLang="en-US" sz="4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자전거를 탄 내역을 꾸준히 기록</a:t>
            </a:r>
            <a:r>
              <a:rPr lang="en-US" altLang="ko-KR" sz="4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/</a:t>
            </a:r>
            <a:r>
              <a:rPr lang="ko-KR" altLang="en-US" sz="4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관리 하기 어렵다</a:t>
            </a:r>
            <a:r>
              <a:rPr lang="en-US" altLang="ko-KR" sz="4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.</a:t>
            </a:r>
            <a:endParaRPr sz="4000" cap="all" baseline="0" dirty="0">
              <a:solidFill>
                <a:srgbClr val="676969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92DD7F-9AED-489D-901C-28104D34F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92" y="4112606"/>
            <a:ext cx="4657890" cy="4657890"/>
          </a:xfrm>
          <a:prstGeom prst="rect">
            <a:avLst/>
          </a:prstGeom>
        </p:spPr>
      </p:pic>
      <p:pic>
        <p:nvPicPr>
          <p:cNvPr id="6148" name="Picture 4" descr="자전거 사고 아이콘에 대한 이미지 검색결과">
            <a:extLst>
              <a:ext uri="{FF2B5EF4-FFF2-40B4-BE49-F238E27FC236}">
                <a16:creationId xmlns:a16="http://schemas.microsoft.com/office/drawing/2014/main" id="{C56FD32E-792B-4C57-A979-4E4917CBC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856" y="5334000"/>
            <a:ext cx="5251938" cy="262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hape 384">
            <a:extLst>
              <a:ext uri="{FF2B5EF4-FFF2-40B4-BE49-F238E27FC236}">
                <a16:creationId xmlns:a16="http://schemas.microsoft.com/office/drawing/2014/main" id="{0CCEAB80-25E3-41EE-9E2A-7A2917DDC909}"/>
              </a:ext>
            </a:extLst>
          </p:cNvPr>
          <p:cNvSpPr/>
          <p:nvPr/>
        </p:nvSpPr>
        <p:spPr>
          <a:xfrm>
            <a:off x="16075345" y="5543353"/>
            <a:ext cx="6340885" cy="31077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noAutofit/>
          </a:bodyPr>
          <a:lstStyle>
            <a:lvl1pPr algn="ctr"/>
          </a:lstStyle>
          <a:p>
            <a:pPr algn="l"/>
            <a:r>
              <a:rPr lang="en-US" altLang="ko-KR" sz="4000" dirty="0"/>
              <a:t>2017/07/05.</a:t>
            </a:r>
          </a:p>
          <a:p>
            <a:pPr algn="l"/>
            <a:r>
              <a:rPr lang="en-US" altLang="ko-KR" sz="4000" dirty="0"/>
              <a:t> </a:t>
            </a:r>
            <a:r>
              <a:rPr lang="ko-KR" altLang="en-US" sz="4000" dirty="0"/>
              <a:t>북구 </a:t>
            </a:r>
            <a:r>
              <a:rPr lang="ko-KR" altLang="en-US" sz="4000" dirty="0" err="1"/>
              <a:t>침산동</a:t>
            </a:r>
            <a:r>
              <a:rPr lang="ko-KR" altLang="en-US" sz="4000" dirty="0"/>
              <a:t> </a:t>
            </a:r>
            <a:r>
              <a:rPr lang="en-US" altLang="ko-KR" sz="4000" dirty="0"/>
              <a:t>– </a:t>
            </a:r>
            <a:r>
              <a:rPr lang="ko-KR" altLang="en-US" sz="4000" dirty="0"/>
              <a:t>수성구 </a:t>
            </a:r>
            <a:r>
              <a:rPr lang="ko-KR" altLang="en-US" sz="4000" dirty="0" err="1"/>
              <a:t>황금동</a:t>
            </a:r>
            <a:endParaRPr lang="en-US" altLang="ko-KR" sz="4000" dirty="0"/>
          </a:p>
          <a:p>
            <a:pPr algn="l"/>
            <a:r>
              <a:rPr lang="en-US" altLang="ko-KR" sz="4000" dirty="0"/>
              <a:t>13:00 ~ 16:00, </a:t>
            </a:r>
            <a:r>
              <a:rPr lang="ko-KR" altLang="en-US" sz="4000" dirty="0"/>
              <a:t>거리 </a:t>
            </a:r>
            <a:r>
              <a:rPr lang="en-US" altLang="ko-KR" sz="4000" dirty="0"/>
              <a:t>: 40km </a:t>
            </a:r>
          </a:p>
          <a:p>
            <a:pPr algn="l"/>
            <a:r>
              <a:rPr lang="en-US" altLang="ko-KR" sz="4000" dirty="0"/>
              <a:t>2017/08/08.</a:t>
            </a:r>
          </a:p>
          <a:p>
            <a:pPr algn="l"/>
            <a:r>
              <a:rPr lang="en-US" altLang="ko-KR" sz="4000" dirty="0"/>
              <a:t> </a:t>
            </a:r>
            <a:r>
              <a:rPr lang="ko-KR" altLang="en-US" sz="4000" dirty="0"/>
              <a:t>북구 </a:t>
            </a:r>
            <a:r>
              <a:rPr lang="ko-KR" altLang="en-US" sz="4000" dirty="0" err="1"/>
              <a:t>침산동</a:t>
            </a:r>
            <a:r>
              <a:rPr lang="ko-KR" altLang="en-US" sz="4000" dirty="0"/>
              <a:t> </a:t>
            </a:r>
            <a:r>
              <a:rPr lang="en-US" altLang="ko-KR" sz="4000" dirty="0"/>
              <a:t>– </a:t>
            </a:r>
            <a:r>
              <a:rPr lang="ko-KR" altLang="en-US" sz="4000" dirty="0"/>
              <a:t>남구 </a:t>
            </a:r>
            <a:r>
              <a:rPr lang="ko-KR" altLang="en-US" sz="4000" dirty="0" err="1"/>
              <a:t>안지랑역</a:t>
            </a:r>
            <a:endParaRPr lang="ko-KR" altLang="en-US" sz="4000" dirty="0"/>
          </a:p>
          <a:p>
            <a:pPr algn="l"/>
            <a:r>
              <a:rPr lang="en-US" altLang="ko-KR" sz="4000" dirty="0"/>
              <a:t>13:00 ~ 16:00, </a:t>
            </a:r>
            <a:r>
              <a:rPr lang="ko-KR" altLang="en-US" sz="4000" dirty="0"/>
              <a:t>거리 </a:t>
            </a:r>
            <a:r>
              <a:rPr lang="en-US" altLang="ko-KR" sz="4000" dirty="0"/>
              <a:t>: 60km </a:t>
            </a:r>
            <a:endParaRPr lang="ko-KR" altLang="en-US" sz="4000" dirty="0"/>
          </a:p>
          <a:p>
            <a:pPr algn="l"/>
            <a:r>
              <a:rPr lang="en-US" altLang="ko-KR" sz="4000" dirty="0"/>
              <a:t>,…</a:t>
            </a:r>
          </a:p>
          <a:p>
            <a:pPr algn="l"/>
            <a:r>
              <a:rPr lang="en-US" altLang="ko-KR" sz="4000" dirty="0"/>
              <a:t>….</a:t>
            </a:r>
            <a:endParaRPr sz="4000" dirty="0"/>
          </a:p>
        </p:txBody>
      </p:sp>
      <p:sp>
        <p:nvSpPr>
          <p:cNvPr id="29" name="Shape 241">
            <a:extLst>
              <a:ext uri="{FF2B5EF4-FFF2-40B4-BE49-F238E27FC236}">
                <a16:creationId xmlns:a16="http://schemas.microsoft.com/office/drawing/2014/main" id="{FB071109-989D-499D-B1A4-B3FBFDE2A10A}"/>
              </a:ext>
            </a:extLst>
          </p:cNvPr>
          <p:cNvSpPr/>
          <p:nvPr/>
        </p:nvSpPr>
        <p:spPr>
          <a:xfrm>
            <a:off x="248941" y="2925194"/>
            <a:ext cx="8835452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sz="2600" b="1" cap="all" baseline="0">
                <a:solidFill>
                  <a:srgbClr val="01A49E"/>
                </a:solidFill>
              </a:defRPr>
            </a:lvl1pPr>
          </a:lstStyle>
          <a:p>
            <a:r>
              <a:rPr lang="en-US" dirty="0"/>
              <a:t>Android final project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22092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/>
      <p:bldP spid="20" grpId="0" animBg="1"/>
      <p:bldP spid="21" grpId="0" animBg="1"/>
      <p:bldP spid="23" grpId="0" animBg="1"/>
      <p:bldP spid="24" grpId="0" animBg="1"/>
      <p:bldP spid="22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</p:spPr>
      </p:sp>
      <p:sp>
        <p:nvSpPr>
          <p:cNvPr id="3" name="Shape 43"/>
          <p:cNvSpPr/>
          <p:nvPr/>
        </p:nvSpPr>
        <p:spPr>
          <a:xfrm>
            <a:off x="6650490" y="1316490"/>
            <a:ext cx="11083020" cy="11083020"/>
          </a:xfrm>
          <a:prstGeom prst="ellipse">
            <a:avLst/>
          </a:prstGeom>
          <a:solidFill>
            <a:srgbClr val="01A49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+mj-lt"/>
            </a:endParaRPr>
          </a:p>
        </p:txBody>
      </p:sp>
      <p:sp>
        <p:nvSpPr>
          <p:cNvPr id="5" name="Shape 44"/>
          <p:cNvSpPr/>
          <p:nvPr/>
        </p:nvSpPr>
        <p:spPr>
          <a:xfrm>
            <a:off x="5416340" y="5962750"/>
            <a:ext cx="13551320" cy="12844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80000"/>
              </a:lnSpc>
              <a:defRPr sz="20000" baseline="5999">
                <a:solidFill>
                  <a:srgbClr val="FFFFFF"/>
                </a:solidFill>
              </a:defRPr>
            </a:lvl1pPr>
          </a:lstStyle>
          <a:p>
            <a:r>
              <a:rPr lang="ko-KR" altLang="en-US" sz="9600" cap="all" baseline="0" dirty="0">
                <a:solidFill>
                  <a:schemeClr val="bg1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주요 기능</a:t>
            </a:r>
            <a:endParaRPr sz="9600" cap="all" baseline="0" dirty="0">
              <a:solidFill>
                <a:schemeClr val="bg1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sp>
        <p:nvSpPr>
          <p:cNvPr id="7" name="Shape 47"/>
          <p:cNvSpPr/>
          <p:nvPr/>
        </p:nvSpPr>
        <p:spPr>
          <a:xfrm>
            <a:off x="3378492" y="4897194"/>
            <a:ext cx="3921611" cy="3921611"/>
          </a:xfrm>
          <a:prstGeom prst="ellipse">
            <a:avLst/>
          </a:prstGeom>
          <a:solidFill>
            <a:srgbClr val="4376A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+mj-lt"/>
            </a:endParaRPr>
          </a:p>
        </p:txBody>
      </p:sp>
      <p:sp>
        <p:nvSpPr>
          <p:cNvPr id="8" name="Shape 48"/>
          <p:cNvSpPr/>
          <p:nvPr/>
        </p:nvSpPr>
        <p:spPr>
          <a:xfrm>
            <a:off x="17100632" y="4897194"/>
            <a:ext cx="3921611" cy="3921611"/>
          </a:xfrm>
          <a:prstGeom prst="ellipse">
            <a:avLst/>
          </a:prstGeom>
          <a:solidFill>
            <a:srgbClr val="5F5CA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+mj-lt"/>
            </a:endParaRPr>
          </a:p>
        </p:txBody>
      </p:sp>
      <p:sp>
        <p:nvSpPr>
          <p:cNvPr id="9" name="Shape 49"/>
          <p:cNvSpPr/>
          <p:nvPr/>
        </p:nvSpPr>
        <p:spPr>
          <a:xfrm>
            <a:off x="21876224" y="5539588"/>
            <a:ext cx="2636823" cy="2636824"/>
          </a:xfrm>
          <a:prstGeom prst="ellipse">
            <a:avLst/>
          </a:prstGeom>
          <a:solidFill>
            <a:srgbClr val="775CA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+mj-lt"/>
            </a:endParaRPr>
          </a:p>
        </p:txBody>
      </p:sp>
      <p:sp>
        <p:nvSpPr>
          <p:cNvPr id="10" name="Shape 50"/>
          <p:cNvSpPr/>
          <p:nvPr/>
        </p:nvSpPr>
        <p:spPr>
          <a:xfrm>
            <a:off x="-129049" y="5539588"/>
            <a:ext cx="2636824" cy="2636824"/>
          </a:xfrm>
          <a:prstGeom prst="ellipse">
            <a:avLst/>
          </a:prstGeom>
          <a:solidFill>
            <a:srgbClr val="1990A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59966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roup 343"/>
          <p:cNvGrpSpPr/>
          <p:nvPr/>
        </p:nvGrpSpPr>
        <p:grpSpPr>
          <a:xfrm>
            <a:off x="-5759460" y="2053924"/>
            <a:ext cx="9684353" cy="9684354"/>
            <a:chOff x="-759891" y="0"/>
            <a:chExt cx="9684351" cy="9684351"/>
          </a:xfrm>
        </p:grpSpPr>
        <p:grpSp>
          <p:nvGrpSpPr>
            <p:cNvPr id="341" name="Group 341"/>
            <p:cNvGrpSpPr/>
            <p:nvPr/>
          </p:nvGrpSpPr>
          <p:grpSpPr>
            <a:xfrm>
              <a:off x="-759891" y="0"/>
              <a:ext cx="9684351" cy="9684351"/>
              <a:chOff x="-759891" y="0"/>
              <a:chExt cx="9684350" cy="9684350"/>
            </a:xfrm>
          </p:grpSpPr>
          <p:graphicFrame>
            <p:nvGraphicFramePr>
              <p:cNvPr id="339" name="Chart 339"/>
              <p:cNvGraphicFramePr/>
              <p:nvPr>
                <p:extLst>
                  <p:ext uri="{D42A27DB-BD31-4B8C-83A1-F6EECF244321}">
                    <p14:modId xmlns:p14="http://schemas.microsoft.com/office/powerpoint/2010/main" val="2007881511"/>
                  </p:ext>
                </p:extLst>
              </p:nvPr>
            </p:nvGraphicFramePr>
            <p:xfrm>
              <a:off x="-294141" y="465749"/>
              <a:ext cx="8752850" cy="875285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340" name="Shape 340"/>
              <p:cNvSpPr/>
              <p:nvPr/>
            </p:nvSpPr>
            <p:spPr>
              <a:xfrm>
                <a:off x="-759891" y="0"/>
                <a:ext cx="9684350" cy="9684350"/>
              </a:xfrm>
              <a:prstGeom prst="ellipse">
                <a:avLst/>
              </a:prstGeom>
              <a:noFill/>
              <a:ln w="57150" cap="flat">
                <a:solidFill>
                  <a:srgbClr val="919191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aseline="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342" name="Shape 342"/>
            <p:cNvSpPr/>
            <p:nvPr/>
          </p:nvSpPr>
          <p:spPr>
            <a:xfrm>
              <a:off x="3364727" y="3364727"/>
              <a:ext cx="2954895" cy="295489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344" name="Shape 344"/>
          <p:cNvSpPr/>
          <p:nvPr/>
        </p:nvSpPr>
        <p:spPr>
          <a:xfrm>
            <a:off x="3364695" y="5807256"/>
            <a:ext cx="2954896" cy="1014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0173" y="0"/>
                </a:lnTo>
                <a:lnTo>
                  <a:pt x="21600" y="0"/>
                </a:lnTo>
              </a:path>
            </a:pathLst>
          </a:custGeom>
          <a:noFill/>
          <a:ln w="57150" cap="flat">
            <a:solidFill>
              <a:srgbClr val="919191"/>
            </a:solidFill>
            <a:custDash>
              <a:ds d="200000" sp="200000"/>
            </a:custDash>
            <a:miter lim="400000"/>
            <a:tailEnd type="oval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1647342" y="1817161"/>
            <a:ext cx="4776365" cy="1919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0173" y="0"/>
                </a:lnTo>
                <a:lnTo>
                  <a:pt x="21600" y="0"/>
                </a:lnTo>
              </a:path>
            </a:pathLst>
          </a:custGeom>
          <a:noFill/>
          <a:ln w="57150" cap="flat">
            <a:solidFill>
              <a:srgbClr val="919191"/>
            </a:solidFill>
            <a:custDash>
              <a:ds d="200000" sp="200000"/>
            </a:custDash>
            <a:miter lim="400000"/>
            <a:tailEnd type="oval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2689615" y="9462941"/>
            <a:ext cx="3734092" cy="1014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173" y="21600"/>
                </a:lnTo>
                <a:lnTo>
                  <a:pt x="21600" y="21600"/>
                </a:lnTo>
              </a:path>
            </a:pathLst>
          </a:custGeom>
          <a:noFill/>
          <a:ln w="57150" cap="flat">
            <a:solidFill>
              <a:srgbClr val="919191"/>
            </a:solidFill>
            <a:custDash>
              <a:ds d="200000" sp="200000"/>
            </a:custDash>
            <a:miter lim="400000"/>
            <a:tailEnd type="oval" w="med" len="med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4A7CAC-56BB-4E0A-B68B-D1950126226C}"/>
              </a:ext>
            </a:extLst>
          </p:cNvPr>
          <p:cNvGrpSpPr/>
          <p:nvPr/>
        </p:nvGrpSpPr>
        <p:grpSpPr>
          <a:xfrm>
            <a:off x="775225" y="4047764"/>
            <a:ext cx="1089660" cy="1089660"/>
            <a:chOff x="480060" y="3566160"/>
            <a:chExt cx="1089660" cy="1089660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EC2D3B0-AE69-4E1B-8DD7-B5A744874D4A}"/>
                </a:ext>
              </a:extLst>
            </p:cNvPr>
            <p:cNvSpPr/>
            <p:nvPr/>
          </p:nvSpPr>
          <p:spPr>
            <a:xfrm>
              <a:off x="939305" y="3740636"/>
              <a:ext cx="136727" cy="166730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9CE511D-79E6-440F-80B5-190BA8C6B9B4}"/>
                </a:ext>
              </a:extLst>
            </p:cNvPr>
            <p:cNvSpPr/>
            <p:nvPr/>
          </p:nvSpPr>
          <p:spPr>
            <a:xfrm>
              <a:off x="941340" y="3986504"/>
              <a:ext cx="137141" cy="451003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39854AB-A472-4B26-825B-8A3C2442A6B9}"/>
                </a:ext>
              </a:extLst>
            </p:cNvPr>
            <p:cNvSpPr/>
            <p:nvPr/>
          </p:nvSpPr>
          <p:spPr>
            <a:xfrm>
              <a:off x="480060" y="3566160"/>
              <a:ext cx="1089660" cy="1089660"/>
            </a:xfrm>
            <a:prstGeom prst="ellipse">
              <a:avLst/>
            </a:prstGeom>
            <a:noFill/>
            <a:ln w="19050" cap="flat">
              <a:solidFill>
                <a:schemeClr val="bg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endParaRPr>
            </a:p>
          </p:txBody>
        </p:sp>
      </p:grpSp>
      <p:pic>
        <p:nvPicPr>
          <p:cNvPr id="5128" name="Picture 8" descr="위험 아이콘에 대한 이미지 검색결과">
            <a:extLst>
              <a:ext uri="{FF2B5EF4-FFF2-40B4-BE49-F238E27FC236}">
                <a16:creationId xmlns:a16="http://schemas.microsoft.com/office/drawing/2014/main" id="{99147178-4D0D-4F7B-9910-2F6E15665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561" y="6153463"/>
            <a:ext cx="1013384" cy="89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편지종이 아이콘에 대한 이미지 검색결과">
            <a:extLst>
              <a:ext uri="{FF2B5EF4-FFF2-40B4-BE49-F238E27FC236}">
                <a16:creationId xmlns:a16="http://schemas.microsoft.com/office/drawing/2014/main" id="{858D5291-BA28-4A5C-9088-7E587ABA1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217" y="8698647"/>
            <a:ext cx="572250" cy="72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Shape 262">
            <a:extLst>
              <a:ext uri="{FF2B5EF4-FFF2-40B4-BE49-F238E27FC236}">
                <a16:creationId xmlns:a16="http://schemas.microsoft.com/office/drawing/2014/main" id="{7EF8765E-F61B-4D9E-A01B-8FE810963D0D}"/>
              </a:ext>
            </a:extLst>
          </p:cNvPr>
          <p:cNvSpPr/>
          <p:nvPr/>
        </p:nvSpPr>
        <p:spPr>
          <a:xfrm>
            <a:off x="6889458" y="317024"/>
            <a:ext cx="14903369" cy="3000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 algn="l">
              <a:lnSpc>
                <a:spcPct val="80000"/>
              </a:lnSpc>
            </a:pPr>
            <a:r>
              <a:rPr lang="ko-KR" altLang="en-US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자전거 타기 전</a:t>
            </a:r>
            <a:r>
              <a:rPr lang="en-US" altLang="ko-KR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/</a:t>
            </a:r>
            <a:r>
              <a:rPr lang="ko-KR" altLang="en-US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후에 필요한 정보 제공</a:t>
            </a:r>
            <a:endParaRPr sz="6000" cap="all" baseline="0" dirty="0">
              <a:solidFill>
                <a:srgbClr val="676969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sp>
        <p:nvSpPr>
          <p:cNvPr id="32" name="Shape 262">
            <a:extLst>
              <a:ext uri="{FF2B5EF4-FFF2-40B4-BE49-F238E27FC236}">
                <a16:creationId xmlns:a16="http://schemas.microsoft.com/office/drawing/2014/main" id="{86B0DEDC-E7B8-4AB9-947A-37AE5A195CC4}"/>
              </a:ext>
            </a:extLst>
          </p:cNvPr>
          <p:cNvSpPr/>
          <p:nvPr/>
        </p:nvSpPr>
        <p:spPr>
          <a:xfrm>
            <a:off x="6889457" y="4421605"/>
            <a:ext cx="14903369" cy="3000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 algn="l">
              <a:lnSpc>
                <a:spcPct val="80000"/>
              </a:lnSpc>
            </a:pPr>
            <a:r>
              <a:rPr lang="ko-KR" altLang="en-US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사고 시에 알림을 통해 빠른 대처</a:t>
            </a:r>
            <a:endParaRPr sz="6000" cap="all" baseline="0" dirty="0">
              <a:solidFill>
                <a:srgbClr val="676969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  <p:sp>
        <p:nvSpPr>
          <p:cNvPr id="33" name="Shape 262">
            <a:extLst>
              <a:ext uri="{FF2B5EF4-FFF2-40B4-BE49-F238E27FC236}">
                <a16:creationId xmlns:a16="http://schemas.microsoft.com/office/drawing/2014/main" id="{04738CBE-F9D3-4E6D-8D7B-4701FB19EA75}"/>
              </a:ext>
            </a:extLst>
          </p:cNvPr>
          <p:cNvSpPr/>
          <p:nvPr/>
        </p:nvSpPr>
        <p:spPr>
          <a:xfrm>
            <a:off x="6791016" y="8977601"/>
            <a:ext cx="14903369" cy="3000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/>
          </a:lstStyle>
          <a:p>
            <a:pPr algn="l">
              <a:lnSpc>
                <a:spcPct val="80000"/>
              </a:lnSpc>
            </a:pPr>
            <a:r>
              <a:rPr lang="ko-KR" altLang="en-US" sz="6000" cap="all" baseline="0" dirty="0">
                <a:solidFill>
                  <a:srgbClr val="676969"/>
                </a:solidFill>
                <a:latin typeface="a세종실록B" panose="02020600000000000000" pitchFamily="18" charset="-127"/>
                <a:ea typeface="a세종실록B" panose="02020600000000000000" pitchFamily="18" charset="-127"/>
              </a:rPr>
              <a:t>주행 기록을 저장하여 운동 스케줄 조정</a:t>
            </a:r>
            <a:endParaRPr sz="6000" cap="all" baseline="0" dirty="0">
              <a:solidFill>
                <a:srgbClr val="676969"/>
              </a:solidFill>
              <a:latin typeface="a세종실록B" panose="02020600000000000000" pitchFamily="18" charset="-127"/>
              <a:ea typeface="a세종실록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97557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84848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52173">
            <a:ln>
              <a:noFill/>
            </a:ln>
            <a:solidFill>
              <a:srgbClr val="84848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300" b="0" i="0" u="none" strike="noStrike" cap="none" spc="0" normalizeH="0" baseline="52173">
            <a:ln>
              <a:noFill/>
            </a:ln>
            <a:solidFill>
              <a:srgbClr val="84848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488</Words>
  <Application>Microsoft Office PowerPoint</Application>
  <PresentationFormat>사용자 지정</PresentationFormat>
  <Paragraphs>203</Paragraphs>
  <Slides>32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Arial</vt:lpstr>
      <vt:lpstr>Open Sans Semibold</vt:lpstr>
      <vt:lpstr>a세종실록B</vt:lpstr>
      <vt:lpstr>Helvetica Light</vt:lpstr>
      <vt:lpstr>Helvetica Neue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서정우</cp:lastModifiedBy>
  <cp:revision>184</cp:revision>
  <dcterms:modified xsi:type="dcterms:W3CDTF">2017-12-17T11:56:39Z</dcterms:modified>
</cp:coreProperties>
</file>