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59" r:id="rId9"/>
    <p:sldId id="268" r:id="rId10"/>
    <p:sldId id="260" r:id="rId11"/>
    <p:sldId id="269" r:id="rId12"/>
    <p:sldId id="261" r:id="rId13"/>
    <p:sldId id="270" r:id="rId14"/>
    <p:sldId id="271" r:id="rId15"/>
    <p:sldId id="272" r:id="rId16"/>
    <p:sldId id="273" r:id="rId17"/>
    <p:sldId id="262" r:id="rId18"/>
    <p:sldId id="26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400"/>
            <a:ext cx="7772400" cy="14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kern="0" baseline="0" dirty="0">
                <a:solidFill>
                  <a:srgbClr val="0070C0"/>
                </a:solidFill>
              </a:defRPr>
            </a:lvl1pPr>
          </a:lstStyle>
          <a:p>
            <a:pPr lvl="0" eaLnBrk="0" fontAlgn="base" hangingPunct="0">
              <a:spcAft>
                <a:spcPct val="0"/>
              </a:spcAft>
            </a:pPr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3200"/>
            <a:ext cx="6400800" cy="17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>
              <a:buNone/>
              <a:defRPr lang="en-US" sz="2400" dirty="0">
                <a:solidFill>
                  <a:schemeClr val="tx1"/>
                </a:solidFill>
              </a:defRPr>
            </a:lvl1pPr>
          </a:lstStyle>
          <a:p>
            <a:pPr marL="0" lvl="0" indent="0" algn="ctr" eaLnBrk="0" fontAlgn="base" hangingPunct="0">
              <a:spcAft>
                <a:spcPct val="0"/>
              </a:spcAft>
            </a:pPr>
            <a:r>
              <a:rPr lang="en-US" altLang="ko-KR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47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1199"/>
            <a:ext cx="8229600" cy="5256000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7816-03FC-4A0E-820F-646382E15B2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246BF-29BE-4629-9B2A-B3C6974E3D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1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7816-03FC-4A0E-820F-646382E15B2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246BF-29BE-4629-9B2A-B3C6974E3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76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AB7816-03FC-4A0E-820F-646382E15B2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F3246BF-29BE-4629-9B2A-B3C6974E3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11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DAB7816-03FC-4A0E-820F-646382E15B2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F3246BF-29BE-4629-9B2A-B3C6974E3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62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7816-03FC-4A0E-820F-646382E15B2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246BF-29BE-4629-9B2A-B3C6974E3D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53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7816-03FC-4A0E-820F-646382E15B2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246BF-29BE-4629-9B2A-B3C6974E3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7816-03FC-4A0E-820F-646382E15B2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246BF-29BE-4629-9B2A-B3C6974E3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2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7816-03FC-4A0E-820F-646382E15B2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246BF-29BE-4629-9B2A-B3C6974E3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628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435444"/>
            <a:ext cx="2085975" cy="206938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DAB7816-03FC-4A0E-820F-646382E15B2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435444"/>
            <a:ext cx="561975" cy="206938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F3246BF-29BE-4629-9B2A-B3C6974E3DC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6435443"/>
            <a:ext cx="2137143" cy="27809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051199"/>
            <a:ext cx="8229600" cy="525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altLang="ko-KR" smtClean="0"/>
              <a:t>Edit Master text styles</a:t>
            </a:r>
          </a:p>
          <a:p>
            <a:pPr marL="342900" lvl="1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altLang="ko-KR" smtClean="0"/>
              <a:t>Second level</a:t>
            </a:r>
          </a:p>
          <a:p>
            <a:pPr marL="342900" lvl="2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altLang="ko-KR" smtClean="0"/>
              <a:t>Third level</a:t>
            </a:r>
          </a:p>
          <a:p>
            <a:pPr marL="342900" lvl="3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altLang="ko-KR" smtClean="0"/>
              <a:t>Fourth level</a:t>
            </a:r>
          </a:p>
          <a:p>
            <a:pPr marL="342900" lvl="4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33" name="Title Placeholder 2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kumimoji="1" lang="ko-KR" altLang="en-US" sz="2400" b="1" kern="1200" dirty="0">
          <a:solidFill>
            <a:schemeClr val="tx1"/>
          </a:solidFill>
          <a:effectLst/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lang="en-US" altLang="ko-KR" sz="22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kumimoji="1" lang="en-US" altLang="ko-KR" sz="20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lang="en-US" altLang="ko-KR" sz="20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kumimoji="1" lang="en-US" altLang="ko-KR" sz="18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lang="ko-KR" altLang="en-US" sz="18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Jaeseok</a:t>
            </a:r>
            <a:r>
              <a:rPr lang="en-US" altLang="ko-KR" dirty="0" smtClean="0"/>
              <a:t> </a:t>
            </a:r>
            <a:r>
              <a:rPr lang="en-US" altLang="ko-KR" dirty="0" smtClean="0"/>
              <a:t>Jang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07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1198"/>
                <a:ext cx="8229600" cy="580680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Consider a box containing cards</a:t>
                </a:r>
              </a:p>
              <a:p>
                <a:pPr lvl="1"/>
                <a:r>
                  <a:rPr lang="en-US" altLang="ko-KR" dirty="0" smtClean="0"/>
                  <a:t>Each box is numbered either 0 or 1</a:t>
                </a:r>
              </a:p>
              <a:p>
                <a:pPr lvl="1"/>
                <a:r>
                  <a:rPr lang="en-US" altLang="ko-KR" dirty="0" smtClean="0"/>
                  <a:t>Estimate the percentage of the cards that are numbered with a 1</a:t>
                </a:r>
              </a:p>
              <a:p>
                <a:pPr lvl="1"/>
                <a:r>
                  <a:rPr lang="en-US" altLang="ko-KR" dirty="0" smtClean="0"/>
                  <a:t>Population is called the population box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 smtClean="0"/>
                  <a:t> → known parameter, 60%</a:t>
                </a:r>
              </a:p>
              <a:p>
                <a:pPr lvl="1"/>
                <a:r>
                  <a:rPr lang="en-US" altLang="ko-KR" dirty="0" smtClean="0"/>
                  <a:t>Estimate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 smtClean="0"/>
                  <a:t>, pretending that we do not know its value</a:t>
                </a:r>
              </a:p>
              <a:p>
                <a:pPr lvl="2"/>
                <a:r>
                  <a:rPr lang="en-US" altLang="ko-KR" dirty="0" smtClean="0"/>
                  <a:t>Examining 25 cards in the population box</a:t>
                </a:r>
              </a:p>
              <a:p>
                <a:r>
                  <a:rPr lang="en-US" altLang="ko-KR" dirty="0" smtClean="0"/>
                  <a:t>Take a simple random sample with replacement</a:t>
                </a:r>
              </a:p>
              <a:p>
                <a:pPr lvl="1"/>
                <a:r>
                  <a:rPr lang="en-US" altLang="ko-KR" dirty="0" smtClean="0"/>
                  <a:t>Mix the box of cards</a:t>
                </a:r>
              </a:p>
              <a:p>
                <a:pPr lvl="1"/>
                <a:r>
                  <a:rPr lang="en-US" altLang="ko-KR" dirty="0" smtClean="0"/>
                  <a:t>Choose one at random</a:t>
                </a:r>
              </a:p>
              <a:p>
                <a:pPr lvl="1"/>
                <a:r>
                  <a:rPr lang="en-US" altLang="ko-KR" dirty="0" smtClean="0"/>
                  <a:t>Record it</a:t>
                </a:r>
              </a:p>
              <a:p>
                <a:pPr lvl="1"/>
                <a:r>
                  <a:rPr lang="en-US" altLang="ko-KR" dirty="0" smtClean="0"/>
                  <a:t>Replace it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Repeat the procedure until we have recorded the numbers on 25 cards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1198"/>
                <a:ext cx="8229600" cy="5806801"/>
              </a:xfrm>
              <a:blipFill>
                <a:blip r:embed="rId2"/>
                <a:stretch>
                  <a:fillRect l="-815" t="-630" r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05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1198"/>
                <a:ext cx="8229600" cy="5806801"/>
              </a:xfrm>
            </p:spPr>
            <p:txBody>
              <a:bodyPr>
                <a:normAutofit/>
              </a:bodyPr>
              <a:lstStyle/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Sample percentage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=14/25=0.56=56%</a:t>
                </a:r>
              </a:p>
              <a:p>
                <a:r>
                  <a:rPr lang="en-US" altLang="ko-KR" dirty="0" smtClean="0"/>
                  <a:t>4 percentage points below the true population value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 smtClean="0"/>
                  <a:t>(60%)</a:t>
                </a:r>
              </a:p>
              <a:p>
                <a:pPr lvl="1"/>
                <a:r>
                  <a:rPr lang="en-US" altLang="ko-KR" dirty="0" smtClean="0"/>
                  <a:t>Random sample error or random error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1198"/>
                <a:ext cx="8229600" cy="5806801"/>
              </a:xfrm>
              <a:blipFill>
                <a:blip r:embed="rId2"/>
                <a:stretch>
                  <a:fillRect l="-815" r="-2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051198"/>
            <a:ext cx="42672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2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experiment</a:t>
            </a:r>
          </a:p>
          <a:p>
            <a:pPr lvl="1"/>
            <a:r>
              <a:rPr lang="en-US" altLang="ko-KR" dirty="0" smtClean="0"/>
              <a:t>A procedure that results in a measurement or observation</a:t>
            </a:r>
          </a:p>
          <a:p>
            <a:pPr lvl="1"/>
            <a:r>
              <a:rPr lang="en-US" altLang="ko-KR" dirty="0" smtClean="0"/>
              <a:t>In case of Harris Poll’s experiment</a:t>
            </a:r>
          </a:p>
          <a:p>
            <a:pPr lvl="2"/>
            <a:r>
              <a:rPr lang="en-US" altLang="ko-KR" dirty="0" smtClean="0"/>
              <a:t>Measurement(statistic) </a:t>
            </a:r>
            <a:r>
              <a:rPr lang="en-US" altLang="ko-KR" dirty="0"/>
              <a:t>→ </a:t>
            </a:r>
            <a:r>
              <a:rPr lang="en-US" altLang="ko-KR" dirty="0" smtClean="0"/>
              <a:t>57%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 random experiment</a:t>
            </a:r>
          </a:p>
          <a:p>
            <a:pPr lvl="1"/>
            <a:r>
              <a:rPr lang="en-US" altLang="ko-KR" dirty="0" smtClean="0"/>
              <a:t>An experiment whose outcome depends upon chance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Execution or trial</a:t>
            </a:r>
          </a:p>
          <a:p>
            <a:pPr lvl="1"/>
            <a:r>
              <a:rPr lang="en-US" altLang="ko-KR" dirty="0" smtClean="0"/>
              <a:t>Each repetition of the experiment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Error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573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1198"/>
                <a:ext cx="8229600" cy="5806801"/>
              </a:xfrm>
            </p:spPr>
            <p:txBody>
              <a:bodyPr/>
              <a:lstStyle/>
              <a:p>
                <a:r>
                  <a:rPr lang="en-US" altLang="ko-KR" dirty="0" smtClean="0"/>
                  <a:t>3 more trials of box of cards simulation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Average random sample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−4%+4%−8%+20%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=+3%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With more trials, the AV tends to zero</a:t>
                </a:r>
              </a:p>
              <a:p>
                <a:r>
                  <a:rPr lang="en-US" altLang="ko-KR" dirty="0" smtClean="0"/>
                  <a:t>Mean of the absolute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−4%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4%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−8%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20%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=9%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Root mean square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𝑅𝑀𝑆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−4%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4%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−8%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20%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124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%=11.14%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1198"/>
                <a:ext cx="8229600" cy="5806801"/>
              </a:xfrm>
              <a:blipFill>
                <a:blip r:embed="rId2"/>
                <a:stretch>
                  <a:fillRect l="-815" t="-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Error Analysis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7607"/>
              </p:ext>
            </p:extLst>
          </p:nvPr>
        </p:nvGraphicFramePr>
        <p:xfrm>
          <a:off x="457200" y="1566732"/>
          <a:ext cx="2452370" cy="1398270"/>
        </p:xfrm>
        <a:graphic>
          <a:graphicData uri="http://schemas.openxmlformats.org/drawingml/2006/table">
            <a:tbl>
              <a:tblPr/>
              <a:tblGrid>
                <a:gridCol w="490474">
                  <a:extLst>
                    <a:ext uri="{9D8B030D-6E8A-4147-A177-3AD203B41FA5}">
                      <a16:colId xmlns:a16="http://schemas.microsoft.com/office/drawing/2014/main" val="2844269006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3089564506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1078011402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1012088882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706999474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753212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975019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59418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495298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5656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564092"/>
              </p:ext>
            </p:extLst>
          </p:nvPr>
        </p:nvGraphicFramePr>
        <p:xfrm>
          <a:off x="3345815" y="1566732"/>
          <a:ext cx="2452370" cy="1398270"/>
        </p:xfrm>
        <a:graphic>
          <a:graphicData uri="http://schemas.openxmlformats.org/drawingml/2006/table">
            <a:tbl>
              <a:tblPr/>
              <a:tblGrid>
                <a:gridCol w="490474">
                  <a:extLst>
                    <a:ext uri="{9D8B030D-6E8A-4147-A177-3AD203B41FA5}">
                      <a16:colId xmlns:a16="http://schemas.microsoft.com/office/drawing/2014/main" val="4013184446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833807929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4099698916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3983712724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3752278159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216899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41120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340778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285130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5583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17364"/>
              </p:ext>
            </p:extLst>
          </p:nvPr>
        </p:nvGraphicFramePr>
        <p:xfrm>
          <a:off x="6234430" y="1566732"/>
          <a:ext cx="2452370" cy="1398270"/>
        </p:xfrm>
        <a:graphic>
          <a:graphicData uri="http://schemas.openxmlformats.org/drawingml/2006/table">
            <a:tbl>
              <a:tblPr/>
              <a:tblGrid>
                <a:gridCol w="490474">
                  <a:extLst>
                    <a:ext uri="{9D8B030D-6E8A-4147-A177-3AD203B41FA5}">
                      <a16:colId xmlns:a16="http://schemas.microsoft.com/office/drawing/2014/main" val="160320773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3599857092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3385225586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1755998570"/>
                    </a:ext>
                  </a:extLst>
                </a:gridCol>
                <a:gridCol w="490474">
                  <a:extLst>
                    <a:ext uri="{9D8B030D-6E8A-4147-A177-3AD203B41FA5}">
                      <a16:colId xmlns:a16="http://schemas.microsoft.com/office/drawing/2014/main" val="4036989939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858533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24397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040307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83469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827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31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1198"/>
                <a:ext cx="8229600" cy="5806801"/>
              </a:xfrm>
            </p:spPr>
            <p:txBody>
              <a:bodyPr/>
              <a:lstStyle/>
              <a:p>
                <a:r>
                  <a:rPr lang="en-US" altLang="ko-KR" dirty="0" smtClean="0"/>
                  <a:t>Standard error(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𝑆𝐸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en-US" altLang="ko-KR" dirty="0" smtClean="0"/>
                  <a:t>The RMS of all possible random sampling errors</a:t>
                </a:r>
              </a:p>
              <a:p>
                <a:pPr lvl="1"/>
                <a:r>
                  <a:rPr lang="en-US" altLang="ko-KR" b="0" dirty="0" smtClean="0"/>
                  <a:t>For sample size n,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In case of box of cards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0.6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1−0.6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=0.097979…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≤0.10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As the number of simulation increases, the RMS tends to the SE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1198"/>
                <a:ext cx="8229600" cy="5806801"/>
              </a:xfrm>
              <a:blipFill>
                <a:blip r:embed="rId2"/>
                <a:stretch>
                  <a:fillRect l="-815" t="-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Error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705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1198"/>
                <a:ext cx="8229600" cy="5806801"/>
              </a:xfrm>
            </p:spPr>
            <p:txBody>
              <a:bodyPr/>
              <a:lstStyle/>
              <a:p>
                <a:r>
                  <a:rPr lang="en-US" altLang="ko-KR" dirty="0" smtClean="0"/>
                  <a:t>Pythagorean property of measurement error</a:t>
                </a:r>
              </a:p>
              <a:p>
                <a:pPr lvl="1"/>
                <a:r>
                  <a:rPr lang="en-US" altLang="ko-KR" dirty="0" smtClean="0"/>
                  <a:t>A is a measurement of a parameter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 smtClean="0"/>
                  <a:t> with a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B is a measurement of a parameter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 smtClean="0"/>
                  <a:t> with a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A+B is a measurement of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with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In error analysis, it is convenient to write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1198"/>
                <a:ext cx="8229600" cy="5806801"/>
              </a:xfrm>
              <a:blipFill>
                <a:blip r:embed="rId2"/>
                <a:stretch>
                  <a:fillRect l="-815" t="-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Error Analysis</a:t>
            </a:r>
            <a:endParaRPr lang="ko-KR" alt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685011" y="3832167"/>
            <a:ext cx="4281054" cy="1712422"/>
          </a:xfrm>
          <a:prstGeom prst="triangle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72472" y="4503712"/>
                <a:ext cx="612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472" y="4503712"/>
                <a:ext cx="6125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57779" y="5559428"/>
                <a:ext cx="628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779" y="5559428"/>
                <a:ext cx="6284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 rot="1330958">
                <a:off x="4092901" y="3964694"/>
                <a:ext cx="1465273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30958">
                <a:off x="4092901" y="3964694"/>
                <a:ext cx="1465273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1198"/>
                <a:ext cx="8229600" cy="5806801"/>
              </a:xfrm>
            </p:spPr>
            <p:txBody>
              <a:bodyPr/>
              <a:lstStyle/>
              <a:p>
                <a:r>
                  <a:rPr lang="en-US" altLang="ko-KR" dirty="0" smtClean="0"/>
                  <a:t>A woman uses the car’s trip odometer to measure the distance traveled</a:t>
                </a:r>
              </a:p>
              <a:p>
                <a:pPr lvl="1"/>
                <a:r>
                  <a:rPr lang="en-US" altLang="ko-KR" dirty="0" smtClean="0"/>
                  <a:t>After many trips to work</a:t>
                </a:r>
              </a:p>
              <a:p>
                <a:pPr lvl="2"/>
                <a:r>
                  <a:rPr lang="en-US" altLang="ko-KR" dirty="0" smtClean="0"/>
                  <a:t>Observe an average reading of 24.3 miles</a:t>
                </a:r>
              </a:p>
              <a:p>
                <a:pPr lvl="2"/>
                <a:r>
                  <a:rPr lang="en-US" altLang="ko-KR" dirty="0" smtClean="0"/>
                  <a:t>Due to changes in traffic, weather, and other conditions</a:t>
                </a:r>
              </a:p>
              <a:p>
                <a:pPr lvl="3"/>
                <a:r>
                  <a:rPr lang="en-US" altLang="ko-KR" dirty="0" smtClean="0"/>
                  <a:t>Each trip results in a slightly different odometer reading</a:t>
                </a:r>
              </a:p>
              <a:p>
                <a:pPr lvl="4"/>
                <a:r>
                  <a:rPr lang="en-US" altLang="ko-KR" dirty="0" smtClean="0"/>
                  <a:t>SE=0.4 miles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=24.3±0.4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𝑚𝑖𝑙𝑒𝑠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After trips to a cottage on weekends</a:t>
                </a:r>
              </a:p>
              <a:p>
                <a:pPr lvl="2"/>
                <a:r>
                  <a:rPr lang="en-US" altLang="ko-KR" dirty="0" smtClean="0"/>
                  <a:t>The odometer readings are more variable</a:t>
                </a:r>
              </a:p>
              <a:p>
                <a:pPr lvl="3"/>
                <a:r>
                  <a:rPr lang="en-US" altLang="ko-KR" dirty="0" smtClean="0"/>
                  <a:t>The trips involve stops for fuel and fast food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=67.2±1.1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𝑚𝑖𝑙𝑒𝑠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A+B??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1198"/>
                <a:ext cx="8229600" cy="5806801"/>
              </a:xfrm>
              <a:blipFill>
                <a:blip r:embed="rId2"/>
                <a:stretch>
                  <a:fillRect l="-815" t="-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Error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1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In case of Harris survey</a:t>
                </a:r>
              </a:p>
              <a:p>
                <a:pPr lvl="1"/>
                <a:r>
                  <a:rPr lang="en-US" altLang="ko-KR" dirty="0" smtClean="0"/>
                  <a:t>The margin of error of 3% for 95% confidence</a:t>
                </a:r>
              </a:p>
              <a:p>
                <a:pPr lvl="2"/>
                <a:r>
                  <a:rPr lang="en-US" altLang="ko-KR" dirty="0" smtClean="0"/>
                  <a:t>Approximately 95% of the time, the random error within the “margin of error”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1256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=0.0141=1.41%</m:t>
                    </m:r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Close to half of the researchers’ reported 3%</a:t>
                </a:r>
              </a:p>
              <a:p>
                <a:pPr lvl="1"/>
                <a:r>
                  <a:rPr lang="en-US" altLang="ko-KR" dirty="0" smtClean="0"/>
                  <a:t>95% confident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= 57% within 3% points of the true for unknown parameter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Margin of error</a:t>
                </a:r>
              </a:p>
              <a:p>
                <a:pPr lvl="1"/>
                <a:r>
                  <a:rPr lang="en-US" altLang="ko-KR" dirty="0" smtClean="0"/>
                  <a:t>A measure of precision of the estimate</a:t>
                </a:r>
              </a:p>
              <a:p>
                <a:pPr lvl="1"/>
                <a:r>
                  <a:rPr lang="en-US" altLang="ko-KR" dirty="0" smtClean="0"/>
                  <a:t>Inversely related to the level of confidence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Explain relationship with precision and level of confidence</a:t>
                </a: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Precision vs. Confidence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981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Hypotheses Testing</a:t>
            </a:r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57792"/>
              </p:ext>
            </p:extLst>
          </p:nvPr>
        </p:nvGraphicFramePr>
        <p:xfrm>
          <a:off x="457200" y="3889920"/>
          <a:ext cx="8229600" cy="2093976"/>
        </p:xfrm>
        <a:graphic>
          <a:graphicData uri="http://schemas.openxmlformats.org/drawingml/2006/table">
            <a:tbl>
              <a:tblPr/>
              <a:tblGrid>
                <a:gridCol w="1094023">
                  <a:extLst>
                    <a:ext uri="{9D8B030D-6E8A-4147-A177-3AD203B41FA5}">
                      <a16:colId xmlns:a16="http://schemas.microsoft.com/office/drawing/2014/main" val="37264541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4545389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5747174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0447023"/>
                    </a:ext>
                  </a:extLst>
                </a:gridCol>
                <a:gridCol w="1649177">
                  <a:extLst>
                    <a:ext uri="{9D8B030D-6E8A-4147-A177-3AD203B41FA5}">
                      <a16:colId xmlns:a16="http://schemas.microsoft.com/office/drawing/2014/main" val="36290306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87335013"/>
                    </a:ext>
                  </a:extLst>
                </a:gridCol>
              </a:tblGrid>
              <a:tr h="5457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Group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Number of subjects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Fatal polio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Paralytic &amp; fatal polio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Nonparalytic polio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Total case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124972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Vaccine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200,745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206683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Placebo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201,229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539740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Totals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401,974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46914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1199"/>
            <a:ext cx="8229600" cy="26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74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Does Salk vaccine prevent death from polio??</a:t>
            </a:r>
          </a:p>
          <a:p>
            <a:pPr lvl="1"/>
            <a:r>
              <a:rPr lang="en-US" altLang="ko-KR" dirty="0" smtClean="0"/>
              <a:t>Null hypotheses</a:t>
            </a:r>
          </a:p>
          <a:p>
            <a:pPr lvl="2"/>
            <a:r>
              <a:rPr lang="en-US" altLang="ko-KR" dirty="0" smtClean="0"/>
              <a:t>The Salk vaccine was completely ineffective in preventing death from polio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Does it prevent paralytic polio??</a:t>
            </a:r>
          </a:p>
          <a:p>
            <a:pPr lvl="1"/>
            <a:r>
              <a:rPr lang="en-US" altLang="ko-KR" dirty="0" smtClean="0"/>
              <a:t>33 were later diagnosed with paralytic polio compared with 115 of the children in placebo group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Hypotheses Testing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6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Statistics</a:t>
            </a:r>
          </a:p>
          <a:p>
            <a:pPr lvl="1"/>
            <a:r>
              <a:rPr lang="en-US" altLang="ko-KR" dirty="0" smtClean="0"/>
              <a:t>A branch of mathematics dealing with the collection, analysis, interpretation, presentation and organization of data</a:t>
            </a:r>
            <a:r>
              <a:rPr lang="en-US" altLang="ko-KR" sz="1800" b="1" dirty="0" smtClean="0"/>
              <a:t>[Wikipedia]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Reasoning in an environment where one does not know, or cannot know, all of the facts needed to reach conclusion with complete certainty</a:t>
            </a:r>
          </a:p>
          <a:p>
            <a:pPr lvl="1"/>
            <a:r>
              <a:rPr lang="en-US" altLang="ko-KR" dirty="0" smtClean="0"/>
              <a:t>Judgment and decision in situations of incomplete information</a:t>
            </a:r>
            <a:endParaRPr lang="en-US" altLang="ko-KR" dirty="0"/>
          </a:p>
          <a:p>
            <a:r>
              <a:rPr lang="en-US" altLang="ko-KR" dirty="0" smtClean="0"/>
              <a:t>Probability theory</a:t>
            </a:r>
          </a:p>
          <a:p>
            <a:pPr lvl="1"/>
            <a:r>
              <a:rPr lang="en-US" altLang="ko-KR" dirty="0" smtClean="0"/>
              <a:t>A branch of mathematics concerned with probability</a:t>
            </a:r>
            <a:r>
              <a:rPr lang="en-US" altLang="ko-KR" sz="1800" b="1" dirty="0"/>
              <a:t>[Wikipedia]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basis of for the science of statistical inference through experimentation and data analysis</a:t>
            </a:r>
            <a:endParaRPr lang="en-US" altLang="ko-KR" dirty="0"/>
          </a:p>
          <a:p>
            <a:r>
              <a:rPr lang="en-US" altLang="ko-KR" dirty="0" smtClean="0"/>
              <a:t>Statistics and probability theory</a:t>
            </a:r>
          </a:p>
          <a:p>
            <a:pPr lvl="1"/>
            <a:r>
              <a:rPr lang="en-US" altLang="ko-KR" dirty="0" smtClean="0"/>
              <a:t>A branch of mathematics that has been developed to deal with </a:t>
            </a:r>
            <a:r>
              <a:rPr lang="en-US" altLang="ko-KR" b="1" dirty="0" smtClean="0"/>
              <a:t>uncertainty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58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</a:t>
            </a:r>
            <a:endParaRPr lang="ko-KR" altLang="en-US" dirty="0"/>
          </a:p>
        </p:txBody>
      </p:sp>
      <p:pic>
        <p:nvPicPr>
          <p:cNvPr id="1026" name="Picture 2" descr="big data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78539"/>
            <a:ext cx="3325820" cy="283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88 K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6" name="Picture 12" descr="알파고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01" y="878538"/>
            <a:ext cx="5068986" cy="283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th planni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772" y="3717169"/>
            <a:ext cx="6172456" cy="301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0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Analyzing </a:t>
                </a:r>
                <a:r>
                  <a:rPr lang="en-US" altLang="ko-KR" dirty="0"/>
                  <a:t>natural phenomena through experiments or </a:t>
                </a:r>
                <a:r>
                  <a:rPr lang="en-US" altLang="ko-KR" dirty="0" smtClean="0"/>
                  <a:t>evidence</a:t>
                </a:r>
              </a:p>
              <a:p>
                <a:pPr lvl="1"/>
                <a:r>
                  <a:rPr lang="en-US" altLang="ko-KR" dirty="0" smtClean="0"/>
                  <a:t>Deterministic model</a:t>
                </a:r>
              </a:p>
              <a:p>
                <a:pPr lvl="2"/>
                <a:r>
                  <a:rPr lang="en-US" altLang="ko-KR" dirty="0" smtClean="0"/>
                  <a:t>Newton’s law of motion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Boyle-Charles’s law</a:t>
                </a:r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𝑃𝑉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𝑣𝑜𝑙𝑢𝑚𝑒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𝑡𝑒𝑚𝑝𝑎𝑡𝑢𝑟𝑒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𝑝𝑟𝑒𝑠𝑠𝑢𝑟𝑒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Probabilistic model</a:t>
                </a:r>
              </a:p>
              <a:p>
                <a:pPr lvl="2"/>
                <a:r>
                  <a:rPr lang="en-US" altLang="ko-KR" dirty="0" smtClean="0"/>
                  <a:t>Probability of the number of eyes when rolling a dice</a:t>
                </a:r>
              </a:p>
              <a:p>
                <a:pPr lvl="2"/>
                <a:r>
                  <a:rPr lang="en-US" altLang="ko-KR" dirty="0"/>
                  <a:t>The number of students with more than 90 points out of the 1000 students whose grades are based on the normal distribution with an average of 70 and a standard deviation of </a:t>
                </a:r>
                <a:r>
                  <a:rPr lang="en-US" altLang="ko-KR" dirty="0" smtClean="0"/>
                  <a:t>5.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Mathematical Modeling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5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1198"/>
            <a:ext cx="8229600" cy="5806801"/>
          </a:xfrm>
        </p:spPr>
        <p:txBody>
          <a:bodyPr>
            <a:normAutofit/>
          </a:bodyPr>
          <a:lstStyle/>
          <a:p>
            <a:r>
              <a:rPr lang="en-US" altLang="ko-KR" dirty="0"/>
              <a:t>The study that presents methods for collecting data on objects of interest to organize, summarize, and make scientific judgments about uncertain facts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Theoretical </a:t>
            </a:r>
            <a:r>
              <a:rPr lang="en-US" altLang="ko-KR" dirty="0"/>
              <a:t>basis for the wider interpretation of the results of surveys on samples, especially those that are part of the </a:t>
            </a:r>
            <a:r>
              <a:rPr lang="en-US" altLang="ko-KR" dirty="0" smtClean="0"/>
              <a:t>population</a:t>
            </a:r>
          </a:p>
          <a:p>
            <a:r>
              <a:rPr lang="en-US" altLang="ko-KR" dirty="0" smtClean="0"/>
              <a:t>Survey</a:t>
            </a:r>
          </a:p>
          <a:p>
            <a:pPr lvl="1"/>
            <a:r>
              <a:rPr lang="en-US" altLang="ko-KR" dirty="0" smtClean="0"/>
              <a:t>Complete survey(whole investigation, a total inspection, complete observation, census) </a:t>
            </a:r>
          </a:p>
          <a:p>
            <a:pPr lvl="2"/>
            <a:r>
              <a:rPr lang="en-US" altLang="ko-KR" dirty="0"/>
              <a:t>A method of observation that examines the whole unit of statistical groups being </a:t>
            </a:r>
            <a:r>
              <a:rPr lang="en-US" altLang="ko-KR" dirty="0" smtClean="0"/>
              <a:t>affected</a:t>
            </a:r>
          </a:p>
          <a:p>
            <a:pPr lvl="1"/>
            <a:r>
              <a:rPr lang="en-US" altLang="ko-KR" dirty="0" smtClean="0"/>
              <a:t>Sample survey</a:t>
            </a:r>
          </a:p>
          <a:p>
            <a:pPr lvl="2"/>
            <a:r>
              <a:rPr lang="en-US" altLang="ko-KR" dirty="0"/>
              <a:t>A </a:t>
            </a:r>
            <a:r>
              <a:rPr lang="en-US" altLang="ko-KR" dirty="0" smtClean="0"/>
              <a:t>statistical </a:t>
            </a:r>
            <a:r>
              <a:rPr lang="en-US" altLang="ko-KR" dirty="0"/>
              <a:t>method that extracts </a:t>
            </a:r>
            <a:r>
              <a:rPr lang="en-US" altLang="ko-KR" dirty="0" smtClean="0"/>
              <a:t>from the population </a:t>
            </a:r>
            <a:r>
              <a:rPr lang="en-US" altLang="ko-KR" dirty="0"/>
              <a:t>that is the subject of the study in a given </a:t>
            </a:r>
            <a:r>
              <a:rPr lang="en-US" altLang="ko-KR" dirty="0" smtClean="0"/>
              <a:t>way, </a:t>
            </a:r>
            <a:r>
              <a:rPr lang="en-US" altLang="ko-KR" dirty="0"/>
              <a:t>and estimates the population based on the information they provide.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53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1198"/>
            <a:ext cx="8229600" cy="580680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Descriptive statistics</a:t>
            </a:r>
          </a:p>
          <a:p>
            <a:pPr lvl="1"/>
            <a:r>
              <a:rPr lang="en-US" altLang="ko-KR" dirty="0" smtClean="0"/>
              <a:t>Identifying </a:t>
            </a:r>
            <a:r>
              <a:rPr lang="en-US" altLang="ko-KR" dirty="0"/>
              <a:t>the characteristics of the data through the organization, expression, summary, or interpretation of the data collected in a measurement or </a:t>
            </a:r>
            <a:r>
              <a:rPr lang="en-US" altLang="ko-KR" dirty="0" smtClean="0"/>
              <a:t>experiment</a:t>
            </a:r>
          </a:p>
          <a:p>
            <a:pPr lvl="1"/>
            <a:r>
              <a:rPr lang="en-US" altLang="ko-KR" dirty="0" smtClean="0"/>
              <a:t>Arranging of data into charts, tables, and graphs along with the computations of various descriptive numbers about data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Inferential statistics</a:t>
            </a:r>
          </a:p>
          <a:p>
            <a:pPr lvl="1"/>
            <a:r>
              <a:rPr lang="en-US" altLang="ko-KR" dirty="0" smtClean="0"/>
              <a:t>A statistical </a:t>
            </a:r>
            <a:r>
              <a:rPr lang="en-US" altLang="ko-KR" dirty="0"/>
              <a:t>methods used to estimate </a:t>
            </a:r>
            <a:r>
              <a:rPr lang="en-US" altLang="ko-KR" dirty="0" smtClean="0"/>
              <a:t>parameters </a:t>
            </a:r>
            <a:r>
              <a:rPr lang="en-US" altLang="ko-KR" dirty="0"/>
              <a:t>from statistical models or to verify hypothesis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12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Statistics</a:t>
            </a:r>
            <a:endParaRPr lang="ko-KR" altLang="en-US" dirty="0"/>
          </a:p>
        </p:txBody>
      </p:sp>
      <p:sp>
        <p:nvSpPr>
          <p:cNvPr id="4" name="직사각형 4"/>
          <p:cNvSpPr/>
          <p:nvPr/>
        </p:nvSpPr>
        <p:spPr>
          <a:xfrm>
            <a:off x="1396581" y="1559287"/>
            <a:ext cx="1785938" cy="1357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Population</a:t>
            </a:r>
            <a:endParaRPr lang="ko-KR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5"/>
          <p:cNvSpPr/>
          <p:nvPr/>
        </p:nvSpPr>
        <p:spPr>
          <a:xfrm>
            <a:off x="5687594" y="1702162"/>
            <a:ext cx="1785937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Sample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타원 7"/>
          <p:cNvSpPr/>
          <p:nvPr/>
        </p:nvSpPr>
        <p:spPr>
          <a:xfrm>
            <a:off x="1187031" y="4173899"/>
            <a:ext cx="2214563" cy="128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Parameter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타원 8"/>
          <p:cNvSpPr/>
          <p:nvPr/>
        </p:nvSpPr>
        <p:spPr>
          <a:xfrm>
            <a:off x="5271669" y="4318362"/>
            <a:ext cx="2643187" cy="1000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Statistics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10"/>
          <p:cNvCxnSpPr>
            <a:stCxn id="4" idx="3"/>
            <a:endCxn id="5" idx="1"/>
          </p:cNvCxnSpPr>
          <p:nvPr/>
        </p:nvCxnSpPr>
        <p:spPr>
          <a:xfrm flipV="1">
            <a:off x="3182519" y="2202224"/>
            <a:ext cx="2505075" cy="34925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4"/>
          <p:cNvCxnSpPr>
            <a:stCxn id="5" idx="2"/>
            <a:endCxn id="7" idx="0"/>
          </p:cNvCxnSpPr>
          <p:nvPr/>
        </p:nvCxnSpPr>
        <p:spPr>
          <a:xfrm rot="16200000" flipH="1">
            <a:off x="5779668" y="3503975"/>
            <a:ext cx="1616075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17"/>
          <p:cNvCxnSpPr>
            <a:stCxn id="4" idx="2"/>
            <a:endCxn id="6" idx="0"/>
          </p:cNvCxnSpPr>
          <p:nvPr/>
        </p:nvCxnSpPr>
        <p:spPr>
          <a:xfrm rot="16200000" flipH="1">
            <a:off x="1663282" y="3543661"/>
            <a:ext cx="1257300" cy="3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20"/>
          <p:cNvCxnSpPr>
            <a:stCxn id="7" idx="2"/>
            <a:endCxn id="6" idx="6"/>
          </p:cNvCxnSpPr>
          <p:nvPr/>
        </p:nvCxnSpPr>
        <p:spPr>
          <a:xfrm rot="10800000">
            <a:off x="3401594" y="4816837"/>
            <a:ext cx="1870075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23"/>
          <p:cNvSpPr/>
          <p:nvPr/>
        </p:nvSpPr>
        <p:spPr>
          <a:xfrm>
            <a:off x="3865937" y="1716449"/>
            <a:ext cx="1357312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Sample extraction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직사각형 24"/>
          <p:cNvSpPr/>
          <p:nvPr/>
        </p:nvSpPr>
        <p:spPr>
          <a:xfrm>
            <a:off x="6616281" y="3059474"/>
            <a:ext cx="1430439" cy="928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Descriptive statistics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" name="직사각형 25"/>
          <p:cNvSpPr/>
          <p:nvPr/>
        </p:nvSpPr>
        <p:spPr>
          <a:xfrm>
            <a:off x="2401469" y="3059474"/>
            <a:ext cx="1428750" cy="928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Descriptive statistics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5" name="직사각형 27"/>
          <p:cNvSpPr/>
          <p:nvPr/>
        </p:nvSpPr>
        <p:spPr>
          <a:xfrm>
            <a:off x="3890544" y="3836952"/>
            <a:ext cx="1357312" cy="928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Inferential statistics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6" name="직사각형 28"/>
          <p:cNvSpPr/>
          <p:nvPr/>
        </p:nvSpPr>
        <p:spPr>
          <a:xfrm>
            <a:off x="3758780" y="4782705"/>
            <a:ext cx="1571625" cy="928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Parameter estimation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849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Group under study in this survey</a:t>
                </a:r>
              </a:p>
              <a:p>
                <a:pPr lvl="1"/>
                <a:r>
                  <a:rPr lang="en-US" altLang="ko-KR" dirty="0" smtClean="0"/>
                  <a:t>Adult Americans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200 millions people → population</a:t>
                </a:r>
              </a:p>
              <a:p>
                <a:r>
                  <a:rPr lang="en-US" altLang="ko-KR" dirty="0" smtClean="0"/>
                  <a:t>1256 people → sample</a:t>
                </a:r>
              </a:p>
              <a:p>
                <a:r>
                  <a:rPr lang="en-US" altLang="ko-KR" dirty="0"/>
                  <a:t>People, </a:t>
                </a:r>
                <a:r>
                  <a:rPr lang="en-US" altLang="ko-KR" dirty="0" smtClean="0"/>
                  <a:t>things → unit, people → subjects</a:t>
                </a:r>
              </a:p>
              <a:p>
                <a:r>
                  <a:rPr lang="en-US" altLang="ko-KR" dirty="0" smtClean="0"/>
                  <a:t>A characteristic of a unit → variable</a:t>
                </a:r>
              </a:p>
              <a:p>
                <a:pPr lvl="1"/>
                <a:r>
                  <a:rPr lang="en-US" altLang="ko-KR" dirty="0" smtClean="0"/>
                  <a:t>Dichotomous(two possible values) or quantitative variable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 and Estimation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79199"/>
            <a:ext cx="8229600" cy="26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9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 number derived from a sample → statistic</a:t>
                </a:r>
              </a:p>
              <a:p>
                <a:r>
                  <a:rPr lang="en-US" altLang="ko-KR" dirty="0" smtClean="0"/>
                  <a:t>A number derived from the population → parameter</a:t>
                </a:r>
              </a:p>
              <a:p>
                <a:pPr lvl="1"/>
                <a:r>
                  <a:rPr lang="en-US" altLang="ko-KR" dirty="0" smtClean="0"/>
                  <a:t>Population percentage of a dichotomous variable </a:t>
                </a:r>
                <a:r>
                  <a:rPr lang="en-US" altLang="ko-KR" dirty="0"/>
                  <a:t>→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Population mean of a quantitative variable </a:t>
                </a:r>
                <a:r>
                  <a:rPr lang="en-US" altLang="ko-KR" dirty="0"/>
                  <a:t> →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Sample percentage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??</a:t>
                </a:r>
              </a:p>
              <a:p>
                <a:r>
                  <a:rPr lang="en-US" altLang="ko-KR" dirty="0" smtClean="0"/>
                  <a:t>Population percentage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 smtClean="0"/>
                  <a:t>??</a:t>
                </a:r>
              </a:p>
              <a:p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 and Estimation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79199"/>
            <a:ext cx="8229600" cy="26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83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R Lab 2012 White nonshadow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dirty="0" smtClean="0"/>
        </a:defPPr>
      </a:lstStyle>
    </a:sp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>
              <a:reflection blurRad="6350" stA="50000" endA="300" endPos="50000" dist="29997" dir="5400000" sy="-100000" algn="bl" rotWithShape="0"/>
            </a:effectLst>
            <a:uLnTx/>
            <a:uFillTx/>
            <a:latin typeface="맑은 고딕" pitchFamily="50" charset="-127"/>
            <a:ea typeface="맑은 고딕" pitchFamily="50" charset="-127"/>
            <a:cs typeface="+mj-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VR Lab 2012 White nonshadow</Template>
  <TotalTime>298</TotalTime>
  <Words>891</Words>
  <Application>Microsoft Office PowerPoint</Application>
  <PresentationFormat>On-screen Show (4:3)</PresentationFormat>
  <Paragraphs>260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HY중고딕</vt:lpstr>
      <vt:lpstr>맑은 고딕</vt:lpstr>
      <vt:lpstr>함초롬바탕</vt:lpstr>
      <vt:lpstr>Arial</vt:lpstr>
      <vt:lpstr>Cambria Math</vt:lpstr>
      <vt:lpstr>Courier New</vt:lpstr>
      <vt:lpstr>Palatino Linotype</vt:lpstr>
      <vt:lpstr>VR Lab 2012 White nonshadow</vt:lpstr>
      <vt:lpstr>Introduction</vt:lpstr>
      <vt:lpstr>Introduction</vt:lpstr>
      <vt:lpstr>Applications</vt:lpstr>
      <vt:lpstr>Mathematical Modeling</vt:lpstr>
      <vt:lpstr>Statistics</vt:lpstr>
      <vt:lpstr>Statistics</vt:lpstr>
      <vt:lpstr>Statistics</vt:lpstr>
      <vt:lpstr>Sampling and Estimation</vt:lpstr>
      <vt:lpstr>Sampling and Estimation</vt:lpstr>
      <vt:lpstr>Simulation</vt:lpstr>
      <vt:lpstr>Simulation</vt:lpstr>
      <vt:lpstr>Error Analysis</vt:lpstr>
      <vt:lpstr>Error Analysis</vt:lpstr>
      <vt:lpstr>Error Analysis</vt:lpstr>
      <vt:lpstr>Error Analysis</vt:lpstr>
      <vt:lpstr>Error Analysis</vt:lpstr>
      <vt:lpstr>Precision vs. Confidence</vt:lpstr>
      <vt:lpstr>Hypotheses Testing</vt:lpstr>
      <vt:lpstr>Hypotheses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Probability Theory</dc:title>
  <dc:creator>Windows 사용자</dc:creator>
  <cp:lastModifiedBy>Windows 사용자</cp:lastModifiedBy>
  <cp:revision>42</cp:revision>
  <dcterms:created xsi:type="dcterms:W3CDTF">2018-03-06T05:24:23Z</dcterms:created>
  <dcterms:modified xsi:type="dcterms:W3CDTF">2018-08-31T01:56:40Z</dcterms:modified>
</cp:coreProperties>
</file>