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70" r:id="rId5"/>
    <p:sldId id="260" r:id="rId6"/>
    <p:sldId id="274" r:id="rId7"/>
    <p:sldId id="268" r:id="rId8"/>
    <p:sldId id="261" r:id="rId9"/>
    <p:sldId id="275" r:id="rId10"/>
    <p:sldId id="276" r:id="rId11"/>
    <p:sldId id="273" r:id="rId12"/>
  </p:sldIdLst>
  <p:sldSz cx="9906000" cy="6858000" type="A4"/>
  <p:notesSz cx="9875838" cy="674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660066"/>
    <a:srgbClr val="33CCFF"/>
    <a:srgbClr val="FF3300"/>
    <a:srgbClr val="CC6600"/>
    <a:srgbClr val="000099"/>
    <a:srgbClr val="FF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9" d="100"/>
          <a:sy n="79" d="100"/>
        </p:scale>
        <p:origin x="318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원형차트!$B$3</c:f>
              <c:strCache>
                <c:ptCount val="1"/>
                <c:pt idx="0">
                  <c:v>배점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90-4813-A8B0-557FD0948D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90-4813-A8B0-557FD0948D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90-4813-A8B0-557FD0948D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90-4813-A8B0-557FD0948DC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F90-4813-A8B0-557FD0948DC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F90-4813-A8B0-557FD0948DC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F90-4813-A8B0-557FD0948DCE}"/>
              </c:ext>
            </c:extLst>
          </c:dPt>
          <c:dLbls>
            <c:dLbl>
              <c:idx val="0"/>
              <c:layout>
                <c:manualLayout>
                  <c:x val="0.12240938200107013"/>
                  <c:y val="-0.27099978224002441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 smtClean="0"/>
                      <a:t>기말 </a:t>
                    </a:r>
                    <a:r>
                      <a:rPr lang="ko-KR" altLang="en-US" baseline="0" dirty="0" smtClean="0"/>
                      <a:t> </a:t>
                    </a:r>
                    <a:r>
                      <a:rPr lang="ko-KR" altLang="en-US" dirty="0" smtClean="0"/>
                      <a:t>시험 </a:t>
                    </a:r>
                  </a:p>
                  <a:p>
                    <a:fld id="{A2EDD92D-68EC-4565-AF2F-846F718C01A5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0003736636877415"/>
                      <c:h val="0.218696475587786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F90-4813-A8B0-557FD0948DCE}"/>
                </c:ext>
              </c:extLst>
            </c:dLbl>
            <c:dLbl>
              <c:idx val="1"/>
              <c:layout>
                <c:manualLayout>
                  <c:x val="8.8444153053159419E-2"/>
                  <c:y val="0.17082716748591625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 smtClean="0"/>
                      <a:t>중간 시험</a:t>
                    </a:r>
                    <a:r>
                      <a:rPr lang="ko-KR" altLang="en-US" baseline="0" dirty="0" smtClean="0"/>
                      <a:t> </a:t>
                    </a:r>
                    <a:r>
                      <a:rPr lang="en-US" altLang="ko-KR" baseline="0" dirty="0" smtClean="0"/>
                      <a:t>30%</a:t>
                    </a:r>
                    <a:endParaRPr lang="ko-KR" alt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F90-4813-A8B0-557FD0948DCE}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ko-KR" altLang="en-US" baseline="0" dirty="0" smtClean="0">
                        <a:solidFill>
                          <a:schemeClr val="tx1"/>
                        </a:solidFill>
                      </a:rPr>
                      <a:t>과제</a:t>
                    </a:r>
                    <a:r>
                      <a:rPr lang="en-US" altLang="ko-KR" baseline="0" dirty="0" smtClean="0">
                        <a:solidFill>
                          <a:schemeClr val="tx1"/>
                        </a:solidFill>
                      </a:rPr>
                      <a:t>(</a:t>
                    </a:r>
                    <a:r>
                      <a:rPr lang="ko-KR" altLang="en-US" baseline="0" dirty="0" smtClean="0">
                        <a:solidFill>
                          <a:schemeClr val="tx1"/>
                        </a:solidFill>
                      </a:rPr>
                      <a:t>제안서</a:t>
                    </a:r>
                    <a:r>
                      <a:rPr lang="en-US" altLang="ko-KR" baseline="0" dirty="0" smtClean="0">
                        <a:solidFill>
                          <a:schemeClr val="tx1"/>
                        </a:solidFill>
                      </a:rPr>
                      <a:t>) 30%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167934590818219"/>
                      <c:h val="0.14950740053978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F90-4813-A8B0-557FD0948DCE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ko-KR" altLang="en-US" dirty="0" smtClean="0"/>
                      <a:t>출석 및 수업 태도</a:t>
                    </a:r>
                    <a:r>
                      <a:rPr lang="ko-KR" altLang="en-US" baseline="0" dirty="0" smtClean="0"/>
                      <a:t> </a:t>
                    </a:r>
                    <a:r>
                      <a:rPr lang="en-US" altLang="ko-KR" baseline="0" dirty="0" smtClean="0"/>
                      <a:t>10%</a:t>
                    </a:r>
                    <a:endParaRPr lang="ko-KR" altLang="en-US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9F90-4813-A8B0-557FD0948DCE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7066D2B6-E22A-4857-8A5B-96244E7E491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 </a:t>
                    </a:r>
                    <a:r>
                      <a:rPr lang="en-US" altLang="ko-KR" baseline="0" dirty="0" smtClean="0"/>
                      <a:t>25%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F90-4813-A8B0-557FD0948D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원형차트!$A$4:$A$7</c:f>
              <c:strCache>
                <c:ptCount val="4"/>
                <c:pt idx="0">
                  <c:v>기말</c:v>
                </c:pt>
                <c:pt idx="1">
                  <c:v>중간</c:v>
                </c:pt>
                <c:pt idx="2">
                  <c:v>과제</c:v>
                </c:pt>
                <c:pt idx="3">
                  <c:v>출석</c:v>
                </c:pt>
              </c:strCache>
            </c:strRef>
          </c:cat>
          <c:val>
            <c:numRef>
              <c:f>원형차트!$B$4:$B$7</c:f>
              <c:numCache>
                <c:formatCode>0_);[Red]\(0\)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F90-4813-A8B0-557FD0948D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plitType val="pos"/>
        <c:splitPos val="2"/>
        <c:secondPieSize val="72"/>
        <c:ser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05563"/>
            <a:ext cx="4279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defTabSz="904875" eaLnBrk="0" hangingPunct="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Radix-N Pipeline FFT  by Jungyeol Oh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05563"/>
            <a:ext cx="4279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algn="r" defTabSz="90487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3DB9E55-DCC4-4FC2-BB27-C359B6066C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55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defTabSz="904875" eaLnBrk="0" hangingPunct="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111500" y="504825"/>
            <a:ext cx="3652838" cy="2528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01988"/>
            <a:ext cx="7243762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9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algn="r" defTabSz="904875" eaLnBrk="0" hangingPunct="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308CA774-A971-41C0-B918-7EC4C9331170}" type="datetime1">
              <a:rPr lang="ko-KR" altLang="en-US"/>
              <a:pPr>
                <a:defRPr/>
              </a:pPr>
              <a:t>2018-09-02</a:t>
            </a:fld>
            <a:endParaRPr lang="en-US" altLang="ko-KR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05563"/>
            <a:ext cx="4279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defTabSz="904875" eaLnBrk="0" hangingPunct="0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05563"/>
            <a:ext cx="4279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algn="r" defTabSz="90487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5A07D0C-CDA5-401E-9D91-7A6C4CBD02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1136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8BF6752-D189-4A8B-8E80-2B1F3D8A8208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F7C0F31-7832-443A-8B8A-E07E40532FF8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0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2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094BA18-401A-418B-8473-CC27C4D5D6C9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ADC97F-0398-4B32-8F76-76E1D42EA90A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5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C9C54B0-16F9-44D5-9F5A-9DE752AE34FB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C5AEED9-C9B9-45E4-8106-090720F1E261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7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CD4A17F-AAA4-42D9-BD9C-2311917E0B05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49ECCD5-9707-4DA0-9F61-73F581393354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9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75AB022-C54E-4A48-8CBB-A9CE6E91C647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889A9AC-E328-4375-8C13-4D2E4EFFE2E0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6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A6CC79-18EC-4349-8C2A-64A00339DB33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AFE33DF-8D9C-47AA-8B92-E930D141B1F1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9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75AB022-C54E-4A48-8CBB-A9CE6E91C647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889A9AC-E328-4375-8C13-4D2E4EFFE2E0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5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F6FC73D-032F-4CA3-BA5E-AE7057DEA2D4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4D53ED0-6CBF-4FD8-B932-F494FD81F4EA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8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094BA18-401A-418B-8473-CC27C4D5D6C9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ADC97F-0398-4B32-8F76-76E1D42EA90A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5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094BA18-401A-418B-8473-CC27C4D5D6C9}" type="datetime1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2018-09-02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048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ADC97F-0398-4B32-8F76-76E1D42EA90A}" type="slidenum">
              <a:rPr kumimoji="0"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1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42950" y="12192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2772" name="Rectangle 2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4038600"/>
            <a:ext cx="6934200" cy="1066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6904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22FDD-F44B-4555-96F1-586B73E92D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99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58025" y="152400"/>
            <a:ext cx="2105025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2950" y="152400"/>
            <a:ext cx="6162675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5B714-81A2-431C-A38B-4CBFA4D673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6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1D994-C2B0-41CB-9E10-B400F419E3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9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95F9C-5846-4741-98D3-78E4926170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C8DC7-902E-487F-800E-CBBF09AF5E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6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DB761-96DE-4F7D-9B60-233840AB8B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19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8B71D-E036-4C8B-9387-6C2E60A137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39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29B89-253C-4EE2-B877-035C2A82F01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374AC-08A3-41DB-B6C4-0414D26524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93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C329D-D7A4-4BA3-8930-84DCA135F7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7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gray">
          <a:xfrm rot="10800000" flipH="1">
            <a:off x="838200" y="6477000"/>
            <a:ext cx="82772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20173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9248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24"/>
          <p:cNvSpPr>
            <a:spLocks noChangeArrowheads="1"/>
          </p:cNvSpPr>
          <p:nvPr/>
        </p:nvSpPr>
        <p:spPr bwMode="gray">
          <a:xfrm rot="10800000" flipH="1">
            <a:off x="838200" y="914400"/>
            <a:ext cx="8277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20175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1722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0E3C54C-B990-4F31-BFB9-549C6ACB8D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궁서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궁서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궁서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궁서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궁서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궁서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궁서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궁서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seok4u@kn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y.knu.ac.kr/stpo/stpo/cour/plans/viewPlanDetail.action?plans.searchOpenYrTrm='2018S'&amp;plans.searchSubjCde='CLTR264'&amp;plans.searchSubClassCde='001'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ms.knu.ac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y.knu.ac.kr/stpo/stpo/cour/plans/viewPlanDetail.action?plans.searchOpenYrTrm='20182'&amp;plans.searchSubjCde='CLTR264'&amp;plans.searchSubClassCde='001'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LEC0. </a:t>
            </a:r>
            <a:r>
              <a:rPr lang="ko-KR" altLang="en-US" dirty="0" smtClean="0"/>
              <a:t>과목 소개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“</a:t>
            </a:r>
            <a:r>
              <a:rPr lang="ko-KR" altLang="en-US" dirty="0" err="1" smtClean="0"/>
              <a:t>소셜네트워크</a:t>
            </a:r>
            <a:r>
              <a:rPr lang="en-US" altLang="ko-KR" dirty="0"/>
              <a:t>-</a:t>
            </a:r>
            <a:r>
              <a:rPr lang="en-US" altLang="ko-KR" dirty="0" smtClean="0"/>
              <a:t>CLTR264001~2”</a:t>
            </a:r>
            <a:endParaRPr lang="ko-KR" altLang="en-US" dirty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4152900" cy="21336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600" dirty="0" smtClean="0"/>
              <a:t>박 보 석</a:t>
            </a:r>
          </a:p>
          <a:p>
            <a:pPr algn="l" eaLnBrk="1" hangingPunct="1">
              <a:defRPr/>
            </a:pPr>
            <a:r>
              <a:rPr lang="en-US" altLang="ko-KR" dirty="0" smtClean="0">
                <a:hlinkClick r:id="rId3"/>
              </a:rPr>
              <a:t>boseok4u@knu.ac.kr</a:t>
            </a:r>
            <a:endParaRPr lang="en-US" altLang="ko-KR" dirty="0" smtClean="0"/>
          </a:p>
          <a:p>
            <a:pPr algn="l" eaLnBrk="1" hangingPunct="1">
              <a:defRPr/>
            </a:pPr>
            <a:r>
              <a:rPr lang="en-US" altLang="ko-KR" dirty="0" smtClean="0"/>
              <a:t>Office : </a:t>
            </a:r>
            <a:r>
              <a:rPr lang="ko-KR" altLang="en-US" dirty="0" smtClean="0"/>
              <a:t>종합정보센터 301호</a:t>
            </a:r>
          </a:p>
          <a:p>
            <a:pPr algn="l" eaLnBrk="1" hangingPunct="1">
              <a:defRPr/>
            </a:pPr>
            <a:r>
              <a:rPr lang="ko-KR" altLang="en-US" dirty="0" smtClean="0"/>
              <a:t>방문시간 : 미리 </a:t>
            </a:r>
            <a:r>
              <a:rPr lang="ko-KR" altLang="en-US" dirty="0" err="1" smtClean="0"/>
              <a:t>약속후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l" eaLnBrk="1" hangingPunct="1">
              <a:defRPr/>
            </a:pPr>
            <a:r>
              <a:rPr lang="en-US" altLang="ko-KR" dirty="0" smtClean="0"/>
              <a:t>M.P : 053-950-8684</a:t>
            </a:r>
            <a:endParaRPr lang="ko-KR" altLang="en-US" dirty="0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46325" y="255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B5B377-C7FC-4646-BAD7-085F09CB7359}" type="slidenum">
              <a:rPr lang="ko-KR" altLang="en-US" sz="1400" smtClean="0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 smtClean="0">
              <a:solidFill>
                <a:schemeClr val="tx2"/>
              </a:solidFill>
              <a:latin typeface="Arial Black" panose="020B0A04020102020204" pitchFamily="34" charset="0"/>
              <a:ea typeface="굴림" panose="020B0600000101010101" pitchFamily="50" charset="-127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강의 내용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836712"/>
            <a:ext cx="8420100" cy="53340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ko-KR" sz="2000" dirty="0">
                <a:hlinkClick r:id="rId3"/>
              </a:rPr>
              <a:t>s</a:t>
            </a:r>
            <a:r>
              <a:rPr lang="en-US" altLang="ko-KR" sz="2000" dirty="0" smtClean="0">
                <a:hlinkClick r:id="rId3"/>
              </a:rPr>
              <a:t>y.knu.ac.kr</a:t>
            </a:r>
            <a:endParaRPr lang="ko-KR" altLang="en-US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24" y="1508474"/>
            <a:ext cx="6985906" cy="43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81D994-C2B0-41CB-9E10-B400F419E33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4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E4DD2C-14AE-4812-9973-4B420DDD6502}" type="slidenum">
              <a:rPr lang="ko-KR" altLang="en-US" sz="1400" smtClean="0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 smtClean="0">
              <a:solidFill>
                <a:schemeClr val="tx2"/>
              </a:solidFill>
              <a:latin typeface="Arial Black" panose="020B0A04020102020204" pitchFamily="34" charset="0"/>
              <a:ea typeface="굴림" panose="020B0600000101010101" pitchFamily="50" charset="-127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목 차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ko-KR" altLang="en-US" dirty="0" smtClean="0"/>
              <a:t>강의 개요 및 목표</a:t>
            </a:r>
            <a:endParaRPr lang="en-US" altLang="ko-KR" dirty="0" smtClean="0"/>
          </a:p>
          <a:p>
            <a:pPr eaLnBrk="1" hangingPunct="1">
              <a:lnSpc>
                <a:spcPct val="180000"/>
              </a:lnSpc>
            </a:pPr>
            <a:r>
              <a:rPr lang="ko-KR" altLang="en-US" dirty="0" smtClean="0"/>
              <a:t>강의 교재</a:t>
            </a:r>
            <a:endParaRPr lang="en-US" altLang="ko-KR" dirty="0" smtClean="0"/>
          </a:p>
          <a:p>
            <a:pPr eaLnBrk="1" hangingPunct="1">
              <a:lnSpc>
                <a:spcPct val="180000"/>
              </a:lnSpc>
            </a:pPr>
            <a:r>
              <a:rPr lang="ko-KR" altLang="en-US" dirty="0" smtClean="0"/>
              <a:t>평가 항목</a:t>
            </a:r>
            <a:endParaRPr lang="ko-KR" altLang="en-US" dirty="0"/>
          </a:p>
          <a:p>
            <a:pPr eaLnBrk="1" hangingPunct="1">
              <a:lnSpc>
                <a:spcPct val="180000"/>
              </a:lnSpc>
            </a:pPr>
            <a:r>
              <a:rPr lang="ko-KR" altLang="en-US" dirty="0"/>
              <a:t>강의 </a:t>
            </a:r>
            <a:r>
              <a:rPr lang="ko-KR" altLang="en-US" dirty="0" smtClean="0"/>
              <a:t>과제 및 선수과목</a:t>
            </a:r>
          </a:p>
          <a:p>
            <a:pPr eaLnBrk="1" hangingPunct="1">
              <a:lnSpc>
                <a:spcPct val="180000"/>
              </a:lnSpc>
            </a:pPr>
            <a:r>
              <a:rPr lang="ko-KR" altLang="en-US" dirty="0" smtClean="0"/>
              <a:t>강의 방식</a:t>
            </a:r>
            <a:endParaRPr lang="en-US" altLang="ko-KR" dirty="0" smtClean="0"/>
          </a:p>
          <a:p>
            <a:pPr eaLnBrk="1" hangingPunct="1">
              <a:lnSpc>
                <a:spcPct val="180000"/>
              </a:lnSpc>
            </a:pPr>
            <a:r>
              <a:rPr lang="ko-KR" altLang="en-US" dirty="0" smtClean="0"/>
              <a:t>수강 참고 사항</a:t>
            </a:r>
          </a:p>
          <a:p>
            <a:pPr eaLnBrk="1" hangingPunct="1">
              <a:lnSpc>
                <a:spcPct val="180000"/>
              </a:lnSpc>
            </a:pPr>
            <a:r>
              <a:rPr lang="ko-KR" altLang="en-US" dirty="0" smtClean="0"/>
              <a:t>강의 내용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endParaRPr lang="ko-KR" altLang="en-US" dirty="0" smtClean="0"/>
          </a:p>
          <a:p>
            <a:pPr eaLnBrk="1" hangingPunct="1">
              <a:lnSpc>
                <a:spcPct val="180000"/>
              </a:lnSpc>
            </a:pP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03348C-BF06-4D19-9D9C-6C357DBCD414}" type="slidenum">
              <a:rPr lang="ko-KR" altLang="en-US" sz="1400" smtClean="0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 smtClean="0">
              <a:solidFill>
                <a:schemeClr val="tx2"/>
              </a:solidFill>
              <a:latin typeface="Arial Black" panose="020B0A04020102020204" pitchFamily="34" charset="0"/>
              <a:ea typeface="굴림" panose="020B0600000101010101" pitchFamily="50" charset="-127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강의 개요 및 목표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소셜 </a:t>
            </a:r>
            <a:r>
              <a:rPr lang="ko-KR" altLang="en-US" dirty="0" smtClean="0"/>
              <a:t>미디어 및 네트워크 기술을 </a:t>
            </a:r>
            <a:r>
              <a:rPr lang="ko-KR" altLang="en-US" dirty="0"/>
              <a:t>각 </a:t>
            </a:r>
            <a:r>
              <a:rPr lang="ko-KR" altLang="en-US" dirty="0" smtClean="0"/>
              <a:t>전공 분야에서 활용</a:t>
            </a:r>
            <a:endParaRPr lang="en-US" altLang="ko-KR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smtClean="0"/>
              <a:t>기초적인 </a:t>
            </a:r>
            <a:r>
              <a:rPr lang="ko-KR" altLang="en-US" dirty="0"/>
              <a:t>방법을 학습하고 응용할 수 있는 능력을 키우는 것</a:t>
            </a:r>
            <a:endParaRPr lang="en-US" altLang="ko-KR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이론을 학습한다</a:t>
            </a:r>
            <a:r>
              <a:rPr lang="en-US" altLang="ko-KR" dirty="0" smtClean="0"/>
              <a:t>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err="1" smtClean="0"/>
              <a:t>페이스북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인스타그램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링크드인</a:t>
            </a:r>
            <a:r>
              <a:rPr lang="ko-KR" altLang="en-US" dirty="0" smtClean="0"/>
              <a:t> 등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의 활용법</a:t>
            </a:r>
            <a:r>
              <a:rPr lang="en-US" altLang="ko-KR" dirty="0" smtClean="0"/>
              <a:t>.</a:t>
            </a: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en-US" altLang="ko-KR" dirty="0" smtClean="0"/>
          </a:p>
          <a:p>
            <a:pPr marL="342900" lvl="1" indent="-342900" eaLnBrk="1" hangingPunct="1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ko-KR" altLang="en-US" sz="2400" dirty="0" err="1" smtClean="0"/>
              <a:t>소셜네트워크</a:t>
            </a:r>
            <a:r>
              <a:rPr lang="ko-KR" altLang="en-US" sz="2400" dirty="0" smtClean="0"/>
              <a:t> 분석 방법</a:t>
            </a:r>
            <a:endParaRPr lang="en-US" altLang="ko-KR" sz="2400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smtClean="0"/>
              <a:t>소셜네트워크의 이론적 유형 및 특징</a:t>
            </a:r>
            <a:endParaRPr lang="en-US" altLang="ko-KR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smtClean="0"/>
              <a:t>소셜네트워크의 실제를 분석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smtClean="0"/>
              <a:t>분석 도구를 사용하여 직접 모델링하고 분석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5FFB4E-564F-4933-84FF-9FB8DA214C84}" type="slidenum">
              <a:rPr lang="ko-KR" altLang="en-US" sz="1400" smtClean="0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 smtClean="0">
              <a:solidFill>
                <a:schemeClr val="tx2"/>
              </a:solidFill>
              <a:latin typeface="Arial Black" panose="020B0A04020102020204" pitchFamily="34" charset="0"/>
              <a:ea typeface="굴림" panose="020B0600000101010101" pitchFamily="50" charset="-127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강의 교재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온라인 교재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lms.knu.ac.kr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참고 교재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문화 </a:t>
            </a:r>
            <a:r>
              <a:rPr lang="ko-KR" altLang="en-US" dirty="0"/>
              <a:t>기술 개론</a:t>
            </a:r>
            <a:r>
              <a:rPr lang="en-US" altLang="ko-KR" dirty="0"/>
              <a:t>, </a:t>
            </a:r>
            <a:r>
              <a:rPr lang="ko-KR" altLang="en-US" dirty="0" err="1"/>
              <a:t>김상욱외</a:t>
            </a:r>
            <a:r>
              <a:rPr lang="en-US" altLang="ko-KR" dirty="0"/>
              <a:t>2, </a:t>
            </a:r>
            <a:r>
              <a:rPr lang="ko-KR" altLang="en-US" dirty="0"/>
              <a:t>경북대학교출판부</a:t>
            </a:r>
            <a:r>
              <a:rPr lang="en-US" altLang="ko-KR" dirty="0"/>
              <a:t>, 2017.2</a:t>
            </a:r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/>
              <a:t>을 활용한 </a:t>
            </a:r>
            <a:r>
              <a:rPr lang="ko-KR" altLang="en-US" dirty="0" err="1"/>
              <a:t>소셜</a:t>
            </a:r>
            <a:r>
              <a:rPr lang="ko-KR" altLang="en-US" dirty="0"/>
              <a:t> 빅데이터 연구방법론</a:t>
            </a:r>
            <a:r>
              <a:rPr lang="en-US" altLang="ko-KR" dirty="0"/>
              <a:t>, </a:t>
            </a:r>
            <a:r>
              <a:rPr lang="ko-KR" altLang="en-US" dirty="0" err="1"/>
              <a:t>송태민외</a:t>
            </a:r>
            <a:r>
              <a:rPr lang="en-US" altLang="ko-KR" dirty="0"/>
              <a:t>1, </a:t>
            </a:r>
            <a:r>
              <a:rPr lang="ko-KR" altLang="en-US" dirty="0"/>
              <a:t>한나래</a:t>
            </a:r>
            <a:r>
              <a:rPr lang="en-US" altLang="ko-KR" dirty="0"/>
              <a:t>, 2016.1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eaLnBrk="1" hangingPunct="1"/>
            <a:r>
              <a:rPr lang="ko-KR" altLang="en-US" dirty="0"/>
              <a:t>강의자료, 숙제, 공지사항, </a:t>
            </a:r>
            <a:r>
              <a:rPr lang="ko-KR" altLang="en-US" dirty="0" err="1"/>
              <a:t>기타문서</a:t>
            </a:r>
            <a:endParaRPr lang="ko-KR" altLang="en-US" dirty="0"/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  <a:hlinkClick r:id="rId3"/>
              </a:rPr>
              <a:t>http://lms.knu.ac.kr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457200" lvl="1" indent="0" eaLnBrk="1" hangingPunct="1">
              <a:buNone/>
            </a:pPr>
            <a:endParaRPr lang="ko-KR" altLang="en-US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 eaLnBrk="1" hangingPunct="1"/>
            <a:r>
              <a:rPr lang="ko-KR" altLang="en-US" dirty="0">
                <a:ea typeface="굴림" panose="020B0600000101010101" pitchFamily="50" charset="-127"/>
                <a:sym typeface="Wingdings" panose="05000000000000000000" pitchFamily="2" charset="2"/>
              </a:rPr>
              <a:t>수시로 홈페이지에 접속하여 공지사항 </a:t>
            </a:r>
            <a:r>
              <a:rPr lang="ko-KR" altLang="en-US" dirty="0" smtClean="0">
                <a:ea typeface="굴림" panose="020B0600000101010101" pitchFamily="50" charset="-127"/>
                <a:sym typeface="Wingdings" panose="05000000000000000000" pitchFamily="2" charset="2"/>
              </a:rPr>
              <a:t>필독</a:t>
            </a:r>
            <a:endParaRPr lang="en-US" altLang="ko-KR" dirty="0" smtClean="0"/>
          </a:p>
          <a:p>
            <a:pPr lvl="1" eaLnBrk="1" hangingPunct="1">
              <a:lnSpc>
                <a:spcPct val="130000"/>
              </a:lnSpc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9AF8D2-AD27-4E1B-AD9C-6D7121BD856C}" type="slidenum">
              <a:rPr lang="ko-KR" altLang="en-US" sz="1400" smtClean="0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 smtClean="0">
              <a:solidFill>
                <a:schemeClr val="tx2"/>
              </a:solidFill>
              <a:latin typeface="Arial Black" panose="020B0A04020102020204" pitchFamily="34" charset="0"/>
              <a:ea typeface="굴림" panose="020B0600000101010101" pitchFamily="50" charset="-127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평가 항목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150" y="1088544"/>
            <a:ext cx="8420100" cy="5334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상대 평가</a:t>
            </a:r>
            <a:r>
              <a:rPr lang="en-US" altLang="ko-KR" dirty="0" smtClean="0"/>
              <a:t>(A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30%)</a:t>
            </a:r>
            <a:endParaRPr lang="ko-KR" altLang="en-US" dirty="0" smtClean="0"/>
          </a:p>
        </p:txBody>
      </p:sp>
      <p:graphicFrame>
        <p:nvGraphicFramePr>
          <p:cNvPr id="15" name="차트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25903"/>
              </p:ext>
            </p:extLst>
          </p:nvPr>
        </p:nvGraphicFramePr>
        <p:xfrm>
          <a:off x="184187" y="1484784"/>
          <a:ext cx="6136965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630759" y="1628800"/>
            <a:ext cx="2663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/>
              <a:t>출석 및 </a:t>
            </a:r>
            <a:r>
              <a:rPr lang="ko-KR" altLang="en-US" sz="1200" dirty="0" smtClean="0"/>
              <a:t>수업 태도 </a:t>
            </a:r>
            <a:r>
              <a:rPr lang="en-US" altLang="ko-KR" sz="1200" dirty="0"/>
              <a:t>10%</a:t>
            </a:r>
          </a:p>
          <a:p>
            <a:pPr lvl="1" algn="l"/>
            <a:r>
              <a:rPr lang="ko-KR" altLang="en-US" sz="1200" dirty="0"/>
              <a:t>지각 세 번 </a:t>
            </a:r>
            <a:r>
              <a:rPr lang="en-US" altLang="ko-KR" sz="1200" dirty="0"/>
              <a:t>→ </a:t>
            </a:r>
            <a:r>
              <a:rPr lang="ko-KR" altLang="en-US" sz="1200" dirty="0">
                <a:sym typeface="Wingdings" pitchFamily="2" charset="2"/>
              </a:rPr>
              <a:t>결석 한 시간</a:t>
            </a:r>
            <a:endParaRPr lang="en-US" altLang="ko-KR" sz="1200" dirty="0">
              <a:sym typeface="Wingdings" pitchFamily="2" charset="2"/>
            </a:endParaRPr>
          </a:p>
          <a:p>
            <a:pPr lvl="1" algn="l"/>
            <a:r>
              <a:rPr lang="ko-KR" altLang="en-US" sz="1200" dirty="0"/>
              <a:t>결석 </a:t>
            </a:r>
            <a:r>
              <a:rPr lang="en-US" altLang="ko-KR" sz="1200" dirty="0"/>
              <a:t>2</a:t>
            </a:r>
            <a:r>
              <a:rPr lang="ko-KR" altLang="en-US" sz="1200" dirty="0"/>
              <a:t>시간마다 </a:t>
            </a:r>
            <a:r>
              <a:rPr lang="en-US" altLang="ko-KR" sz="1200" dirty="0"/>
              <a:t>-0.5</a:t>
            </a:r>
            <a:br>
              <a:rPr lang="en-US" altLang="ko-KR" sz="1200" dirty="0"/>
            </a:br>
            <a:r>
              <a:rPr lang="en-US" altLang="ko-KR" sz="1200" dirty="0"/>
              <a:t>¼ </a:t>
            </a:r>
            <a:r>
              <a:rPr lang="ko-KR" altLang="en-US" sz="1200" dirty="0"/>
              <a:t>이상 결석은 </a:t>
            </a:r>
            <a:r>
              <a:rPr lang="en-US" altLang="ko-KR" sz="1200" dirty="0"/>
              <a:t>F</a:t>
            </a:r>
            <a:endParaRPr lang="ko-KR" altLang="en-US" sz="1200" dirty="0"/>
          </a:p>
          <a:p>
            <a:pPr lvl="1" algn="l"/>
            <a:r>
              <a:rPr lang="ko-KR" altLang="en-US" sz="1200" dirty="0"/>
              <a:t>교재</a:t>
            </a:r>
            <a:r>
              <a:rPr lang="en-US" altLang="ko-KR" sz="1200" dirty="0"/>
              <a:t> </a:t>
            </a:r>
            <a:r>
              <a:rPr lang="ko-KR" altLang="en-US" sz="1200" dirty="0"/>
              <a:t>지참 및 </a:t>
            </a:r>
            <a:r>
              <a:rPr lang="ko-KR" altLang="en-US" sz="1200" dirty="0" smtClean="0"/>
              <a:t>수업 태도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5FFB4E-564F-4933-84FF-9FB8DA214C84}" type="slidenum">
              <a:rPr lang="ko-KR" altLang="en-US" sz="1400" smtClean="0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 smtClean="0">
              <a:solidFill>
                <a:schemeClr val="tx2"/>
              </a:solidFill>
              <a:latin typeface="Arial Black" panose="020B0A04020102020204" pitchFamily="34" charset="0"/>
              <a:ea typeface="굴림" panose="020B0600000101010101" pitchFamily="50" charset="-127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강의 과제 및 선수과목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소셜미디어</a:t>
            </a:r>
            <a:r>
              <a:rPr lang="ko-KR" altLang="en-US" dirty="0"/>
              <a:t> 활용 관련 미니 프로젝트 </a:t>
            </a:r>
            <a:r>
              <a:rPr lang="ko-KR" altLang="en-US" dirty="0" smtClean="0"/>
              <a:t>제안서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제안서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 수강생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희망자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없을 경우 전공 수강생 우선 지정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제안서는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주후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기말시험 후 지정된 기일 내에 출력물로 제출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선수과목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eaLnBrk="1" hangingPunct="1"/>
            <a:r>
              <a:rPr lang="ko-KR" altLang="en-US" dirty="0" err="1" smtClean="0"/>
              <a:t>후수과목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프로그래밍</a:t>
            </a:r>
            <a:r>
              <a:rPr lang="en-US" altLang="ko-KR" dirty="0" smtClean="0"/>
              <a:t>(C, Java, Python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</a:p>
          <a:p>
            <a:pPr lvl="1" eaLnBrk="1" hangingPunct="1"/>
            <a:r>
              <a:rPr lang="ko-KR" altLang="en-US" dirty="0" smtClean="0"/>
              <a:t>빅데이터기초 및 실습</a:t>
            </a:r>
            <a:r>
              <a:rPr lang="en-US" altLang="ko-KR" dirty="0" smtClean="0"/>
              <a:t>(2019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신설 예정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인공지능 개론</a:t>
            </a:r>
            <a:r>
              <a:rPr lang="en-US" altLang="ko-KR" dirty="0" smtClean="0"/>
              <a:t>(2019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신설 예정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52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A58AFB-05CB-4183-B1E8-ABD1034CDA6C}" type="slidenum">
              <a:rPr lang="ko-KR" altLang="en-US" sz="1400" smtClean="0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 smtClean="0">
              <a:solidFill>
                <a:schemeClr val="tx2"/>
              </a:solidFill>
              <a:latin typeface="Arial Black" panose="020B0A04020102020204" pitchFamily="34" charset="0"/>
              <a:ea typeface="굴림" panose="020B0600000101010101" pitchFamily="50" charset="-127"/>
            </a:endParaRPr>
          </a:p>
        </p:txBody>
      </p:sp>
      <p:sp>
        <p:nvSpPr>
          <p:cNvPr id="26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강의 방식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전반기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이론 중심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SNS</a:t>
            </a:r>
          </a:p>
          <a:p>
            <a:pPr lvl="1" eaLnBrk="1" hangingPunct="1"/>
            <a:r>
              <a:rPr lang="ko-KR" altLang="en-US" dirty="0" smtClean="0"/>
              <a:t>그래프 </a:t>
            </a:r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네트워크 이론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후반기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 관련 이론 및 실습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소셜</a:t>
            </a:r>
            <a:r>
              <a:rPr lang="ko-KR" altLang="en-US" dirty="0" smtClean="0"/>
              <a:t> 빅데이터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군집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클러스터링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시각화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프로젝트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B5B377-C7FC-4646-BAD7-085F09CB7359}" type="slidenum">
              <a:rPr lang="ko-KR" altLang="en-US" sz="1400" smtClean="0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 smtClean="0">
              <a:solidFill>
                <a:schemeClr val="tx2"/>
              </a:solidFill>
              <a:latin typeface="Arial Black" panose="020B0A04020102020204" pitchFamily="34" charset="0"/>
              <a:ea typeface="굴림" panose="020B0600000101010101" pitchFamily="50" charset="-127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수강 참고 사항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836712"/>
            <a:ext cx="8420100" cy="53340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ko-KR" altLang="en-US" sz="2000" dirty="0" smtClean="0"/>
              <a:t>강의 중 휴대폰 사용 금지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실습 시간은 가능</a:t>
            </a:r>
            <a:r>
              <a:rPr lang="en-US" altLang="ko-KR" sz="2000" dirty="0" smtClean="0"/>
              <a:t>)</a:t>
            </a:r>
          </a:p>
          <a:p>
            <a:pPr eaLnBrk="1" hangingPunct="1">
              <a:lnSpc>
                <a:spcPct val="190000"/>
              </a:lnSpc>
            </a:pPr>
            <a:r>
              <a:rPr lang="ko-KR" altLang="en-US" sz="2000" dirty="0" smtClean="0"/>
              <a:t>강의 자료는 출력 </a:t>
            </a:r>
            <a:r>
              <a:rPr lang="en-US" altLang="ko-KR" sz="2000" dirty="0" smtClean="0"/>
              <a:t>&amp; </a:t>
            </a:r>
            <a:r>
              <a:rPr lang="ko-KR" altLang="en-US" sz="2000" dirty="0" err="1" smtClean="0"/>
              <a:t>편철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eaLnBrk="1" hangingPunct="1">
              <a:lnSpc>
                <a:spcPct val="190000"/>
              </a:lnSpc>
            </a:pPr>
            <a:r>
              <a:rPr lang="ko-KR" altLang="en-US" sz="2000" dirty="0" smtClean="0"/>
              <a:t>필기 도구 지참</a:t>
            </a:r>
            <a:endParaRPr lang="en-US" altLang="ko-KR" sz="2000" dirty="0"/>
          </a:p>
          <a:p>
            <a:pPr eaLnBrk="1" hangingPunct="1">
              <a:lnSpc>
                <a:spcPct val="190000"/>
              </a:lnSpc>
            </a:pPr>
            <a:r>
              <a:rPr lang="ko-KR" altLang="en-US" sz="2000" dirty="0" smtClean="0"/>
              <a:t>음식물 섭취 금지</a:t>
            </a:r>
            <a:endParaRPr lang="en-US" altLang="ko-KR" sz="2000" dirty="0" smtClean="0"/>
          </a:p>
          <a:p>
            <a:pPr eaLnBrk="1" hangingPunct="1">
              <a:lnSpc>
                <a:spcPct val="190000"/>
              </a:lnSpc>
            </a:pPr>
            <a:r>
              <a:rPr lang="ko-KR" altLang="en-US" sz="2000" dirty="0" smtClean="0"/>
              <a:t>늦은 시간 문자나 </a:t>
            </a:r>
            <a:r>
              <a:rPr lang="ko-KR" altLang="en-US" sz="2000" dirty="0" err="1" smtClean="0"/>
              <a:t>카톡은</a:t>
            </a:r>
            <a:r>
              <a:rPr lang="ko-KR" altLang="en-US" sz="2000" dirty="0" smtClean="0"/>
              <a:t> 사양합니다</a:t>
            </a:r>
            <a:r>
              <a:rPr lang="en-US" altLang="ko-KR" sz="2000" dirty="0" smtClean="0"/>
              <a:t>;;</a:t>
            </a:r>
          </a:p>
          <a:p>
            <a:pPr lvl="1" eaLnBrk="1" hangingPunct="1">
              <a:lnSpc>
                <a:spcPct val="190000"/>
              </a:lnSpc>
            </a:pPr>
            <a:r>
              <a:rPr lang="ko-KR" altLang="en-US" sz="1800" dirty="0" smtClean="0"/>
              <a:t>급한 사항 아니면 </a:t>
            </a:r>
            <a:r>
              <a:rPr lang="en-US" altLang="ko-KR" sz="1800" dirty="0" err="1" smtClean="0"/>
              <a:t>lms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쪽지를 통하여 문의</a:t>
            </a:r>
          </a:p>
          <a:p>
            <a:pPr eaLnBrk="1" hangingPunct="1">
              <a:lnSpc>
                <a:spcPct val="190000"/>
              </a:lnSpc>
            </a:pPr>
            <a:r>
              <a:rPr lang="ko-KR" altLang="en-US" sz="2000" dirty="0" smtClean="0"/>
              <a:t>학점 타협</a:t>
            </a:r>
            <a:r>
              <a:rPr lang="en-US" altLang="ko-KR" sz="2000" dirty="0" smtClean="0"/>
              <a:t>(?)</a:t>
            </a:r>
            <a:r>
              <a:rPr lang="ko-KR" altLang="en-US" sz="2000" dirty="0" smtClean="0"/>
              <a:t>을 위한 연락 사절합니다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lnSpc>
                <a:spcPct val="190000"/>
              </a:lnSpc>
            </a:pPr>
            <a:r>
              <a:rPr lang="ko-KR" altLang="en-US" sz="1800" dirty="0" smtClean="0"/>
              <a:t>학점 산출된 내역은 </a:t>
            </a:r>
            <a:r>
              <a:rPr lang="en-US" altLang="ko-KR" sz="1800" dirty="0" err="1" smtClean="0"/>
              <a:t>lms</a:t>
            </a:r>
            <a:r>
              <a:rPr lang="ko-KR" altLang="en-US" sz="1800" dirty="0" smtClean="0"/>
              <a:t>에 공개됩니다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임의로조작이 불가능</a:t>
            </a:r>
            <a:r>
              <a:rPr lang="en-US" altLang="ko-KR" sz="1800" dirty="0" smtClean="0"/>
              <a:t>!!</a:t>
            </a:r>
            <a:endParaRPr lang="ko-KR" altLang="en-US" sz="1800" dirty="0" smtClean="0"/>
          </a:p>
          <a:p>
            <a:pPr eaLnBrk="1" hangingPunct="1">
              <a:lnSpc>
                <a:spcPct val="190000"/>
              </a:lnSpc>
            </a:pPr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궁서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B5B377-C7FC-4646-BAD7-085F09CB7359}" type="slidenum">
              <a:rPr lang="ko-KR" altLang="en-US" sz="1400" smtClean="0">
                <a:solidFill>
                  <a:schemeClr val="tx2"/>
                </a:solidFill>
                <a:latin typeface="Arial Black" panose="020B0A040201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 smtClean="0">
              <a:solidFill>
                <a:schemeClr val="tx2"/>
              </a:solidFill>
              <a:latin typeface="Arial Black" panose="020B0A04020102020204" pitchFamily="34" charset="0"/>
              <a:ea typeface="굴림" panose="020B0600000101010101" pitchFamily="50" charset="-127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강의 내용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836712"/>
            <a:ext cx="8420100" cy="53340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ko-KR" sz="2000" dirty="0">
                <a:hlinkClick r:id="rId3"/>
              </a:rPr>
              <a:t>s</a:t>
            </a:r>
            <a:r>
              <a:rPr lang="en-US" altLang="ko-KR" sz="2000" dirty="0" smtClean="0">
                <a:hlinkClick r:id="rId3"/>
              </a:rPr>
              <a:t>y.knu.ac.kr</a:t>
            </a: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24" y="1523093"/>
            <a:ext cx="6371429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서식">
  <a:themeElements>
    <a:clrScheme name="강의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강의서식">
      <a:majorFont>
        <a:latin typeface="Arial"/>
        <a:ea typeface="궁서"/>
        <a:cs typeface=""/>
      </a:majorFont>
      <a:minorFont>
        <a:latin typeface="Arial"/>
        <a:ea typeface="궁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강의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D:\mywork\lecture\프로그래밍언어\강의자료\강의서식.pot</Template>
  <TotalTime>1616</TotalTime>
  <Words>386</Words>
  <Application>Microsoft Office PowerPoint</Application>
  <PresentationFormat>A4 용지(210x297mm)</PresentationFormat>
  <Paragraphs>116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궁서</vt:lpstr>
      <vt:lpstr>Arial</vt:lpstr>
      <vt:lpstr>Arial Black</vt:lpstr>
      <vt:lpstr>Tahoma</vt:lpstr>
      <vt:lpstr>Times New Roman</vt:lpstr>
      <vt:lpstr>Wingdings</vt:lpstr>
      <vt:lpstr>강의서식</vt:lpstr>
      <vt:lpstr>LEC0. 과목 소개 “소셜네트워크-CLTR264001~2”</vt:lpstr>
      <vt:lpstr>목 차</vt:lpstr>
      <vt:lpstr>강의 개요 및 목표</vt:lpstr>
      <vt:lpstr>강의 교재</vt:lpstr>
      <vt:lpstr>평가 항목</vt:lpstr>
      <vt:lpstr>강의 과제 및 선수과목</vt:lpstr>
      <vt:lpstr>강의 방식</vt:lpstr>
      <vt:lpstr>수강 참고 사항</vt:lpstr>
      <vt:lpstr>강의 내용</vt:lpstr>
      <vt:lpstr>강의 내용</vt:lpstr>
      <vt:lpstr>Q&amp;A</vt:lpstr>
    </vt:vector>
  </TitlesOfParts>
  <Company>경북대학교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LEC01. 과목 소개및 개론</dc:title>
  <dc:creator>박보석</dc:creator>
  <cp:lastModifiedBy>Administrator</cp:lastModifiedBy>
  <cp:revision>70</cp:revision>
  <cp:lastPrinted>1999-12-07T19:02:07Z</cp:lastPrinted>
  <dcterms:created xsi:type="dcterms:W3CDTF">2004-03-03T04:46:55Z</dcterms:created>
  <dcterms:modified xsi:type="dcterms:W3CDTF">2018-09-02T10:16:36Z</dcterms:modified>
</cp:coreProperties>
</file>