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5" r:id="rId4"/>
    <p:sldId id="267" r:id="rId5"/>
    <p:sldId id="268" r:id="rId6"/>
    <p:sldId id="266" r:id="rId7"/>
    <p:sldId id="270" r:id="rId8"/>
    <p:sldId id="271" r:id="rId9"/>
    <p:sldId id="272" r:id="rId10"/>
    <p:sldId id="273" r:id="rId11"/>
    <p:sldId id="274" r:id="rId12"/>
    <p:sldId id="275" r:id="rId13"/>
    <p:sldId id="276" r:id="rId14"/>
    <p:sldId id="277" r:id="rId15"/>
    <p:sldId id="278" r:id="rId16"/>
    <p:sldId id="279" r:id="rId17"/>
    <p:sldId id="281" r:id="rId18"/>
    <p:sldId id="282" r:id="rId19"/>
    <p:sldId id="283" r:id="rId20"/>
    <p:sldId id="284" r:id="rId21"/>
    <p:sldId id="285" r:id="rId22"/>
    <p:sldId id="286" r:id="rId23"/>
    <p:sldId id="287" r:id="rId24"/>
    <p:sldId id="288" r:id="rId25"/>
    <p:sldId id="289" r:id="rId26"/>
    <p:sldId id="290" r:id="rId27"/>
    <p:sldId id="291" r:id="rId28"/>
    <p:sldId id="261" r:id="rId29"/>
    <p:sldId id="262" r:id="rId30"/>
    <p:sldId id="263"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6CE14-1469-46E1-8586-AFED5BFEC71B}" v="3" dt="2018-05-06T11:24:42.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4" d="100"/>
          <a:sy n="54" d="100"/>
        </p:scale>
        <p:origin x="114" y="1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창엽 양" userId="b56822a7985a6060" providerId="LiveId" clId="{FF66CE14-1469-46E1-8586-AFED5BFEC71B}"/>
    <pc:docChg chg="undo custSel modSld">
      <pc:chgData name="창엽 양" userId="b56822a7985a6060" providerId="LiveId" clId="{FF66CE14-1469-46E1-8586-AFED5BFEC71B}" dt="2018-05-06T11:24:42.905" v="5" actId="478"/>
      <pc:docMkLst>
        <pc:docMk/>
      </pc:docMkLst>
      <pc:sldChg chg="addSp delSp modSp">
        <pc:chgData name="창엽 양" userId="b56822a7985a6060" providerId="LiveId" clId="{FF66CE14-1469-46E1-8586-AFED5BFEC71B}" dt="2018-05-06T11:24:42.905" v="5" actId="478"/>
        <pc:sldMkLst>
          <pc:docMk/>
          <pc:sldMk cId="181848280" sldId="262"/>
        </pc:sldMkLst>
        <pc:spChg chg="del">
          <ac:chgData name="창엽 양" userId="b56822a7985a6060" providerId="LiveId" clId="{FF66CE14-1469-46E1-8586-AFED5BFEC71B}" dt="2018-05-06T11:24:42.905" v="5" actId="478"/>
          <ac:spMkLst>
            <pc:docMk/>
            <pc:sldMk cId="181848280" sldId="262"/>
            <ac:spMk id="2" creationId="{00000000-0000-0000-0000-000000000000}"/>
          </ac:spMkLst>
        </pc:spChg>
        <pc:spChg chg="add del">
          <ac:chgData name="창엽 양" userId="b56822a7985a6060" providerId="LiveId" clId="{FF66CE14-1469-46E1-8586-AFED5BFEC71B}" dt="2018-05-06T11:24:39.031" v="4" actId="478"/>
          <ac:spMkLst>
            <pc:docMk/>
            <pc:sldMk cId="181848280" sldId="262"/>
            <ac:spMk id="3" creationId="{00000000-0000-0000-0000-000000000000}"/>
          </ac:spMkLst>
        </pc:spChg>
        <pc:spChg chg="add del mod">
          <ac:chgData name="창엽 양" userId="b56822a7985a6060" providerId="LiveId" clId="{FF66CE14-1469-46E1-8586-AFED5BFEC71B}" dt="2018-05-06T11:24:39.031" v="4" actId="478"/>
          <ac:spMkLst>
            <pc:docMk/>
            <pc:sldMk cId="181848280" sldId="262"/>
            <ac:spMk id="6" creationId="{DDF60855-BC0D-43DE-AC55-67FB41159D34}"/>
          </ac:spMkLst>
        </pc:spChg>
      </pc:sldChg>
      <pc:sldChg chg="delSp modSp">
        <pc:chgData name="창엽 양" userId="b56822a7985a6060" providerId="LiveId" clId="{FF66CE14-1469-46E1-8586-AFED5BFEC71B}" dt="2018-04-22T08:35:29.269" v="2" actId="478"/>
        <pc:sldMkLst>
          <pc:docMk/>
          <pc:sldMk cId="2876434079" sldId="266"/>
        </pc:sldMkLst>
        <pc:spChg chg="del">
          <ac:chgData name="창엽 양" userId="b56822a7985a6060" providerId="LiveId" clId="{FF66CE14-1469-46E1-8586-AFED5BFEC71B}" dt="2018-04-22T08:35:29.269" v="2" actId="478"/>
          <ac:spMkLst>
            <pc:docMk/>
            <pc:sldMk cId="2876434079" sldId="266"/>
            <ac:spMk id="2" creationId="{00000000-0000-0000-0000-000000000000}"/>
          </ac:spMkLst>
        </pc:spChg>
        <pc:spChg chg="del mod">
          <ac:chgData name="창엽 양" userId="b56822a7985a6060" providerId="LiveId" clId="{FF66CE14-1469-46E1-8586-AFED5BFEC71B}" dt="2018-04-22T08:35:26.499" v="1" actId="478"/>
          <ac:spMkLst>
            <pc:docMk/>
            <pc:sldMk cId="2876434079" sldId="266"/>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74638"/>
            <a:ext cx="11176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23334" y="6477000"/>
            <a:ext cx="9592733" cy="228600"/>
          </a:xfrm>
        </p:spPr>
        <p:txBody>
          <a:bodyPr/>
          <a:lstStyle>
            <a:lvl1pPr>
              <a:defRPr/>
            </a:lvl1pPr>
          </a:lstStyle>
          <a:p>
            <a:endParaRPr lang="en-US" dirty="0"/>
          </a:p>
        </p:txBody>
      </p:sp>
      <p:sp>
        <p:nvSpPr>
          <p:cNvPr id="6" name="Slide Number Placeholder 5"/>
          <p:cNvSpPr>
            <a:spLocks noGrp="1"/>
          </p:cNvSpPr>
          <p:nvPr>
            <p:ph type="sldNum" sz="quarter" idx="11"/>
          </p:nvPr>
        </p:nvSpPr>
        <p:spPr>
          <a:xfrm>
            <a:off x="10151533" y="6464300"/>
            <a:ext cx="1430867" cy="241300"/>
          </a:xfrm>
        </p:spPr>
        <p:txBody>
          <a:bodyPr/>
          <a:lstStyle>
            <a:lvl1pPr>
              <a:defRPr/>
            </a:lvl1pPr>
          </a:lstStyle>
          <a:p>
            <a:fld id="{570F7D8B-0A12-428F-B558-14A350CFD7FF}" type="slidenum">
              <a:rPr lang="en-US"/>
              <a:pPr/>
              <a:t>‹#›</a:t>
            </a:fld>
            <a:r>
              <a:rPr lang="en-US" dirty="0"/>
              <a:t> </a:t>
            </a:r>
          </a:p>
        </p:txBody>
      </p:sp>
    </p:spTree>
    <p:extLst>
      <p:ext uri="{BB962C8B-B14F-4D97-AF65-F5344CB8AC3E}">
        <p14:creationId xmlns:p14="http://schemas.microsoft.com/office/powerpoint/2010/main" val="83243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74638"/>
            <a:ext cx="11176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423334" y="6477000"/>
            <a:ext cx="9592733" cy="228600"/>
          </a:xfrm>
        </p:spPr>
        <p:txBody>
          <a:bodyPr/>
          <a:lstStyle>
            <a:lvl1pPr>
              <a:defRPr/>
            </a:lvl1pPr>
          </a:lstStyle>
          <a:p>
            <a:endParaRPr lang="en-US" dirty="0"/>
          </a:p>
        </p:txBody>
      </p:sp>
      <p:sp>
        <p:nvSpPr>
          <p:cNvPr id="7" name="Slide Number Placeholder 6"/>
          <p:cNvSpPr>
            <a:spLocks noGrp="1"/>
          </p:cNvSpPr>
          <p:nvPr>
            <p:ph type="sldNum" sz="quarter" idx="11"/>
          </p:nvPr>
        </p:nvSpPr>
        <p:spPr>
          <a:xfrm>
            <a:off x="10151533" y="6464300"/>
            <a:ext cx="1430867" cy="241300"/>
          </a:xfrm>
        </p:spPr>
        <p:txBody>
          <a:bodyPr/>
          <a:lstStyle>
            <a:lvl1pPr>
              <a:defRPr/>
            </a:lvl1pPr>
          </a:lstStyle>
          <a:p>
            <a:fld id="{7DAFD7B5-8CE6-419E-A84F-3A30E2BD5304}" type="slidenum">
              <a:rPr lang="en-US"/>
              <a:pPr/>
              <a:t>‹#›</a:t>
            </a:fld>
            <a:r>
              <a:rPr lang="en-US" dirty="0"/>
              <a:t> </a:t>
            </a:r>
          </a:p>
        </p:txBody>
      </p:sp>
    </p:spTree>
    <p:extLst>
      <p:ext uri="{BB962C8B-B14F-4D97-AF65-F5344CB8AC3E}">
        <p14:creationId xmlns:p14="http://schemas.microsoft.com/office/powerpoint/2010/main" val="139871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0" y="274638"/>
            <a:ext cx="111760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423334" y="6477000"/>
            <a:ext cx="9592733" cy="228600"/>
          </a:xfrm>
        </p:spPr>
        <p:txBody>
          <a:bodyPr/>
          <a:lstStyle>
            <a:lvl1pPr>
              <a:defRPr/>
            </a:lvl1pPr>
          </a:lstStyle>
          <a:p>
            <a:endParaRPr lang="en-US" dirty="0"/>
          </a:p>
        </p:txBody>
      </p:sp>
      <p:sp>
        <p:nvSpPr>
          <p:cNvPr id="8" name="Slide Number Placeholder 7"/>
          <p:cNvSpPr>
            <a:spLocks noGrp="1"/>
          </p:cNvSpPr>
          <p:nvPr>
            <p:ph type="sldNum" sz="quarter" idx="11"/>
          </p:nvPr>
        </p:nvSpPr>
        <p:spPr>
          <a:xfrm>
            <a:off x="10151533" y="6464300"/>
            <a:ext cx="1430867" cy="241300"/>
          </a:xfrm>
        </p:spPr>
        <p:txBody>
          <a:bodyPr/>
          <a:lstStyle>
            <a:lvl1pPr>
              <a:defRPr/>
            </a:lvl1pPr>
          </a:lstStyle>
          <a:p>
            <a:fld id="{F400FED9-2D7F-47DD-8E23-4DE7332DDBB8}" type="slidenum">
              <a:rPr lang="en-US"/>
              <a:pPr/>
              <a:t>‹#›</a:t>
            </a:fld>
            <a:r>
              <a:rPr lang="en-US" dirty="0"/>
              <a:t> </a:t>
            </a:r>
          </a:p>
        </p:txBody>
      </p:sp>
    </p:spTree>
    <p:extLst>
      <p:ext uri="{BB962C8B-B14F-4D97-AF65-F5344CB8AC3E}">
        <p14:creationId xmlns:p14="http://schemas.microsoft.com/office/powerpoint/2010/main" val="403553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arkov_process" TargetMode="External"/><Relationship Id="rId2" Type="http://schemas.openxmlformats.org/officeDocument/2006/relationships/hyperlink" Target="https://en.wikipedia.org/wiki/Conditional_probability_distribu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ate_space" TargetMode="External"/><Relationship Id="rId7" Type="http://schemas.openxmlformats.org/officeDocument/2006/relationships/hyperlink" Target="https://en.wikipedia.org/wiki/Exponential_distribution" TargetMode="External"/><Relationship Id="rId2" Type="http://schemas.openxmlformats.org/officeDocument/2006/relationships/hyperlink" Target="https://en.wikipedia.org/wiki/Discrete_time_and_continuous_time" TargetMode="External"/><Relationship Id="rId1" Type="http://schemas.openxmlformats.org/officeDocument/2006/relationships/slideLayout" Target="../slideLayouts/slideLayout2.xml"/><Relationship Id="rId6" Type="http://schemas.openxmlformats.org/officeDocument/2006/relationships/hyperlink" Target="https://en.wikipedia.org/wiki/Real_number" TargetMode="External"/><Relationship Id="rId5" Type="http://schemas.openxmlformats.org/officeDocument/2006/relationships/hyperlink" Target="https://en.wikipedia.org/wiki/Continuous-time_Markov_chain#cite_note-2" TargetMode="External"/><Relationship Id="rId4" Type="http://schemas.openxmlformats.org/officeDocument/2006/relationships/hyperlink" Target="https://en.wikipedia.org/wiki/Probability_distribu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MARKOV Chain – Probability Transition Matrix</a:t>
            </a:r>
          </a:p>
        </p:txBody>
      </p:sp>
      <p:sp>
        <p:nvSpPr>
          <p:cNvPr id="3" name="Subtitle 2"/>
          <p:cNvSpPr>
            <a:spLocks noGrp="1"/>
          </p:cNvSpPr>
          <p:nvPr>
            <p:ph type="subTitle" idx="1"/>
          </p:nvPr>
        </p:nvSpPr>
        <p:spPr/>
        <p:txBody>
          <a:bodyPr/>
          <a:lstStyle/>
          <a:p>
            <a:r>
              <a:rPr lang="en-US" dirty="0"/>
              <a:t>ANAND PAUL </a:t>
            </a:r>
          </a:p>
          <a:p>
            <a:r>
              <a:rPr lang="en-US" dirty="0" err="1"/>
              <a:t>Kyungpook</a:t>
            </a:r>
            <a:r>
              <a:rPr lang="en-US" dirty="0"/>
              <a:t> national University,</a:t>
            </a:r>
          </a:p>
          <a:p>
            <a:r>
              <a:rPr lang="en-US" dirty="0"/>
              <a:t>Daegu south </a:t>
            </a:r>
            <a:r>
              <a:rPr lang="en-US" dirty="0" err="1"/>
              <a:t>korea</a:t>
            </a:r>
            <a:endParaRPr lang="en-US" dirty="0"/>
          </a:p>
        </p:txBody>
      </p:sp>
    </p:spTree>
    <p:extLst>
      <p:ext uri="{BB962C8B-B14F-4D97-AF65-F5344CB8AC3E}">
        <p14:creationId xmlns:p14="http://schemas.microsoft.com/office/powerpoint/2010/main" val="171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t>Transition Matrix</a:t>
            </a:r>
          </a:p>
        </p:txBody>
      </p:sp>
      <p:sp>
        <p:nvSpPr>
          <p:cNvPr id="531459" name="Rectangle 3"/>
          <p:cNvSpPr>
            <a:spLocks noGrp="1" noChangeArrowheads="1"/>
          </p:cNvSpPr>
          <p:nvPr>
            <p:ph type="body" sz="half" idx="1"/>
          </p:nvPr>
        </p:nvSpPr>
        <p:spPr>
          <a:xfrm>
            <a:off x="1981201" y="1600201"/>
            <a:ext cx="8416925" cy="1649413"/>
          </a:xfrm>
          <a:noFill/>
          <a:ln/>
          <a:extLst>
            <a:ext uri="{91240B29-F687-4F45-9708-019B960494DF}">
              <a14:hiddenLine xmlns:a14="http://schemas.microsoft.com/office/drawing/2010/main" w="28575">
                <a:solidFill>
                  <a:srgbClr val="339966"/>
                </a:solidFill>
                <a:miter lim="800000"/>
                <a:headEnd/>
                <a:tailEnd/>
              </a14:hiddenLine>
            </a:ext>
          </a:extLst>
        </p:spPr>
        <p:txBody>
          <a:bodyPr/>
          <a:lstStyle/>
          <a:p>
            <a:r>
              <a:rPr lang="en-US"/>
              <a:t>The </a:t>
            </a:r>
            <a:r>
              <a:rPr lang="en-US" i="1"/>
              <a:t>transition matrix</a:t>
            </a:r>
            <a:r>
              <a:rPr lang="en-US"/>
              <a:t> records all data about transitions from one state to the other. The form of a general transition matrix is</a:t>
            </a:r>
          </a:p>
        </p:txBody>
      </p:sp>
      <p:graphicFrame>
        <p:nvGraphicFramePr>
          <p:cNvPr id="531462" name="Object 6"/>
          <p:cNvGraphicFramePr>
            <a:graphicFrameLocks noGrp="1" noChangeAspect="1"/>
          </p:cNvGraphicFramePr>
          <p:nvPr>
            <p:ph sz="half" idx="2"/>
          </p:nvPr>
        </p:nvGraphicFramePr>
        <p:xfrm>
          <a:off x="2182814" y="3171826"/>
          <a:ext cx="7597775" cy="2957513"/>
        </p:xfrm>
        <a:graphic>
          <a:graphicData uri="http://schemas.openxmlformats.org/presentationml/2006/ole">
            <mc:AlternateContent xmlns:mc="http://schemas.openxmlformats.org/markup-compatibility/2006">
              <mc:Choice xmlns:v="urn:schemas-microsoft-com:vml" Requires="v">
                <p:oleObj spid="_x0000_s1026" name="Image" r:id="rId3" imgW="5904762" imgH="2298413" progId="PhotoshopElements.Image.3">
                  <p:embed/>
                </p:oleObj>
              </mc:Choice>
              <mc:Fallback>
                <p:oleObj name="Image" r:id="rId3" imgW="5904762" imgH="2298413" progId="PhotoshopElements.Image.3">
                  <p:embed/>
                  <p:pic>
                    <p:nvPicPr>
                      <p:cNvPr id="53146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4" y="3171826"/>
                        <a:ext cx="7597775"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4"/>
          <p:cNvSpPr>
            <a:spLocks noGrp="1"/>
          </p:cNvSpPr>
          <p:nvPr>
            <p:ph type="ftr" sz="quarter" idx="10"/>
          </p:nvPr>
        </p:nvSpPr>
        <p:spPr/>
        <p:txBody>
          <a:bodyPr/>
          <a:lstStyle/>
          <a:p>
            <a:endParaRPr lang="en-US" dirty="0"/>
          </a:p>
        </p:txBody>
      </p:sp>
      <p:sp>
        <p:nvSpPr>
          <p:cNvPr id="7" name="Slide Number Placeholder 5"/>
          <p:cNvSpPr>
            <a:spLocks noGrp="1"/>
          </p:cNvSpPr>
          <p:nvPr>
            <p:ph type="sldNum" sz="quarter" idx="11"/>
          </p:nvPr>
        </p:nvSpPr>
        <p:spPr/>
        <p:txBody>
          <a:bodyPr/>
          <a:lstStyle/>
          <a:p>
            <a:fld id="{3DA8AF9E-8FA0-4150-B4CF-121C7989FBE1}" type="slidenum">
              <a:rPr lang="en-US"/>
              <a:pPr/>
              <a:t>10</a:t>
            </a:fld>
            <a:r>
              <a:rPr lang="en-US" dirty="0"/>
              <a:t> </a:t>
            </a:r>
          </a:p>
        </p:txBody>
      </p:sp>
      <p:sp>
        <p:nvSpPr>
          <p:cNvPr id="531464" name="Text Box 8"/>
          <p:cNvSpPr txBox="1">
            <a:spLocks noChangeArrowheads="1"/>
          </p:cNvSpPr>
          <p:nvPr/>
        </p:nvSpPr>
        <p:spPr bwMode="auto">
          <a:xfrm>
            <a:off x="9563100" y="4678363"/>
            <a:ext cx="350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Tree>
    <p:extLst>
      <p:ext uri="{BB962C8B-B14F-4D97-AF65-F5344CB8AC3E}">
        <p14:creationId xmlns:p14="http://schemas.microsoft.com/office/powerpoint/2010/main" val="6437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Stochastic Matrix</a:t>
            </a:r>
          </a:p>
        </p:txBody>
      </p:sp>
      <p:sp>
        <p:nvSpPr>
          <p:cNvPr id="634883" name="Rectangle 3"/>
          <p:cNvSpPr>
            <a:spLocks noGrp="1" noChangeArrowheads="1"/>
          </p:cNvSpPr>
          <p:nvPr>
            <p:ph type="body" sz="half" idx="1"/>
          </p:nvPr>
        </p:nvSpPr>
        <p:spPr>
          <a:xfrm>
            <a:off x="1981201" y="1600200"/>
            <a:ext cx="8416925" cy="4572000"/>
          </a:xfrm>
          <a:noFill/>
          <a:ln/>
          <a:extLst>
            <a:ext uri="{91240B29-F687-4F45-9708-019B960494DF}">
              <a14:hiddenLine xmlns:a14="http://schemas.microsoft.com/office/drawing/2010/main" w="28575">
                <a:solidFill>
                  <a:srgbClr val="339966"/>
                </a:solidFill>
                <a:miter lim="800000"/>
                <a:headEnd/>
                <a:tailEnd/>
              </a14:hiddenLine>
            </a:ext>
          </a:extLst>
        </p:spPr>
        <p:txBody>
          <a:bodyPr>
            <a:normAutofit/>
          </a:bodyPr>
          <a:lstStyle/>
          <a:p>
            <a:r>
              <a:rPr lang="en-US" sz="2800" dirty="0">
                <a:solidFill>
                  <a:srgbClr val="000000"/>
                </a:solidFill>
              </a:rPr>
              <a:t>A </a:t>
            </a:r>
            <a:r>
              <a:rPr lang="en-US" sz="2800" i="1" dirty="0">
                <a:solidFill>
                  <a:srgbClr val="000000"/>
                </a:solidFill>
              </a:rPr>
              <a:t>stochastic matrix</a:t>
            </a:r>
            <a:r>
              <a:rPr lang="en-US" sz="2800" dirty="0"/>
              <a:t> is any square matrix that satisfies the following two properties:</a:t>
            </a:r>
          </a:p>
          <a:p>
            <a:r>
              <a:rPr lang="en-US" sz="2800" dirty="0">
                <a:solidFill>
                  <a:srgbClr val="990000"/>
                </a:solidFill>
              </a:rPr>
              <a:t>1.</a:t>
            </a:r>
            <a:r>
              <a:rPr lang="en-US" sz="2800" dirty="0"/>
              <a:t> All entries are greater than or equal to 0;</a:t>
            </a:r>
          </a:p>
          <a:p>
            <a:r>
              <a:rPr lang="en-US" sz="2800" dirty="0">
                <a:solidFill>
                  <a:srgbClr val="990000"/>
                </a:solidFill>
              </a:rPr>
              <a:t>2.</a:t>
            </a:r>
            <a:r>
              <a:rPr lang="en-US" sz="2800" dirty="0"/>
              <a:t> The sum of the entries in each column is 1.</a:t>
            </a:r>
          </a:p>
          <a:p>
            <a:r>
              <a:rPr lang="en-US" sz="2800" dirty="0"/>
              <a:t>All transition matrices are stochastic matrices.</a:t>
            </a:r>
          </a:p>
        </p:txBody>
      </p:sp>
      <p:sp>
        <p:nvSpPr>
          <p:cNvPr id="4" name="Footer Placeholder 4"/>
          <p:cNvSpPr>
            <a:spLocks noGrp="1"/>
          </p:cNvSpPr>
          <p:nvPr>
            <p:ph type="ftr" sz="quarter" idx="10"/>
          </p:nvPr>
        </p:nvSpPr>
        <p:spPr/>
        <p:txBody>
          <a:bodyPr/>
          <a:lstStyle/>
          <a:p>
            <a:endParaRPr lang="en-US" dirty="0"/>
          </a:p>
        </p:txBody>
      </p:sp>
      <p:sp>
        <p:nvSpPr>
          <p:cNvPr id="5" name="Slide Number Placeholder 5"/>
          <p:cNvSpPr>
            <a:spLocks noGrp="1"/>
          </p:cNvSpPr>
          <p:nvPr>
            <p:ph type="sldNum" sz="quarter" idx="11"/>
          </p:nvPr>
        </p:nvSpPr>
        <p:spPr/>
        <p:txBody>
          <a:bodyPr/>
          <a:lstStyle/>
          <a:p>
            <a:fld id="{F6DBE45E-4F12-4572-8732-F82C734D457C}" type="slidenum">
              <a:rPr lang="en-US"/>
              <a:pPr/>
              <a:t>11</a:t>
            </a:fld>
            <a:r>
              <a:rPr lang="en-US" dirty="0"/>
              <a:t> </a:t>
            </a:r>
          </a:p>
        </p:txBody>
      </p:sp>
    </p:spTree>
    <p:extLst>
      <p:ext uri="{BB962C8B-B14F-4D97-AF65-F5344CB8AC3E}">
        <p14:creationId xmlns:p14="http://schemas.microsoft.com/office/powerpoint/2010/main" val="2381787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1" name="Rectangle 5"/>
          <p:cNvSpPr>
            <a:spLocks noGrp="1" noChangeArrowheads="1"/>
          </p:cNvSpPr>
          <p:nvPr>
            <p:ph type="title"/>
          </p:nvPr>
        </p:nvSpPr>
        <p:spPr/>
        <p:txBody>
          <a:bodyPr/>
          <a:lstStyle/>
          <a:p>
            <a:r>
              <a:rPr lang="en-US"/>
              <a:t>    Example Transition Matrix</a:t>
            </a:r>
          </a:p>
        </p:txBody>
      </p:sp>
      <p:sp>
        <p:nvSpPr>
          <p:cNvPr id="7" name="Footer Placeholder 4"/>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12"/>
          </p:nvPr>
        </p:nvSpPr>
        <p:spPr/>
        <p:txBody>
          <a:bodyPr/>
          <a:lstStyle/>
          <a:p>
            <a:fld id="{F4198EDE-5827-41DB-B330-228131BE3C33}" type="slidenum">
              <a:rPr lang="en-US"/>
              <a:pPr/>
              <a:t>12</a:t>
            </a:fld>
            <a:r>
              <a:rPr lang="en-US" dirty="0"/>
              <a:t> </a:t>
            </a:r>
          </a:p>
        </p:txBody>
      </p:sp>
      <p:sp>
        <p:nvSpPr>
          <p:cNvPr id="536582" name="Text Box 6"/>
          <p:cNvSpPr txBox="1">
            <a:spLocks noChangeArrowheads="1"/>
          </p:cNvSpPr>
          <p:nvPr/>
        </p:nvSpPr>
        <p:spPr bwMode="auto">
          <a:xfrm>
            <a:off x="1635559" y="1912956"/>
            <a:ext cx="82216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800" dirty="0"/>
              <a:t>For the utility stock of the previous example, if the stock increases one day, the probability that on the next day it increases is .3, remains unchanged .2 and decreases .5. If the stock is unchanged one day, the probability that on the next day it increases is .6, remains unchanged .1, and decreases .3. If the stock decreases one day, the probability that it increases the next day is .3, is unchanged .4, decreases .3. Find the transition matrix.</a:t>
            </a:r>
          </a:p>
        </p:txBody>
      </p:sp>
    </p:spTree>
    <p:extLst>
      <p:ext uri="{BB962C8B-B14F-4D97-AF65-F5344CB8AC3E}">
        <p14:creationId xmlns:p14="http://schemas.microsoft.com/office/powerpoint/2010/main" val="348974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9" name="Rectangle 5"/>
          <p:cNvSpPr>
            <a:spLocks noGrp="1" noChangeArrowheads="1"/>
          </p:cNvSpPr>
          <p:nvPr>
            <p:ph type="title"/>
          </p:nvPr>
        </p:nvSpPr>
        <p:spPr/>
        <p:txBody>
          <a:bodyPr>
            <a:normAutofit/>
          </a:bodyPr>
          <a:lstStyle/>
          <a:p>
            <a:r>
              <a:rPr lang="en-US"/>
              <a:t>    Example Transition Matrix (2)</a:t>
            </a:r>
          </a:p>
        </p:txBody>
      </p:sp>
      <p:graphicFrame>
        <p:nvGraphicFramePr>
          <p:cNvPr id="615431" name="Object 7"/>
          <p:cNvGraphicFramePr>
            <a:graphicFrameLocks noGrp="1" noChangeAspect="1"/>
          </p:cNvGraphicFramePr>
          <p:nvPr>
            <p:ph idx="1"/>
            <p:extLst>
              <p:ext uri="{D42A27DB-BD31-4B8C-83A1-F6EECF244321}">
                <p14:modId xmlns:p14="http://schemas.microsoft.com/office/powerpoint/2010/main" val="3216590452"/>
              </p:ext>
            </p:extLst>
          </p:nvPr>
        </p:nvGraphicFramePr>
        <p:xfrm>
          <a:off x="5905309" y="4327682"/>
          <a:ext cx="4343591" cy="2265206"/>
        </p:xfrm>
        <a:graphic>
          <a:graphicData uri="http://schemas.openxmlformats.org/presentationml/2006/ole">
            <mc:AlternateContent xmlns:mc="http://schemas.openxmlformats.org/markup-compatibility/2006">
              <mc:Choice xmlns:v="urn:schemas-microsoft-com:vml" Requires="v">
                <p:oleObj spid="_x0000_s2050" name="Image" r:id="rId3" imgW="2361905" imgH="1231746" progId="PhotoshopElements.Image.3">
                  <p:embed/>
                </p:oleObj>
              </mc:Choice>
              <mc:Fallback>
                <p:oleObj name="Image" r:id="rId3" imgW="2361905" imgH="1231746" progId="PhotoshopElements.Image.3">
                  <p:embed/>
                  <p:pic>
                    <p:nvPicPr>
                      <p:cNvPr id="6154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309" y="4327682"/>
                        <a:ext cx="4343591" cy="2265206"/>
                      </a:xfrm>
                      <a:prstGeom prst="rect">
                        <a:avLst/>
                      </a:prstGeom>
                      <a:noFill/>
                      <a:ln>
                        <a:noFill/>
                      </a:ln>
                      <a:effectLst/>
                      <a:extLst/>
                    </p:spPr>
                  </p:pic>
                </p:oleObj>
              </mc:Fallback>
            </mc:AlternateContent>
          </a:graphicData>
        </a:graphic>
      </p:graphicFrame>
      <p:sp>
        <p:nvSpPr>
          <p:cNvPr id="8" name="Footer Placeholder 3"/>
          <p:cNvSpPr>
            <a:spLocks noGrp="1"/>
          </p:cNvSpPr>
          <p:nvPr>
            <p:ph type="ftr" sz="quarter" idx="11"/>
          </p:nvPr>
        </p:nvSpPr>
        <p:spPr/>
        <p:txBody>
          <a:bodyPr/>
          <a:lstStyle/>
          <a:p>
            <a:endParaRPr lang="en-US" dirty="0"/>
          </a:p>
        </p:txBody>
      </p:sp>
      <p:sp>
        <p:nvSpPr>
          <p:cNvPr id="9" name="Slide Number Placeholder 4"/>
          <p:cNvSpPr>
            <a:spLocks noGrp="1"/>
          </p:cNvSpPr>
          <p:nvPr>
            <p:ph type="sldNum" sz="quarter" idx="12"/>
          </p:nvPr>
        </p:nvSpPr>
        <p:spPr/>
        <p:txBody>
          <a:bodyPr/>
          <a:lstStyle/>
          <a:p>
            <a:fld id="{19F222C4-397A-472E-82AA-EFEC4A65BEDB}" type="slidenum">
              <a:rPr lang="en-US"/>
              <a:pPr/>
              <a:t>13</a:t>
            </a:fld>
            <a:r>
              <a:rPr lang="en-US" dirty="0"/>
              <a:t> </a:t>
            </a:r>
          </a:p>
        </p:txBody>
      </p:sp>
      <p:sp>
        <p:nvSpPr>
          <p:cNvPr id="615430" name="Text Box 6"/>
          <p:cNvSpPr txBox="1">
            <a:spLocks noChangeArrowheads="1"/>
          </p:cNvSpPr>
          <p:nvPr/>
        </p:nvSpPr>
        <p:spPr bwMode="auto">
          <a:xfrm>
            <a:off x="1983581" y="2097088"/>
            <a:ext cx="8221662"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dirty="0"/>
              <a:t>The Markov process has three states: "increases," "unchanged," and "decreases."</a:t>
            </a:r>
          </a:p>
          <a:p>
            <a:pPr>
              <a:spcBef>
                <a:spcPct val="20000"/>
              </a:spcBef>
            </a:pPr>
            <a:r>
              <a:rPr lang="en-US" sz="2400" dirty="0"/>
              <a:t>The transitions from the first state ("increases") to the other states are</a:t>
            </a:r>
          </a:p>
        </p:txBody>
      </p:sp>
    </p:spTree>
    <p:extLst>
      <p:ext uri="{BB962C8B-B14F-4D97-AF65-F5344CB8AC3E}">
        <p14:creationId xmlns:p14="http://schemas.microsoft.com/office/powerpoint/2010/main" val="307693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4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7" name="Rectangle 5"/>
          <p:cNvSpPr>
            <a:spLocks noGrp="1" noChangeArrowheads="1"/>
          </p:cNvSpPr>
          <p:nvPr>
            <p:ph type="title"/>
          </p:nvPr>
        </p:nvSpPr>
        <p:spPr>
          <a:xfrm>
            <a:off x="1344613" y="81217"/>
            <a:ext cx="9905998" cy="1478570"/>
          </a:xfrm>
        </p:spPr>
        <p:txBody>
          <a:bodyPr>
            <a:normAutofit/>
          </a:bodyPr>
          <a:lstStyle/>
          <a:p>
            <a:r>
              <a:rPr lang="en-US" dirty="0"/>
              <a:t>    Example Transition Matrix (3)</a:t>
            </a:r>
          </a:p>
        </p:txBody>
      </p:sp>
      <p:graphicFrame>
        <p:nvGraphicFramePr>
          <p:cNvPr id="617483" name="Object 11"/>
          <p:cNvGraphicFramePr>
            <a:graphicFrameLocks noGrp="1" noChangeAspect="1"/>
          </p:cNvGraphicFramePr>
          <p:nvPr>
            <p:ph sz="half" idx="2"/>
            <p:extLst/>
          </p:nvPr>
        </p:nvGraphicFramePr>
        <p:xfrm>
          <a:off x="5168432" y="3898790"/>
          <a:ext cx="5335587" cy="2782887"/>
        </p:xfrm>
        <a:graphic>
          <a:graphicData uri="http://schemas.openxmlformats.org/presentationml/2006/ole">
            <mc:AlternateContent xmlns:mc="http://schemas.openxmlformats.org/markup-compatibility/2006">
              <mc:Choice xmlns:v="urn:schemas-microsoft-com:vml" Requires="v">
                <p:oleObj spid="_x0000_s3074" name="Image" r:id="rId3" imgW="2361905" imgH="1231746" progId="PhotoshopElements.Image.3">
                  <p:embed/>
                </p:oleObj>
              </mc:Choice>
              <mc:Fallback>
                <p:oleObj name="Image" r:id="rId3" imgW="2361905" imgH="1231746" progId="PhotoshopElements.Image.3">
                  <p:embed/>
                  <p:pic>
                    <p:nvPicPr>
                      <p:cNvPr id="6174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432" y="3898790"/>
                        <a:ext cx="5335587" cy="27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Footer Placeholder 4"/>
          <p:cNvSpPr>
            <a:spLocks noGrp="1"/>
          </p:cNvSpPr>
          <p:nvPr>
            <p:ph type="ftr" sz="quarter" idx="11"/>
          </p:nvPr>
        </p:nvSpPr>
        <p:spPr/>
        <p:txBody>
          <a:bodyPr/>
          <a:lstStyle/>
          <a:p>
            <a:endParaRPr lang="en-US" dirty="0"/>
          </a:p>
        </p:txBody>
      </p:sp>
      <p:sp>
        <p:nvSpPr>
          <p:cNvPr id="10" name="Slide Number Placeholder 5"/>
          <p:cNvSpPr>
            <a:spLocks noGrp="1"/>
          </p:cNvSpPr>
          <p:nvPr>
            <p:ph type="sldNum" sz="quarter" idx="12"/>
          </p:nvPr>
        </p:nvSpPr>
        <p:spPr/>
        <p:txBody>
          <a:bodyPr/>
          <a:lstStyle/>
          <a:p>
            <a:fld id="{53140B0F-41DC-46CA-B324-0EC70FAD82CA}" type="slidenum">
              <a:rPr lang="en-US"/>
              <a:pPr/>
              <a:t>14</a:t>
            </a:fld>
            <a:r>
              <a:rPr lang="en-US" dirty="0"/>
              <a:t> </a:t>
            </a:r>
          </a:p>
        </p:txBody>
      </p:sp>
      <p:sp>
        <p:nvSpPr>
          <p:cNvPr id="617478" name="Text Box 6"/>
          <p:cNvSpPr txBox="1">
            <a:spLocks noChangeArrowheads="1"/>
          </p:cNvSpPr>
          <p:nvPr/>
        </p:nvSpPr>
        <p:spPr bwMode="auto">
          <a:xfrm>
            <a:off x="1847851" y="1357313"/>
            <a:ext cx="7891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dirty="0"/>
              <a:t>The transitions from the other two states are</a:t>
            </a:r>
          </a:p>
        </p:txBody>
      </p:sp>
      <p:graphicFrame>
        <p:nvGraphicFramePr>
          <p:cNvPr id="617481" name="Object 9"/>
          <p:cNvGraphicFramePr>
            <a:graphicFrameLocks noGrp="1" noChangeAspect="1"/>
          </p:cNvGraphicFramePr>
          <p:nvPr>
            <p:ph sz="half" idx="1"/>
            <p:extLst/>
          </p:nvPr>
        </p:nvGraphicFramePr>
        <p:xfrm>
          <a:off x="1641789" y="1846598"/>
          <a:ext cx="5235575" cy="2730500"/>
        </p:xfrm>
        <a:graphic>
          <a:graphicData uri="http://schemas.openxmlformats.org/presentationml/2006/ole">
            <mc:AlternateContent xmlns:mc="http://schemas.openxmlformats.org/markup-compatibility/2006">
              <mc:Choice xmlns:v="urn:schemas-microsoft-com:vml" Requires="v">
                <p:oleObj spid="_x0000_s3075" name="Image" r:id="rId5" imgW="2361905" imgH="1231746" progId="PhotoshopElements.Image.3">
                  <p:embed/>
                </p:oleObj>
              </mc:Choice>
              <mc:Fallback>
                <p:oleObj name="Image" r:id="rId5" imgW="2361905" imgH="1231746" progId="PhotoshopElements.Image.3">
                  <p:embed/>
                  <p:pic>
                    <p:nvPicPr>
                      <p:cNvPr id="61748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789" y="1846598"/>
                        <a:ext cx="5235575"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077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6" name="Rectangle 6"/>
          <p:cNvSpPr>
            <a:spLocks noGrp="1" noChangeArrowheads="1"/>
          </p:cNvSpPr>
          <p:nvPr>
            <p:ph type="title"/>
          </p:nvPr>
        </p:nvSpPr>
        <p:spPr>
          <a:xfrm>
            <a:off x="1344613" y="-22006"/>
            <a:ext cx="9905998" cy="1478570"/>
          </a:xfrm>
        </p:spPr>
        <p:txBody>
          <a:bodyPr>
            <a:normAutofit/>
          </a:bodyPr>
          <a:lstStyle/>
          <a:p>
            <a:r>
              <a:rPr lang="en-US" dirty="0"/>
              <a:t>    Example Transition Matrix (4)</a:t>
            </a:r>
          </a:p>
        </p:txBody>
      </p:sp>
      <p:graphicFrame>
        <p:nvGraphicFramePr>
          <p:cNvPr id="619536" name="Object 16"/>
          <p:cNvGraphicFramePr>
            <a:graphicFrameLocks noGrp="1" noChangeAspect="1"/>
          </p:cNvGraphicFramePr>
          <p:nvPr>
            <p:ph idx="1"/>
          </p:nvPr>
        </p:nvGraphicFramePr>
        <p:xfrm>
          <a:off x="1914525" y="3798889"/>
          <a:ext cx="8242300" cy="2097087"/>
        </p:xfrm>
        <a:graphic>
          <a:graphicData uri="http://schemas.openxmlformats.org/presentationml/2006/ole">
            <mc:AlternateContent xmlns:mc="http://schemas.openxmlformats.org/markup-compatibility/2006">
              <mc:Choice xmlns:v="urn:schemas-microsoft-com:vml" Requires="v">
                <p:oleObj spid="_x0000_s4098" name="Image" r:id="rId3" imgW="5841270" imgH="1485190" progId="PhotoshopElements.Image.3">
                  <p:embed/>
                </p:oleObj>
              </mc:Choice>
              <mc:Fallback>
                <p:oleObj name="Image" r:id="rId3" imgW="5841270" imgH="1485190" progId="PhotoshopElements.Image.3">
                  <p:embed/>
                  <p:pic>
                    <p:nvPicPr>
                      <p:cNvPr id="61953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3798889"/>
                        <a:ext cx="8242300"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3"/>
          <p:cNvSpPr>
            <a:spLocks noGrp="1"/>
          </p:cNvSpPr>
          <p:nvPr>
            <p:ph type="ftr" sz="quarter" idx="11"/>
          </p:nvPr>
        </p:nvSpPr>
        <p:spPr/>
        <p:txBody>
          <a:bodyPr/>
          <a:lstStyle/>
          <a:p>
            <a:endParaRPr lang="en-US" dirty="0"/>
          </a:p>
        </p:txBody>
      </p:sp>
      <p:sp>
        <p:nvSpPr>
          <p:cNvPr id="9" name="Slide Number Placeholder 4"/>
          <p:cNvSpPr>
            <a:spLocks noGrp="1"/>
          </p:cNvSpPr>
          <p:nvPr>
            <p:ph type="sldNum" sz="quarter" idx="12"/>
          </p:nvPr>
        </p:nvSpPr>
        <p:spPr/>
        <p:txBody>
          <a:bodyPr/>
          <a:lstStyle/>
          <a:p>
            <a:fld id="{84018469-22C9-40F3-B5A6-FE813A12E00A}" type="slidenum">
              <a:rPr lang="en-US"/>
              <a:pPr/>
              <a:t>15</a:t>
            </a:fld>
            <a:r>
              <a:rPr lang="en-US" dirty="0"/>
              <a:t> </a:t>
            </a:r>
          </a:p>
        </p:txBody>
      </p:sp>
      <p:sp>
        <p:nvSpPr>
          <p:cNvPr id="619528" name="Text Box 8"/>
          <p:cNvSpPr txBox="1">
            <a:spLocks noChangeArrowheads="1"/>
          </p:cNvSpPr>
          <p:nvPr/>
        </p:nvSpPr>
        <p:spPr bwMode="auto">
          <a:xfrm>
            <a:off x="1889125" y="1565276"/>
            <a:ext cx="83200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dirty="0"/>
              <a:t>Putting this information into a single matrix so that each column of the matrix records the information about transitions from one particular state is the transition matrix.</a:t>
            </a:r>
          </a:p>
        </p:txBody>
      </p:sp>
    </p:spTree>
    <p:extLst>
      <p:ext uri="{BB962C8B-B14F-4D97-AF65-F5344CB8AC3E}">
        <p14:creationId xmlns:p14="http://schemas.microsoft.com/office/powerpoint/2010/main" val="68078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1870076" y="290513"/>
            <a:ext cx="8340725" cy="1143000"/>
          </a:xfrm>
        </p:spPr>
        <p:txBody>
          <a:bodyPr/>
          <a:lstStyle/>
          <a:p>
            <a:r>
              <a:rPr lang="en-US"/>
              <a:t>Distribution Matrix</a:t>
            </a:r>
          </a:p>
        </p:txBody>
      </p:sp>
      <p:sp>
        <p:nvSpPr>
          <p:cNvPr id="537603" name="Rectangle 3"/>
          <p:cNvSpPr>
            <a:spLocks noGrp="1" noChangeArrowheads="1"/>
          </p:cNvSpPr>
          <p:nvPr>
            <p:ph type="body" sz="half" idx="1"/>
          </p:nvPr>
        </p:nvSpPr>
        <p:spPr>
          <a:xfrm>
            <a:off x="1981201" y="1600200"/>
            <a:ext cx="8416925" cy="3867150"/>
          </a:xfrm>
          <a:noFill/>
          <a:ln/>
          <a:extLst>
            <a:ext uri="{91240B29-F687-4F45-9708-019B960494DF}">
              <a14:hiddenLine xmlns:a14="http://schemas.microsoft.com/office/drawing/2010/main" w="28575">
                <a:solidFill>
                  <a:srgbClr val="339966"/>
                </a:solidFill>
                <a:miter lim="800000"/>
                <a:headEnd/>
                <a:tailEnd/>
              </a14:hiddenLine>
            </a:ext>
          </a:extLst>
        </p:spPr>
        <p:txBody>
          <a:bodyPr/>
          <a:lstStyle/>
          <a:p>
            <a:r>
              <a:rPr lang="en-US" dirty="0"/>
              <a:t>The matrix that represents a particular state is called a </a:t>
            </a:r>
            <a:r>
              <a:rPr lang="en-US" i="1" dirty="0"/>
              <a:t>distribution matrix</a:t>
            </a:r>
            <a:r>
              <a:rPr lang="en-US" dirty="0"/>
              <a:t>. </a:t>
            </a:r>
          </a:p>
          <a:p>
            <a:r>
              <a:rPr lang="en-US" dirty="0"/>
              <a:t>Whenever a Markov process applies to a group with members in </a:t>
            </a:r>
            <a:r>
              <a:rPr lang="en-US" i="1" dirty="0"/>
              <a:t>r</a:t>
            </a:r>
            <a:r>
              <a:rPr lang="en-US" dirty="0"/>
              <a:t> possible states, a distribution matrix for </a:t>
            </a:r>
            <a:r>
              <a:rPr lang="en-US" i="1" dirty="0"/>
              <a:t>n</a:t>
            </a:r>
            <a:r>
              <a:rPr lang="en-US" dirty="0"/>
              <a:t> is a column matrix whose entries give the percentages of members in each of the </a:t>
            </a:r>
            <a:r>
              <a:rPr lang="en-US" i="1" dirty="0"/>
              <a:t>r</a:t>
            </a:r>
            <a:r>
              <a:rPr lang="en-US" dirty="0"/>
              <a:t> states after </a:t>
            </a:r>
            <a:r>
              <a:rPr lang="en-US" i="1" dirty="0"/>
              <a:t>n</a:t>
            </a:r>
            <a:r>
              <a:rPr lang="en-US" dirty="0"/>
              <a:t> time periods.</a:t>
            </a:r>
          </a:p>
        </p:txBody>
      </p:sp>
      <p:sp>
        <p:nvSpPr>
          <p:cNvPr id="4" name="Footer Placeholder 4"/>
          <p:cNvSpPr>
            <a:spLocks noGrp="1"/>
          </p:cNvSpPr>
          <p:nvPr>
            <p:ph type="ftr" sz="quarter" idx="10"/>
          </p:nvPr>
        </p:nvSpPr>
        <p:spPr/>
        <p:txBody>
          <a:bodyPr/>
          <a:lstStyle/>
          <a:p>
            <a:endParaRPr lang="en-US" dirty="0"/>
          </a:p>
        </p:txBody>
      </p:sp>
      <p:sp>
        <p:nvSpPr>
          <p:cNvPr id="5" name="Slide Number Placeholder 5"/>
          <p:cNvSpPr>
            <a:spLocks noGrp="1"/>
          </p:cNvSpPr>
          <p:nvPr>
            <p:ph type="sldNum" sz="quarter" idx="11"/>
          </p:nvPr>
        </p:nvSpPr>
        <p:spPr/>
        <p:txBody>
          <a:bodyPr/>
          <a:lstStyle/>
          <a:p>
            <a:fld id="{C2D94A5A-D9E7-4B30-B95A-7458A49D8EA7}" type="slidenum">
              <a:rPr lang="en-US"/>
              <a:pPr/>
              <a:t>16</a:t>
            </a:fld>
            <a:r>
              <a:rPr lang="en-US" dirty="0"/>
              <a:t> </a:t>
            </a:r>
          </a:p>
        </p:txBody>
      </p:sp>
    </p:spTree>
    <p:extLst>
      <p:ext uri="{BB962C8B-B14F-4D97-AF65-F5344CB8AC3E}">
        <p14:creationId xmlns:p14="http://schemas.microsoft.com/office/powerpoint/2010/main" val="2111797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5"/>
          <p:cNvSpPr>
            <a:spLocks noGrp="1" noChangeArrowheads="1"/>
          </p:cNvSpPr>
          <p:nvPr>
            <p:ph type="title"/>
          </p:nvPr>
        </p:nvSpPr>
        <p:spPr/>
        <p:txBody>
          <a:bodyPr>
            <a:normAutofit/>
          </a:bodyPr>
          <a:lstStyle/>
          <a:p>
            <a:r>
              <a:rPr lang="en-US" dirty="0"/>
              <a:t>    Example Distribution Matrix for </a:t>
            </a:r>
            <a:r>
              <a:rPr lang="en-US" i="1" dirty="0"/>
              <a:t>n</a:t>
            </a:r>
          </a:p>
        </p:txBody>
      </p:sp>
      <p:sp>
        <p:nvSpPr>
          <p:cNvPr id="7" name="Footer Placeholder 4"/>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12"/>
          </p:nvPr>
        </p:nvSpPr>
        <p:spPr/>
        <p:txBody>
          <a:bodyPr/>
          <a:lstStyle/>
          <a:p>
            <a:fld id="{9F4ACA78-6991-4D90-A04D-0005578FD078}" type="slidenum">
              <a:rPr lang="en-US"/>
              <a:pPr/>
              <a:t>17</a:t>
            </a:fld>
            <a:r>
              <a:rPr lang="en-US" dirty="0"/>
              <a:t> </a:t>
            </a:r>
          </a:p>
        </p:txBody>
      </p:sp>
      <p:sp>
        <p:nvSpPr>
          <p:cNvPr id="539683" name="Text Box 35"/>
          <p:cNvSpPr txBox="1">
            <a:spLocks noChangeArrowheads="1"/>
          </p:cNvSpPr>
          <p:nvPr/>
        </p:nvSpPr>
        <p:spPr bwMode="auto">
          <a:xfrm>
            <a:off x="1941512" y="2452688"/>
            <a:ext cx="8305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dirty="0"/>
              <a:t>Census studies from the 1960s reveal that in the US 80% of the daughters of working women also work and that 30% of daughters of nonworking women work. Assume that this trend remains unchanged from one generation to the next. If 40% of women worked in 1960, determine the percentage of working women in each of the next two generations.  </a:t>
            </a:r>
          </a:p>
        </p:txBody>
      </p:sp>
    </p:spTree>
    <p:extLst>
      <p:ext uri="{BB962C8B-B14F-4D97-AF65-F5344CB8AC3E}">
        <p14:creationId xmlns:p14="http://schemas.microsoft.com/office/powerpoint/2010/main" val="23352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7" name="Rectangle 5"/>
          <p:cNvSpPr>
            <a:spLocks noGrp="1" noChangeArrowheads="1"/>
          </p:cNvSpPr>
          <p:nvPr>
            <p:ph type="title"/>
          </p:nvPr>
        </p:nvSpPr>
        <p:spPr/>
        <p:txBody>
          <a:bodyPr>
            <a:normAutofit/>
          </a:bodyPr>
          <a:lstStyle/>
          <a:p>
            <a:r>
              <a:rPr lang="en-US"/>
              <a:t>    Example Distribution Matrix for </a:t>
            </a:r>
            <a:r>
              <a:rPr lang="en-US" i="1"/>
              <a:t>n </a:t>
            </a:r>
            <a:r>
              <a:rPr lang="en-US"/>
              <a:t>(2)</a:t>
            </a:r>
          </a:p>
        </p:txBody>
      </p:sp>
      <p:sp>
        <p:nvSpPr>
          <p:cNvPr id="7" name="Footer Placeholder 4"/>
          <p:cNvSpPr>
            <a:spLocks noGrp="1"/>
          </p:cNvSpPr>
          <p:nvPr>
            <p:ph type="ftr" sz="quarter" idx="11"/>
          </p:nvPr>
        </p:nvSpPr>
        <p:spPr/>
        <p:txBody>
          <a:bodyPr/>
          <a:lstStyle/>
          <a:p>
            <a:endParaRPr lang="en-US" dirty="0"/>
          </a:p>
        </p:txBody>
      </p:sp>
      <p:sp>
        <p:nvSpPr>
          <p:cNvPr id="8" name="Slide Number Placeholder 5"/>
          <p:cNvSpPr>
            <a:spLocks noGrp="1"/>
          </p:cNvSpPr>
          <p:nvPr>
            <p:ph type="sldNum" sz="quarter" idx="12"/>
          </p:nvPr>
        </p:nvSpPr>
        <p:spPr/>
        <p:txBody>
          <a:bodyPr/>
          <a:lstStyle/>
          <a:p>
            <a:fld id="{3471B9F1-A758-4249-84EC-823E6E63E256}" type="slidenum">
              <a:rPr lang="en-US"/>
              <a:pPr/>
              <a:t>18</a:t>
            </a:fld>
            <a:r>
              <a:rPr lang="en-US" dirty="0"/>
              <a:t> </a:t>
            </a:r>
          </a:p>
        </p:txBody>
      </p:sp>
      <p:sp>
        <p:nvSpPr>
          <p:cNvPr id="627718" name="Text Box 6"/>
          <p:cNvSpPr txBox="1">
            <a:spLocks noChangeArrowheads="1"/>
          </p:cNvSpPr>
          <p:nvPr/>
        </p:nvSpPr>
        <p:spPr bwMode="auto">
          <a:xfrm>
            <a:off x="1698624" y="2592388"/>
            <a:ext cx="9348785"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sz="2400" dirty="0"/>
              <a:t>There are two states, "work" and "don't work."</a:t>
            </a:r>
          </a:p>
          <a:p>
            <a:pPr>
              <a:spcBef>
                <a:spcPct val="20000"/>
              </a:spcBef>
            </a:pPr>
            <a:r>
              <a:rPr lang="en-US" sz="2400" dirty="0"/>
              <a:t>The first column of the transition matrix corresponds to transitions from "work". </a:t>
            </a:r>
          </a:p>
          <a:p>
            <a:pPr>
              <a:spcBef>
                <a:spcPct val="20000"/>
              </a:spcBef>
            </a:pPr>
            <a:r>
              <a:rPr lang="en-US" sz="2400" dirty="0"/>
              <a:t>The probability that a daughter from this state "works" is .8 and "doesn't work" is 1 - .8 = .2.</a:t>
            </a:r>
          </a:p>
          <a:p>
            <a:pPr>
              <a:spcBef>
                <a:spcPct val="20000"/>
              </a:spcBef>
            </a:pPr>
            <a:r>
              <a:rPr lang="en-US" sz="2400" dirty="0"/>
              <a:t>Similarly, the daughter from the "don't work" state "works" with probability .3 and "doesn't work" with probability .7. </a:t>
            </a:r>
          </a:p>
        </p:txBody>
      </p:sp>
    </p:spTree>
    <p:extLst>
      <p:ext uri="{BB962C8B-B14F-4D97-AF65-F5344CB8AC3E}">
        <p14:creationId xmlns:p14="http://schemas.microsoft.com/office/powerpoint/2010/main" val="528039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771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77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77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1" name="Rectangle 5"/>
          <p:cNvSpPr>
            <a:spLocks noGrp="1" noChangeArrowheads="1"/>
          </p:cNvSpPr>
          <p:nvPr>
            <p:ph type="title"/>
          </p:nvPr>
        </p:nvSpPr>
        <p:spPr/>
        <p:txBody>
          <a:bodyPr>
            <a:normAutofit/>
          </a:bodyPr>
          <a:lstStyle/>
          <a:p>
            <a:r>
              <a:rPr lang="en-US"/>
              <a:t>    Example Distribution Matrix for </a:t>
            </a:r>
            <a:r>
              <a:rPr lang="en-US" i="1"/>
              <a:t>n </a:t>
            </a:r>
            <a:r>
              <a:rPr lang="en-US"/>
              <a:t>(3)</a:t>
            </a:r>
            <a:endParaRPr lang="en-US" i="1"/>
          </a:p>
        </p:txBody>
      </p:sp>
      <p:graphicFrame>
        <p:nvGraphicFramePr>
          <p:cNvPr id="628743" name="Object 7"/>
          <p:cNvGraphicFramePr>
            <a:graphicFrameLocks noGrp="1" noChangeAspect="1"/>
          </p:cNvGraphicFramePr>
          <p:nvPr>
            <p:ph sz="half" idx="1"/>
            <p:extLst/>
          </p:nvPr>
        </p:nvGraphicFramePr>
        <p:xfrm>
          <a:off x="1803400" y="2089150"/>
          <a:ext cx="8199438" cy="1992312"/>
        </p:xfrm>
        <a:graphic>
          <a:graphicData uri="http://schemas.openxmlformats.org/presentationml/2006/ole">
            <mc:AlternateContent xmlns:mc="http://schemas.openxmlformats.org/markup-compatibility/2006">
              <mc:Choice xmlns:v="urn:schemas-microsoft-com:vml" Requires="v">
                <p:oleObj spid="_x0000_s5122" name="Image" r:id="rId3" imgW="4965079" imgH="1205924" progId="PhotoshopElements.Image.3">
                  <p:embed/>
                </p:oleObj>
              </mc:Choice>
              <mc:Fallback>
                <p:oleObj name="Image" r:id="rId3" imgW="4965079" imgH="1205924" progId="PhotoshopElements.Image.3">
                  <p:embed/>
                  <p:pic>
                    <p:nvPicPr>
                      <p:cNvPr id="62874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2089150"/>
                        <a:ext cx="8199438"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8746" name="Object 10"/>
          <p:cNvGraphicFramePr>
            <a:graphicFrameLocks noGrp="1" noChangeAspect="1"/>
          </p:cNvGraphicFramePr>
          <p:nvPr>
            <p:ph sz="half" idx="2"/>
            <p:extLst/>
          </p:nvPr>
        </p:nvGraphicFramePr>
        <p:xfrm>
          <a:off x="6246790" y="4429920"/>
          <a:ext cx="1229786" cy="1468605"/>
        </p:xfrm>
        <a:graphic>
          <a:graphicData uri="http://schemas.openxmlformats.org/presentationml/2006/ole">
            <mc:AlternateContent xmlns:mc="http://schemas.openxmlformats.org/markup-compatibility/2006">
              <mc:Choice xmlns:v="urn:schemas-microsoft-com:vml" Requires="v">
                <p:oleObj spid="_x0000_s5123" name="Equation" r:id="rId5" imgW="393480" imgH="469800" progId="Equation.DSMT4">
                  <p:embed/>
                </p:oleObj>
              </mc:Choice>
              <mc:Fallback>
                <p:oleObj name="Equation" r:id="rId5" imgW="393480" imgH="469800" progId="Equation.DSMT4">
                  <p:embed/>
                  <p:pic>
                    <p:nvPicPr>
                      <p:cNvPr id="62874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790" y="4429920"/>
                        <a:ext cx="1229786" cy="1468605"/>
                      </a:xfrm>
                      <a:prstGeom prst="rect">
                        <a:avLst/>
                      </a:prstGeom>
                      <a:noFill/>
                      <a:ln>
                        <a:noFill/>
                      </a:ln>
                      <a:effectLst/>
                      <a:extLst/>
                    </p:spPr>
                  </p:pic>
                </p:oleObj>
              </mc:Fallback>
            </mc:AlternateContent>
          </a:graphicData>
        </a:graphic>
      </p:graphicFrame>
      <p:sp>
        <p:nvSpPr>
          <p:cNvPr id="11" name="Footer Placeholder 4"/>
          <p:cNvSpPr>
            <a:spLocks noGrp="1"/>
          </p:cNvSpPr>
          <p:nvPr>
            <p:ph type="ftr" sz="quarter" idx="11"/>
          </p:nvPr>
        </p:nvSpPr>
        <p:spPr/>
        <p:txBody>
          <a:bodyPr/>
          <a:lstStyle/>
          <a:p>
            <a:endParaRPr lang="en-US" dirty="0"/>
          </a:p>
        </p:txBody>
      </p:sp>
      <p:sp>
        <p:nvSpPr>
          <p:cNvPr id="12" name="Slide Number Placeholder 5"/>
          <p:cNvSpPr>
            <a:spLocks noGrp="1"/>
          </p:cNvSpPr>
          <p:nvPr>
            <p:ph type="sldNum" sz="quarter" idx="12"/>
          </p:nvPr>
        </p:nvSpPr>
        <p:spPr/>
        <p:txBody>
          <a:bodyPr/>
          <a:lstStyle/>
          <a:p>
            <a:fld id="{57643D7D-D8CB-4594-898C-D074F3B935E0}" type="slidenum">
              <a:rPr lang="en-US"/>
              <a:pPr/>
              <a:t>19</a:t>
            </a:fld>
            <a:r>
              <a:rPr lang="en-US" dirty="0"/>
              <a:t> </a:t>
            </a:r>
          </a:p>
        </p:txBody>
      </p:sp>
      <p:sp>
        <p:nvSpPr>
          <p:cNvPr id="628742" name="Text Box 6"/>
          <p:cNvSpPr txBox="1">
            <a:spLocks noChangeArrowheads="1"/>
          </p:cNvSpPr>
          <p:nvPr/>
        </p:nvSpPr>
        <p:spPr bwMode="auto">
          <a:xfrm>
            <a:off x="1863725" y="1563688"/>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t>The transition matrix is </a:t>
            </a:r>
          </a:p>
        </p:txBody>
      </p:sp>
      <p:sp>
        <p:nvSpPr>
          <p:cNvPr id="628745" name="Text Box 9"/>
          <p:cNvSpPr txBox="1">
            <a:spLocks noChangeArrowheads="1"/>
          </p:cNvSpPr>
          <p:nvPr/>
        </p:nvSpPr>
        <p:spPr bwMode="auto">
          <a:xfrm>
            <a:off x="1976438" y="4429919"/>
            <a:ext cx="8164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initial distribution is</a:t>
            </a:r>
          </a:p>
        </p:txBody>
      </p:sp>
      <p:sp>
        <p:nvSpPr>
          <p:cNvPr id="628749" name="Text Box 13"/>
          <p:cNvSpPr txBox="1">
            <a:spLocks noChangeArrowheads="1"/>
          </p:cNvSpPr>
          <p:nvPr/>
        </p:nvSpPr>
        <p:spPr bwMode="auto">
          <a:xfrm>
            <a:off x="10002838" y="2795588"/>
            <a:ext cx="235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a:r>
          </a:p>
        </p:txBody>
      </p:sp>
    </p:spTree>
    <p:extLst>
      <p:ext uri="{BB962C8B-B14F-4D97-AF65-F5344CB8AC3E}">
        <p14:creationId xmlns:p14="http://schemas.microsoft.com/office/powerpoint/2010/main" val="834841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7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8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process</a:t>
            </a:r>
          </a:p>
        </p:txBody>
      </p:sp>
      <p:sp>
        <p:nvSpPr>
          <p:cNvPr id="3" name="Content Placeholder 2"/>
          <p:cNvSpPr>
            <a:spLocks noGrp="1"/>
          </p:cNvSpPr>
          <p:nvPr>
            <p:ph idx="1"/>
          </p:nvPr>
        </p:nvSpPr>
        <p:spPr/>
        <p:txBody>
          <a:bodyPr>
            <a:noAutofit/>
          </a:bodyPr>
          <a:lstStyle/>
          <a:p>
            <a:r>
              <a:rPr lang="en-US" sz="2500" dirty="0">
                <a:solidFill>
                  <a:srgbClr val="FF0000"/>
                </a:solidFill>
              </a:rPr>
              <a:t>Stochastic process </a:t>
            </a:r>
          </a:p>
          <a:p>
            <a:pPr marL="0" indent="0">
              <a:buNone/>
            </a:pPr>
            <a:r>
              <a:rPr lang="en-US" sz="2500" dirty="0"/>
              <a:t>– Movement through a series of well-defined states in a way that involves some elements of randomness  </a:t>
            </a:r>
          </a:p>
          <a:p>
            <a:pPr marL="0" indent="0">
              <a:buNone/>
            </a:pPr>
            <a:r>
              <a:rPr lang="en-US" sz="2500" dirty="0"/>
              <a:t>-- for understanding lets say it as “states”</a:t>
            </a:r>
          </a:p>
          <a:p>
            <a:pPr marL="0" indent="0">
              <a:buNone/>
            </a:pPr>
            <a:r>
              <a:rPr lang="en-US" sz="2500" dirty="0">
                <a:solidFill>
                  <a:srgbClr val="FF0000"/>
                </a:solidFill>
              </a:rPr>
              <a:t>Markov Process </a:t>
            </a:r>
            <a:r>
              <a:rPr lang="en-US" sz="2500" dirty="0"/>
              <a:t>– Stochastic process that has no memory  -- Selection of next state depends only on current state, and not on prior states  -- Process is fully defined by a set of transition probabilities</a:t>
            </a:r>
          </a:p>
        </p:txBody>
      </p:sp>
      <p:pic>
        <p:nvPicPr>
          <p:cNvPr id="4" name="Picture 3"/>
          <p:cNvPicPr>
            <a:picLocks noChangeAspect="1"/>
          </p:cNvPicPr>
          <p:nvPr/>
        </p:nvPicPr>
        <p:blipFill>
          <a:blip r:embed="rId2"/>
          <a:stretch>
            <a:fillRect/>
          </a:stretch>
        </p:blipFill>
        <p:spPr>
          <a:xfrm>
            <a:off x="9436774" y="0"/>
            <a:ext cx="2755226" cy="2755226"/>
          </a:xfrm>
          <a:prstGeom prst="rect">
            <a:avLst/>
          </a:prstGeom>
        </p:spPr>
      </p:pic>
    </p:spTree>
    <p:extLst>
      <p:ext uri="{BB962C8B-B14F-4D97-AF65-F5344CB8AC3E}">
        <p14:creationId xmlns:p14="http://schemas.microsoft.com/office/powerpoint/2010/main" val="390833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1141412" y="86817"/>
            <a:ext cx="9905998" cy="1478570"/>
          </a:xfrm>
        </p:spPr>
        <p:txBody>
          <a:bodyPr>
            <a:normAutofit/>
          </a:bodyPr>
          <a:lstStyle/>
          <a:p>
            <a:r>
              <a:rPr lang="en-US" dirty="0"/>
              <a:t>    Example Distribution Matrix for </a:t>
            </a:r>
            <a:r>
              <a:rPr lang="en-US" i="1" dirty="0"/>
              <a:t>n </a:t>
            </a:r>
            <a:r>
              <a:rPr lang="en-US" dirty="0"/>
              <a:t>(4)</a:t>
            </a:r>
            <a:endParaRPr lang="en-US" i="1" dirty="0"/>
          </a:p>
        </p:txBody>
      </p:sp>
      <p:graphicFrame>
        <p:nvGraphicFramePr>
          <p:cNvPr id="631819" name="Object 11"/>
          <p:cNvGraphicFramePr>
            <a:graphicFrameLocks noGrp="1" noChangeAspect="1"/>
          </p:cNvGraphicFramePr>
          <p:nvPr>
            <p:ph sz="half" idx="1"/>
            <p:extLst/>
          </p:nvPr>
        </p:nvGraphicFramePr>
        <p:xfrm>
          <a:off x="1927703" y="3891723"/>
          <a:ext cx="5758514" cy="1118158"/>
        </p:xfrm>
        <a:graphic>
          <a:graphicData uri="http://schemas.openxmlformats.org/presentationml/2006/ole">
            <mc:AlternateContent xmlns:mc="http://schemas.openxmlformats.org/markup-compatibility/2006">
              <mc:Choice xmlns:v="urn:schemas-microsoft-com:vml" Requires="v">
                <p:oleObj spid="_x0000_s6146" name="Equation" r:id="rId3" imgW="2616120" imgH="507960" progId="Equation.DSMT4">
                  <p:embed/>
                </p:oleObj>
              </mc:Choice>
              <mc:Fallback>
                <p:oleObj name="Equation" r:id="rId3" imgW="2616120" imgH="507960" progId="Equation.DSMT4">
                  <p:embed/>
                  <p:pic>
                    <p:nvPicPr>
                      <p:cNvPr id="63181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703" y="3891723"/>
                        <a:ext cx="5758514" cy="1118158"/>
                      </a:xfrm>
                      <a:prstGeom prst="rect">
                        <a:avLst/>
                      </a:prstGeom>
                      <a:noFill/>
                      <a:ln>
                        <a:noFill/>
                      </a:ln>
                      <a:effectLst/>
                      <a:extLst/>
                    </p:spPr>
                  </p:pic>
                </p:oleObj>
              </mc:Fallback>
            </mc:AlternateContent>
          </a:graphicData>
        </a:graphic>
      </p:graphicFrame>
      <p:graphicFrame>
        <p:nvGraphicFramePr>
          <p:cNvPr id="631817" name="Object 9"/>
          <p:cNvGraphicFramePr>
            <a:graphicFrameLocks noGrp="1" noChangeAspect="1"/>
          </p:cNvGraphicFramePr>
          <p:nvPr>
            <p:ph sz="half" idx="2"/>
          </p:nvPr>
        </p:nvGraphicFramePr>
        <p:xfrm>
          <a:off x="5143501" y="1438276"/>
          <a:ext cx="3355975" cy="1171575"/>
        </p:xfrm>
        <a:graphic>
          <a:graphicData uri="http://schemas.openxmlformats.org/presentationml/2006/ole">
            <mc:AlternateContent xmlns:mc="http://schemas.openxmlformats.org/markup-compatibility/2006">
              <mc:Choice xmlns:v="urn:schemas-microsoft-com:vml" Requires="v">
                <p:oleObj spid="_x0000_s6147" name="Equation" r:id="rId5" imgW="1346040" imgH="469800" progId="Equation.DSMT4">
                  <p:embed/>
                </p:oleObj>
              </mc:Choice>
              <mc:Fallback>
                <p:oleObj name="Equation" r:id="rId5" imgW="1346040" imgH="469800" progId="Equation.DSMT4">
                  <p:embed/>
                  <p:pic>
                    <p:nvPicPr>
                      <p:cNvPr id="63181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1" y="1438276"/>
                        <a:ext cx="3355975"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Footer Placeholder 4"/>
          <p:cNvSpPr>
            <a:spLocks noGrp="1"/>
          </p:cNvSpPr>
          <p:nvPr>
            <p:ph type="ftr" sz="quarter" idx="11"/>
          </p:nvPr>
        </p:nvSpPr>
        <p:spPr/>
        <p:txBody>
          <a:bodyPr/>
          <a:lstStyle/>
          <a:p>
            <a:endParaRPr lang="en-US" dirty="0"/>
          </a:p>
        </p:txBody>
      </p:sp>
      <p:sp>
        <p:nvSpPr>
          <p:cNvPr id="11" name="Slide Number Placeholder 5"/>
          <p:cNvSpPr>
            <a:spLocks noGrp="1"/>
          </p:cNvSpPr>
          <p:nvPr>
            <p:ph type="sldNum" sz="quarter" idx="12"/>
          </p:nvPr>
        </p:nvSpPr>
        <p:spPr/>
        <p:txBody>
          <a:bodyPr/>
          <a:lstStyle/>
          <a:p>
            <a:fld id="{E30F46F4-DD96-468B-ADEF-5937884E9B66}" type="slidenum">
              <a:rPr lang="en-US"/>
              <a:pPr/>
              <a:t>20</a:t>
            </a:fld>
            <a:r>
              <a:rPr lang="en-US" dirty="0"/>
              <a:t> </a:t>
            </a:r>
          </a:p>
        </p:txBody>
      </p:sp>
      <p:sp>
        <p:nvSpPr>
          <p:cNvPr id="631815" name="Text Box 7"/>
          <p:cNvSpPr txBox="1">
            <a:spLocks noChangeArrowheads="1"/>
          </p:cNvSpPr>
          <p:nvPr/>
        </p:nvSpPr>
        <p:spPr bwMode="auto">
          <a:xfrm>
            <a:off x="1684338" y="1699496"/>
            <a:ext cx="830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400" dirty="0"/>
              <a:t>In one generation, </a:t>
            </a:r>
          </a:p>
        </p:txBody>
      </p:sp>
      <p:sp>
        <p:nvSpPr>
          <p:cNvPr id="631816" name="Text Box 8"/>
          <p:cNvSpPr txBox="1">
            <a:spLocks noChangeArrowheads="1"/>
          </p:cNvSpPr>
          <p:nvPr/>
        </p:nvSpPr>
        <p:spPr bwMode="auto">
          <a:xfrm>
            <a:off x="1825626" y="2916846"/>
            <a:ext cx="816451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sz="2400" dirty="0"/>
              <a:t>So 50% women work and 50% don't work.</a:t>
            </a:r>
          </a:p>
          <a:p>
            <a:pPr>
              <a:spcBef>
                <a:spcPct val="10000"/>
              </a:spcBef>
            </a:pPr>
            <a:r>
              <a:rPr lang="en-US" sz="2400" dirty="0"/>
              <a:t>For the second generation,</a:t>
            </a:r>
          </a:p>
          <a:p>
            <a:pPr>
              <a:spcBef>
                <a:spcPct val="10000"/>
              </a:spcBef>
            </a:pPr>
            <a:endParaRPr lang="en-US" sz="2400" dirty="0"/>
          </a:p>
          <a:p>
            <a:pPr>
              <a:spcBef>
                <a:spcPct val="10000"/>
              </a:spcBef>
            </a:pPr>
            <a:endParaRPr lang="en-US" sz="2400" dirty="0"/>
          </a:p>
          <a:p>
            <a:pPr>
              <a:spcBef>
                <a:spcPct val="10000"/>
              </a:spcBef>
            </a:pPr>
            <a:endParaRPr lang="en-US" sz="2400" dirty="0"/>
          </a:p>
          <a:p>
            <a:pPr>
              <a:spcBef>
                <a:spcPct val="10000"/>
              </a:spcBef>
            </a:pPr>
            <a:r>
              <a:rPr lang="en-US" sz="2400" dirty="0"/>
              <a:t>So 55% women work and 45% don't work.</a:t>
            </a:r>
          </a:p>
        </p:txBody>
      </p:sp>
    </p:spTree>
    <p:extLst>
      <p:ext uri="{BB962C8B-B14F-4D97-AF65-F5344CB8AC3E}">
        <p14:creationId xmlns:p14="http://schemas.microsoft.com/office/powerpoint/2010/main" val="3701764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1816">
                                            <p:txEl>
                                              <p:charRg st="38" end="6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18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1816">
                                            <p:txEl>
                                              <p:charRg st="67" end="1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Grp="1" noChangeArrowheads="1"/>
          </p:cNvSpPr>
          <p:nvPr>
            <p:ph type="title" sz="quarter"/>
          </p:nvPr>
        </p:nvSpPr>
        <p:spPr/>
        <p:txBody>
          <a:bodyPr>
            <a:normAutofit/>
          </a:bodyPr>
          <a:lstStyle/>
          <a:p>
            <a:pPr marL="685800" indent="-685800"/>
            <a:r>
              <a:rPr lang="en-US"/>
              <a:t>Interpretation of the Entries of </a:t>
            </a:r>
            <a:r>
              <a:rPr lang="en-US" i="1"/>
              <a:t>A</a:t>
            </a:r>
            <a:r>
              <a:rPr lang="en-US" i="1" baseline="30000"/>
              <a:t>n</a:t>
            </a:r>
            <a:endParaRPr lang="en-US" i="1"/>
          </a:p>
        </p:txBody>
      </p:sp>
      <p:sp>
        <p:nvSpPr>
          <p:cNvPr id="4" name="Footer Placeholder 6"/>
          <p:cNvSpPr>
            <a:spLocks noGrp="1"/>
          </p:cNvSpPr>
          <p:nvPr>
            <p:ph type="ftr" sz="quarter" idx="10"/>
          </p:nvPr>
        </p:nvSpPr>
        <p:spPr/>
        <p:txBody>
          <a:bodyPr/>
          <a:lstStyle/>
          <a:p>
            <a:endParaRPr lang="en-US" dirty="0"/>
          </a:p>
        </p:txBody>
      </p:sp>
      <p:sp>
        <p:nvSpPr>
          <p:cNvPr id="5" name="Slide Number Placeholder 7"/>
          <p:cNvSpPr>
            <a:spLocks noGrp="1"/>
          </p:cNvSpPr>
          <p:nvPr>
            <p:ph type="sldNum" sz="quarter" idx="11"/>
          </p:nvPr>
        </p:nvSpPr>
        <p:spPr/>
        <p:txBody>
          <a:bodyPr/>
          <a:lstStyle/>
          <a:p>
            <a:fld id="{A400AF9E-C92C-40A2-8532-17A9EC0893EA}" type="slidenum">
              <a:rPr lang="en-US"/>
              <a:pPr/>
              <a:t>21</a:t>
            </a:fld>
            <a:r>
              <a:rPr lang="en-US" dirty="0"/>
              <a:t> </a:t>
            </a:r>
          </a:p>
        </p:txBody>
      </p:sp>
      <p:sp>
        <p:nvSpPr>
          <p:cNvPr id="632834" name="Rectangle 2"/>
          <p:cNvSpPr>
            <a:spLocks noChangeArrowheads="1"/>
          </p:cNvSpPr>
          <p:nvPr/>
        </p:nvSpPr>
        <p:spPr bwMode="auto">
          <a:xfrm>
            <a:off x="1854200" y="3611564"/>
            <a:ext cx="8229600" cy="2054225"/>
          </a:xfrm>
          <a:prstGeom prst="rect">
            <a:avLst/>
          </a:prstGeom>
          <a:noFill/>
          <a:ln w="38100">
            <a:solidFill>
              <a:srgbClr val="FFFF00"/>
            </a:solidFill>
            <a:miter lim="800000"/>
            <a:headEnd/>
            <a:tailEnd/>
          </a:ln>
          <a:effectLst/>
        </p:spPr>
        <p:txBody>
          <a:bodyPr/>
          <a:lstStyle/>
          <a:p>
            <a:pPr>
              <a:lnSpc>
                <a:spcPct val="120000"/>
              </a:lnSpc>
              <a:spcBef>
                <a:spcPct val="20000"/>
              </a:spcBef>
              <a:buClr>
                <a:srgbClr val="CC3300"/>
              </a:buClr>
            </a:pPr>
            <a:r>
              <a:rPr lang="en-US" sz="2400" dirty="0"/>
              <a:t>The entry in the </a:t>
            </a:r>
            <a:r>
              <a:rPr lang="en-US" sz="2400" i="1" dirty="0" err="1"/>
              <a:t>i</a:t>
            </a:r>
            <a:r>
              <a:rPr lang="en-US" sz="2400" baseline="30000" dirty="0" err="1"/>
              <a:t>th</a:t>
            </a:r>
            <a:r>
              <a:rPr lang="en-US" sz="2400" dirty="0"/>
              <a:t> row and </a:t>
            </a:r>
            <a:r>
              <a:rPr lang="en-US" sz="2400" i="1" dirty="0" err="1"/>
              <a:t>j</a:t>
            </a:r>
            <a:r>
              <a:rPr lang="en-US" sz="2400" baseline="30000" dirty="0" err="1"/>
              <a:t>th</a:t>
            </a:r>
            <a:r>
              <a:rPr lang="en-US" sz="2400" dirty="0"/>
              <a:t> column of the matrix </a:t>
            </a:r>
            <a:r>
              <a:rPr lang="en-US" sz="2400" i="1" dirty="0"/>
              <a:t>A</a:t>
            </a:r>
            <a:r>
              <a:rPr lang="en-US" sz="2400" i="1" baseline="30000" dirty="0"/>
              <a:t>n</a:t>
            </a:r>
            <a:r>
              <a:rPr lang="en-US" sz="2400" dirty="0"/>
              <a:t> is the probability of the transition from state </a:t>
            </a:r>
            <a:r>
              <a:rPr lang="en-US" sz="2400" i="1" dirty="0"/>
              <a:t>j</a:t>
            </a:r>
            <a:r>
              <a:rPr lang="en-US" sz="2400" dirty="0"/>
              <a:t> to state </a:t>
            </a:r>
            <a:r>
              <a:rPr lang="en-US" sz="2400" i="1" dirty="0" err="1"/>
              <a:t>i</a:t>
            </a:r>
            <a:r>
              <a:rPr lang="en-US" sz="2400" dirty="0"/>
              <a:t> after </a:t>
            </a:r>
            <a:r>
              <a:rPr lang="en-US" sz="2400" i="1" dirty="0"/>
              <a:t>n</a:t>
            </a:r>
            <a:r>
              <a:rPr lang="en-US" sz="2400" dirty="0"/>
              <a:t> periods.</a:t>
            </a:r>
            <a:endParaRPr lang="en-US" sz="2400" i="1" dirty="0">
              <a:sym typeface="WP MathA" pitchFamily="2" charset="2"/>
            </a:endParaRPr>
          </a:p>
        </p:txBody>
      </p:sp>
    </p:spTree>
    <p:extLst>
      <p:ext uri="{BB962C8B-B14F-4D97-AF65-F5344CB8AC3E}">
        <p14:creationId xmlns:p14="http://schemas.microsoft.com/office/powerpoint/2010/main" val="2733067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61" name="Rectangle 5"/>
          <p:cNvSpPr>
            <a:spLocks noGrp="1" noChangeArrowheads="1"/>
          </p:cNvSpPr>
          <p:nvPr>
            <p:ph type="title"/>
          </p:nvPr>
        </p:nvSpPr>
        <p:spPr/>
        <p:txBody>
          <a:bodyPr>
            <a:normAutofit/>
          </a:bodyPr>
          <a:lstStyle/>
          <a:p>
            <a:r>
              <a:rPr lang="en-US"/>
              <a:t>    Example Interpretation of the Entries </a:t>
            </a:r>
          </a:p>
        </p:txBody>
      </p:sp>
      <p:graphicFrame>
        <p:nvGraphicFramePr>
          <p:cNvPr id="633865" name="Object 9"/>
          <p:cNvGraphicFramePr>
            <a:graphicFrameLocks noGrp="1" noChangeAspect="1"/>
          </p:cNvGraphicFramePr>
          <p:nvPr>
            <p:ph sz="half" idx="1"/>
          </p:nvPr>
        </p:nvGraphicFramePr>
        <p:xfrm>
          <a:off x="3921125" y="1392239"/>
          <a:ext cx="3733800" cy="1323975"/>
        </p:xfrm>
        <a:graphic>
          <a:graphicData uri="http://schemas.openxmlformats.org/presentationml/2006/ole">
            <mc:AlternateContent xmlns:mc="http://schemas.openxmlformats.org/markup-compatibility/2006">
              <mc:Choice xmlns:v="urn:schemas-microsoft-com:vml" Requires="v">
                <p:oleObj spid="_x0000_s7170" name="Equation" r:id="rId3" imgW="1396800" imgH="495000" progId="Equation.DSMT4">
                  <p:embed/>
                </p:oleObj>
              </mc:Choice>
              <mc:Fallback>
                <p:oleObj name="Equation" r:id="rId3" imgW="1396800" imgH="495000" progId="Equation.DSMT4">
                  <p:embed/>
                  <p:pic>
                    <p:nvPicPr>
                      <p:cNvPr id="63386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25" y="1392239"/>
                        <a:ext cx="3733800"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Footer Placeholder 4"/>
          <p:cNvSpPr>
            <a:spLocks noGrp="1"/>
          </p:cNvSpPr>
          <p:nvPr>
            <p:ph type="ftr" sz="quarter" idx="11"/>
          </p:nvPr>
        </p:nvSpPr>
        <p:spPr/>
        <p:txBody>
          <a:bodyPr/>
          <a:lstStyle/>
          <a:p>
            <a:endParaRPr lang="en-US" dirty="0"/>
          </a:p>
        </p:txBody>
      </p:sp>
      <p:sp>
        <p:nvSpPr>
          <p:cNvPr id="9" name="Slide Number Placeholder 5"/>
          <p:cNvSpPr>
            <a:spLocks noGrp="1"/>
          </p:cNvSpPr>
          <p:nvPr>
            <p:ph type="sldNum" sz="quarter" idx="12"/>
          </p:nvPr>
        </p:nvSpPr>
        <p:spPr/>
        <p:txBody>
          <a:bodyPr/>
          <a:lstStyle/>
          <a:p>
            <a:fld id="{6512D82A-30DC-455C-9A15-46F0E161510C}" type="slidenum">
              <a:rPr lang="en-US"/>
              <a:pPr/>
              <a:t>22</a:t>
            </a:fld>
            <a:r>
              <a:rPr lang="en-US" dirty="0"/>
              <a:t> </a:t>
            </a:r>
          </a:p>
        </p:txBody>
      </p:sp>
      <p:sp>
        <p:nvSpPr>
          <p:cNvPr id="633864" name="Text Box 8"/>
          <p:cNvSpPr txBox="1">
            <a:spLocks noChangeArrowheads="1"/>
          </p:cNvSpPr>
          <p:nvPr/>
        </p:nvSpPr>
        <p:spPr bwMode="auto">
          <a:xfrm>
            <a:off x="1591108" y="2267924"/>
            <a:ext cx="8164513"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sz="2400" dirty="0"/>
              <a:t>Interpret </a:t>
            </a:r>
          </a:p>
          <a:p>
            <a:pPr>
              <a:spcBef>
                <a:spcPct val="10000"/>
              </a:spcBef>
            </a:pPr>
            <a:endParaRPr lang="en-US" sz="2400" dirty="0"/>
          </a:p>
          <a:p>
            <a:pPr>
              <a:spcBef>
                <a:spcPct val="10000"/>
              </a:spcBef>
            </a:pPr>
            <a:r>
              <a:rPr lang="en-US" sz="2400" dirty="0"/>
              <a:t>from the last example.</a:t>
            </a:r>
          </a:p>
          <a:p>
            <a:pPr>
              <a:spcBef>
                <a:spcPct val="10000"/>
              </a:spcBef>
            </a:pPr>
            <a:r>
              <a:rPr lang="en-US" sz="2400" dirty="0"/>
              <a:t>If a woman works, the probability that her granddaughter will work is .7 and not work is .3.</a:t>
            </a:r>
          </a:p>
          <a:p>
            <a:pPr>
              <a:spcBef>
                <a:spcPct val="10000"/>
              </a:spcBef>
            </a:pPr>
            <a:r>
              <a:rPr lang="en-US" sz="2400" dirty="0"/>
              <a:t>If a woman does not work, the probability that her granddaughter will work is .45 and not work is .55.</a:t>
            </a:r>
          </a:p>
        </p:txBody>
      </p:sp>
    </p:spTree>
    <p:extLst>
      <p:ext uri="{BB962C8B-B14F-4D97-AF65-F5344CB8AC3E}">
        <p14:creationId xmlns:p14="http://schemas.microsoft.com/office/powerpoint/2010/main" val="3345688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86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3864">
                                            <p:txEl>
                                              <p:charRg st="128" end="2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4" name="Rectangle 2"/>
          <p:cNvSpPr>
            <a:spLocks noGrp="1" noChangeArrowheads="1"/>
          </p:cNvSpPr>
          <p:nvPr>
            <p:ph idx="1"/>
          </p:nvPr>
        </p:nvSpPr>
        <p:spPr>
          <a:xfrm>
            <a:off x="1966913" y="1544639"/>
            <a:ext cx="8229600" cy="4649787"/>
          </a:xfrm>
        </p:spPr>
        <p:txBody>
          <a:bodyPr/>
          <a:lstStyle/>
          <a:p>
            <a:pPr>
              <a:buClr>
                <a:srgbClr val="CC3300"/>
              </a:buClr>
              <a:buFont typeface="Wingdings" pitchFamily="2" charset="2"/>
              <a:buChar char="Ø"/>
            </a:pPr>
            <a:r>
              <a:rPr lang="en-US" dirty="0"/>
              <a:t> A Markov process is a sequence of experiments performed at regular time intervals involving </a:t>
            </a:r>
            <a:r>
              <a:rPr lang="en-US" i="1" dirty="0"/>
              <a:t>states</a:t>
            </a:r>
            <a:r>
              <a:rPr lang="en-US" dirty="0"/>
              <a:t>. As a result of each experiment, transitions between states occur with probabilities given by a matrix called the </a:t>
            </a:r>
            <a:r>
              <a:rPr lang="en-US" i="1" dirty="0"/>
              <a:t>transition matrix</a:t>
            </a:r>
            <a:r>
              <a:rPr lang="en-US" dirty="0"/>
              <a:t>. The </a:t>
            </a:r>
            <a:r>
              <a:rPr lang="en-US" i="1" dirty="0" err="1"/>
              <a:t>ij</a:t>
            </a:r>
            <a:r>
              <a:rPr lang="en-US" baseline="30000" dirty="0" err="1"/>
              <a:t>th</a:t>
            </a:r>
            <a:r>
              <a:rPr lang="en-US" dirty="0"/>
              <a:t> entry in the transition matrix is the conditional probability </a:t>
            </a:r>
            <a:br>
              <a:rPr lang="en-US" dirty="0"/>
            </a:br>
            <a:endParaRPr lang="en-US" dirty="0">
              <a:cs typeface="Times New Roman" pitchFamily="18" charset="0"/>
              <a:sym typeface="WP MathA" pitchFamily="2" charset="2"/>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3FE8B3-CE55-4036-AC64-6B10EF4B7794}" type="slidenum">
              <a:rPr lang="en-US"/>
              <a:pPr/>
              <a:t>23</a:t>
            </a:fld>
            <a:r>
              <a:rPr lang="en-US" dirty="0"/>
              <a:t>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23921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2" name="Rectangle 2"/>
          <p:cNvSpPr>
            <a:spLocks noGrp="1" noChangeArrowheads="1"/>
          </p:cNvSpPr>
          <p:nvPr>
            <p:ph idx="1"/>
          </p:nvPr>
        </p:nvSpPr>
        <p:spPr>
          <a:xfrm>
            <a:off x="1966913" y="1544639"/>
            <a:ext cx="8229600" cy="4649787"/>
          </a:xfrm>
        </p:spPr>
        <p:txBody>
          <a:bodyPr/>
          <a:lstStyle/>
          <a:p>
            <a:pPr>
              <a:buClr>
                <a:srgbClr val="CC3300"/>
              </a:buClr>
              <a:buFont typeface="Wingdings" pitchFamily="2" charset="2"/>
              <a:buChar char="Ø"/>
            </a:pPr>
            <a:r>
              <a:rPr lang="en-US"/>
              <a:t> A </a:t>
            </a:r>
            <a:r>
              <a:rPr lang="en-US" i="1"/>
              <a:t>stochastic matrix</a:t>
            </a:r>
            <a:r>
              <a:rPr lang="en-US"/>
              <a:t> is a square matrix for which every entry is greater than or equal to 0 and the sum of the entries in each column is 1. Every transition matrix is a stochastic matrix.</a:t>
            </a:r>
          </a:p>
          <a:p>
            <a:pPr>
              <a:buClr>
                <a:srgbClr val="CC3300"/>
              </a:buClr>
              <a:buFont typeface="Wingdings" pitchFamily="2" charset="2"/>
              <a:buChar char="Ø"/>
            </a:pPr>
            <a:r>
              <a:rPr lang="en-US"/>
              <a:t>The </a:t>
            </a:r>
            <a:r>
              <a:rPr lang="en-US" i="1"/>
              <a:t>n</a:t>
            </a:r>
            <a:r>
              <a:rPr lang="en-US" baseline="30000"/>
              <a:t>th</a:t>
            </a:r>
            <a:r>
              <a:rPr lang="en-US"/>
              <a:t> distribution matrix gives the percentage of members in each state after </a:t>
            </a:r>
            <a:r>
              <a:rPr lang="en-US" i="1"/>
              <a:t>n</a:t>
            </a:r>
            <a:r>
              <a:rPr lang="en-US"/>
              <a:t> time periods.</a:t>
            </a:r>
            <a:endParaRPr lang="en-US">
              <a:cs typeface="Times New Roman" pitchFamily="18" charset="0"/>
              <a:sym typeface="WP MathA" pitchFamily="2" charset="2"/>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FA4C9C-309B-4BC3-B08C-9FC5A974CA20}" type="slidenum">
              <a:rPr lang="en-US"/>
              <a:pPr/>
              <a:t>24</a:t>
            </a:fld>
            <a:r>
              <a:rPr lang="en-US" dirty="0"/>
              <a:t>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33286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1266" name="Rectangle 2"/>
          <p:cNvSpPr>
            <a:spLocks noGrp="1" noChangeArrowheads="1"/>
          </p:cNvSpPr>
          <p:nvPr>
            <p:ph idx="1"/>
          </p:nvPr>
        </p:nvSpPr>
        <p:spPr>
          <a:xfrm>
            <a:off x="1966913" y="1544639"/>
            <a:ext cx="8229600" cy="4649787"/>
          </a:xfrm>
        </p:spPr>
        <p:txBody>
          <a:bodyPr/>
          <a:lstStyle/>
          <a:p>
            <a:pPr>
              <a:buClr>
                <a:srgbClr val="CC3300"/>
              </a:buClr>
              <a:buFont typeface="Wingdings" pitchFamily="2" charset="2"/>
              <a:buChar char="Ø"/>
            </a:pPr>
            <a:r>
              <a:rPr lang="en-US" dirty="0"/>
              <a:t> </a:t>
            </a:r>
            <a:r>
              <a:rPr lang="en-US" i="1" dirty="0"/>
              <a:t>A</a:t>
            </a:r>
            <a:r>
              <a:rPr lang="en-US" i="1" baseline="30000" dirty="0"/>
              <a:t>n</a:t>
            </a:r>
            <a:r>
              <a:rPr lang="en-US" dirty="0"/>
              <a:t> is obtained by multiplying together </a:t>
            </a:r>
            <a:r>
              <a:rPr lang="en-US" i="1" dirty="0"/>
              <a:t>n</a:t>
            </a:r>
            <a:r>
              <a:rPr lang="en-US" dirty="0"/>
              <a:t> copies of </a:t>
            </a:r>
            <a:r>
              <a:rPr lang="en-US" i="1" dirty="0"/>
              <a:t>A</a:t>
            </a:r>
            <a:r>
              <a:rPr lang="en-US" dirty="0"/>
              <a:t>. Its </a:t>
            </a:r>
            <a:r>
              <a:rPr lang="en-US" i="1" dirty="0" err="1"/>
              <a:t>ij</a:t>
            </a:r>
            <a:r>
              <a:rPr lang="en-US" baseline="30000" dirty="0" err="1"/>
              <a:t>th</a:t>
            </a:r>
            <a:r>
              <a:rPr lang="en-US" dirty="0"/>
              <a:t> entry is the conditional probability </a:t>
            </a:r>
            <a:r>
              <a:rPr lang="en-US" dirty="0" err="1"/>
              <a:t>Pr</a:t>
            </a:r>
            <a:r>
              <a:rPr lang="en-US" dirty="0"/>
              <a:t>(moving to state </a:t>
            </a:r>
            <a:r>
              <a:rPr lang="en-US" i="1" dirty="0" err="1"/>
              <a:t>i</a:t>
            </a:r>
            <a:r>
              <a:rPr lang="en-US" dirty="0"/>
              <a:t> after </a:t>
            </a:r>
            <a:r>
              <a:rPr lang="en-US" i="1" dirty="0"/>
              <a:t>n</a:t>
            </a:r>
            <a:r>
              <a:rPr lang="en-US" dirty="0"/>
              <a:t> time periods | in state </a:t>
            </a:r>
            <a:r>
              <a:rPr lang="en-US" i="1" dirty="0"/>
              <a:t>j</a:t>
            </a:r>
            <a:r>
              <a:rPr lang="en-US" dirty="0"/>
              <a:t>). Also, </a:t>
            </a:r>
            <a:r>
              <a:rPr lang="en-US" i="1" dirty="0"/>
              <a:t>A</a:t>
            </a:r>
            <a:r>
              <a:rPr lang="en-US" i="1" baseline="30000" dirty="0"/>
              <a:t>n</a:t>
            </a:r>
            <a:r>
              <a:rPr lang="en-US" dirty="0"/>
              <a:t> times the initial distribution matrix gives the </a:t>
            </a:r>
            <a:r>
              <a:rPr lang="en-US" i="1" dirty="0"/>
              <a:t>n</a:t>
            </a:r>
            <a:r>
              <a:rPr lang="en-US" baseline="30000" dirty="0"/>
              <a:t>th</a:t>
            </a:r>
            <a:r>
              <a:rPr lang="en-US" dirty="0"/>
              <a:t> distribution matrix.</a:t>
            </a:r>
            <a:endParaRPr lang="en-US" dirty="0">
              <a:cs typeface="Times New Roman" pitchFamily="18" charset="0"/>
              <a:sym typeface="WP MathA" pitchFamily="2" charset="2"/>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D0CD01-3F17-4798-BA19-812B524E77FB}" type="slidenum">
              <a:rPr lang="en-US"/>
              <a:pPr/>
              <a:t>25</a:t>
            </a:fld>
            <a:r>
              <a:rPr lang="en-US" dirty="0"/>
              <a:t> </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584031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Specifying a Markov Chain We describe a Markov chain as follows: We have a set of states, S = {s1, s2,...,</a:t>
            </a:r>
            <a:r>
              <a:rPr lang="en-US" dirty="0" err="1"/>
              <a:t>sr</a:t>
            </a:r>
            <a:r>
              <a:rPr lang="en-US" dirty="0"/>
              <a:t>}. The process starts in one of these states and moves successively from one state to another. Each move is called a step. If the chain is currently in state </a:t>
            </a:r>
            <a:r>
              <a:rPr lang="en-US" dirty="0" err="1"/>
              <a:t>si</a:t>
            </a:r>
            <a:r>
              <a:rPr lang="en-US" dirty="0"/>
              <a:t>, then it moves to state </a:t>
            </a:r>
            <a:r>
              <a:rPr lang="en-US" dirty="0" err="1"/>
              <a:t>sj</a:t>
            </a:r>
            <a:r>
              <a:rPr lang="en-US" dirty="0"/>
              <a:t> at the next step with a probability denoted by </a:t>
            </a:r>
            <a:r>
              <a:rPr lang="en-US" dirty="0" err="1"/>
              <a:t>pij</a:t>
            </a:r>
            <a:r>
              <a:rPr lang="en-US" dirty="0"/>
              <a:t> , and this probability does not depend upon which states the chain was in before the current state.</a:t>
            </a:r>
          </a:p>
        </p:txBody>
      </p:sp>
    </p:spTree>
    <p:extLst>
      <p:ext uri="{BB962C8B-B14F-4D97-AF65-F5344CB8AC3E}">
        <p14:creationId xmlns:p14="http://schemas.microsoft.com/office/powerpoint/2010/main" val="151885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7900" y="1044139"/>
            <a:ext cx="10820400" cy="2677656"/>
          </a:xfrm>
          <a:prstGeom prst="rect">
            <a:avLst/>
          </a:prstGeom>
        </p:spPr>
        <p:txBody>
          <a:bodyPr wrap="square">
            <a:spAutoFit/>
          </a:bodyPr>
          <a:lstStyle/>
          <a:p>
            <a:pPr algn="just"/>
            <a:r>
              <a:rPr lang="en-US" sz="2400" dirty="0"/>
              <a:t>The probabilities </a:t>
            </a:r>
            <a:r>
              <a:rPr lang="en-US" sz="2400" dirty="0" err="1"/>
              <a:t>pij</a:t>
            </a:r>
            <a:r>
              <a:rPr lang="en-US" sz="2400" dirty="0"/>
              <a:t> are called transition probabilities. The process can remain in the state it is in, and this occurs with probability </a:t>
            </a:r>
            <a:r>
              <a:rPr lang="en-US" sz="2400" dirty="0" err="1"/>
              <a:t>pii</a:t>
            </a:r>
            <a:r>
              <a:rPr lang="en-US" sz="2400" dirty="0"/>
              <a:t>. An initial probability distribution, defined on S, specifies the starting state. Usually this is done by specifying a particular state as the starting state. R. A. Howard provides us with a picturesque description of a Markov chain as a frog jumping on a set of lily pads. The frog starts on one of the pads and then jumps from lily pad to lily pad with the appropriate transition probabilities.</a:t>
            </a:r>
          </a:p>
        </p:txBody>
      </p:sp>
      <p:sp>
        <p:nvSpPr>
          <p:cNvPr id="5" name="Rectangle 4"/>
          <p:cNvSpPr/>
          <p:nvPr/>
        </p:nvSpPr>
        <p:spPr>
          <a:xfrm>
            <a:off x="977900" y="3815074"/>
            <a:ext cx="11139054" cy="1200329"/>
          </a:xfrm>
          <a:prstGeom prst="rect">
            <a:avLst/>
          </a:prstGeom>
        </p:spPr>
        <p:txBody>
          <a:bodyPr wrap="square">
            <a:spAutoFit/>
          </a:bodyPr>
          <a:lstStyle/>
          <a:p>
            <a:r>
              <a:rPr lang="en-US" sz="2400" dirty="0"/>
              <a:t>A frog hops about on 7 lily pads. The numbers next to arrows show the probabilities with which, at the next jump, he jumps to a neighboring lily pad (and when out-going probabilities sum to less than 1 he stays where he is with the remaining probability).</a:t>
            </a:r>
          </a:p>
        </p:txBody>
      </p:sp>
    </p:spTree>
    <p:extLst>
      <p:ext uri="{BB962C8B-B14F-4D97-AF65-F5344CB8AC3E}">
        <p14:creationId xmlns:p14="http://schemas.microsoft.com/office/powerpoint/2010/main" val="3973927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43187" y="140715"/>
            <a:ext cx="4968000" cy="3383438"/>
          </a:xfrm>
          <a:prstGeom prst="rect">
            <a:avLst/>
          </a:prstGeom>
        </p:spPr>
      </p:pic>
      <p:pic>
        <p:nvPicPr>
          <p:cNvPr id="7" name="Picture 6"/>
          <p:cNvPicPr>
            <a:picLocks noChangeAspect="1"/>
          </p:cNvPicPr>
          <p:nvPr/>
        </p:nvPicPr>
        <p:blipFill>
          <a:blip r:embed="rId3"/>
          <a:stretch>
            <a:fillRect/>
          </a:stretch>
        </p:blipFill>
        <p:spPr>
          <a:xfrm>
            <a:off x="6326686" y="140715"/>
            <a:ext cx="3705225" cy="2914650"/>
          </a:xfrm>
          <a:prstGeom prst="rect">
            <a:avLst/>
          </a:prstGeom>
        </p:spPr>
      </p:pic>
      <p:sp>
        <p:nvSpPr>
          <p:cNvPr id="8" name="Rectangle 7"/>
          <p:cNvSpPr/>
          <p:nvPr/>
        </p:nvSpPr>
        <p:spPr>
          <a:xfrm>
            <a:off x="216187" y="3635276"/>
            <a:ext cx="7096704" cy="2308324"/>
          </a:xfrm>
          <a:prstGeom prst="rect">
            <a:avLst/>
          </a:prstGeom>
        </p:spPr>
        <p:txBody>
          <a:bodyPr wrap="square">
            <a:spAutoFit/>
          </a:bodyPr>
          <a:lstStyle/>
          <a:p>
            <a:r>
              <a:rPr lang="en-US" sz="2400" dirty="0"/>
              <a:t>There are 7 ‘states’ (lily pads). In matrix P the element p57 (= 1/2) is the probability that, when starting in state 5, the next jump takes the frog to state 7. We would like to know where do we go, how long does it take to get there, and what happens in the long run? Specifically: </a:t>
            </a:r>
          </a:p>
        </p:txBody>
      </p:sp>
    </p:spTree>
    <p:extLst>
      <p:ext uri="{BB962C8B-B14F-4D97-AF65-F5344CB8AC3E}">
        <p14:creationId xmlns:p14="http://schemas.microsoft.com/office/powerpoint/2010/main" val="3350281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99231"/>
            <a:ext cx="9905999" cy="3541714"/>
          </a:xfrm>
        </p:spPr>
        <p:txBody>
          <a:bodyPr>
            <a:normAutofit fontScale="92500"/>
          </a:bodyPr>
          <a:lstStyle/>
          <a:p>
            <a:r>
              <a:rPr lang="en-US" dirty="0"/>
              <a:t>(a) Starting in state 1, what is the probability that we are still in state 1 after 3 steps? (p </a:t>
            </a:r>
            <a:r>
              <a:rPr lang="en-US" baseline="-25000" dirty="0"/>
              <a:t>11</a:t>
            </a:r>
            <a:r>
              <a:rPr lang="en-US" dirty="0"/>
              <a:t> </a:t>
            </a:r>
            <a:r>
              <a:rPr lang="en-US" baseline="30000" dirty="0"/>
              <a:t>(3) </a:t>
            </a:r>
            <a:r>
              <a:rPr lang="en-US" dirty="0"/>
              <a:t>= 1/4) after 5 steps? (p </a:t>
            </a:r>
            <a:r>
              <a:rPr lang="en-US" baseline="-25000" dirty="0"/>
              <a:t>11</a:t>
            </a:r>
            <a:r>
              <a:rPr lang="en-US" dirty="0"/>
              <a:t> </a:t>
            </a:r>
            <a:r>
              <a:rPr lang="en-US" baseline="30000" dirty="0"/>
              <a:t>(5)</a:t>
            </a:r>
            <a:r>
              <a:rPr lang="en-US" dirty="0"/>
              <a:t> = 3/16) or after 1000 steps? (≈ 1/5 as lim</a:t>
            </a:r>
            <a:r>
              <a:rPr lang="en-US" baseline="-25000" dirty="0"/>
              <a:t>n→∞</a:t>
            </a:r>
            <a:r>
              <a:rPr lang="en-US" dirty="0"/>
              <a:t> p </a:t>
            </a:r>
            <a:r>
              <a:rPr lang="en-US" baseline="-25000" dirty="0"/>
              <a:t>11</a:t>
            </a:r>
            <a:r>
              <a:rPr lang="en-US" dirty="0"/>
              <a:t> </a:t>
            </a:r>
            <a:r>
              <a:rPr lang="en-US" baseline="30000" dirty="0"/>
              <a:t>(n)</a:t>
            </a:r>
            <a:r>
              <a:rPr lang="en-US" dirty="0"/>
              <a:t> = 1/5) </a:t>
            </a:r>
          </a:p>
          <a:p>
            <a:r>
              <a:rPr lang="en-US" dirty="0"/>
              <a:t>(b) Starting in state 4, what is the probability that we ever reach state 7? (1/3) </a:t>
            </a:r>
          </a:p>
          <a:p>
            <a:r>
              <a:rPr lang="en-US" dirty="0"/>
              <a:t>(c) Starting in state 4, how long on average does it take to reach either 3 or 7? (11/3) </a:t>
            </a:r>
          </a:p>
          <a:p>
            <a:r>
              <a:rPr lang="en-US" dirty="0"/>
              <a:t>(d) Starting in state 2, what is the long-run proportion of time spent in state 3? (2/5)</a:t>
            </a:r>
          </a:p>
          <a:p>
            <a:endParaRPr lang="en-US" dirty="0"/>
          </a:p>
          <a:p>
            <a:endParaRPr lang="en-US" dirty="0"/>
          </a:p>
          <a:p>
            <a:endParaRPr lang="en-US" sz="3800" dirty="0"/>
          </a:p>
        </p:txBody>
      </p:sp>
      <p:sp>
        <p:nvSpPr>
          <p:cNvPr id="4" name="Rectangle 3"/>
          <p:cNvSpPr/>
          <p:nvPr/>
        </p:nvSpPr>
        <p:spPr>
          <a:xfrm>
            <a:off x="900112" y="4033232"/>
            <a:ext cx="10388600" cy="2308324"/>
          </a:xfrm>
          <a:prstGeom prst="rect">
            <a:avLst/>
          </a:prstGeom>
        </p:spPr>
        <p:txBody>
          <a:bodyPr wrap="square">
            <a:spAutoFit/>
          </a:bodyPr>
          <a:lstStyle/>
          <a:p>
            <a:pPr algn="just"/>
            <a:r>
              <a:rPr lang="en-US" sz="2400" dirty="0"/>
              <a:t>Markov chains models/methods are useful in answering questions such as: How long does it take to shuffle deck of cards? How likely is a queue to overflow its buffer? How long does it take for a knight making random moves on a chessboard to return to his initial square (answer 168, if starting in a corner, 42 if starting near the </a:t>
            </a:r>
            <a:r>
              <a:rPr lang="en-US" sz="2400" dirty="0" err="1"/>
              <a:t>centre</a:t>
            </a:r>
            <a:r>
              <a:rPr lang="en-US" sz="2400" dirty="0"/>
              <a:t>). What do the hyperlinks between web pages say about their relative popularities?</a:t>
            </a:r>
          </a:p>
        </p:txBody>
      </p:sp>
    </p:spTree>
    <p:extLst>
      <p:ext uri="{BB962C8B-B14F-4D97-AF65-F5344CB8AC3E}">
        <p14:creationId xmlns:p14="http://schemas.microsoft.com/office/powerpoint/2010/main" val="18184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PROCESS</a:t>
            </a:r>
          </a:p>
        </p:txBody>
      </p:sp>
      <p:sp>
        <p:nvSpPr>
          <p:cNvPr id="3" name="Content Placeholder 2"/>
          <p:cNvSpPr>
            <a:spLocks noGrp="1"/>
          </p:cNvSpPr>
          <p:nvPr>
            <p:ph idx="1"/>
          </p:nvPr>
        </p:nvSpPr>
        <p:spPr/>
        <p:txBody>
          <a:bodyPr/>
          <a:lstStyle/>
          <a:p>
            <a:r>
              <a:rPr lang="en-US" dirty="0"/>
              <a:t>A stochastic process has the Markov property if the </a:t>
            </a:r>
            <a:r>
              <a:rPr lang="en-US" dirty="0">
                <a:hlinkClick r:id="rId2" tooltip="Conditional probability distribution"/>
              </a:rPr>
              <a:t>conditional probability distribution</a:t>
            </a:r>
            <a:r>
              <a:rPr lang="en-US" dirty="0"/>
              <a:t> of future states of the process (conditional on both past and present states) depends only upon the present state, not on the sequence of events that preceded it. A process with this property is called a </a:t>
            </a:r>
            <a:r>
              <a:rPr lang="en-US" i="1" dirty="0">
                <a:hlinkClick r:id="rId3" tooltip="Markov process"/>
              </a:rPr>
              <a:t>Markov process</a:t>
            </a:r>
            <a:r>
              <a:rPr lang="en-US" dirty="0"/>
              <a:t>. </a:t>
            </a:r>
          </a:p>
        </p:txBody>
      </p:sp>
    </p:spTree>
    <p:extLst>
      <p:ext uri="{BB962C8B-B14F-4D97-AF65-F5344CB8AC3E}">
        <p14:creationId xmlns:p14="http://schemas.microsoft.com/office/powerpoint/2010/main" val="2456324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problems – to be solved in </a:t>
            </a:r>
            <a:r>
              <a:rPr lang="en-US"/>
              <a:t>the class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598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215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69912" y="1550987"/>
            <a:ext cx="9905999" cy="3541714"/>
          </a:xfrm>
        </p:spPr>
        <p:txBody>
          <a:bodyPr/>
          <a:lstStyle/>
          <a:p>
            <a:r>
              <a:rPr lang="en-US" dirty="0"/>
              <a:t>Assume that an urn contains two red balls and one green ball. One ball was drawn yesterday, one ball was drawn today, and the final ball will be drawn tomorrow. All of the draws are "without replacement".</a:t>
            </a:r>
          </a:p>
          <a:p>
            <a:r>
              <a:rPr lang="en-US" dirty="0"/>
              <a:t>Suppose you know that today's ball was red, but you have no information about yesterday's ball. The chance that tomorrow's ball will be red is 1/2. That's because the only two remaining outcomes for this random experiment are: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1883555"/>
              </p:ext>
            </p:extLst>
          </p:nvPr>
        </p:nvGraphicFramePr>
        <p:xfrm>
          <a:off x="1522413" y="4541045"/>
          <a:ext cx="9906000" cy="1720055"/>
        </p:xfrm>
        <a:graphic>
          <a:graphicData uri="http://schemas.openxmlformats.org/drawingml/2006/table">
            <a:tbl>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0">
                <a:tc>
                  <a:txBody>
                    <a:bodyPr/>
                    <a:lstStyle/>
                    <a:p>
                      <a:pPr algn="ctr"/>
                      <a:r>
                        <a:rPr lang="en-US" sz="2200" dirty="0">
                          <a:solidFill>
                            <a:srgbClr val="7030A0"/>
                          </a:solidFill>
                          <a:effectLst/>
                        </a:rPr>
                        <a:t>Day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200" dirty="0">
                          <a:solidFill>
                            <a:srgbClr val="7030A0"/>
                          </a:solidFill>
                          <a:effectLst/>
                        </a:rPr>
                        <a:t>Outcome 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2200" dirty="0">
                          <a:solidFill>
                            <a:srgbClr val="7030A0"/>
                          </a:solidFill>
                          <a:effectLst/>
                        </a:rPr>
                        <a:t>Outcome 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pPr algn="ctr"/>
                      <a:r>
                        <a:rPr lang="en-US" sz="2200">
                          <a:solidFill>
                            <a:srgbClr val="7030A0"/>
                          </a:solidFill>
                          <a:effectLst/>
                        </a:rPr>
                        <a:t>Yesterday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Red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Green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pPr algn="ctr"/>
                      <a:r>
                        <a:rPr lang="en-US" sz="2200" dirty="0">
                          <a:solidFill>
                            <a:srgbClr val="7030A0"/>
                          </a:solidFill>
                          <a:effectLst/>
                        </a:rPr>
                        <a:t>Today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Red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Red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39895">
                <a:tc>
                  <a:txBody>
                    <a:bodyPr/>
                    <a:lstStyle/>
                    <a:p>
                      <a:pPr algn="ctr"/>
                      <a:r>
                        <a:rPr lang="en-US" sz="2200">
                          <a:solidFill>
                            <a:srgbClr val="7030A0"/>
                          </a:solidFill>
                          <a:effectLst/>
                        </a:rPr>
                        <a:t>Tomorrow</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Green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sz="2200" dirty="0">
                          <a:solidFill>
                            <a:srgbClr val="7030A0"/>
                          </a:solidFill>
                          <a:effectLst/>
                        </a:rPr>
                        <a:t>Red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5" name="Rectangle 4"/>
          <p:cNvSpPr/>
          <p:nvPr/>
        </p:nvSpPr>
        <p:spPr>
          <a:xfrm>
            <a:off x="0" y="6261100"/>
            <a:ext cx="12280900" cy="646331"/>
          </a:xfrm>
          <a:prstGeom prst="rect">
            <a:avLst/>
          </a:prstGeom>
        </p:spPr>
        <p:txBody>
          <a:bodyPr wrap="square">
            <a:spAutoFit/>
          </a:bodyPr>
          <a:lstStyle/>
          <a:p>
            <a:r>
              <a:rPr lang="en-US" dirty="0">
                <a:latin typeface="Arial" panose="020B0604020202020204" pitchFamily="34" charset="0"/>
              </a:rPr>
              <a:t>On the other hand, if you know that both today and yesterday's balls were red, then you are guaranteed to get a green ball tomorrow.</a:t>
            </a:r>
            <a:endParaRPr lang="en-US" dirty="0"/>
          </a:p>
        </p:txBody>
      </p:sp>
    </p:spTree>
    <p:extLst>
      <p:ext uri="{BB962C8B-B14F-4D97-AF65-F5344CB8AC3E}">
        <p14:creationId xmlns:p14="http://schemas.microsoft.com/office/powerpoint/2010/main" val="42083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discrepancy shows that the probability distribution for tomorrow's color depends not only on the present value, but is also affected by information about the past. This stochastic process of observed colors doesn't have the Markov property. Using the same experiment above, if sampling "without replacement" is changed to sampling "with replacement," the process of observed colors will have the Markov property.</a:t>
            </a:r>
          </a:p>
        </p:txBody>
      </p:sp>
    </p:spTree>
    <p:extLst>
      <p:ext uri="{BB962C8B-B14F-4D97-AF65-F5344CB8AC3E}">
        <p14:creationId xmlns:p14="http://schemas.microsoft.com/office/powerpoint/2010/main" val="315856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618518"/>
            <a:ext cx="9542461" cy="4893647"/>
          </a:xfrm>
          <a:prstGeom prst="rect">
            <a:avLst/>
          </a:prstGeom>
        </p:spPr>
        <p:txBody>
          <a:bodyPr wrap="square">
            <a:spAutoFit/>
          </a:bodyPr>
          <a:lstStyle/>
          <a:p>
            <a:r>
              <a:rPr lang="en-US" sz="2400" dirty="0">
                <a:solidFill>
                  <a:srgbClr val="252525"/>
                </a:solidFill>
                <a:latin typeface="Arial" panose="020B0604020202020204" pitchFamily="34" charset="0"/>
              </a:rPr>
              <a:t>In </a:t>
            </a:r>
            <a:r>
              <a:rPr lang="en-US" sz="2400" dirty="0">
                <a:solidFill>
                  <a:srgbClr val="0B0080"/>
                </a:solidFill>
                <a:latin typeface="Arial" panose="020B0604020202020204" pitchFamily="34" charset="0"/>
                <a:hlinkClick r:id="rId2" tooltip="Discrete time and continuous time"/>
              </a:rPr>
              <a:t>discrete time</a:t>
            </a:r>
            <a:r>
              <a:rPr lang="en-US" sz="2400" dirty="0">
                <a:solidFill>
                  <a:srgbClr val="252525"/>
                </a:solidFill>
                <a:latin typeface="Arial" panose="020B0604020202020204" pitchFamily="34" charset="0"/>
              </a:rPr>
              <a:t>, the process is known as a </a:t>
            </a:r>
            <a:r>
              <a:rPr lang="en-US" sz="2400" b="1" dirty="0">
                <a:solidFill>
                  <a:srgbClr val="252525"/>
                </a:solidFill>
                <a:latin typeface="Arial" panose="020B0604020202020204" pitchFamily="34" charset="0"/>
              </a:rPr>
              <a:t>discrete-time Markov chain</a:t>
            </a:r>
            <a:r>
              <a:rPr lang="en-US" sz="2400" dirty="0">
                <a:solidFill>
                  <a:srgbClr val="252525"/>
                </a:solidFill>
                <a:latin typeface="Arial" panose="020B0604020202020204" pitchFamily="34" charset="0"/>
              </a:rPr>
              <a:t> (</a:t>
            </a:r>
            <a:r>
              <a:rPr lang="en-US" sz="2400" b="1" dirty="0">
                <a:solidFill>
                  <a:srgbClr val="252525"/>
                </a:solidFill>
                <a:latin typeface="Arial" panose="020B0604020202020204" pitchFamily="34" charset="0"/>
              </a:rPr>
              <a:t>DTMC</a:t>
            </a:r>
            <a:r>
              <a:rPr lang="en-US" sz="2400" dirty="0">
                <a:solidFill>
                  <a:srgbClr val="252525"/>
                </a:solidFill>
                <a:latin typeface="Arial" panose="020B0604020202020204" pitchFamily="34" charset="0"/>
              </a:rPr>
              <a:t>). It undergoes transitions from one state to another on a </a:t>
            </a:r>
            <a:r>
              <a:rPr lang="en-US" sz="2400" dirty="0">
                <a:solidFill>
                  <a:srgbClr val="0B0080"/>
                </a:solidFill>
                <a:latin typeface="Arial" panose="020B0604020202020204" pitchFamily="34" charset="0"/>
                <a:hlinkClick r:id="rId3" tooltip="State space"/>
              </a:rPr>
              <a:t>state space</a:t>
            </a:r>
            <a:r>
              <a:rPr lang="en-US" sz="2400" dirty="0">
                <a:solidFill>
                  <a:srgbClr val="252525"/>
                </a:solidFill>
                <a:latin typeface="Arial" panose="020B0604020202020204" pitchFamily="34" charset="0"/>
              </a:rPr>
              <a:t>, with the </a:t>
            </a:r>
            <a:r>
              <a:rPr lang="en-US" sz="2400" dirty="0">
                <a:solidFill>
                  <a:srgbClr val="0B0080"/>
                </a:solidFill>
                <a:latin typeface="Arial" panose="020B0604020202020204" pitchFamily="34" charset="0"/>
                <a:hlinkClick r:id="rId4" tooltip="Probability distribution"/>
              </a:rPr>
              <a:t>probability distribution</a:t>
            </a:r>
            <a:r>
              <a:rPr lang="en-US" sz="2400" dirty="0">
                <a:solidFill>
                  <a:srgbClr val="252525"/>
                </a:solidFill>
                <a:latin typeface="Arial" panose="020B0604020202020204" pitchFamily="34" charset="0"/>
              </a:rPr>
              <a:t> of the next state depending only on the current state and not on the sequence of events that preceded it.</a:t>
            </a:r>
          </a:p>
          <a:p>
            <a:endParaRPr lang="en-US" sz="2400" dirty="0">
              <a:solidFill>
                <a:srgbClr val="252525"/>
              </a:solidFill>
              <a:latin typeface="Arial" panose="020B0604020202020204" pitchFamily="34" charset="0"/>
            </a:endParaRPr>
          </a:p>
          <a:p>
            <a:r>
              <a:rPr lang="en-US" sz="2400" dirty="0">
                <a:solidFill>
                  <a:srgbClr val="252525"/>
                </a:solidFill>
                <a:latin typeface="Arial" panose="020B0604020202020204" pitchFamily="34" charset="0"/>
              </a:rPr>
              <a:t>In </a:t>
            </a:r>
            <a:r>
              <a:rPr lang="en-US" sz="2400" dirty="0">
                <a:solidFill>
                  <a:srgbClr val="0B0080"/>
                </a:solidFill>
                <a:latin typeface="Arial" panose="020B0604020202020204" pitchFamily="34" charset="0"/>
                <a:hlinkClick r:id="rId2" tooltip="Discrete time and continuous time"/>
              </a:rPr>
              <a:t>continuous time</a:t>
            </a:r>
            <a:r>
              <a:rPr lang="en-US" sz="2400" dirty="0">
                <a:solidFill>
                  <a:srgbClr val="252525"/>
                </a:solidFill>
                <a:latin typeface="Arial" panose="020B0604020202020204" pitchFamily="34" charset="0"/>
              </a:rPr>
              <a:t>, the process is known as a </a:t>
            </a:r>
            <a:r>
              <a:rPr lang="en-US" sz="2400" b="1" dirty="0">
                <a:solidFill>
                  <a:srgbClr val="252525"/>
                </a:solidFill>
                <a:latin typeface="Arial" panose="020B0604020202020204" pitchFamily="34" charset="0"/>
              </a:rPr>
              <a:t>Continuous-time Markov chain</a:t>
            </a:r>
            <a:r>
              <a:rPr lang="en-US" sz="2400" dirty="0">
                <a:solidFill>
                  <a:srgbClr val="252525"/>
                </a:solidFill>
                <a:latin typeface="Arial" panose="020B0604020202020204" pitchFamily="34" charset="0"/>
              </a:rPr>
              <a:t> (</a:t>
            </a:r>
            <a:r>
              <a:rPr lang="en-US" sz="2400" b="1" dirty="0">
                <a:solidFill>
                  <a:srgbClr val="252525"/>
                </a:solidFill>
                <a:latin typeface="Arial" panose="020B0604020202020204" pitchFamily="34" charset="0"/>
              </a:rPr>
              <a:t>CTMC</a:t>
            </a:r>
            <a:r>
              <a:rPr lang="en-US" sz="2400" dirty="0">
                <a:solidFill>
                  <a:srgbClr val="252525"/>
                </a:solidFill>
                <a:latin typeface="Arial" panose="020B0604020202020204" pitchFamily="34" charset="0"/>
              </a:rPr>
              <a:t> or </a:t>
            </a:r>
            <a:r>
              <a:rPr lang="en-US" sz="2400" b="1" dirty="0">
                <a:solidFill>
                  <a:srgbClr val="252525"/>
                </a:solidFill>
                <a:latin typeface="Arial" panose="020B0604020202020204" pitchFamily="34" charset="0"/>
              </a:rPr>
              <a:t>continuous-time Markov process</a:t>
            </a:r>
            <a:r>
              <a:rPr lang="en-US" sz="2400" baseline="30000" dirty="0">
                <a:solidFill>
                  <a:srgbClr val="0B0080"/>
                </a:solidFill>
                <a:latin typeface="Arial" panose="020B0604020202020204" pitchFamily="34" charset="0"/>
                <a:hlinkClick r:id="rId5" tooltip="Continuous-time Markov chain"/>
              </a:rPr>
              <a:t>[2]</a:t>
            </a:r>
            <a:r>
              <a:rPr lang="en-US" sz="2400" dirty="0">
                <a:solidFill>
                  <a:srgbClr val="252525"/>
                </a:solidFill>
                <a:latin typeface="Arial" panose="020B0604020202020204" pitchFamily="34" charset="0"/>
              </a:rPr>
              <a:t>). It takes values in some state space and the time spent in each state takes non-negative </a:t>
            </a:r>
            <a:r>
              <a:rPr lang="en-US" sz="2400" dirty="0">
                <a:solidFill>
                  <a:srgbClr val="0B0080"/>
                </a:solidFill>
                <a:latin typeface="Arial" panose="020B0604020202020204" pitchFamily="34" charset="0"/>
                <a:hlinkClick r:id="rId6" tooltip="Real number"/>
              </a:rPr>
              <a:t>real values</a:t>
            </a:r>
            <a:r>
              <a:rPr lang="en-US" sz="2400" dirty="0">
                <a:solidFill>
                  <a:srgbClr val="252525"/>
                </a:solidFill>
                <a:latin typeface="Arial" panose="020B0604020202020204" pitchFamily="34" charset="0"/>
              </a:rPr>
              <a:t> and has an </a:t>
            </a:r>
            <a:r>
              <a:rPr lang="en-US" sz="2400" dirty="0">
                <a:solidFill>
                  <a:srgbClr val="0B0080"/>
                </a:solidFill>
                <a:latin typeface="Arial" panose="020B0604020202020204" pitchFamily="34" charset="0"/>
                <a:hlinkClick r:id="rId7" tooltip="Exponential distribution"/>
              </a:rPr>
              <a:t>exponential distribution</a:t>
            </a:r>
            <a:r>
              <a:rPr lang="en-US" sz="2400" dirty="0">
                <a:solidFill>
                  <a:srgbClr val="252525"/>
                </a:solidFill>
                <a:latin typeface="Arial" panose="020B0604020202020204" pitchFamily="34" charset="0"/>
              </a:rPr>
              <a:t>. Future behavior of the model (both remaining time in current state and next state) depends only on the current state of the model and not on historical behavior</a:t>
            </a:r>
            <a:endParaRPr lang="en-US" sz="2400" b="0" i="0" dirty="0">
              <a:solidFill>
                <a:srgbClr val="252525"/>
              </a:solidFill>
              <a:effectLst/>
              <a:latin typeface="Arial" panose="020B0604020202020204" pitchFamily="34" charset="0"/>
            </a:endParaRPr>
          </a:p>
        </p:txBody>
      </p:sp>
    </p:spTree>
    <p:extLst>
      <p:ext uri="{BB962C8B-B14F-4D97-AF65-F5344CB8AC3E}">
        <p14:creationId xmlns:p14="http://schemas.microsoft.com/office/powerpoint/2010/main" val="287643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685800" indent="-685800"/>
            <a:r>
              <a:rPr lang="en-US"/>
              <a:t>Markov Process</a:t>
            </a:r>
          </a:p>
        </p:txBody>
      </p:sp>
      <p:sp>
        <p:nvSpPr>
          <p:cNvPr id="6147" name="Rectangle 3"/>
          <p:cNvSpPr>
            <a:spLocks noGrp="1" noChangeArrowheads="1"/>
          </p:cNvSpPr>
          <p:nvPr>
            <p:ph type="body" sz="half" idx="1"/>
          </p:nvPr>
        </p:nvSpPr>
        <p:spPr>
          <a:xfrm>
            <a:off x="2036764" y="1587500"/>
            <a:ext cx="8097837" cy="4635500"/>
          </a:xfrm>
        </p:spPr>
        <p:txBody>
          <a:bodyPr>
            <a:normAutofit/>
          </a:bodyPr>
          <a:lstStyle/>
          <a:p>
            <a:r>
              <a:rPr lang="en-US" sz="2800" dirty="0"/>
              <a:t>Suppose that we perform, one after the other, a sequence of experiments that have the same set of outcomes. If the probabilities of the various outcomes of the current experiment depend (at most) on the outcome of the preceding experiment, then we call the sequence a </a:t>
            </a:r>
            <a:r>
              <a:rPr lang="en-US" sz="2800" i="1" dirty="0"/>
              <a:t>Markov process.</a:t>
            </a:r>
            <a:endParaRPr lang="en-US" sz="2800" dirty="0"/>
          </a:p>
        </p:txBody>
      </p:sp>
      <p:sp>
        <p:nvSpPr>
          <p:cNvPr id="4" name="Footer Placeholder 4"/>
          <p:cNvSpPr>
            <a:spLocks noGrp="1"/>
          </p:cNvSpPr>
          <p:nvPr>
            <p:ph type="ftr" sz="quarter" idx="10"/>
          </p:nvPr>
        </p:nvSpPr>
        <p:spPr/>
        <p:txBody>
          <a:bodyPr/>
          <a:lstStyle/>
          <a:p>
            <a:endParaRPr lang="en-US" dirty="0"/>
          </a:p>
        </p:txBody>
      </p:sp>
      <p:sp>
        <p:nvSpPr>
          <p:cNvPr id="5" name="Slide Number Placeholder 5"/>
          <p:cNvSpPr>
            <a:spLocks noGrp="1"/>
          </p:cNvSpPr>
          <p:nvPr>
            <p:ph type="sldNum" sz="quarter" idx="11"/>
          </p:nvPr>
        </p:nvSpPr>
        <p:spPr/>
        <p:txBody>
          <a:bodyPr/>
          <a:lstStyle/>
          <a:p>
            <a:fld id="{D6F6494B-D44C-4BF1-8737-15DC02823DD3}" type="slidenum">
              <a:rPr lang="en-US"/>
              <a:pPr/>
              <a:t>7</a:t>
            </a:fld>
            <a:r>
              <a:rPr lang="en-US" dirty="0"/>
              <a:t> </a:t>
            </a:r>
          </a:p>
        </p:txBody>
      </p:sp>
    </p:spTree>
    <p:extLst>
      <p:ext uri="{BB962C8B-B14F-4D97-AF65-F5344CB8AC3E}">
        <p14:creationId xmlns:p14="http://schemas.microsoft.com/office/powerpoint/2010/main" val="108117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3" name="Rectangle 5"/>
          <p:cNvSpPr>
            <a:spLocks noGrp="1" noChangeArrowheads="1"/>
          </p:cNvSpPr>
          <p:nvPr>
            <p:ph type="title"/>
          </p:nvPr>
        </p:nvSpPr>
        <p:spPr/>
        <p:txBody>
          <a:bodyPr/>
          <a:lstStyle/>
          <a:p>
            <a:r>
              <a:rPr lang="en-US"/>
              <a:t>    Example Markov Process</a:t>
            </a:r>
          </a:p>
        </p:txBody>
      </p:sp>
      <p:sp>
        <p:nvSpPr>
          <p:cNvPr id="7" name="Footer Placeholder 5"/>
          <p:cNvSpPr>
            <a:spLocks noGrp="1"/>
          </p:cNvSpPr>
          <p:nvPr>
            <p:ph type="ftr" sz="quarter" idx="10"/>
          </p:nvPr>
        </p:nvSpPr>
        <p:spPr/>
        <p:txBody>
          <a:bodyPr/>
          <a:lstStyle/>
          <a:p>
            <a:endParaRPr lang="en-US" dirty="0"/>
          </a:p>
        </p:txBody>
      </p:sp>
      <p:sp>
        <p:nvSpPr>
          <p:cNvPr id="8" name="Slide Number Placeholder 6"/>
          <p:cNvSpPr>
            <a:spLocks noGrp="1"/>
          </p:cNvSpPr>
          <p:nvPr>
            <p:ph type="sldNum" sz="quarter" idx="11"/>
          </p:nvPr>
        </p:nvSpPr>
        <p:spPr/>
        <p:txBody>
          <a:bodyPr/>
          <a:lstStyle/>
          <a:p>
            <a:fld id="{67779C89-2159-4D15-89EF-359E257B85C0}" type="slidenum">
              <a:rPr lang="en-US"/>
              <a:pPr/>
              <a:t>8</a:t>
            </a:fld>
            <a:r>
              <a:rPr lang="en-US" dirty="0"/>
              <a:t> </a:t>
            </a:r>
          </a:p>
        </p:txBody>
      </p:sp>
      <p:sp>
        <p:nvSpPr>
          <p:cNvPr id="524294" name="Text Box 6"/>
          <p:cNvSpPr txBox="1">
            <a:spLocks noChangeArrowheads="1"/>
          </p:cNvSpPr>
          <p:nvPr/>
        </p:nvSpPr>
        <p:spPr bwMode="auto">
          <a:xfrm>
            <a:off x="1888595" y="1847850"/>
            <a:ext cx="826293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800" dirty="0"/>
              <a:t>A particular utility stock is very stable and, in the short run, the probability that it increases or decreases in price depends only on the result of the preceding day's trading. The price of the stock is observed at 4 P.M. each day and is recorded as "increased," "decreased," or "unchanged." The sequence of observations forms a Markov process.</a:t>
            </a:r>
          </a:p>
        </p:txBody>
      </p:sp>
    </p:spTree>
    <p:extLst>
      <p:ext uri="{BB962C8B-B14F-4D97-AF65-F5344CB8AC3E}">
        <p14:creationId xmlns:p14="http://schemas.microsoft.com/office/powerpoint/2010/main" val="30414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States</a:t>
            </a:r>
          </a:p>
        </p:txBody>
      </p:sp>
      <p:sp>
        <p:nvSpPr>
          <p:cNvPr id="530435" name="Rectangle 3"/>
          <p:cNvSpPr>
            <a:spLocks noGrp="1" noChangeArrowheads="1"/>
          </p:cNvSpPr>
          <p:nvPr>
            <p:ph type="body" sz="half" idx="1"/>
          </p:nvPr>
        </p:nvSpPr>
        <p:spPr>
          <a:xfrm>
            <a:off x="1981201" y="1600200"/>
            <a:ext cx="8416925" cy="4643438"/>
          </a:xfrm>
          <a:noFill/>
          <a:ln/>
          <a:extLst>
            <a:ext uri="{91240B29-F687-4F45-9708-019B960494DF}">
              <a14:hiddenLine xmlns:a14="http://schemas.microsoft.com/office/drawing/2010/main" w="28575">
                <a:solidFill>
                  <a:srgbClr val="339966"/>
                </a:solidFill>
                <a:miter lim="800000"/>
                <a:headEnd/>
                <a:tailEnd/>
              </a14:hiddenLine>
            </a:ext>
          </a:extLst>
        </p:spPr>
        <p:txBody>
          <a:bodyPr>
            <a:normAutofit/>
          </a:bodyPr>
          <a:lstStyle/>
          <a:p>
            <a:r>
              <a:rPr lang="en-US" sz="2800" dirty="0"/>
              <a:t>The experiments of a Markov process are performed at regular time intervals and have the same set of outcomes. These outcomes are called </a:t>
            </a:r>
            <a:r>
              <a:rPr lang="en-US" sz="2800" i="1" dirty="0"/>
              <a:t>states</a:t>
            </a:r>
            <a:r>
              <a:rPr lang="en-US" sz="2800" dirty="0"/>
              <a:t>, and the outcome of the current experiment is referred to as the </a:t>
            </a:r>
            <a:r>
              <a:rPr lang="en-US" sz="2800" i="1" dirty="0"/>
              <a:t>current state</a:t>
            </a:r>
            <a:r>
              <a:rPr lang="en-US" sz="2800" dirty="0"/>
              <a:t> of the process. The states are represented as column matrices.</a:t>
            </a:r>
          </a:p>
        </p:txBody>
      </p:sp>
      <p:sp>
        <p:nvSpPr>
          <p:cNvPr id="4" name="Footer Placeholder 4"/>
          <p:cNvSpPr>
            <a:spLocks noGrp="1"/>
          </p:cNvSpPr>
          <p:nvPr>
            <p:ph type="ftr" sz="quarter" idx="10"/>
          </p:nvPr>
        </p:nvSpPr>
        <p:spPr/>
        <p:txBody>
          <a:bodyPr/>
          <a:lstStyle/>
          <a:p>
            <a:endParaRPr lang="en-US" dirty="0"/>
          </a:p>
        </p:txBody>
      </p:sp>
      <p:sp>
        <p:nvSpPr>
          <p:cNvPr id="5" name="Slide Number Placeholder 5"/>
          <p:cNvSpPr>
            <a:spLocks noGrp="1"/>
          </p:cNvSpPr>
          <p:nvPr>
            <p:ph type="sldNum" sz="quarter" idx="11"/>
          </p:nvPr>
        </p:nvSpPr>
        <p:spPr/>
        <p:txBody>
          <a:bodyPr/>
          <a:lstStyle/>
          <a:p>
            <a:fld id="{1AA93CBB-8475-42D8-AEF4-F4105164BC45}" type="slidenum">
              <a:rPr lang="en-US"/>
              <a:pPr/>
              <a:t>9</a:t>
            </a:fld>
            <a:r>
              <a:rPr lang="en-US" dirty="0"/>
              <a:t> </a:t>
            </a:r>
          </a:p>
        </p:txBody>
      </p:sp>
    </p:spTree>
    <p:extLst>
      <p:ext uri="{BB962C8B-B14F-4D97-AF65-F5344CB8AC3E}">
        <p14:creationId xmlns:p14="http://schemas.microsoft.com/office/powerpoint/2010/main" val="4119482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235</TotalTime>
  <Words>1840</Words>
  <Application>Microsoft Office PowerPoint</Application>
  <PresentationFormat>와이드스크린</PresentationFormat>
  <Paragraphs>118</Paragraphs>
  <Slides>31</Slides>
  <Notes>0</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2</vt:i4>
      </vt:variant>
      <vt:variant>
        <vt:lpstr>슬라이드 제목</vt:lpstr>
      </vt:variant>
      <vt:variant>
        <vt:i4>31</vt:i4>
      </vt:variant>
    </vt:vector>
  </HeadingPairs>
  <TitlesOfParts>
    <vt:vector size="40" baseType="lpstr">
      <vt:lpstr>WP MathA</vt:lpstr>
      <vt:lpstr>Arial</vt:lpstr>
      <vt:lpstr>Times New Roman</vt:lpstr>
      <vt:lpstr>Trebuchet MS</vt:lpstr>
      <vt:lpstr>Tw Cen MT</vt:lpstr>
      <vt:lpstr>Wingdings</vt:lpstr>
      <vt:lpstr>Circuit</vt:lpstr>
      <vt:lpstr>Image</vt:lpstr>
      <vt:lpstr>Equation</vt:lpstr>
      <vt:lpstr>MARKOV Chain – Probability Transition Matrix</vt:lpstr>
      <vt:lpstr>Markov process</vt:lpstr>
      <vt:lpstr>MARKOV PROCESS</vt:lpstr>
      <vt:lpstr>EXAMPLE</vt:lpstr>
      <vt:lpstr>PowerPoint 프레젠테이션</vt:lpstr>
      <vt:lpstr>PowerPoint 프레젠테이션</vt:lpstr>
      <vt:lpstr>Markov Process</vt:lpstr>
      <vt:lpstr>    Example Markov Process</vt:lpstr>
      <vt:lpstr>States</vt:lpstr>
      <vt:lpstr>Transition Matrix</vt:lpstr>
      <vt:lpstr>Stochastic Matrix</vt:lpstr>
      <vt:lpstr>    Example Transition Matrix</vt:lpstr>
      <vt:lpstr>    Example Transition Matrix (2)</vt:lpstr>
      <vt:lpstr>    Example Transition Matrix (3)</vt:lpstr>
      <vt:lpstr>    Example Transition Matrix (4)</vt:lpstr>
      <vt:lpstr>Distribution Matrix</vt:lpstr>
      <vt:lpstr>    Example Distribution Matrix for n</vt:lpstr>
      <vt:lpstr>    Example Distribution Matrix for n (2)</vt:lpstr>
      <vt:lpstr>    Example Distribution Matrix for n (3)</vt:lpstr>
      <vt:lpstr>    Example Distribution Matrix for n (4)</vt:lpstr>
      <vt:lpstr>Interpretation of the Entries of An</vt:lpstr>
      <vt:lpstr>    Example Interpretation of the Entries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Example problems – to be solved in the class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 – Probability Transition Matrix</dc:title>
  <dc:creator>Paul</dc:creator>
  <cp:lastModifiedBy>양 창엽</cp:lastModifiedBy>
  <cp:revision>8</cp:revision>
  <dcterms:created xsi:type="dcterms:W3CDTF">2016-11-03T02:37:18Z</dcterms:created>
  <dcterms:modified xsi:type="dcterms:W3CDTF">2018-05-06T11:24:46Z</dcterms:modified>
</cp:coreProperties>
</file>