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78" r:id="rId3"/>
    <p:sldId id="379" r:id="rId4"/>
    <p:sldId id="353" r:id="rId5"/>
    <p:sldId id="356" r:id="rId6"/>
    <p:sldId id="354" r:id="rId7"/>
    <p:sldId id="359" r:id="rId8"/>
    <p:sldId id="355" r:id="rId9"/>
    <p:sldId id="357" r:id="rId10"/>
    <p:sldId id="360" r:id="rId11"/>
    <p:sldId id="361" r:id="rId12"/>
    <p:sldId id="362" r:id="rId13"/>
    <p:sldId id="363" r:id="rId14"/>
    <p:sldId id="364" r:id="rId15"/>
    <p:sldId id="365" r:id="rId16"/>
    <p:sldId id="366" r:id="rId17"/>
    <p:sldId id="367" r:id="rId18"/>
    <p:sldId id="368" r:id="rId19"/>
    <p:sldId id="369" r:id="rId20"/>
    <p:sldId id="371" r:id="rId21"/>
    <p:sldId id="372" r:id="rId22"/>
    <p:sldId id="374" r:id="rId23"/>
    <p:sldId id="375" r:id="rId24"/>
    <p:sldId id="377" r:id="rId25"/>
    <p:sldId id="339" r:id="rId26"/>
    <p:sldId id="284" r:id="rId27"/>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1453F734-E5D9-458E-B4A7-783C5344F39A}" type="datetimeFigureOut">
              <a:rPr lang="ko-KR" altLang="en-US" smtClean="0"/>
              <a:pPr/>
              <a:t>2017-11-20</a:t>
            </a:fld>
            <a:endParaRPr lang="ko-KR" altLang="en-US"/>
          </a:p>
        </p:txBody>
      </p:sp>
      <p:sp>
        <p:nvSpPr>
          <p:cNvPr id="4" name="바닥글 개체 틀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F4CFA47-D36C-4206-A0CE-A8D3156C8099}" type="slidenum">
              <a:rPr lang="ko-KR" altLang="en-US" smtClean="0"/>
              <a:pPr/>
              <a:t>‹#›</a:t>
            </a:fld>
            <a:endParaRPr lang="ko-KR" altLang="en-US"/>
          </a:p>
        </p:txBody>
      </p:sp>
    </p:spTree>
    <p:extLst>
      <p:ext uri="{BB962C8B-B14F-4D97-AF65-F5344CB8AC3E}">
        <p14:creationId xmlns:p14="http://schemas.microsoft.com/office/powerpoint/2010/main" val="287535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18AA2993-C535-4428-A03C-6120ACC39499}" type="datetimeFigureOut">
              <a:rPr lang="ko-KR" altLang="en-US" smtClean="0"/>
              <a:pPr/>
              <a:t>2017-11-20</a:t>
            </a:fld>
            <a:endParaRPr lang="ko-KR" altLang="en-US"/>
          </a:p>
        </p:txBody>
      </p:sp>
      <p:sp>
        <p:nvSpPr>
          <p:cNvPr id="4" name="슬라이드 이미지 개체 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BA4CE4D4-31C4-4677-9D78-BA2D5DCA47D2}" type="slidenum">
              <a:rPr lang="ko-KR" altLang="en-US" smtClean="0"/>
              <a:pPr/>
              <a:t>‹#›</a:t>
            </a:fld>
            <a:endParaRPr lang="ko-KR" altLang="en-US"/>
          </a:p>
        </p:txBody>
      </p:sp>
    </p:spTree>
    <p:extLst>
      <p:ext uri="{BB962C8B-B14F-4D97-AF65-F5344CB8AC3E}">
        <p14:creationId xmlns:p14="http://schemas.microsoft.com/office/powerpoint/2010/main" val="41238370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136D36E3-1A80-4826-9EA4-3E8C5DACE538}" type="slidenum">
              <a:rPr lang="en-US" smtClean="0"/>
              <a:pPr/>
              <a:t>1</a:t>
            </a:fld>
            <a:endParaRPr lang="en-US"/>
          </a:p>
        </p:txBody>
      </p:sp>
    </p:spTree>
    <p:extLst>
      <p:ext uri="{BB962C8B-B14F-4D97-AF65-F5344CB8AC3E}">
        <p14:creationId xmlns:p14="http://schemas.microsoft.com/office/powerpoint/2010/main" val="1612888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D15389DF-C8C0-4E0E-A578-53A818F46177}" type="datetimeFigureOut">
              <a:rPr lang="ko-KR" altLang="en-US" smtClean="0"/>
              <a:pPr/>
              <a:t>2017-11-20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2920370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D15389DF-C8C0-4E0E-A578-53A818F46177}" type="datetimeFigureOut">
              <a:rPr lang="ko-KR" altLang="en-US" smtClean="0"/>
              <a:pPr/>
              <a:t>2017-11-20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2552426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D15389DF-C8C0-4E0E-A578-53A818F46177}" type="datetimeFigureOut">
              <a:rPr lang="ko-KR" altLang="en-US" smtClean="0"/>
              <a:pPr/>
              <a:t>2017-11-20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72591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D15389DF-C8C0-4E0E-A578-53A818F46177}" type="datetimeFigureOut">
              <a:rPr lang="ko-KR" altLang="en-US" smtClean="0"/>
              <a:pPr/>
              <a:t>2017-11-20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234574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D15389DF-C8C0-4E0E-A578-53A818F46177}" type="datetimeFigureOut">
              <a:rPr lang="ko-KR" altLang="en-US" smtClean="0"/>
              <a:pPr/>
              <a:t>2017-11-20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3786484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D15389DF-C8C0-4E0E-A578-53A818F46177}" type="datetimeFigureOut">
              <a:rPr lang="ko-KR" altLang="en-US" smtClean="0"/>
              <a:pPr/>
              <a:t>2017-11-20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3915629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D15389DF-C8C0-4E0E-A578-53A818F46177}" type="datetimeFigureOut">
              <a:rPr lang="ko-KR" altLang="en-US" smtClean="0"/>
              <a:pPr/>
              <a:t>2017-11-20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86480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D15389DF-C8C0-4E0E-A578-53A818F46177}" type="datetimeFigureOut">
              <a:rPr lang="ko-KR" altLang="en-US" smtClean="0"/>
              <a:pPr/>
              <a:t>2017-11-20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1887889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15389DF-C8C0-4E0E-A578-53A818F46177}" type="datetimeFigureOut">
              <a:rPr lang="ko-KR" altLang="en-US" smtClean="0"/>
              <a:pPr/>
              <a:t>2017-11-20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353092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D15389DF-C8C0-4E0E-A578-53A818F46177}" type="datetimeFigureOut">
              <a:rPr lang="ko-KR" altLang="en-US" smtClean="0"/>
              <a:pPr/>
              <a:t>2017-11-20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367610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D15389DF-C8C0-4E0E-A578-53A818F46177}" type="datetimeFigureOut">
              <a:rPr lang="ko-KR" altLang="en-US" smtClean="0"/>
              <a:pPr/>
              <a:t>2017-11-20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4216126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389DF-C8C0-4E0E-A578-53A818F46177}" type="datetimeFigureOut">
              <a:rPr lang="ko-KR" altLang="en-US" smtClean="0"/>
              <a:pPr/>
              <a:t>2017-11-20</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3671494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javatpoint.com/java-sw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srcRect/>
          <a:stretch>
            <a:fillRect/>
          </a:stretch>
        </p:blipFill>
        <p:spPr bwMode="auto">
          <a:xfrm>
            <a:off x="6350" y="3175"/>
            <a:ext cx="9131300" cy="6851650"/>
          </a:xfrm>
          <a:prstGeom prst="rect">
            <a:avLst/>
          </a:prstGeom>
          <a:noFill/>
          <a:ln w="9525">
            <a:noFill/>
            <a:miter lim="800000"/>
            <a:headEnd/>
            <a:tailEnd/>
          </a:ln>
          <a:effectLst/>
        </p:spPr>
      </p:pic>
      <p:sp>
        <p:nvSpPr>
          <p:cNvPr id="2" name="제목 1"/>
          <p:cNvSpPr>
            <a:spLocks noGrp="1"/>
          </p:cNvSpPr>
          <p:nvPr>
            <p:ph type="ctrTitle"/>
          </p:nvPr>
        </p:nvSpPr>
        <p:spPr>
          <a:xfrm>
            <a:off x="179512" y="1458909"/>
            <a:ext cx="8640960" cy="1470025"/>
          </a:xfrm>
        </p:spPr>
        <p:txBody>
          <a:bodyPr>
            <a:noAutofit/>
          </a:bodyPr>
          <a:lstStyle/>
          <a:p>
            <a:r>
              <a:rPr lang="ko-KR" altLang="en-US" sz="4800" b="1" dirty="0" smtClean="0">
                <a:solidFill>
                  <a:srgbClr val="E46C0A"/>
                </a:solidFill>
              </a:rPr>
              <a:t>의료정보학시스템</a:t>
            </a:r>
            <a:endParaRPr lang="ko-KR" altLang="en-US" sz="4800" b="1" dirty="0">
              <a:solidFill>
                <a:srgbClr val="E46C0A"/>
              </a:solidFill>
            </a:endParaRPr>
          </a:p>
        </p:txBody>
      </p:sp>
      <p:sp>
        <p:nvSpPr>
          <p:cNvPr id="4" name="제목 1"/>
          <p:cNvSpPr txBox="1">
            <a:spLocks/>
          </p:cNvSpPr>
          <p:nvPr/>
        </p:nvSpPr>
        <p:spPr>
          <a:xfrm>
            <a:off x="688032" y="3857628"/>
            <a:ext cx="7772400" cy="1584176"/>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b="1" dirty="0" smtClean="0">
                <a:solidFill>
                  <a:schemeClr val="accent1"/>
                </a:solidFill>
              </a:rPr>
              <a:t>Device on FHIR 3</a:t>
            </a:r>
          </a:p>
          <a:p>
            <a:endParaRPr lang="en-US" altLang="ko-KR" sz="700" b="1" dirty="0" smtClean="0">
              <a:solidFill>
                <a:schemeClr val="accent1"/>
              </a:solidFill>
            </a:endParaRPr>
          </a:p>
          <a:p>
            <a:r>
              <a:rPr lang="en-US" altLang="ko-KR" sz="700" b="1" dirty="0" smtClean="0">
                <a:solidFill>
                  <a:schemeClr val="accent1"/>
                </a:solidFill>
              </a:rPr>
              <a:t>Dept. of Computer Science &amp; Engineering</a:t>
            </a:r>
          </a:p>
          <a:p>
            <a:r>
              <a:rPr lang="en-US" altLang="ko-KR" sz="700" b="1" dirty="0" smtClean="0">
                <a:solidFill>
                  <a:schemeClr val="accent1"/>
                </a:solidFill>
              </a:rPr>
              <a:t>College of IT</a:t>
            </a:r>
          </a:p>
          <a:p>
            <a:r>
              <a:rPr lang="en-US" altLang="ko-KR" sz="700" b="1" dirty="0" err="1" smtClean="0">
                <a:solidFill>
                  <a:schemeClr val="accent1"/>
                </a:solidFill>
              </a:rPr>
              <a:t>Kyungpook</a:t>
            </a:r>
            <a:r>
              <a:rPr lang="en-US" altLang="ko-KR" sz="700" b="1" dirty="0" smtClean="0">
                <a:solidFill>
                  <a:schemeClr val="accent1"/>
                </a:solidFill>
              </a:rPr>
              <a:t> National University</a:t>
            </a:r>
          </a:p>
          <a:p>
            <a:endParaRPr lang="en-US" altLang="ko-KR" sz="1800" b="1" dirty="0" smtClean="0">
              <a:solidFill>
                <a:schemeClr val="accent1"/>
              </a:solidFill>
            </a:endParaRPr>
          </a:p>
          <a:p>
            <a:r>
              <a:rPr lang="en-US" altLang="ko-KR" sz="1800" b="1" dirty="0" smtClean="0">
                <a:solidFill>
                  <a:schemeClr val="accent1"/>
                </a:solidFill>
              </a:rPr>
              <a:t>2017.11.20.</a:t>
            </a:r>
          </a:p>
        </p:txBody>
      </p:sp>
    </p:spTree>
    <p:extLst>
      <p:ext uri="{BB962C8B-B14F-4D97-AF65-F5344CB8AC3E}">
        <p14:creationId xmlns:p14="http://schemas.microsoft.com/office/powerpoint/2010/main" val="1973157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txBox="1">
            <a:spLocks/>
          </p:cNvSpPr>
          <p:nvPr/>
        </p:nvSpPr>
        <p:spPr>
          <a:xfrm>
            <a:off x="1403648" y="0"/>
            <a:ext cx="6336704" cy="836712"/>
          </a:xfrm>
          <a:prstGeom prst="rect">
            <a:avLst/>
          </a:prstGeom>
        </p:spPr>
        <p:txBody>
          <a:bodyPr vert="horz" lIns="91440" tIns="45720" rIns="91440" bIns="45720" rtlCol="0" anchor="ctr">
            <a:normAutofit fontScale="92500"/>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4000" dirty="0" smtClean="0">
                <a:solidFill>
                  <a:schemeClr val="bg1"/>
                </a:solidFill>
              </a:rPr>
              <a:t>Send Resource(HTTP POST)</a:t>
            </a:r>
            <a:endParaRPr lang="ko-KR" altLang="en-US" sz="4000" dirty="0">
              <a:solidFill>
                <a:schemeClr val="bg1"/>
              </a:solidFill>
            </a:endParaRPr>
          </a:p>
        </p:txBody>
      </p:sp>
      <p:pic>
        <p:nvPicPr>
          <p:cNvPr id="7" name="내용 개체 틀 6"/>
          <p:cNvPicPr>
            <a:picLocks noGrp="1" noChangeAspect="1"/>
          </p:cNvPicPr>
          <p:nvPr>
            <p:ph idx="1"/>
          </p:nvPr>
        </p:nvPicPr>
        <p:blipFill>
          <a:blip r:embed="rId2"/>
          <a:stretch>
            <a:fillRect/>
          </a:stretch>
        </p:blipFill>
        <p:spPr>
          <a:xfrm>
            <a:off x="847696" y="1340768"/>
            <a:ext cx="7396712" cy="4865015"/>
          </a:xfrm>
          <a:prstGeom prst="rect">
            <a:avLst/>
          </a:prstGeom>
        </p:spPr>
      </p:pic>
    </p:spTree>
    <p:extLst>
      <p:ext uri="{BB962C8B-B14F-4D97-AF65-F5344CB8AC3E}">
        <p14:creationId xmlns:p14="http://schemas.microsoft.com/office/powerpoint/2010/main" val="1438670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0"/>
            <a:ext cx="6336704" cy="836712"/>
          </a:xfrm>
        </p:spPr>
        <p:txBody>
          <a:bodyPr>
            <a:normAutofit/>
          </a:bodyPr>
          <a:lstStyle/>
          <a:p>
            <a:r>
              <a:rPr lang="en-US" altLang="ko-KR" sz="4000" dirty="0" smtClean="0">
                <a:solidFill>
                  <a:schemeClr val="bg1"/>
                </a:solidFill>
              </a:rPr>
              <a:t>JAVA GUI</a:t>
            </a:r>
            <a:endParaRPr lang="ko-KR" altLang="en-US" sz="4000" dirty="0">
              <a:solidFill>
                <a:schemeClr val="bg1"/>
              </a:solidFill>
            </a:endParaRPr>
          </a:p>
        </p:txBody>
      </p:sp>
      <p:sp>
        <p:nvSpPr>
          <p:cNvPr id="30" name="내용 개체 틀 2"/>
          <p:cNvSpPr>
            <a:spLocks noGrp="1"/>
          </p:cNvSpPr>
          <p:nvPr>
            <p:ph idx="1"/>
          </p:nvPr>
        </p:nvSpPr>
        <p:spPr>
          <a:xfrm>
            <a:off x="457200" y="1340768"/>
            <a:ext cx="8229600" cy="4525963"/>
          </a:xfrm>
        </p:spPr>
        <p:txBody>
          <a:bodyPr/>
          <a:lstStyle/>
          <a:p>
            <a:r>
              <a:rPr lang="en-US" altLang="ko-KR" dirty="0" smtClean="0"/>
              <a:t>Graphical </a:t>
            </a:r>
            <a:r>
              <a:rPr lang="en-US" altLang="ko-KR" dirty="0"/>
              <a:t>U</a:t>
            </a:r>
            <a:r>
              <a:rPr lang="en-US" altLang="ko-KR" dirty="0" smtClean="0"/>
              <a:t>ser </a:t>
            </a:r>
            <a:r>
              <a:rPr lang="en-US" altLang="ko-KR" dirty="0"/>
              <a:t>I</a:t>
            </a:r>
            <a:r>
              <a:rPr lang="en-US" altLang="ko-KR" dirty="0" smtClean="0"/>
              <a:t>nterface </a:t>
            </a:r>
            <a:endParaRPr lang="ko-KR" altLang="en-US" dirty="0"/>
          </a:p>
        </p:txBody>
      </p:sp>
      <p:pic>
        <p:nvPicPr>
          <p:cNvPr id="1028" name="Picture 4" descr="java gui 예제에 대한 이미지 검색결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748" y="2060848"/>
            <a:ext cx="4536504" cy="4573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257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0"/>
            <a:ext cx="6336704" cy="836712"/>
          </a:xfrm>
        </p:spPr>
        <p:txBody>
          <a:bodyPr>
            <a:normAutofit/>
          </a:bodyPr>
          <a:lstStyle/>
          <a:p>
            <a:r>
              <a:rPr lang="en-US" altLang="ko-KR" sz="4000" dirty="0" smtClean="0">
                <a:solidFill>
                  <a:schemeClr val="bg1"/>
                </a:solidFill>
              </a:rPr>
              <a:t>AWT &amp; Swing</a:t>
            </a:r>
            <a:endParaRPr lang="ko-KR" altLang="en-US" sz="4000" dirty="0">
              <a:solidFill>
                <a:schemeClr val="bg1"/>
              </a:solidFill>
            </a:endParaRPr>
          </a:p>
        </p:txBody>
      </p:sp>
      <p:sp>
        <p:nvSpPr>
          <p:cNvPr id="5" name="내용 개체 틀 4"/>
          <p:cNvSpPr>
            <a:spLocks noGrp="1"/>
          </p:cNvSpPr>
          <p:nvPr>
            <p:ph idx="1"/>
          </p:nvPr>
        </p:nvSpPr>
        <p:spPr/>
        <p:txBody>
          <a:bodyPr>
            <a:normAutofit fontScale="55000" lnSpcReduction="20000"/>
          </a:bodyPr>
          <a:lstStyle/>
          <a:p>
            <a:pPr marL="0" indent="0">
              <a:lnSpc>
                <a:spcPct val="120000"/>
              </a:lnSpc>
              <a:buNone/>
            </a:pPr>
            <a:r>
              <a:rPr lang="en-US" altLang="ko-KR" dirty="0" smtClean="0"/>
              <a:t>AWT </a:t>
            </a:r>
            <a:r>
              <a:rPr lang="en-US" altLang="ko-KR" dirty="0"/>
              <a:t>(Abstract Window Toolkit) : </a:t>
            </a:r>
            <a:r>
              <a:rPr lang="ko-KR" altLang="en-US" dirty="0"/>
              <a:t>윈도우에 있는 도구를 사용한다</a:t>
            </a:r>
          </a:p>
          <a:p>
            <a:pPr>
              <a:lnSpc>
                <a:spcPct val="120000"/>
              </a:lnSpc>
            </a:pPr>
            <a:r>
              <a:rPr lang="ko-KR" altLang="en-US" dirty="0"/>
              <a:t> </a:t>
            </a:r>
            <a:r>
              <a:rPr lang="en-US" altLang="ko-KR" dirty="0"/>
              <a:t>1. </a:t>
            </a:r>
            <a:r>
              <a:rPr lang="ko-KR" altLang="en-US" dirty="0"/>
              <a:t>플랫폼</a:t>
            </a:r>
            <a:r>
              <a:rPr lang="en-US" altLang="ko-KR" dirty="0"/>
              <a:t>(</a:t>
            </a:r>
            <a:r>
              <a:rPr lang="ko-KR" altLang="en-US" dirty="0" smtClean="0"/>
              <a:t>운영체제</a:t>
            </a:r>
            <a:r>
              <a:rPr lang="en-US" altLang="ko-KR" dirty="0" smtClean="0"/>
              <a:t>)</a:t>
            </a:r>
            <a:r>
              <a:rPr lang="ko-KR" altLang="en-US" dirty="0" smtClean="0"/>
              <a:t>에 </a:t>
            </a:r>
            <a:r>
              <a:rPr lang="ko-KR" altLang="en-US" dirty="0"/>
              <a:t>종속적인 컴포넌트이다</a:t>
            </a:r>
            <a:r>
              <a:rPr lang="en-US" altLang="ko-KR" dirty="0"/>
              <a:t>.</a:t>
            </a:r>
          </a:p>
          <a:p>
            <a:pPr>
              <a:lnSpc>
                <a:spcPct val="120000"/>
              </a:lnSpc>
            </a:pPr>
            <a:r>
              <a:rPr lang="en-US" altLang="ko-KR" dirty="0"/>
              <a:t> 2. </a:t>
            </a:r>
            <a:r>
              <a:rPr lang="ko-KR" altLang="en-US" dirty="0"/>
              <a:t>중량의 컴포넌트 </a:t>
            </a:r>
            <a:r>
              <a:rPr lang="en-US" altLang="ko-KR" dirty="0"/>
              <a:t>: </a:t>
            </a:r>
            <a:r>
              <a:rPr lang="ko-KR" altLang="en-US" dirty="0"/>
              <a:t>시스템 자원을 끌어와서 사용하기 때문 </a:t>
            </a:r>
            <a:r>
              <a:rPr lang="en-US" altLang="ko-KR" dirty="0"/>
              <a:t>(</a:t>
            </a:r>
            <a:r>
              <a:rPr lang="ko-KR" altLang="en-US" dirty="0"/>
              <a:t>윈도우를 거쳐서 사용</a:t>
            </a:r>
            <a:r>
              <a:rPr lang="en-US" altLang="ko-KR" dirty="0"/>
              <a:t>)</a:t>
            </a:r>
          </a:p>
          <a:p>
            <a:pPr>
              <a:lnSpc>
                <a:spcPct val="120000"/>
              </a:lnSpc>
            </a:pPr>
            <a:r>
              <a:rPr lang="en-US" altLang="ko-KR" dirty="0"/>
              <a:t> 3. </a:t>
            </a:r>
            <a:r>
              <a:rPr lang="ko-KR" altLang="en-US" dirty="0"/>
              <a:t>단일 프레임 </a:t>
            </a:r>
            <a:r>
              <a:rPr lang="en-US" altLang="ko-KR" dirty="0"/>
              <a:t>: </a:t>
            </a:r>
            <a:r>
              <a:rPr lang="ko-KR" altLang="en-US" dirty="0"/>
              <a:t>컴포넌트가 적재되는 패널이 하나만 존재 </a:t>
            </a:r>
          </a:p>
          <a:p>
            <a:pPr marL="0" indent="0">
              <a:lnSpc>
                <a:spcPct val="120000"/>
              </a:lnSpc>
              <a:buNone/>
            </a:pPr>
            <a:endParaRPr lang="en-US" altLang="ko-KR" dirty="0" smtClean="0"/>
          </a:p>
          <a:p>
            <a:pPr marL="0" indent="0">
              <a:lnSpc>
                <a:spcPct val="120000"/>
              </a:lnSpc>
              <a:buNone/>
            </a:pPr>
            <a:r>
              <a:rPr lang="en-US" altLang="ko-KR" dirty="0"/>
              <a:t>Swing(Java Foundation Class Library)</a:t>
            </a:r>
          </a:p>
          <a:p>
            <a:pPr>
              <a:lnSpc>
                <a:spcPct val="120000"/>
              </a:lnSpc>
            </a:pPr>
            <a:r>
              <a:rPr lang="en-US" altLang="ko-KR" dirty="0"/>
              <a:t> 1. </a:t>
            </a:r>
            <a:r>
              <a:rPr lang="ko-KR" altLang="en-US" dirty="0"/>
              <a:t>플랫폼에 독립적인 컴포넌트이다</a:t>
            </a:r>
            <a:r>
              <a:rPr lang="en-US" altLang="ko-KR" dirty="0"/>
              <a:t>. : </a:t>
            </a:r>
            <a:r>
              <a:rPr lang="ko-KR" altLang="en-US" dirty="0"/>
              <a:t>시스템에 독립적으로 프레임 구축 </a:t>
            </a:r>
          </a:p>
          <a:p>
            <a:pPr>
              <a:lnSpc>
                <a:spcPct val="120000"/>
              </a:lnSpc>
            </a:pPr>
            <a:r>
              <a:rPr lang="ko-KR" altLang="en-US" dirty="0"/>
              <a:t> </a:t>
            </a:r>
            <a:r>
              <a:rPr lang="en-US" altLang="ko-KR" dirty="0"/>
              <a:t>2. </a:t>
            </a:r>
            <a:r>
              <a:rPr lang="ko-KR" altLang="en-US" dirty="0"/>
              <a:t>경량의 컴포넌트 </a:t>
            </a:r>
          </a:p>
          <a:p>
            <a:pPr>
              <a:lnSpc>
                <a:spcPct val="120000"/>
              </a:lnSpc>
            </a:pPr>
            <a:r>
              <a:rPr lang="ko-KR" altLang="en-US" dirty="0"/>
              <a:t> </a:t>
            </a:r>
            <a:r>
              <a:rPr lang="en-US" altLang="ko-KR" dirty="0"/>
              <a:t>3. </a:t>
            </a:r>
            <a:r>
              <a:rPr lang="ko-KR" altLang="en-US" dirty="0"/>
              <a:t>다중 </a:t>
            </a:r>
            <a:r>
              <a:rPr lang="ko-KR" altLang="en-US" dirty="0" smtClean="0"/>
              <a:t>프레임</a:t>
            </a:r>
            <a:r>
              <a:rPr lang="en-US" altLang="ko-KR" dirty="0" smtClean="0"/>
              <a:t>(Multi frame)</a:t>
            </a:r>
            <a:r>
              <a:rPr lang="ko-KR" altLang="en-US" dirty="0" smtClean="0"/>
              <a:t> </a:t>
            </a:r>
            <a:r>
              <a:rPr lang="en-US" altLang="ko-KR" dirty="0"/>
              <a:t>: </a:t>
            </a:r>
            <a:r>
              <a:rPr lang="ko-KR" altLang="en-US" dirty="0"/>
              <a:t>컴포넌트를 표시하는 패널이 계층별로 </a:t>
            </a:r>
            <a:r>
              <a:rPr lang="ko-KR" altLang="en-US" dirty="0" smtClean="0"/>
              <a:t>여러 개 </a:t>
            </a:r>
            <a:r>
              <a:rPr lang="ko-KR" altLang="en-US" dirty="0"/>
              <a:t>존재 한다</a:t>
            </a:r>
            <a:r>
              <a:rPr lang="en-US" altLang="ko-KR" dirty="0"/>
              <a:t>. </a:t>
            </a:r>
            <a:endParaRPr lang="en-US" altLang="ko-KR" dirty="0" smtClean="0"/>
          </a:p>
          <a:p>
            <a:pPr lvl="1">
              <a:lnSpc>
                <a:spcPct val="120000"/>
              </a:lnSpc>
            </a:pPr>
            <a:r>
              <a:rPr lang="en-US" altLang="ko-KR" dirty="0" smtClean="0"/>
              <a:t>Frame </a:t>
            </a:r>
            <a:r>
              <a:rPr lang="en-US" altLang="ko-KR" dirty="0"/>
              <a:t>-&gt; Root Panel -&gt; Layer Panel -&gt; Content Panel -&gt; Glass Panel</a:t>
            </a:r>
            <a:endParaRPr lang="ko-KR" altLang="en-US" dirty="0"/>
          </a:p>
        </p:txBody>
      </p:sp>
    </p:spTree>
    <p:extLst>
      <p:ext uri="{BB962C8B-B14F-4D97-AF65-F5344CB8AC3E}">
        <p14:creationId xmlns:p14="http://schemas.microsoft.com/office/powerpoint/2010/main" val="3215482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0"/>
            <a:ext cx="6336704" cy="836712"/>
          </a:xfrm>
        </p:spPr>
        <p:txBody>
          <a:bodyPr>
            <a:normAutofit fontScale="90000"/>
          </a:bodyPr>
          <a:lstStyle/>
          <a:p>
            <a:r>
              <a:rPr lang="en-US" altLang="ko-KR" sz="4000" dirty="0">
                <a:solidFill>
                  <a:schemeClr val="bg1"/>
                </a:solidFill>
              </a:rPr>
              <a:t>Containers and Components</a:t>
            </a:r>
            <a:endParaRPr lang="ko-KR" altLang="en-US" sz="4000" dirty="0">
              <a:solidFill>
                <a:schemeClr val="bg1"/>
              </a:solidFill>
            </a:endParaRPr>
          </a:p>
        </p:txBody>
      </p:sp>
      <p:sp>
        <p:nvSpPr>
          <p:cNvPr id="3" name="내용 개체 틀 2"/>
          <p:cNvSpPr>
            <a:spLocks noGrp="1"/>
          </p:cNvSpPr>
          <p:nvPr>
            <p:ph idx="1"/>
          </p:nvPr>
        </p:nvSpPr>
        <p:spPr>
          <a:xfrm>
            <a:off x="457200" y="1600200"/>
            <a:ext cx="8229600" cy="4525963"/>
          </a:xfrm>
        </p:spPr>
        <p:txBody>
          <a:bodyPr/>
          <a:lstStyle/>
          <a:p>
            <a:endParaRPr lang="ko-KR" altLang="en-US" dirty="0"/>
          </a:p>
        </p:txBody>
      </p:sp>
      <p:pic>
        <p:nvPicPr>
          <p:cNvPr id="5" name="그림 4"/>
          <p:cNvPicPr>
            <a:picLocks noChangeAspect="1"/>
          </p:cNvPicPr>
          <p:nvPr/>
        </p:nvPicPr>
        <p:blipFill>
          <a:blip r:embed="rId2"/>
          <a:stretch>
            <a:fillRect/>
          </a:stretch>
        </p:blipFill>
        <p:spPr>
          <a:xfrm>
            <a:off x="539552" y="2996952"/>
            <a:ext cx="7855171" cy="2223162"/>
          </a:xfrm>
          <a:prstGeom prst="rect">
            <a:avLst/>
          </a:prstGeom>
        </p:spPr>
      </p:pic>
    </p:spTree>
    <p:extLst>
      <p:ext uri="{BB962C8B-B14F-4D97-AF65-F5344CB8AC3E}">
        <p14:creationId xmlns:p14="http://schemas.microsoft.com/office/powerpoint/2010/main" val="328344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stretch>
            <a:fillRect/>
          </a:stretch>
        </p:blipFill>
        <p:spPr>
          <a:xfrm>
            <a:off x="683568" y="1772816"/>
            <a:ext cx="5985105" cy="3960441"/>
          </a:xfrm>
          <a:prstGeom prst="rect">
            <a:avLst/>
          </a:prstGeom>
        </p:spPr>
      </p:pic>
      <p:sp>
        <p:nvSpPr>
          <p:cNvPr id="5" name="제목 1"/>
          <p:cNvSpPr txBox="1">
            <a:spLocks/>
          </p:cNvSpPr>
          <p:nvPr/>
        </p:nvSpPr>
        <p:spPr>
          <a:xfrm>
            <a:off x="1403648" y="0"/>
            <a:ext cx="6336704" cy="836712"/>
          </a:xfrm>
          <a:prstGeom prst="rect">
            <a:avLst/>
          </a:prstGeom>
        </p:spPr>
        <p:txBody>
          <a:bodyPr vert="horz" lIns="91440" tIns="45720" rIns="91440" bIns="45720" rtlCol="0" anchor="ctr">
            <a:normAutofit fontScale="90000"/>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4000" smtClean="0">
                <a:solidFill>
                  <a:schemeClr val="bg1"/>
                </a:solidFill>
              </a:rPr>
              <a:t>Containers and Components</a:t>
            </a:r>
            <a:endParaRPr lang="ko-KR" altLang="en-US" sz="4000" dirty="0">
              <a:solidFill>
                <a:schemeClr val="bg1"/>
              </a:solidFill>
            </a:endParaRPr>
          </a:p>
        </p:txBody>
      </p:sp>
    </p:spTree>
    <p:extLst>
      <p:ext uri="{BB962C8B-B14F-4D97-AF65-F5344CB8AC3E}">
        <p14:creationId xmlns:p14="http://schemas.microsoft.com/office/powerpoint/2010/main" val="245940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0"/>
            <a:ext cx="6336704" cy="836712"/>
          </a:xfrm>
        </p:spPr>
        <p:txBody>
          <a:bodyPr>
            <a:normAutofit/>
          </a:bodyPr>
          <a:lstStyle/>
          <a:p>
            <a:r>
              <a:rPr lang="en-US" altLang="ko-KR" sz="4000" dirty="0" smtClean="0">
                <a:solidFill>
                  <a:schemeClr val="bg1"/>
                </a:solidFill>
              </a:rPr>
              <a:t>Class</a:t>
            </a:r>
            <a:endParaRPr lang="ko-KR" altLang="en-US" sz="4000" dirty="0">
              <a:solidFill>
                <a:schemeClr val="bg1"/>
              </a:solidFill>
            </a:endParaRPr>
          </a:p>
        </p:txBody>
      </p:sp>
      <p:sp>
        <p:nvSpPr>
          <p:cNvPr id="3" name="내용 개체 틀 2"/>
          <p:cNvSpPr>
            <a:spLocks noGrp="1"/>
          </p:cNvSpPr>
          <p:nvPr>
            <p:ph idx="1"/>
          </p:nvPr>
        </p:nvSpPr>
        <p:spPr>
          <a:xfrm>
            <a:off x="457200" y="1600200"/>
            <a:ext cx="8229600" cy="4525963"/>
          </a:xfrm>
        </p:spPr>
        <p:txBody>
          <a:bodyPr>
            <a:normAutofit fontScale="40000" lnSpcReduction="20000"/>
          </a:bodyPr>
          <a:lstStyle/>
          <a:p>
            <a:pPr marL="0" indent="0">
              <a:lnSpc>
                <a:spcPct val="120000"/>
              </a:lnSpc>
              <a:buNone/>
            </a:pPr>
            <a:r>
              <a:rPr lang="en-US" altLang="ko-KR" b="1" dirty="0" err="1"/>
              <a:t>JFrame</a:t>
            </a:r>
            <a:r>
              <a:rPr lang="en-US" altLang="ko-KR" dirty="0"/>
              <a:t> – A frame is an instance of </a:t>
            </a:r>
            <a:r>
              <a:rPr lang="en-US" altLang="ko-KR" dirty="0" err="1"/>
              <a:t>JFrame</a:t>
            </a:r>
            <a:r>
              <a:rPr lang="en-US" altLang="ko-KR" dirty="0"/>
              <a:t>. Frame is a window that can have title, border, menu, buttons, text fields and several other components. A Swing application must have a frame to have the components added to it.</a:t>
            </a:r>
          </a:p>
          <a:p>
            <a:pPr>
              <a:lnSpc>
                <a:spcPct val="120000"/>
              </a:lnSpc>
            </a:pPr>
            <a:endParaRPr lang="en-US" altLang="ko-KR" dirty="0"/>
          </a:p>
          <a:p>
            <a:pPr marL="0" indent="0">
              <a:lnSpc>
                <a:spcPct val="120000"/>
              </a:lnSpc>
              <a:buNone/>
            </a:pPr>
            <a:r>
              <a:rPr lang="en-US" altLang="ko-KR" b="1" dirty="0" err="1"/>
              <a:t>JPanel</a:t>
            </a:r>
            <a:r>
              <a:rPr lang="en-US" altLang="ko-KR" dirty="0"/>
              <a:t> – A panel is an instance of </a:t>
            </a:r>
            <a:r>
              <a:rPr lang="en-US" altLang="ko-KR" dirty="0" err="1"/>
              <a:t>JPanel</a:t>
            </a:r>
            <a:r>
              <a:rPr lang="en-US" altLang="ko-KR" dirty="0"/>
              <a:t>. A frame can have more than one panels and each panel can have several components. You can also call them parts of Frame. Panels are useful for grouping components and placing them to appropriate locations in a frame.</a:t>
            </a:r>
          </a:p>
          <a:p>
            <a:pPr>
              <a:lnSpc>
                <a:spcPct val="120000"/>
              </a:lnSpc>
            </a:pPr>
            <a:endParaRPr lang="en-US" altLang="ko-KR" dirty="0"/>
          </a:p>
          <a:p>
            <a:pPr marL="0" indent="0">
              <a:lnSpc>
                <a:spcPct val="120000"/>
              </a:lnSpc>
              <a:buNone/>
            </a:pPr>
            <a:r>
              <a:rPr lang="en-US" altLang="ko-KR" b="1" dirty="0" err="1"/>
              <a:t>JLabel</a:t>
            </a:r>
            <a:r>
              <a:rPr lang="en-US" altLang="ko-KR" dirty="0"/>
              <a:t> – A label is an instance of </a:t>
            </a:r>
            <a:r>
              <a:rPr lang="en-US" altLang="ko-KR" dirty="0" err="1"/>
              <a:t>JLabel</a:t>
            </a:r>
            <a:r>
              <a:rPr lang="en-US" altLang="ko-KR" dirty="0"/>
              <a:t> class. A label is </a:t>
            </a:r>
            <a:r>
              <a:rPr lang="en-US" altLang="ko-KR" dirty="0" err="1"/>
              <a:t>unselectable</a:t>
            </a:r>
            <a:r>
              <a:rPr lang="en-US" altLang="ko-KR" dirty="0"/>
              <a:t> text and images. If you want to display a string or an image on a frame, you can do so by using labels. In the above example we wanted to display texts “User” &amp; “Password” just before the text fields , we did this by creating and adding labels to the appropriate positions.</a:t>
            </a:r>
          </a:p>
          <a:p>
            <a:pPr>
              <a:lnSpc>
                <a:spcPct val="120000"/>
              </a:lnSpc>
            </a:pPr>
            <a:endParaRPr lang="en-US" altLang="ko-KR" dirty="0"/>
          </a:p>
          <a:p>
            <a:pPr marL="0" indent="0">
              <a:lnSpc>
                <a:spcPct val="120000"/>
              </a:lnSpc>
              <a:buNone/>
            </a:pPr>
            <a:r>
              <a:rPr lang="en-US" altLang="ko-KR" b="1" dirty="0" err="1"/>
              <a:t>JTextField</a:t>
            </a:r>
            <a:r>
              <a:rPr lang="en-US" altLang="ko-KR" dirty="0"/>
              <a:t> – Used for capturing user inputs, these are the text boxes where user enters the data.</a:t>
            </a:r>
          </a:p>
          <a:p>
            <a:pPr marL="0" indent="0">
              <a:lnSpc>
                <a:spcPct val="120000"/>
              </a:lnSpc>
              <a:buNone/>
            </a:pPr>
            <a:endParaRPr lang="en-US" altLang="ko-KR" dirty="0"/>
          </a:p>
          <a:p>
            <a:pPr marL="0" indent="0">
              <a:lnSpc>
                <a:spcPct val="120000"/>
              </a:lnSpc>
              <a:buNone/>
            </a:pPr>
            <a:r>
              <a:rPr lang="en-US" altLang="ko-KR" b="1" dirty="0" err="1"/>
              <a:t>JButton</a:t>
            </a:r>
            <a:r>
              <a:rPr lang="en-US" altLang="ko-KR" dirty="0"/>
              <a:t> – A button is an instance of </a:t>
            </a:r>
            <a:r>
              <a:rPr lang="en-US" altLang="ko-KR" dirty="0" err="1"/>
              <a:t>JButton</a:t>
            </a:r>
            <a:r>
              <a:rPr lang="en-US" altLang="ko-KR" dirty="0"/>
              <a:t> class. In the above example we have a button “Login”.</a:t>
            </a:r>
            <a:endParaRPr lang="ko-KR" altLang="en-US" dirty="0"/>
          </a:p>
        </p:txBody>
      </p:sp>
    </p:spTree>
    <p:extLst>
      <p:ext uri="{BB962C8B-B14F-4D97-AF65-F5344CB8AC3E}">
        <p14:creationId xmlns:p14="http://schemas.microsoft.com/office/powerpoint/2010/main" val="34293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0"/>
            <a:ext cx="6336704" cy="836712"/>
          </a:xfrm>
        </p:spPr>
        <p:txBody>
          <a:bodyPr>
            <a:normAutofit/>
          </a:bodyPr>
          <a:lstStyle/>
          <a:p>
            <a:r>
              <a:rPr lang="en-US" altLang="ko-KR" sz="4000" dirty="0" smtClean="0">
                <a:solidFill>
                  <a:schemeClr val="bg1"/>
                </a:solidFill>
              </a:rPr>
              <a:t>Simple example 1</a:t>
            </a:r>
            <a:endParaRPr lang="ko-KR" altLang="en-US" sz="4000" dirty="0">
              <a:solidFill>
                <a:schemeClr val="bg1"/>
              </a:solidFill>
            </a:endParaRPr>
          </a:p>
        </p:txBody>
      </p:sp>
      <p:sp>
        <p:nvSpPr>
          <p:cNvPr id="3" name="내용 개체 틀 2"/>
          <p:cNvSpPr>
            <a:spLocks noGrp="1"/>
          </p:cNvSpPr>
          <p:nvPr>
            <p:ph idx="1"/>
          </p:nvPr>
        </p:nvSpPr>
        <p:spPr>
          <a:xfrm>
            <a:off x="457200" y="1600200"/>
            <a:ext cx="8229600" cy="4525963"/>
          </a:xfrm>
        </p:spPr>
        <p:txBody>
          <a:bodyPr/>
          <a:lstStyle/>
          <a:p>
            <a:r>
              <a:rPr lang="en-US" altLang="ko-KR" dirty="0" smtClean="0"/>
              <a:t>Make this</a:t>
            </a:r>
            <a:endParaRPr lang="ko-KR" altLang="en-US" dirty="0"/>
          </a:p>
        </p:txBody>
      </p:sp>
      <p:pic>
        <p:nvPicPr>
          <p:cNvPr id="4" name="그림 3"/>
          <p:cNvPicPr>
            <a:picLocks noChangeAspect="1"/>
          </p:cNvPicPr>
          <p:nvPr/>
        </p:nvPicPr>
        <p:blipFill>
          <a:blip r:embed="rId2"/>
          <a:stretch>
            <a:fillRect/>
          </a:stretch>
        </p:blipFill>
        <p:spPr>
          <a:xfrm>
            <a:off x="1960073" y="2852936"/>
            <a:ext cx="5223853" cy="2880320"/>
          </a:xfrm>
          <a:prstGeom prst="rect">
            <a:avLst/>
          </a:prstGeom>
        </p:spPr>
      </p:pic>
    </p:spTree>
    <p:extLst>
      <p:ext uri="{BB962C8B-B14F-4D97-AF65-F5344CB8AC3E}">
        <p14:creationId xmlns:p14="http://schemas.microsoft.com/office/powerpoint/2010/main" val="669148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stretch>
            <a:fillRect/>
          </a:stretch>
        </p:blipFill>
        <p:spPr>
          <a:xfrm>
            <a:off x="2411760" y="1772816"/>
            <a:ext cx="4320480" cy="4041096"/>
          </a:xfrm>
          <a:prstGeom prst="rect">
            <a:avLst/>
          </a:prstGeom>
        </p:spPr>
      </p:pic>
      <p:sp>
        <p:nvSpPr>
          <p:cNvPr id="5" name="제목 1"/>
          <p:cNvSpPr>
            <a:spLocks noGrp="1"/>
          </p:cNvSpPr>
          <p:nvPr>
            <p:ph type="title"/>
          </p:nvPr>
        </p:nvSpPr>
        <p:spPr>
          <a:xfrm>
            <a:off x="1403648" y="0"/>
            <a:ext cx="6336704" cy="836712"/>
          </a:xfrm>
        </p:spPr>
        <p:txBody>
          <a:bodyPr>
            <a:normAutofit/>
          </a:bodyPr>
          <a:lstStyle/>
          <a:p>
            <a:r>
              <a:rPr lang="en-US" altLang="ko-KR" sz="4000" dirty="0" smtClean="0">
                <a:solidFill>
                  <a:schemeClr val="bg1"/>
                </a:solidFill>
              </a:rPr>
              <a:t>Example code</a:t>
            </a:r>
            <a:endParaRPr lang="ko-KR" altLang="en-US" sz="4000" dirty="0">
              <a:solidFill>
                <a:schemeClr val="bg1"/>
              </a:solidFill>
            </a:endParaRPr>
          </a:p>
        </p:txBody>
      </p:sp>
    </p:spTree>
    <p:extLst>
      <p:ext uri="{BB962C8B-B14F-4D97-AF65-F5344CB8AC3E}">
        <p14:creationId xmlns:p14="http://schemas.microsoft.com/office/powerpoint/2010/main" val="1945780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0"/>
            <a:ext cx="6336704" cy="836712"/>
          </a:xfrm>
        </p:spPr>
        <p:txBody>
          <a:bodyPr>
            <a:normAutofit/>
          </a:bodyPr>
          <a:lstStyle/>
          <a:p>
            <a:r>
              <a:rPr lang="en-US" altLang="ko-KR" sz="4000" dirty="0" smtClean="0">
                <a:solidFill>
                  <a:schemeClr val="bg1"/>
                </a:solidFill>
              </a:rPr>
              <a:t>Example code</a:t>
            </a:r>
            <a:endParaRPr lang="ko-KR" altLang="en-US" sz="4000" dirty="0">
              <a:solidFill>
                <a:schemeClr val="bg1"/>
              </a:solidFill>
            </a:endParaRPr>
          </a:p>
        </p:txBody>
      </p:sp>
      <p:pic>
        <p:nvPicPr>
          <p:cNvPr id="4" name="내용 개체 틀 3"/>
          <p:cNvPicPr>
            <a:picLocks noGrp="1" noChangeAspect="1"/>
          </p:cNvPicPr>
          <p:nvPr>
            <p:ph idx="1"/>
          </p:nvPr>
        </p:nvPicPr>
        <p:blipFill>
          <a:blip r:embed="rId2"/>
          <a:stretch>
            <a:fillRect/>
          </a:stretch>
        </p:blipFill>
        <p:spPr>
          <a:xfrm>
            <a:off x="107504" y="1494077"/>
            <a:ext cx="4664796" cy="4525963"/>
          </a:xfrm>
          <a:prstGeom prst="rect">
            <a:avLst/>
          </a:prstGeom>
        </p:spPr>
      </p:pic>
      <p:pic>
        <p:nvPicPr>
          <p:cNvPr id="5" name="그림 4"/>
          <p:cNvPicPr>
            <a:picLocks noChangeAspect="1"/>
          </p:cNvPicPr>
          <p:nvPr/>
        </p:nvPicPr>
        <p:blipFill>
          <a:blip r:embed="rId3"/>
          <a:stretch>
            <a:fillRect/>
          </a:stretch>
        </p:blipFill>
        <p:spPr>
          <a:xfrm>
            <a:off x="4860032" y="692696"/>
            <a:ext cx="4283968" cy="6128726"/>
          </a:xfrm>
          <a:prstGeom prst="rect">
            <a:avLst/>
          </a:prstGeom>
        </p:spPr>
      </p:pic>
    </p:spTree>
    <p:extLst>
      <p:ext uri="{BB962C8B-B14F-4D97-AF65-F5344CB8AC3E}">
        <p14:creationId xmlns:p14="http://schemas.microsoft.com/office/powerpoint/2010/main" val="2419738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99392"/>
            <a:ext cx="8229600" cy="1143000"/>
          </a:xfrm>
        </p:spPr>
        <p:txBody>
          <a:bodyPr/>
          <a:lstStyle/>
          <a:p>
            <a:r>
              <a:rPr lang="en-US" altLang="ko-KR" dirty="0"/>
              <a:t>Reference site</a:t>
            </a:r>
            <a:endParaRPr lang="ko-KR" altLang="en-US" dirty="0"/>
          </a:p>
        </p:txBody>
      </p:sp>
      <p:sp>
        <p:nvSpPr>
          <p:cNvPr id="3" name="내용 개체 틀 2"/>
          <p:cNvSpPr>
            <a:spLocks noGrp="1"/>
          </p:cNvSpPr>
          <p:nvPr>
            <p:ph idx="1"/>
          </p:nvPr>
        </p:nvSpPr>
        <p:spPr/>
        <p:txBody>
          <a:bodyPr/>
          <a:lstStyle/>
          <a:p>
            <a:r>
              <a:rPr lang="en-US" altLang="ko-KR" dirty="0">
                <a:hlinkClick r:id="rId2"/>
              </a:rPr>
              <a:t>https://</a:t>
            </a:r>
            <a:r>
              <a:rPr lang="en-US" altLang="ko-KR" dirty="0" smtClean="0">
                <a:hlinkClick r:id="rId2"/>
              </a:rPr>
              <a:t>www.javatpoint.com/java-swing</a:t>
            </a:r>
            <a:r>
              <a:rPr lang="en-US" altLang="ko-KR" dirty="0" smtClean="0"/>
              <a:t> </a:t>
            </a:r>
            <a:endParaRPr lang="ko-KR" altLang="en-US" dirty="0"/>
          </a:p>
        </p:txBody>
      </p:sp>
      <p:pic>
        <p:nvPicPr>
          <p:cNvPr id="5" name="그림 4"/>
          <p:cNvPicPr>
            <a:picLocks noChangeAspect="1"/>
          </p:cNvPicPr>
          <p:nvPr/>
        </p:nvPicPr>
        <p:blipFill>
          <a:blip r:embed="rId3"/>
          <a:stretch>
            <a:fillRect/>
          </a:stretch>
        </p:blipFill>
        <p:spPr>
          <a:xfrm>
            <a:off x="2411760" y="2276872"/>
            <a:ext cx="4149484" cy="4158247"/>
          </a:xfrm>
          <a:prstGeom prst="rect">
            <a:avLst/>
          </a:prstGeom>
        </p:spPr>
      </p:pic>
    </p:spTree>
    <p:extLst>
      <p:ext uri="{BB962C8B-B14F-4D97-AF65-F5344CB8AC3E}">
        <p14:creationId xmlns:p14="http://schemas.microsoft.com/office/powerpoint/2010/main" val="376698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0"/>
            <a:ext cx="6336704" cy="836712"/>
          </a:xfrm>
        </p:spPr>
        <p:txBody>
          <a:bodyPr>
            <a:normAutofit/>
          </a:bodyPr>
          <a:lstStyle/>
          <a:p>
            <a:r>
              <a:rPr lang="en-US" altLang="ko-KR" sz="4000" dirty="0" smtClean="0">
                <a:solidFill>
                  <a:schemeClr val="bg1"/>
                </a:solidFill>
              </a:rPr>
              <a:t>Resources</a:t>
            </a:r>
            <a:endParaRPr lang="ko-KR" altLang="en-US" sz="4000" dirty="0">
              <a:solidFill>
                <a:schemeClr val="bg1"/>
              </a:solidFill>
            </a:endParaRPr>
          </a:p>
        </p:txBody>
      </p:sp>
      <p:grpSp>
        <p:nvGrpSpPr>
          <p:cNvPr id="4" name="그룹 3"/>
          <p:cNvGrpSpPr/>
          <p:nvPr/>
        </p:nvGrpSpPr>
        <p:grpSpPr>
          <a:xfrm>
            <a:off x="827584" y="1412776"/>
            <a:ext cx="8064896" cy="5184576"/>
            <a:chOff x="866775" y="1276125"/>
            <a:chExt cx="11744325" cy="5635737"/>
          </a:xfrm>
        </p:grpSpPr>
        <p:sp>
          <p:nvSpPr>
            <p:cNvPr id="5" name="Text Box 24"/>
            <p:cNvSpPr txBox="1"/>
            <p:nvPr/>
          </p:nvSpPr>
          <p:spPr>
            <a:xfrm>
              <a:off x="4914900" y="2190750"/>
              <a:ext cx="5486400" cy="640200"/>
            </a:xfrm>
            <a:prstGeom prst="rect">
              <a:avLst/>
            </a:prstGeom>
            <a:noFill/>
            <a:ln>
              <a:noFill/>
            </a:ln>
          </p:spPr>
          <p:txBody>
            <a:bodyPr lIns="91425" tIns="91425" rIns="91425" bIns="91425" anchor="t" anchorCtr="0"/>
            <a:lstStyle/>
            <a:p>
              <a:pPr>
                <a:lnSpc>
                  <a:spcPct val="115000"/>
                </a:lnSpc>
                <a:spcAft>
                  <a:spcPts val="0"/>
                </a:spcAft>
              </a:pPr>
              <a:r>
                <a:rPr lang="ko-KR" sz="1200" dirty="0">
                  <a:solidFill>
                    <a:srgbClr val="000000"/>
                  </a:solidFill>
                  <a:effectLst/>
                  <a:latin typeface="Arial" panose="020B0604020202020204" pitchFamily="34" charset="0"/>
                  <a:ea typeface="Arial" panose="020B0604020202020204" pitchFamily="34" charset="0"/>
                </a:rPr>
                <a:t>source</a:t>
              </a:r>
              <a:endParaRPr lang="ko-KR" sz="1100" dirty="0">
                <a:solidFill>
                  <a:srgbClr val="000000"/>
                </a:solidFill>
                <a:effectLst/>
                <a:latin typeface="Arial" panose="020B0604020202020204" pitchFamily="34" charset="0"/>
                <a:ea typeface="맑은 고딕" panose="020B0503020000020004" pitchFamily="50" charset="-127"/>
              </a:endParaRPr>
            </a:p>
          </p:txBody>
        </p:sp>
        <p:sp>
          <p:nvSpPr>
            <p:cNvPr id="6" name="직사각형 5"/>
            <p:cNvSpPr/>
            <p:nvPr/>
          </p:nvSpPr>
          <p:spPr>
            <a:xfrm>
              <a:off x="7894949" y="1658062"/>
              <a:ext cx="1581300" cy="800100"/>
            </a:xfrm>
            <a:prstGeom prst="rect">
              <a:avLst/>
            </a:prstGeom>
            <a:solidFill>
              <a:srgbClr val="C9DAF8"/>
            </a:solidFill>
            <a:ln w="9525" cap="flat" cmpd="sng">
              <a:solidFill>
                <a:srgbClr val="000000"/>
              </a:solidFill>
              <a:prstDash val="solid"/>
              <a:round/>
              <a:headEnd type="none" w="med" len="med"/>
              <a:tailEnd type="none" w="med" len="med"/>
            </a:ln>
          </p:spPr>
          <p:txBody>
            <a:bodyPr lIns="91425" tIns="91425" rIns="91425" bIns="91425" anchor="ctr" anchorCtr="0"/>
            <a:lstStyle/>
            <a:p>
              <a:pPr algn="ctr">
                <a:lnSpc>
                  <a:spcPct val="115000"/>
                </a:lnSpc>
                <a:spcAft>
                  <a:spcPts val="0"/>
                </a:spcAft>
              </a:pPr>
              <a:r>
                <a:rPr lang="ko-KR" sz="1200" dirty="0" err="1">
                  <a:solidFill>
                    <a:srgbClr val="000000"/>
                  </a:solidFill>
                  <a:effectLst/>
                  <a:latin typeface="Arial" panose="020B0604020202020204" pitchFamily="34" charset="0"/>
                  <a:ea typeface="Arial" panose="020B0604020202020204" pitchFamily="34" charset="0"/>
                </a:rPr>
                <a:t>Device</a:t>
              </a:r>
              <a:endParaRPr lang="ko-KR" sz="1100" dirty="0">
                <a:solidFill>
                  <a:srgbClr val="000000"/>
                </a:solidFill>
                <a:effectLst/>
                <a:latin typeface="Arial" panose="020B0604020202020204" pitchFamily="34" charset="0"/>
                <a:ea typeface="맑은 고딕" panose="020B0503020000020004" pitchFamily="50" charset="-127"/>
              </a:endParaRPr>
            </a:p>
          </p:txBody>
        </p:sp>
        <p:sp>
          <p:nvSpPr>
            <p:cNvPr id="7" name="직사각형 6"/>
            <p:cNvSpPr/>
            <p:nvPr/>
          </p:nvSpPr>
          <p:spPr>
            <a:xfrm>
              <a:off x="866775" y="1276125"/>
              <a:ext cx="5495611" cy="743101"/>
            </a:xfrm>
            <a:prstGeom prst="rect">
              <a:avLst/>
            </a:prstGeom>
            <a:solidFill>
              <a:srgbClr val="EAD1DC"/>
            </a:solidFill>
            <a:ln w="9525" cap="flat" cmpd="sng">
              <a:solidFill>
                <a:srgbClr val="000000"/>
              </a:solidFill>
              <a:prstDash val="solid"/>
              <a:round/>
              <a:headEnd type="none" w="med" len="med"/>
              <a:tailEnd type="none" w="med" len="med"/>
            </a:ln>
          </p:spPr>
          <p:txBody>
            <a:bodyPr lIns="91425" tIns="91425" rIns="91425" bIns="91425" anchor="ctr" anchorCtr="0"/>
            <a:lstStyle/>
            <a:p>
              <a:pPr algn="ctr">
                <a:lnSpc>
                  <a:spcPct val="115000"/>
                </a:lnSpc>
                <a:spcAft>
                  <a:spcPts val="0"/>
                </a:spcAft>
              </a:pPr>
              <a:r>
                <a:rPr lang="ko-KR" sz="1800">
                  <a:solidFill>
                    <a:srgbClr val="000000"/>
                  </a:solidFill>
                  <a:effectLst/>
                  <a:latin typeface="Arial" panose="020B0604020202020204" pitchFamily="34" charset="0"/>
                  <a:ea typeface="Arial" panose="020B0604020202020204" pitchFamily="34" charset="0"/>
                </a:rPr>
                <a:t>DeviceComponent</a:t>
              </a:r>
              <a:endParaRPr lang="ko-KR" sz="1100">
                <a:solidFill>
                  <a:srgbClr val="000000"/>
                </a:solidFill>
                <a:effectLst/>
                <a:latin typeface="Arial" panose="020B0604020202020204" pitchFamily="34" charset="0"/>
                <a:ea typeface="맑은 고딕" panose="020B0503020000020004" pitchFamily="50" charset="-127"/>
              </a:endParaRPr>
            </a:p>
            <a:p>
              <a:pPr algn="ctr">
                <a:lnSpc>
                  <a:spcPct val="115000"/>
                </a:lnSpc>
                <a:spcAft>
                  <a:spcPts val="0"/>
                </a:spcAft>
              </a:pPr>
              <a:r>
                <a:rPr lang="ko-KR" sz="1800">
                  <a:solidFill>
                    <a:srgbClr val="000000"/>
                  </a:solidFill>
                  <a:effectLst/>
                  <a:latin typeface="Arial" panose="020B0604020202020204" pitchFamily="34" charset="0"/>
                  <a:ea typeface="Arial" panose="020B0604020202020204" pitchFamily="34" charset="0"/>
                </a:rPr>
                <a:t>&lt;MDS&gt;</a:t>
              </a:r>
              <a:endParaRPr lang="ko-KR" sz="1100">
                <a:solidFill>
                  <a:srgbClr val="000000"/>
                </a:solidFill>
                <a:effectLst/>
                <a:latin typeface="Arial" panose="020B0604020202020204" pitchFamily="34" charset="0"/>
                <a:ea typeface="맑은 고딕" panose="020B0503020000020004" pitchFamily="50" charset="-127"/>
              </a:endParaRPr>
            </a:p>
          </p:txBody>
        </p:sp>
        <p:sp>
          <p:nvSpPr>
            <p:cNvPr id="8" name="직사각형 7"/>
            <p:cNvSpPr/>
            <p:nvPr/>
          </p:nvSpPr>
          <p:spPr>
            <a:xfrm>
              <a:off x="2135853" y="2538260"/>
              <a:ext cx="5664653" cy="743101"/>
            </a:xfrm>
            <a:prstGeom prst="rect">
              <a:avLst/>
            </a:prstGeom>
            <a:solidFill>
              <a:srgbClr val="EAD1DC"/>
            </a:solidFill>
            <a:ln w="9525" cap="flat" cmpd="sng">
              <a:solidFill>
                <a:srgbClr val="000000"/>
              </a:solidFill>
              <a:prstDash val="solid"/>
              <a:round/>
              <a:headEnd type="none" w="med" len="med"/>
              <a:tailEnd type="none" w="med" len="med"/>
            </a:ln>
          </p:spPr>
          <p:txBody>
            <a:bodyPr lIns="91425" tIns="91425" rIns="91425" bIns="91425" anchor="ctr" anchorCtr="0"/>
            <a:lstStyle/>
            <a:p>
              <a:pPr algn="ctr">
                <a:lnSpc>
                  <a:spcPct val="115000"/>
                </a:lnSpc>
                <a:spcAft>
                  <a:spcPts val="0"/>
                </a:spcAft>
              </a:pPr>
              <a:r>
                <a:rPr lang="ko-KR" sz="1800">
                  <a:solidFill>
                    <a:srgbClr val="000000"/>
                  </a:solidFill>
                  <a:effectLst/>
                  <a:latin typeface="Arial" panose="020B0604020202020204" pitchFamily="34" charset="0"/>
                  <a:ea typeface="Arial" panose="020B0604020202020204" pitchFamily="34" charset="0"/>
                </a:rPr>
                <a:t>DeviceComponent</a:t>
              </a:r>
              <a:endParaRPr lang="ko-KR" sz="1100">
                <a:solidFill>
                  <a:srgbClr val="000000"/>
                </a:solidFill>
                <a:effectLst/>
                <a:latin typeface="Arial" panose="020B0604020202020204" pitchFamily="34" charset="0"/>
                <a:ea typeface="맑은 고딕" panose="020B0503020000020004" pitchFamily="50" charset="-127"/>
              </a:endParaRPr>
            </a:p>
            <a:p>
              <a:pPr algn="ctr">
                <a:lnSpc>
                  <a:spcPct val="115000"/>
                </a:lnSpc>
                <a:spcAft>
                  <a:spcPts val="0"/>
                </a:spcAft>
              </a:pPr>
              <a:r>
                <a:rPr lang="ko-KR" sz="1800">
                  <a:solidFill>
                    <a:srgbClr val="000000"/>
                  </a:solidFill>
                  <a:effectLst/>
                  <a:latin typeface="Arial" panose="020B0604020202020204" pitchFamily="34" charset="0"/>
                  <a:ea typeface="Arial" panose="020B0604020202020204" pitchFamily="34" charset="0"/>
                </a:rPr>
                <a:t>&lt;VMD&gt;</a:t>
              </a:r>
              <a:endParaRPr lang="ko-KR" sz="1100">
                <a:solidFill>
                  <a:srgbClr val="000000"/>
                </a:solidFill>
                <a:effectLst/>
                <a:latin typeface="Arial" panose="020B0604020202020204" pitchFamily="34" charset="0"/>
                <a:ea typeface="맑은 고딕" panose="020B0503020000020004" pitchFamily="50" charset="-127"/>
              </a:endParaRPr>
            </a:p>
          </p:txBody>
        </p:sp>
        <p:sp>
          <p:nvSpPr>
            <p:cNvPr id="9" name="직사각형 8"/>
            <p:cNvSpPr/>
            <p:nvPr/>
          </p:nvSpPr>
          <p:spPr>
            <a:xfrm>
              <a:off x="5505187" y="4633472"/>
              <a:ext cx="3598415" cy="638101"/>
            </a:xfrm>
            <a:prstGeom prst="rect">
              <a:avLst/>
            </a:prstGeom>
            <a:solidFill>
              <a:srgbClr val="EAD1DC"/>
            </a:solidFill>
            <a:ln w="9525" cap="flat" cmpd="sng">
              <a:solidFill>
                <a:srgbClr val="000000"/>
              </a:solidFill>
              <a:prstDash val="solid"/>
              <a:round/>
              <a:headEnd type="none" w="med" len="med"/>
              <a:tailEnd type="none" w="med" len="med"/>
            </a:ln>
          </p:spPr>
          <p:txBody>
            <a:bodyPr lIns="91425" tIns="91425" rIns="91425" bIns="91425" anchor="ctr" anchorCtr="0"/>
            <a:lstStyle/>
            <a:p>
              <a:pPr algn="ctr">
                <a:lnSpc>
                  <a:spcPct val="115000"/>
                </a:lnSpc>
                <a:spcAft>
                  <a:spcPts val="0"/>
                </a:spcAft>
              </a:pPr>
              <a:r>
                <a:rPr lang="ko-KR" sz="1400" dirty="0">
                  <a:solidFill>
                    <a:srgbClr val="000000"/>
                  </a:solidFill>
                  <a:effectLst/>
                  <a:latin typeface="Arial" panose="020B0604020202020204" pitchFamily="34" charset="0"/>
                  <a:ea typeface="Arial" panose="020B0604020202020204" pitchFamily="34" charset="0"/>
                </a:rPr>
                <a:t>DeviceMetric</a:t>
              </a:r>
              <a:endParaRPr lang="ko-KR" sz="1100" dirty="0">
                <a:solidFill>
                  <a:srgbClr val="000000"/>
                </a:solidFill>
                <a:effectLst/>
                <a:latin typeface="Arial" panose="020B0604020202020204" pitchFamily="34" charset="0"/>
                <a:ea typeface="맑은 고딕" panose="020B0503020000020004" pitchFamily="50" charset="-127"/>
              </a:endParaRPr>
            </a:p>
          </p:txBody>
        </p:sp>
        <p:sp>
          <p:nvSpPr>
            <p:cNvPr id="10" name="직사각형 9"/>
            <p:cNvSpPr/>
            <p:nvPr/>
          </p:nvSpPr>
          <p:spPr>
            <a:xfrm>
              <a:off x="7543800" y="5695950"/>
              <a:ext cx="2181300" cy="638100"/>
            </a:xfrm>
            <a:prstGeom prst="rect">
              <a:avLst/>
            </a:prstGeom>
            <a:solidFill>
              <a:srgbClr val="B6D7A8"/>
            </a:solidFill>
            <a:ln w="9525" cap="flat" cmpd="sng">
              <a:solidFill>
                <a:srgbClr val="000000"/>
              </a:solidFill>
              <a:prstDash val="solid"/>
              <a:round/>
              <a:headEnd type="none" w="med" len="med"/>
              <a:tailEnd type="none" w="med" len="med"/>
            </a:ln>
          </p:spPr>
          <p:txBody>
            <a:bodyPr lIns="91425" tIns="91425" rIns="91425" bIns="91425" anchor="ctr" anchorCtr="0"/>
            <a:lstStyle/>
            <a:p>
              <a:pPr algn="ctr">
                <a:lnSpc>
                  <a:spcPct val="115000"/>
                </a:lnSpc>
                <a:spcAft>
                  <a:spcPts val="0"/>
                </a:spcAft>
              </a:pPr>
              <a:r>
                <a:rPr lang="ko-KR" sz="1100" dirty="0">
                  <a:solidFill>
                    <a:srgbClr val="000000"/>
                  </a:solidFill>
                  <a:effectLst/>
                  <a:latin typeface="Arial" panose="020B0604020202020204" pitchFamily="34" charset="0"/>
                  <a:ea typeface="Arial" panose="020B0604020202020204" pitchFamily="34" charset="0"/>
                </a:rPr>
                <a:t>Observation</a:t>
              </a:r>
              <a:endParaRPr lang="ko-KR" sz="1100" dirty="0">
                <a:solidFill>
                  <a:srgbClr val="000000"/>
                </a:solidFill>
                <a:effectLst/>
                <a:latin typeface="Arial" panose="020B0604020202020204" pitchFamily="34" charset="0"/>
                <a:ea typeface="맑은 고딕" panose="020B0503020000020004" pitchFamily="50" charset="-127"/>
              </a:endParaRPr>
            </a:p>
          </p:txBody>
        </p:sp>
        <p:sp>
          <p:nvSpPr>
            <p:cNvPr id="11" name="직사각형 10"/>
            <p:cNvSpPr/>
            <p:nvPr/>
          </p:nvSpPr>
          <p:spPr>
            <a:xfrm>
              <a:off x="1257300" y="6234000"/>
              <a:ext cx="2181300" cy="6381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lstStyle/>
            <a:p>
              <a:pPr algn="ctr">
                <a:lnSpc>
                  <a:spcPct val="115000"/>
                </a:lnSpc>
                <a:spcAft>
                  <a:spcPts val="0"/>
                </a:spcAft>
              </a:pPr>
              <a:r>
                <a:rPr lang="ko-KR" sz="1200">
                  <a:solidFill>
                    <a:srgbClr val="000000"/>
                  </a:solidFill>
                  <a:effectLst/>
                  <a:latin typeface="Arial" panose="020B0604020202020204" pitchFamily="34" charset="0"/>
                  <a:ea typeface="Arial" panose="020B0604020202020204" pitchFamily="34" charset="0"/>
                </a:rPr>
                <a:t>Patient</a:t>
              </a:r>
              <a:endParaRPr lang="ko-KR" sz="1100">
                <a:solidFill>
                  <a:srgbClr val="000000"/>
                </a:solidFill>
                <a:effectLst/>
                <a:latin typeface="Arial" panose="020B0604020202020204" pitchFamily="34" charset="0"/>
                <a:ea typeface="맑은 고딕" panose="020B0503020000020004" pitchFamily="50" charset="-127"/>
              </a:endParaRPr>
            </a:p>
          </p:txBody>
        </p:sp>
        <p:sp>
          <p:nvSpPr>
            <p:cNvPr id="12" name="직사각형 11"/>
            <p:cNvSpPr/>
            <p:nvPr/>
          </p:nvSpPr>
          <p:spPr>
            <a:xfrm>
              <a:off x="3628714" y="3571273"/>
              <a:ext cx="5962852" cy="743101"/>
            </a:xfrm>
            <a:prstGeom prst="rect">
              <a:avLst/>
            </a:prstGeom>
            <a:solidFill>
              <a:srgbClr val="EAD1DC"/>
            </a:solidFill>
            <a:ln w="9525" cap="flat" cmpd="sng">
              <a:solidFill>
                <a:srgbClr val="000000"/>
              </a:solidFill>
              <a:prstDash val="solid"/>
              <a:round/>
              <a:headEnd type="none" w="med" len="med"/>
              <a:tailEnd type="none" w="med" len="med"/>
            </a:ln>
          </p:spPr>
          <p:txBody>
            <a:bodyPr lIns="91425" tIns="91425" rIns="91425" bIns="91425" anchor="ctr" anchorCtr="0"/>
            <a:lstStyle/>
            <a:p>
              <a:pPr algn="ctr">
                <a:lnSpc>
                  <a:spcPct val="115000"/>
                </a:lnSpc>
                <a:spcAft>
                  <a:spcPts val="0"/>
                </a:spcAft>
              </a:pPr>
              <a:r>
                <a:rPr lang="ko-KR" sz="1800">
                  <a:solidFill>
                    <a:srgbClr val="000000"/>
                  </a:solidFill>
                  <a:effectLst/>
                  <a:latin typeface="Arial" panose="020B0604020202020204" pitchFamily="34" charset="0"/>
                  <a:ea typeface="Arial" panose="020B0604020202020204" pitchFamily="34" charset="0"/>
                </a:rPr>
                <a:t>DeviceComponent</a:t>
              </a:r>
              <a:endParaRPr lang="ko-KR" sz="1100">
                <a:solidFill>
                  <a:srgbClr val="000000"/>
                </a:solidFill>
                <a:effectLst/>
                <a:latin typeface="Arial" panose="020B0604020202020204" pitchFamily="34" charset="0"/>
                <a:ea typeface="맑은 고딕" panose="020B0503020000020004" pitchFamily="50" charset="-127"/>
              </a:endParaRPr>
            </a:p>
            <a:p>
              <a:pPr algn="ctr">
                <a:lnSpc>
                  <a:spcPct val="115000"/>
                </a:lnSpc>
                <a:spcAft>
                  <a:spcPts val="0"/>
                </a:spcAft>
              </a:pPr>
              <a:r>
                <a:rPr lang="ko-KR" sz="1800">
                  <a:solidFill>
                    <a:srgbClr val="000000"/>
                  </a:solidFill>
                  <a:effectLst/>
                  <a:latin typeface="Arial" panose="020B0604020202020204" pitchFamily="34" charset="0"/>
                  <a:ea typeface="Arial" panose="020B0604020202020204" pitchFamily="34" charset="0"/>
                </a:rPr>
                <a:t>&lt;CHAN&gt;</a:t>
              </a:r>
              <a:endParaRPr lang="ko-KR" sz="1100">
                <a:solidFill>
                  <a:srgbClr val="000000"/>
                </a:solidFill>
                <a:effectLst/>
                <a:latin typeface="Arial" panose="020B0604020202020204" pitchFamily="34" charset="0"/>
                <a:ea typeface="맑은 고딕" panose="020B0503020000020004" pitchFamily="50" charset="-127"/>
              </a:endParaRPr>
            </a:p>
          </p:txBody>
        </p:sp>
        <p:cxnSp>
          <p:nvCxnSpPr>
            <p:cNvPr id="13" name="직선 화살표 연결선 12"/>
            <p:cNvCxnSpPr/>
            <p:nvPr/>
          </p:nvCxnSpPr>
          <p:spPr>
            <a:xfrm>
              <a:off x="3048075" y="1647675"/>
              <a:ext cx="4752900" cy="533700"/>
            </a:xfrm>
            <a:prstGeom prst="straightConnector1">
              <a:avLst/>
            </a:prstGeom>
            <a:noFill/>
            <a:ln w="9525" cap="flat" cmpd="sng">
              <a:solidFill>
                <a:srgbClr val="000000"/>
              </a:solidFill>
              <a:prstDash val="solid"/>
              <a:round/>
              <a:headEnd type="none" w="lg" len="lg"/>
              <a:tailEnd type="triangle" w="lg" len="lg"/>
            </a:ln>
          </p:spPr>
        </p:cxnSp>
        <p:cxnSp>
          <p:nvCxnSpPr>
            <p:cNvPr id="14" name="직선 화살표 연결선 13"/>
            <p:cNvCxnSpPr/>
            <p:nvPr/>
          </p:nvCxnSpPr>
          <p:spPr>
            <a:xfrm rot="10800000" flipH="1">
              <a:off x="4238625" y="2181275"/>
              <a:ext cx="3562500" cy="728700"/>
            </a:xfrm>
            <a:prstGeom prst="straightConnector1">
              <a:avLst/>
            </a:prstGeom>
            <a:noFill/>
            <a:ln w="9525" cap="flat" cmpd="sng">
              <a:solidFill>
                <a:srgbClr val="000000"/>
              </a:solidFill>
              <a:prstDash val="solid"/>
              <a:round/>
              <a:headEnd type="none" w="lg" len="lg"/>
              <a:tailEnd type="triangle" w="lg" len="lg"/>
            </a:ln>
          </p:spPr>
        </p:cxnSp>
        <p:cxnSp>
          <p:nvCxnSpPr>
            <p:cNvPr id="15" name="직선 화살표 연결선 14"/>
            <p:cNvCxnSpPr/>
            <p:nvPr/>
          </p:nvCxnSpPr>
          <p:spPr>
            <a:xfrm rot="10800000" flipH="1">
              <a:off x="5810325" y="2181225"/>
              <a:ext cx="1990800" cy="1762200"/>
            </a:xfrm>
            <a:prstGeom prst="straightConnector1">
              <a:avLst/>
            </a:prstGeom>
            <a:noFill/>
            <a:ln w="9525" cap="flat" cmpd="sng">
              <a:solidFill>
                <a:srgbClr val="000000"/>
              </a:solidFill>
              <a:prstDash val="solid"/>
              <a:round/>
              <a:headEnd type="none" w="lg" len="lg"/>
              <a:tailEnd type="triangle" w="lg" len="lg"/>
            </a:ln>
          </p:spPr>
        </p:cxnSp>
        <p:cxnSp>
          <p:nvCxnSpPr>
            <p:cNvPr id="16" name="직선 화살표 연결선 15"/>
            <p:cNvCxnSpPr/>
            <p:nvPr/>
          </p:nvCxnSpPr>
          <p:spPr>
            <a:xfrm rot="10800000" flipH="1">
              <a:off x="6362700" y="2181112"/>
              <a:ext cx="1438200" cy="2452800"/>
            </a:xfrm>
            <a:prstGeom prst="straightConnector1">
              <a:avLst/>
            </a:prstGeom>
            <a:noFill/>
            <a:ln w="9525" cap="flat" cmpd="sng">
              <a:solidFill>
                <a:srgbClr val="000000"/>
              </a:solidFill>
              <a:prstDash val="solid"/>
              <a:round/>
              <a:headEnd type="none" w="lg" len="lg"/>
              <a:tailEnd type="triangle" w="lg" len="lg"/>
            </a:ln>
          </p:spPr>
        </p:cxnSp>
        <p:cxnSp>
          <p:nvCxnSpPr>
            <p:cNvPr id="17" name="직선 화살표 연결선 16"/>
            <p:cNvCxnSpPr/>
            <p:nvPr/>
          </p:nvCxnSpPr>
          <p:spPr>
            <a:xfrm flipH="1">
              <a:off x="3438600" y="6015000"/>
              <a:ext cx="4105200" cy="538200"/>
            </a:xfrm>
            <a:prstGeom prst="straightConnector1">
              <a:avLst/>
            </a:prstGeom>
            <a:noFill/>
            <a:ln w="9525" cap="flat" cmpd="sng">
              <a:solidFill>
                <a:srgbClr val="000000"/>
              </a:solidFill>
              <a:prstDash val="solid"/>
              <a:round/>
              <a:headEnd type="none" w="lg" len="lg"/>
              <a:tailEnd type="triangle" w="lg" len="lg"/>
            </a:ln>
          </p:spPr>
        </p:cxnSp>
        <p:cxnSp>
          <p:nvCxnSpPr>
            <p:cNvPr id="18" name="꺾인 연결선 17"/>
            <p:cNvCxnSpPr/>
            <p:nvPr/>
          </p:nvCxnSpPr>
          <p:spPr>
            <a:xfrm rot="10800000">
              <a:off x="1957425" y="2019275"/>
              <a:ext cx="178500" cy="890700"/>
            </a:xfrm>
            <a:prstGeom prst="bentConnector2">
              <a:avLst/>
            </a:prstGeom>
            <a:noFill/>
            <a:ln w="9525" cap="flat" cmpd="sng">
              <a:solidFill>
                <a:srgbClr val="000000"/>
              </a:solidFill>
              <a:prstDash val="solid"/>
              <a:round/>
              <a:headEnd type="none" w="lg" len="lg"/>
              <a:tailEnd type="none" w="lg" len="lg"/>
            </a:ln>
          </p:spPr>
        </p:cxnSp>
        <p:cxnSp>
          <p:nvCxnSpPr>
            <p:cNvPr id="19" name="꺾인 연결선 18"/>
            <p:cNvCxnSpPr/>
            <p:nvPr/>
          </p:nvCxnSpPr>
          <p:spPr>
            <a:xfrm rot="10800000">
              <a:off x="3187125" y="3281625"/>
              <a:ext cx="441900" cy="661800"/>
            </a:xfrm>
            <a:prstGeom prst="bentConnector2">
              <a:avLst/>
            </a:prstGeom>
            <a:noFill/>
            <a:ln w="9525" cap="flat" cmpd="sng">
              <a:solidFill>
                <a:srgbClr val="000000"/>
              </a:solidFill>
              <a:prstDash val="solid"/>
              <a:round/>
              <a:headEnd type="none" w="lg" len="lg"/>
              <a:tailEnd type="none" w="lg" len="lg"/>
            </a:ln>
          </p:spPr>
        </p:cxnSp>
        <p:cxnSp>
          <p:nvCxnSpPr>
            <p:cNvPr id="20" name="꺾인 연결선 19"/>
            <p:cNvCxnSpPr/>
            <p:nvPr/>
          </p:nvCxnSpPr>
          <p:spPr>
            <a:xfrm rot="10800000">
              <a:off x="4719750" y="4314862"/>
              <a:ext cx="785700" cy="638100"/>
            </a:xfrm>
            <a:prstGeom prst="bentConnector2">
              <a:avLst/>
            </a:prstGeom>
            <a:noFill/>
            <a:ln w="9525" cap="flat" cmpd="sng">
              <a:solidFill>
                <a:srgbClr val="000000"/>
              </a:solidFill>
              <a:prstDash val="solid"/>
              <a:round/>
              <a:headEnd type="none" w="lg" len="lg"/>
              <a:tailEnd type="none" w="lg" len="lg"/>
            </a:ln>
          </p:spPr>
        </p:cxnSp>
        <p:cxnSp>
          <p:nvCxnSpPr>
            <p:cNvPr id="21" name="꺾인 연결선 20"/>
            <p:cNvCxnSpPr/>
            <p:nvPr/>
          </p:nvCxnSpPr>
          <p:spPr>
            <a:xfrm rot="10800000">
              <a:off x="6362700" y="5271900"/>
              <a:ext cx="1181100" cy="743100"/>
            </a:xfrm>
            <a:prstGeom prst="bentConnector2">
              <a:avLst/>
            </a:prstGeom>
            <a:noFill/>
            <a:ln w="9525" cap="flat" cmpd="sng">
              <a:solidFill>
                <a:srgbClr val="000000"/>
              </a:solidFill>
              <a:prstDash val="solid"/>
              <a:round/>
              <a:headEnd type="none" w="lg" len="lg"/>
              <a:tailEnd type="none" w="lg" len="lg"/>
            </a:ln>
          </p:spPr>
        </p:cxnSp>
        <p:sp>
          <p:nvSpPr>
            <p:cNvPr id="22" name="Text Box 41"/>
            <p:cNvSpPr txBox="1"/>
            <p:nvPr/>
          </p:nvSpPr>
          <p:spPr>
            <a:xfrm>
              <a:off x="4533900" y="1504950"/>
              <a:ext cx="5486400" cy="640200"/>
            </a:xfrm>
            <a:prstGeom prst="rect">
              <a:avLst/>
            </a:prstGeom>
            <a:noFill/>
            <a:ln>
              <a:noFill/>
            </a:ln>
          </p:spPr>
          <p:txBody>
            <a:bodyPr lIns="91425" tIns="91425" rIns="91425" bIns="91425" anchor="t" anchorCtr="0"/>
            <a:lstStyle/>
            <a:p>
              <a:pPr>
                <a:lnSpc>
                  <a:spcPct val="115000"/>
                </a:lnSpc>
                <a:spcAft>
                  <a:spcPts val="0"/>
                </a:spcAft>
              </a:pPr>
              <a:r>
                <a:rPr lang="ko-KR" sz="1200" dirty="0">
                  <a:solidFill>
                    <a:srgbClr val="000000"/>
                  </a:solidFill>
                  <a:effectLst/>
                  <a:latin typeface="Arial" panose="020B0604020202020204" pitchFamily="34" charset="0"/>
                  <a:ea typeface="Arial" panose="020B0604020202020204" pitchFamily="34" charset="0"/>
                </a:rPr>
                <a:t>source</a:t>
              </a:r>
              <a:endParaRPr lang="ko-KR" sz="1100" dirty="0">
                <a:solidFill>
                  <a:srgbClr val="000000"/>
                </a:solidFill>
                <a:effectLst/>
                <a:latin typeface="Arial" panose="020B0604020202020204" pitchFamily="34" charset="0"/>
                <a:ea typeface="맑은 고딕" panose="020B0503020000020004" pitchFamily="50" charset="-127"/>
              </a:endParaRPr>
            </a:p>
          </p:txBody>
        </p:sp>
        <p:sp>
          <p:nvSpPr>
            <p:cNvPr id="23" name="Text Box 42"/>
            <p:cNvSpPr txBox="1"/>
            <p:nvPr/>
          </p:nvSpPr>
          <p:spPr>
            <a:xfrm>
              <a:off x="5676900" y="2876550"/>
              <a:ext cx="5486400" cy="640200"/>
            </a:xfrm>
            <a:prstGeom prst="rect">
              <a:avLst/>
            </a:prstGeom>
            <a:noFill/>
            <a:ln>
              <a:noFill/>
            </a:ln>
          </p:spPr>
          <p:txBody>
            <a:bodyPr lIns="91425" tIns="91425" rIns="91425" bIns="91425" anchor="t" anchorCtr="0"/>
            <a:lstStyle/>
            <a:p>
              <a:pPr>
                <a:lnSpc>
                  <a:spcPct val="115000"/>
                </a:lnSpc>
                <a:spcAft>
                  <a:spcPts val="0"/>
                </a:spcAft>
              </a:pPr>
              <a:r>
                <a:rPr lang="ko-KR" sz="1200" dirty="0">
                  <a:solidFill>
                    <a:srgbClr val="000000"/>
                  </a:solidFill>
                  <a:effectLst/>
                  <a:latin typeface="Arial" panose="020B0604020202020204" pitchFamily="34" charset="0"/>
                  <a:ea typeface="Arial" panose="020B0604020202020204" pitchFamily="34" charset="0"/>
                </a:rPr>
                <a:t>source</a:t>
              </a:r>
              <a:endParaRPr lang="ko-KR" sz="1100" dirty="0">
                <a:solidFill>
                  <a:srgbClr val="000000"/>
                </a:solidFill>
                <a:effectLst/>
                <a:latin typeface="Arial" panose="020B0604020202020204" pitchFamily="34" charset="0"/>
                <a:ea typeface="맑은 고딕" panose="020B0503020000020004" pitchFamily="50" charset="-127"/>
              </a:endParaRPr>
            </a:p>
          </p:txBody>
        </p:sp>
        <p:sp>
          <p:nvSpPr>
            <p:cNvPr id="24" name="Text Box 43"/>
            <p:cNvSpPr txBox="1"/>
            <p:nvPr/>
          </p:nvSpPr>
          <p:spPr>
            <a:xfrm>
              <a:off x="7124700" y="3257550"/>
              <a:ext cx="5486400" cy="640200"/>
            </a:xfrm>
            <a:prstGeom prst="rect">
              <a:avLst/>
            </a:prstGeom>
            <a:noFill/>
            <a:ln>
              <a:noFill/>
            </a:ln>
          </p:spPr>
          <p:txBody>
            <a:bodyPr lIns="91425" tIns="91425" rIns="91425" bIns="91425" anchor="t" anchorCtr="0"/>
            <a:lstStyle/>
            <a:p>
              <a:pPr>
                <a:lnSpc>
                  <a:spcPct val="115000"/>
                </a:lnSpc>
                <a:spcAft>
                  <a:spcPts val="0"/>
                </a:spcAft>
              </a:pPr>
              <a:r>
                <a:rPr lang="ko-KR" sz="1200" dirty="0">
                  <a:solidFill>
                    <a:srgbClr val="000000"/>
                  </a:solidFill>
                  <a:effectLst/>
                  <a:latin typeface="Arial" panose="020B0604020202020204" pitchFamily="34" charset="0"/>
                  <a:ea typeface="Arial" panose="020B0604020202020204" pitchFamily="34" charset="0"/>
                </a:rPr>
                <a:t>source</a:t>
              </a:r>
              <a:endParaRPr lang="ko-KR" sz="1100" dirty="0">
                <a:solidFill>
                  <a:srgbClr val="000000"/>
                </a:solidFill>
                <a:effectLst/>
                <a:latin typeface="Arial" panose="020B0604020202020204" pitchFamily="34" charset="0"/>
                <a:ea typeface="맑은 고딕" panose="020B0503020000020004" pitchFamily="50" charset="-127"/>
              </a:endParaRPr>
            </a:p>
          </p:txBody>
        </p:sp>
        <p:sp>
          <p:nvSpPr>
            <p:cNvPr id="25" name="Text Box 44"/>
            <p:cNvSpPr txBox="1"/>
            <p:nvPr/>
          </p:nvSpPr>
          <p:spPr>
            <a:xfrm>
              <a:off x="876300" y="2190750"/>
              <a:ext cx="5486400" cy="640200"/>
            </a:xfrm>
            <a:prstGeom prst="rect">
              <a:avLst/>
            </a:prstGeom>
            <a:noFill/>
            <a:ln>
              <a:noFill/>
            </a:ln>
          </p:spPr>
          <p:txBody>
            <a:bodyPr lIns="91425" tIns="91425" rIns="91425" bIns="91425" anchor="t" anchorCtr="0"/>
            <a:lstStyle/>
            <a:p>
              <a:pPr>
                <a:lnSpc>
                  <a:spcPct val="115000"/>
                </a:lnSpc>
                <a:spcAft>
                  <a:spcPts val="0"/>
                </a:spcAft>
              </a:pPr>
              <a:r>
                <a:rPr lang="ko-KR" sz="1200" dirty="0">
                  <a:solidFill>
                    <a:srgbClr val="000000"/>
                  </a:solidFill>
                  <a:effectLst/>
                  <a:latin typeface="Arial" panose="020B0604020202020204" pitchFamily="34" charset="0"/>
                  <a:ea typeface="Arial" panose="020B0604020202020204" pitchFamily="34" charset="0"/>
                </a:rPr>
                <a:t>parent</a:t>
              </a:r>
              <a:endParaRPr lang="ko-KR" sz="1100" dirty="0">
                <a:solidFill>
                  <a:srgbClr val="000000"/>
                </a:solidFill>
                <a:effectLst/>
                <a:latin typeface="Arial" panose="020B0604020202020204" pitchFamily="34" charset="0"/>
                <a:ea typeface="맑은 고딕" panose="020B0503020000020004" pitchFamily="50" charset="-127"/>
              </a:endParaRPr>
            </a:p>
          </p:txBody>
        </p:sp>
        <p:sp>
          <p:nvSpPr>
            <p:cNvPr id="26" name="Text Box 45"/>
            <p:cNvSpPr txBox="1"/>
            <p:nvPr/>
          </p:nvSpPr>
          <p:spPr>
            <a:xfrm>
              <a:off x="2324100" y="3409950"/>
              <a:ext cx="5486400" cy="640200"/>
            </a:xfrm>
            <a:prstGeom prst="rect">
              <a:avLst/>
            </a:prstGeom>
            <a:noFill/>
            <a:ln>
              <a:noFill/>
            </a:ln>
          </p:spPr>
          <p:txBody>
            <a:bodyPr lIns="91425" tIns="91425" rIns="91425" bIns="91425" anchor="t" anchorCtr="0"/>
            <a:lstStyle/>
            <a:p>
              <a:pPr>
                <a:lnSpc>
                  <a:spcPct val="115000"/>
                </a:lnSpc>
                <a:spcAft>
                  <a:spcPts val="0"/>
                </a:spcAft>
              </a:pPr>
              <a:r>
                <a:rPr lang="ko-KR" sz="1200" dirty="0">
                  <a:solidFill>
                    <a:srgbClr val="000000"/>
                  </a:solidFill>
                  <a:effectLst/>
                  <a:latin typeface="Arial" panose="020B0604020202020204" pitchFamily="34" charset="0"/>
                  <a:ea typeface="Arial" panose="020B0604020202020204" pitchFamily="34" charset="0"/>
                </a:rPr>
                <a:t>parent</a:t>
              </a:r>
              <a:endParaRPr lang="ko-KR" sz="1100" dirty="0">
                <a:solidFill>
                  <a:srgbClr val="000000"/>
                </a:solidFill>
                <a:effectLst/>
                <a:latin typeface="Arial" panose="020B0604020202020204" pitchFamily="34" charset="0"/>
                <a:ea typeface="맑은 고딕" panose="020B0503020000020004" pitchFamily="50" charset="-127"/>
              </a:endParaRPr>
            </a:p>
          </p:txBody>
        </p:sp>
        <p:sp>
          <p:nvSpPr>
            <p:cNvPr id="27" name="Text Box 46"/>
            <p:cNvSpPr txBox="1"/>
            <p:nvPr/>
          </p:nvSpPr>
          <p:spPr>
            <a:xfrm>
              <a:off x="3771900" y="4324350"/>
              <a:ext cx="5486400" cy="640200"/>
            </a:xfrm>
            <a:prstGeom prst="rect">
              <a:avLst/>
            </a:prstGeom>
            <a:noFill/>
            <a:ln>
              <a:noFill/>
            </a:ln>
          </p:spPr>
          <p:txBody>
            <a:bodyPr lIns="91425" tIns="91425" rIns="91425" bIns="91425" anchor="t" anchorCtr="0"/>
            <a:lstStyle/>
            <a:p>
              <a:pPr>
                <a:lnSpc>
                  <a:spcPct val="115000"/>
                </a:lnSpc>
                <a:spcAft>
                  <a:spcPts val="0"/>
                </a:spcAft>
              </a:pPr>
              <a:r>
                <a:rPr lang="ko-KR" sz="1200" dirty="0">
                  <a:solidFill>
                    <a:srgbClr val="000000"/>
                  </a:solidFill>
                  <a:effectLst/>
                  <a:latin typeface="Arial" panose="020B0604020202020204" pitchFamily="34" charset="0"/>
                  <a:ea typeface="Arial" panose="020B0604020202020204" pitchFamily="34" charset="0"/>
                </a:rPr>
                <a:t>parent</a:t>
              </a:r>
              <a:endParaRPr lang="ko-KR" sz="1100" dirty="0">
                <a:solidFill>
                  <a:srgbClr val="000000"/>
                </a:solidFill>
                <a:effectLst/>
                <a:latin typeface="Arial" panose="020B0604020202020204" pitchFamily="34" charset="0"/>
                <a:ea typeface="맑은 고딕" panose="020B0503020000020004" pitchFamily="50" charset="-127"/>
              </a:endParaRPr>
            </a:p>
          </p:txBody>
        </p:sp>
        <p:sp>
          <p:nvSpPr>
            <p:cNvPr id="28" name="Text Box 47"/>
            <p:cNvSpPr txBox="1"/>
            <p:nvPr/>
          </p:nvSpPr>
          <p:spPr>
            <a:xfrm>
              <a:off x="5572125" y="5476875"/>
              <a:ext cx="5486400" cy="640200"/>
            </a:xfrm>
            <a:prstGeom prst="rect">
              <a:avLst/>
            </a:prstGeom>
            <a:noFill/>
            <a:ln>
              <a:noFill/>
            </a:ln>
          </p:spPr>
          <p:txBody>
            <a:bodyPr lIns="91425" tIns="91425" rIns="91425" bIns="91425" anchor="t" anchorCtr="0"/>
            <a:lstStyle/>
            <a:p>
              <a:pPr>
                <a:lnSpc>
                  <a:spcPct val="115000"/>
                </a:lnSpc>
                <a:spcAft>
                  <a:spcPts val="0"/>
                </a:spcAft>
              </a:pPr>
              <a:r>
                <a:rPr lang="ko-KR" sz="1200" dirty="0">
                  <a:solidFill>
                    <a:srgbClr val="000000"/>
                  </a:solidFill>
                  <a:effectLst/>
                  <a:latin typeface="Arial" panose="020B0604020202020204" pitchFamily="34" charset="0"/>
                  <a:ea typeface="Arial" panose="020B0604020202020204" pitchFamily="34" charset="0"/>
                </a:rPr>
                <a:t>device</a:t>
              </a:r>
              <a:endParaRPr lang="ko-KR" sz="1100" dirty="0">
                <a:solidFill>
                  <a:srgbClr val="000000"/>
                </a:solidFill>
                <a:effectLst/>
                <a:latin typeface="Arial" panose="020B0604020202020204" pitchFamily="34" charset="0"/>
                <a:ea typeface="맑은 고딕" panose="020B0503020000020004" pitchFamily="50" charset="-127"/>
              </a:endParaRPr>
            </a:p>
          </p:txBody>
        </p:sp>
        <p:sp>
          <p:nvSpPr>
            <p:cNvPr id="29" name="Text Box 48"/>
            <p:cNvSpPr txBox="1"/>
            <p:nvPr/>
          </p:nvSpPr>
          <p:spPr>
            <a:xfrm>
              <a:off x="4819651" y="6271663"/>
              <a:ext cx="5486400" cy="640199"/>
            </a:xfrm>
            <a:prstGeom prst="rect">
              <a:avLst/>
            </a:prstGeom>
            <a:noFill/>
            <a:ln>
              <a:noFill/>
            </a:ln>
          </p:spPr>
          <p:txBody>
            <a:bodyPr lIns="91425" tIns="91425" rIns="91425" bIns="91425" anchor="t" anchorCtr="0"/>
            <a:lstStyle/>
            <a:p>
              <a:pPr>
                <a:lnSpc>
                  <a:spcPct val="115000"/>
                </a:lnSpc>
                <a:spcAft>
                  <a:spcPts val="0"/>
                </a:spcAft>
              </a:pPr>
              <a:r>
                <a:rPr lang="ko-KR" sz="1200" dirty="0">
                  <a:solidFill>
                    <a:srgbClr val="000000"/>
                  </a:solidFill>
                  <a:effectLst/>
                  <a:latin typeface="Arial" panose="020B0604020202020204" pitchFamily="34" charset="0"/>
                  <a:ea typeface="Arial" panose="020B0604020202020204" pitchFamily="34" charset="0"/>
                </a:rPr>
                <a:t>subject</a:t>
              </a:r>
              <a:endParaRPr lang="ko-KR" sz="1100" dirty="0">
                <a:solidFill>
                  <a:srgbClr val="000000"/>
                </a:solidFill>
                <a:effectLst/>
                <a:latin typeface="Arial" panose="020B0604020202020204" pitchFamily="34" charset="0"/>
                <a:ea typeface="맑은 고딕" panose="020B0503020000020004" pitchFamily="50" charset="-127"/>
              </a:endParaRPr>
            </a:p>
          </p:txBody>
        </p:sp>
      </p:grpSp>
    </p:spTree>
    <p:extLst>
      <p:ext uri="{BB962C8B-B14F-4D97-AF65-F5344CB8AC3E}">
        <p14:creationId xmlns:p14="http://schemas.microsoft.com/office/powerpoint/2010/main" val="1902516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0"/>
            <a:ext cx="6336704" cy="836712"/>
          </a:xfrm>
        </p:spPr>
        <p:txBody>
          <a:bodyPr>
            <a:normAutofit/>
          </a:bodyPr>
          <a:lstStyle/>
          <a:p>
            <a:r>
              <a:rPr lang="en-US" altLang="ko-KR" sz="4000" dirty="0" smtClean="0">
                <a:solidFill>
                  <a:schemeClr val="bg1"/>
                </a:solidFill>
              </a:rPr>
              <a:t>Blood pressure example</a:t>
            </a:r>
            <a:endParaRPr lang="ko-KR" altLang="en-US" sz="4000" dirty="0">
              <a:solidFill>
                <a:schemeClr val="bg1"/>
              </a:solidFill>
            </a:endParaRPr>
          </a:p>
        </p:txBody>
      </p:sp>
      <p:sp>
        <p:nvSpPr>
          <p:cNvPr id="3" name="내용 개체 틀 2"/>
          <p:cNvSpPr>
            <a:spLocks noGrp="1"/>
          </p:cNvSpPr>
          <p:nvPr>
            <p:ph idx="1"/>
          </p:nvPr>
        </p:nvSpPr>
        <p:spPr>
          <a:xfrm>
            <a:off x="179512" y="1124744"/>
            <a:ext cx="8229600" cy="4525963"/>
          </a:xfrm>
        </p:spPr>
        <p:txBody>
          <a:bodyPr/>
          <a:lstStyle/>
          <a:p>
            <a:pPr marL="0" indent="0">
              <a:buNone/>
            </a:pPr>
            <a:r>
              <a:rPr lang="en-US" altLang="ko-KR" dirty="0" smtClean="0"/>
              <a:t>Field</a:t>
            </a:r>
          </a:p>
          <a:p>
            <a:pPr marL="0" indent="0">
              <a:buNone/>
            </a:pPr>
            <a:r>
              <a:rPr lang="en-US" altLang="ko-KR" dirty="0" smtClean="0"/>
              <a:t>variable</a:t>
            </a:r>
          </a:p>
          <a:p>
            <a:pPr marL="0" indent="0">
              <a:buNone/>
            </a:pPr>
            <a:r>
              <a:rPr lang="en-US" altLang="ko-KR" dirty="0" smtClean="0"/>
              <a:t> </a:t>
            </a:r>
            <a:endParaRPr lang="ko-KR" altLang="en-US" dirty="0"/>
          </a:p>
        </p:txBody>
      </p:sp>
      <p:pic>
        <p:nvPicPr>
          <p:cNvPr id="6" name="그림 5"/>
          <p:cNvPicPr>
            <a:picLocks noChangeAspect="1"/>
          </p:cNvPicPr>
          <p:nvPr/>
        </p:nvPicPr>
        <p:blipFill>
          <a:blip r:embed="rId2"/>
          <a:stretch>
            <a:fillRect/>
          </a:stretch>
        </p:blipFill>
        <p:spPr>
          <a:xfrm>
            <a:off x="2045655" y="980728"/>
            <a:ext cx="7036283" cy="5760640"/>
          </a:xfrm>
          <a:prstGeom prst="rect">
            <a:avLst/>
          </a:prstGeom>
        </p:spPr>
      </p:pic>
    </p:spTree>
    <p:extLst>
      <p:ext uri="{BB962C8B-B14F-4D97-AF65-F5344CB8AC3E}">
        <p14:creationId xmlns:p14="http://schemas.microsoft.com/office/powerpoint/2010/main" val="1402064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0"/>
            <a:ext cx="6336704" cy="836712"/>
          </a:xfrm>
        </p:spPr>
        <p:txBody>
          <a:bodyPr>
            <a:normAutofit/>
          </a:bodyPr>
          <a:lstStyle/>
          <a:p>
            <a:r>
              <a:rPr lang="en-US" altLang="ko-KR" sz="4000" dirty="0" smtClean="0">
                <a:solidFill>
                  <a:schemeClr val="bg1"/>
                </a:solidFill>
              </a:rPr>
              <a:t>Blood pressure example</a:t>
            </a:r>
            <a:endParaRPr lang="ko-KR" altLang="en-US" sz="4000" dirty="0">
              <a:solidFill>
                <a:schemeClr val="bg1"/>
              </a:solidFill>
            </a:endParaRPr>
          </a:p>
        </p:txBody>
      </p:sp>
      <p:sp>
        <p:nvSpPr>
          <p:cNvPr id="3" name="내용 개체 틀 2"/>
          <p:cNvSpPr>
            <a:spLocks noGrp="1"/>
          </p:cNvSpPr>
          <p:nvPr>
            <p:ph idx="1"/>
          </p:nvPr>
        </p:nvSpPr>
        <p:spPr>
          <a:xfrm>
            <a:off x="457200" y="1124744"/>
            <a:ext cx="8229600" cy="4525963"/>
          </a:xfrm>
        </p:spPr>
        <p:txBody>
          <a:bodyPr/>
          <a:lstStyle/>
          <a:p>
            <a:r>
              <a:rPr lang="en-US" altLang="ko-KR" dirty="0" smtClean="0"/>
              <a:t>Frame setting 1  </a:t>
            </a:r>
            <a:endParaRPr lang="ko-KR" altLang="en-US" dirty="0"/>
          </a:p>
        </p:txBody>
      </p:sp>
      <p:pic>
        <p:nvPicPr>
          <p:cNvPr id="4" name="그림 3"/>
          <p:cNvPicPr>
            <a:picLocks noChangeAspect="1"/>
          </p:cNvPicPr>
          <p:nvPr/>
        </p:nvPicPr>
        <p:blipFill>
          <a:blip r:embed="rId2"/>
          <a:stretch>
            <a:fillRect/>
          </a:stretch>
        </p:blipFill>
        <p:spPr>
          <a:xfrm>
            <a:off x="286286" y="1772816"/>
            <a:ext cx="8571428" cy="4961905"/>
          </a:xfrm>
          <a:prstGeom prst="rect">
            <a:avLst/>
          </a:prstGeom>
        </p:spPr>
      </p:pic>
    </p:spTree>
    <p:extLst>
      <p:ext uri="{BB962C8B-B14F-4D97-AF65-F5344CB8AC3E}">
        <p14:creationId xmlns:p14="http://schemas.microsoft.com/office/powerpoint/2010/main" val="3604368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0"/>
            <a:ext cx="6336704" cy="836712"/>
          </a:xfrm>
        </p:spPr>
        <p:txBody>
          <a:bodyPr>
            <a:normAutofit/>
          </a:bodyPr>
          <a:lstStyle/>
          <a:p>
            <a:r>
              <a:rPr lang="en-US" altLang="ko-KR" sz="4000" dirty="0" smtClean="0">
                <a:solidFill>
                  <a:schemeClr val="bg1"/>
                </a:solidFill>
              </a:rPr>
              <a:t>Blood pressure example</a:t>
            </a:r>
            <a:endParaRPr lang="ko-KR" altLang="en-US" sz="4000" dirty="0">
              <a:solidFill>
                <a:schemeClr val="bg1"/>
              </a:solidFill>
            </a:endParaRPr>
          </a:p>
        </p:txBody>
      </p:sp>
      <p:sp>
        <p:nvSpPr>
          <p:cNvPr id="3" name="내용 개체 틀 2"/>
          <p:cNvSpPr>
            <a:spLocks noGrp="1"/>
          </p:cNvSpPr>
          <p:nvPr>
            <p:ph idx="1"/>
          </p:nvPr>
        </p:nvSpPr>
        <p:spPr>
          <a:xfrm>
            <a:off x="457200" y="1124744"/>
            <a:ext cx="8229600" cy="4525963"/>
          </a:xfrm>
        </p:spPr>
        <p:txBody>
          <a:bodyPr/>
          <a:lstStyle/>
          <a:p>
            <a:r>
              <a:rPr lang="en-US" altLang="ko-KR" dirty="0" smtClean="0"/>
              <a:t>Frame setting 2  </a:t>
            </a:r>
            <a:endParaRPr lang="ko-KR" altLang="en-US" dirty="0"/>
          </a:p>
        </p:txBody>
      </p:sp>
      <p:pic>
        <p:nvPicPr>
          <p:cNvPr id="6" name="그림 5"/>
          <p:cNvPicPr>
            <a:picLocks noChangeAspect="1"/>
          </p:cNvPicPr>
          <p:nvPr/>
        </p:nvPicPr>
        <p:blipFill>
          <a:blip r:embed="rId2"/>
          <a:stretch>
            <a:fillRect/>
          </a:stretch>
        </p:blipFill>
        <p:spPr>
          <a:xfrm>
            <a:off x="267238" y="2204864"/>
            <a:ext cx="8609524" cy="3095238"/>
          </a:xfrm>
          <a:prstGeom prst="rect">
            <a:avLst/>
          </a:prstGeom>
        </p:spPr>
      </p:pic>
    </p:spTree>
    <p:extLst>
      <p:ext uri="{BB962C8B-B14F-4D97-AF65-F5344CB8AC3E}">
        <p14:creationId xmlns:p14="http://schemas.microsoft.com/office/powerpoint/2010/main" val="192563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0"/>
            <a:ext cx="6336704" cy="836712"/>
          </a:xfrm>
        </p:spPr>
        <p:txBody>
          <a:bodyPr>
            <a:normAutofit/>
          </a:bodyPr>
          <a:lstStyle/>
          <a:p>
            <a:r>
              <a:rPr lang="en-US" altLang="ko-KR" sz="4000" dirty="0" smtClean="0">
                <a:solidFill>
                  <a:schemeClr val="bg1"/>
                </a:solidFill>
              </a:rPr>
              <a:t>Blood pressure example</a:t>
            </a:r>
            <a:endParaRPr lang="ko-KR" altLang="en-US" sz="4000" dirty="0">
              <a:solidFill>
                <a:schemeClr val="bg1"/>
              </a:solidFill>
            </a:endParaRPr>
          </a:p>
        </p:txBody>
      </p:sp>
      <p:sp>
        <p:nvSpPr>
          <p:cNvPr id="3" name="내용 개체 틀 2"/>
          <p:cNvSpPr>
            <a:spLocks noGrp="1"/>
          </p:cNvSpPr>
          <p:nvPr>
            <p:ph idx="1"/>
          </p:nvPr>
        </p:nvSpPr>
        <p:spPr>
          <a:xfrm>
            <a:off x="457200" y="1124744"/>
            <a:ext cx="8229600" cy="4525963"/>
          </a:xfrm>
        </p:spPr>
        <p:txBody>
          <a:bodyPr/>
          <a:lstStyle/>
          <a:p>
            <a:r>
              <a:rPr lang="en-US" altLang="ko-KR" dirty="0" smtClean="0"/>
              <a:t>Frame setting 3(add </a:t>
            </a:r>
            <a:r>
              <a:rPr lang="en-US" altLang="ko-KR" dirty="0" err="1" smtClean="0"/>
              <a:t>actionListener</a:t>
            </a:r>
            <a:r>
              <a:rPr lang="en-US" altLang="ko-KR" dirty="0" smtClean="0"/>
              <a:t>)  </a:t>
            </a:r>
            <a:endParaRPr lang="ko-KR" altLang="en-US" dirty="0"/>
          </a:p>
        </p:txBody>
      </p:sp>
      <p:pic>
        <p:nvPicPr>
          <p:cNvPr id="5" name="그림 4"/>
          <p:cNvPicPr>
            <a:picLocks noChangeAspect="1"/>
          </p:cNvPicPr>
          <p:nvPr/>
        </p:nvPicPr>
        <p:blipFill>
          <a:blip r:embed="rId2"/>
          <a:stretch>
            <a:fillRect/>
          </a:stretch>
        </p:blipFill>
        <p:spPr>
          <a:xfrm>
            <a:off x="1418128" y="1800857"/>
            <a:ext cx="6390476" cy="5057143"/>
          </a:xfrm>
          <a:prstGeom prst="rect">
            <a:avLst/>
          </a:prstGeom>
        </p:spPr>
      </p:pic>
    </p:spTree>
    <p:extLst>
      <p:ext uri="{BB962C8B-B14F-4D97-AF65-F5344CB8AC3E}">
        <p14:creationId xmlns:p14="http://schemas.microsoft.com/office/powerpoint/2010/main" val="3051848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0"/>
            <a:ext cx="6336704" cy="836712"/>
          </a:xfrm>
        </p:spPr>
        <p:txBody>
          <a:bodyPr>
            <a:normAutofit/>
          </a:bodyPr>
          <a:lstStyle/>
          <a:p>
            <a:r>
              <a:rPr lang="en-US" altLang="ko-KR" sz="4000" dirty="0" smtClean="0">
                <a:solidFill>
                  <a:schemeClr val="bg1"/>
                </a:solidFill>
              </a:rPr>
              <a:t>Result</a:t>
            </a:r>
            <a:endParaRPr lang="ko-KR" altLang="en-US" sz="4000" dirty="0">
              <a:solidFill>
                <a:schemeClr val="bg1"/>
              </a:solidFill>
            </a:endParaRPr>
          </a:p>
        </p:txBody>
      </p:sp>
      <p:pic>
        <p:nvPicPr>
          <p:cNvPr id="6" name="내용 개체 틀 5"/>
          <p:cNvPicPr>
            <a:picLocks noGrp="1" noChangeAspect="1"/>
          </p:cNvPicPr>
          <p:nvPr>
            <p:ph idx="1"/>
          </p:nvPr>
        </p:nvPicPr>
        <p:blipFill>
          <a:blip r:embed="rId2"/>
          <a:stretch>
            <a:fillRect/>
          </a:stretch>
        </p:blipFill>
        <p:spPr>
          <a:xfrm>
            <a:off x="1619672" y="1628800"/>
            <a:ext cx="5930402" cy="3888432"/>
          </a:xfrm>
          <a:prstGeom prst="rect">
            <a:avLst/>
          </a:prstGeom>
        </p:spPr>
      </p:pic>
    </p:spTree>
    <p:extLst>
      <p:ext uri="{BB962C8B-B14F-4D97-AF65-F5344CB8AC3E}">
        <p14:creationId xmlns:p14="http://schemas.microsoft.com/office/powerpoint/2010/main" val="1182587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11914"/>
            <a:ext cx="8229600" cy="1143000"/>
          </a:xfrm>
        </p:spPr>
        <p:txBody>
          <a:bodyPr/>
          <a:lstStyle/>
          <a:p>
            <a:r>
              <a:rPr lang="en-US" altLang="ko-KR" dirty="0" smtClean="0">
                <a:solidFill>
                  <a:schemeClr val="bg1"/>
                </a:solidFill>
              </a:rPr>
              <a:t>Assignment </a:t>
            </a:r>
            <a:endParaRPr lang="ko-KR" altLang="en-US" dirty="0">
              <a:solidFill>
                <a:schemeClr val="bg1"/>
              </a:solidFill>
            </a:endParaRPr>
          </a:p>
        </p:txBody>
      </p:sp>
      <p:sp>
        <p:nvSpPr>
          <p:cNvPr id="3" name="내용 개체 틀 2"/>
          <p:cNvSpPr>
            <a:spLocks noGrp="1"/>
          </p:cNvSpPr>
          <p:nvPr>
            <p:ph idx="1"/>
          </p:nvPr>
        </p:nvSpPr>
        <p:spPr>
          <a:xfrm>
            <a:off x="457200" y="1196752"/>
            <a:ext cx="8229600" cy="5472608"/>
          </a:xfrm>
        </p:spPr>
        <p:txBody>
          <a:bodyPr>
            <a:normAutofit lnSpcReduction="10000"/>
          </a:bodyPr>
          <a:lstStyle/>
          <a:p>
            <a:endParaRPr lang="en-US" altLang="ko-KR" sz="2400" dirty="0"/>
          </a:p>
          <a:p>
            <a:r>
              <a:rPr lang="en-US" altLang="ko-KR" sz="2400" dirty="0" smtClean="0"/>
              <a:t>1. Make Observation resource that contains Blood glucose data in java.(source code, screenshot)</a:t>
            </a:r>
          </a:p>
          <a:p>
            <a:r>
              <a:rPr lang="en-US" altLang="ko-KR" sz="2400" dirty="0" smtClean="0"/>
              <a:t>2. Make </a:t>
            </a:r>
            <a:r>
              <a:rPr lang="en-US" altLang="ko-KR" sz="2400" dirty="0" err="1" smtClean="0"/>
              <a:t>DoF</a:t>
            </a:r>
            <a:r>
              <a:rPr lang="en-US" altLang="ko-KR" sz="2400" dirty="0" smtClean="0"/>
              <a:t> Client that </a:t>
            </a:r>
            <a:r>
              <a:rPr lang="en-US" altLang="ko-KR" sz="2400" dirty="0"/>
              <a:t>can measure </a:t>
            </a:r>
            <a:br>
              <a:rPr lang="en-US" altLang="ko-KR" sz="2400" dirty="0"/>
            </a:br>
            <a:r>
              <a:rPr lang="en-US" altLang="ko-KR" sz="2400" dirty="0"/>
              <a:t>Blood </a:t>
            </a:r>
            <a:r>
              <a:rPr lang="en-US" altLang="ko-KR" sz="2400" dirty="0" err="1" smtClean="0"/>
              <a:t>glucos</a:t>
            </a:r>
            <a:r>
              <a:rPr lang="en-US" altLang="ko-KR" sz="2400" dirty="0" smtClean="0"/>
              <a:t> by using JAVA GUI(</a:t>
            </a:r>
            <a:r>
              <a:rPr lang="en-US" altLang="ko-KR" sz="2400" dirty="0" err="1" smtClean="0"/>
              <a:t>Jbotton</a:t>
            </a:r>
            <a:r>
              <a:rPr lang="en-US" altLang="ko-KR" sz="2400" dirty="0" smtClean="0"/>
              <a:t>, </a:t>
            </a:r>
            <a:r>
              <a:rPr lang="en-US" altLang="ko-KR" sz="2400" dirty="0" err="1" smtClean="0"/>
              <a:t>Jpanel</a:t>
            </a:r>
            <a:r>
              <a:rPr lang="en-US" altLang="ko-KR" sz="2400" dirty="0" smtClean="0"/>
              <a:t>, … ) Like this-&gt;(source code)</a:t>
            </a:r>
          </a:p>
          <a:p>
            <a:endParaRPr lang="en-US" altLang="ko-KR" sz="2400" dirty="0"/>
          </a:p>
          <a:p>
            <a:endParaRPr lang="en-US" altLang="ko-KR" sz="2400" dirty="0" smtClean="0"/>
          </a:p>
          <a:p>
            <a:endParaRPr lang="en-US" altLang="ko-KR" sz="2400" dirty="0"/>
          </a:p>
          <a:p>
            <a:endParaRPr lang="en-US" altLang="ko-KR" sz="2400" dirty="0" smtClean="0"/>
          </a:p>
          <a:p>
            <a:pPr marL="0" indent="0">
              <a:buNone/>
            </a:pPr>
            <a:endParaRPr lang="en-US" altLang="ko-KR" sz="2400" dirty="0" smtClean="0"/>
          </a:p>
          <a:p>
            <a:pPr marL="0" indent="0">
              <a:buNone/>
            </a:pPr>
            <a:endParaRPr lang="en-US" altLang="ko-KR" sz="2400" dirty="0"/>
          </a:p>
          <a:p>
            <a:endParaRPr lang="en-US" altLang="ko-KR" sz="2400" dirty="0" smtClean="0"/>
          </a:p>
          <a:p>
            <a:r>
              <a:rPr lang="en-US" altLang="ko-KR" sz="2400" dirty="0" smtClean="0"/>
              <a:t>Submission Deadline</a:t>
            </a:r>
            <a:r>
              <a:rPr lang="en-US" altLang="ko-KR" sz="2400" dirty="0"/>
              <a:t>: </a:t>
            </a:r>
            <a:r>
              <a:rPr lang="en-US" altLang="ko-KR" sz="2400" dirty="0" smtClean="0"/>
              <a:t>November </a:t>
            </a:r>
            <a:r>
              <a:rPr lang="en-US" altLang="ko-KR" sz="2400" dirty="0"/>
              <a:t>26, 2017 11:59 PM</a:t>
            </a:r>
            <a:endParaRPr lang="ko-KR" altLang="en-US" sz="2400" dirty="0"/>
          </a:p>
        </p:txBody>
      </p:sp>
      <p:pic>
        <p:nvPicPr>
          <p:cNvPr id="4" name="그림 3"/>
          <p:cNvPicPr>
            <a:picLocks noChangeAspect="1"/>
          </p:cNvPicPr>
          <p:nvPr/>
        </p:nvPicPr>
        <p:blipFill>
          <a:blip r:embed="rId2"/>
          <a:stretch>
            <a:fillRect/>
          </a:stretch>
        </p:blipFill>
        <p:spPr>
          <a:xfrm>
            <a:off x="2595199" y="3429000"/>
            <a:ext cx="3953601" cy="2592288"/>
          </a:xfrm>
          <a:prstGeom prst="rect">
            <a:avLst/>
          </a:prstGeom>
        </p:spPr>
      </p:pic>
    </p:spTree>
    <p:extLst>
      <p:ext uri="{BB962C8B-B14F-4D97-AF65-F5344CB8AC3E}">
        <p14:creationId xmlns:p14="http://schemas.microsoft.com/office/powerpoint/2010/main" val="1703037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Picture 2"/>
          <p:cNvPicPr>
            <a:picLocks noChangeAspect="1" noChangeArrowheads="1"/>
          </p:cNvPicPr>
          <p:nvPr/>
        </p:nvPicPr>
        <p:blipFill>
          <a:blip r:embed="rId2" cstate="print"/>
          <a:srcRect/>
          <a:stretch>
            <a:fillRect/>
          </a:stretch>
        </p:blipFill>
        <p:spPr bwMode="auto">
          <a:xfrm>
            <a:off x="12700" y="0"/>
            <a:ext cx="9131300" cy="6851650"/>
          </a:xfrm>
          <a:prstGeom prst="rect">
            <a:avLst/>
          </a:prstGeom>
          <a:noFill/>
          <a:ln w="9525">
            <a:noFill/>
            <a:miter lim="800000"/>
            <a:headEnd/>
            <a:tailEnd/>
          </a:ln>
          <a:effectLst/>
        </p:spPr>
      </p:pic>
    </p:spTree>
    <p:extLst>
      <p:ext uri="{BB962C8B-B14F-4D97-AF65-F5344CB8AC3E}">
        <p14:creationId xmlns:p14="http://schemas.microsoft.com/office/powerpoint/2010/main" val="674509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11914"/>
            <a:ext cx="8229600" cy="1143000"/>
          </a:xfrm>
        </p:spPr>
        <p:txBody>
          <a:bodyPr/>
          <a:lstStyle/>
          <a:p>
            <a:r>
              <a:rPr lang="en-US" altLang="ko-KR" dirty="0" smtClean="0">
                <a:solidFill>
                  <a:schemeClr val="bg1"/>
                </a:solidFill>
              </a:rPr>
              <a:t>Device Resource</a:t>
            </a:r>
            <a:endParaRPr lang="ko-KR" altLang="en-US" dirty="0">
              <a:solidFill>
                <a:schemeClr val="bg1"/>
              </a:solidFill>
            </a:endParaRPr>
          </a:p>
        </p:txBody>
      </p:sp>
      <p:sp>
        <p:nvSpPr>
          <p:cNvPr id="9" name="TextBox 8"/>
          <p:cNvSpPr txBox="1"/>
          <p:nvPr/>
        </p:nvSpPr>
        <p:spPr>
          <a:xfrm>
            <a:off x="86212" y="829688"/>
            <a:ext cx="9719350" cy="6124754"/>
          </a:xfrm>
          <a:prstGeom prst="rect">
            <a:avLst/>
          </a:prstGeom>
          <a:noFill/>
        </p:spPr>
        <p:txBody>
          <a:bodyPr wrap="square" rtlCol="0">
            <a:spAutoFit/>
          </a:bodyPr>
          <a:lstStyle/>
          <a:p>
            <a:pPr fontAlgn="base"/>
            <a:r>
              <a:rPr lang="en-US" altLang="ko-KR" sz="1400" dirty="0">
                <a:solidFill>
                  <a:srgbClr val="FF0000"/>
                </a:solidFill>
              </a:rPr>
              <a:t>Device</a:t>
            </a:r>
          </a:p>
          <a:p>
            <a:pPr fontAlgn="base" latinLnBrk="0"/>
            <a:endParaRPr lang="en-US" altLang="ko-KR" sz="1400" dirty="0"/>
          </a:p>
          <a:p>
            <a:pPr fontAlgn="base" latinLnBrk="0"/>
            <a:r>
              <a:rPr lang="en-US" altLang="ko-KR" sz="1400" dirty="0"/>
              <a:t>&lt;Device xmlns="http://hl7.org/</a:t>
            </a:r>
            <a:r>
              <a:rPr lang="en-US" altLang="ko-KR" sz="1400" dirty="0" err="1"/>
              <a:t>fhir</a:t>
            </a:r>
            <a:r>
              <a:rPr lang="en-US" altLang="ko-KR" sz="1400" dirty="0"/>
              <a:t>"&gt;</a:t>
            </a:r>
          </a:p>
          <a:p>
            <a:pPr fontAlgn="base" latinLnBrk="0"/>
            <a:r>
              <a:rPr lang="en-US" altLang="ko-KR" sz="1400" dirty="0"/>
              <a:t>  &lt;identifier&gt;</a:t>
            </a:r>
          </a:p>
          <a:p>
            <a:pPr fontAlgn="base" latinLnBrk="0"/>
            <a:r>
              <a:rPr lang="en-US" altLang="ko-KR" sz="1400" dirty="0"/>
              <a:t>      &lt;system value="http://acme.org/devices/</a:t>
            </a:r>
            <a:r>
              <a:rPr lang="en-US" altLang="ko-KR" sz="1400" dirty="0" err="1"/>
              <a:t>serialnumber</a:t>
            </a:r>
            <a:r>
              <a:rPr lang="en-US" altLang="ko-KR" sz="1400" dirty="0"/>
              <a:t>"/&gt;</a:t>
            </a:r>
          </a:p>
          <a:p>
            <a:pPr fontAlgn="base" latinLnBrk="0"/>
            <a:r>
              <a:rPr lang="en-US" altLang="ko-KR" sz="1400" dirty="0"/>
              <a:t>      &lt;value value="1111"/&gt;</a:t>
            </a:r>
          </a:p>
          <a:p>
            <a:pPr fontAlgn="base" latinLnBrk="0"/>
            <a:r>
              <a:rPr lang="en-US" altLang="ko-KR" sz="1400" dirty="0"/>
              <a:t>   &lt;/identifier&gt;</a:t>
            </a:r>
          </a:p>
          <a:p>
            <a:pPr fontAlgn="base" latinLnBrk="0"/>
            <a:r>
              <a:rPr lang="en-US" altLang="ko-KR" sz="1400" dirty="0"/>
              <a:t>   &lt;type&gt;</a:t>
            </a:r>
          </a:p>
          <a:p>
            <a:pPr fontAlgn="base" latinLnBrk="0"/>
            <a:r>
              <a:rPr lang="en-US" altLang="ko-KR" sz="1400" dirty="0"/>
              <a:t>      &lt;coding&gt;</a:t>
            </a:r>
          </a:p>
          <a:p>
            <a:pPr fontAlgn="base" latinLnBrk="0"/>
            <a:r>
              <a:rPr lang="en-US" altLang="ko-KR" sz="1400" dirty="0"/>
              <a:t>	&lt;system value=" urn:iso:std:iso:11073:10101"/&gt;</a:t>
            </a:r>
          </a:p>
          <a:p>
            <a:pPr fontAlgn="base" latinLnBrk="0"/>
            <a:r>
              <a:rPr lang="en-US" altLang="ko-KR" sz="1400" dirty="0"/>
              <a:t>        	 &lt;code value="528456"/&gt;</a:t>
            </a:r>
          </a:p>
          <a:p>
            <a:pPr fontAlgn="base" latinLnBrk="0"/>
            <a:r>
              <a:rPr lang="en-US" altLang="ko-KR" sz="1400" dirty="0"/>
              <a:t>         	&lt;display value="MDC_DEV_SPEC_PROFILE_AI_MED_MINDER"/&gt;</a:t>
            </a:r>
          </a:p>
          <a:p>
            <a:pPr fontAlgn="base" latinLnBrk="0"/>
            <a:r>
              <a:rPr lang="en-US" altLang="ko-KR" sz="1400" dirty="0"/>
              <a:t>      &lt;/coding&gt;   &lt;/type&gt;</a:t>
            </a:r>
          </a:p>
          <a:p>
            <a:pPr fontAlgn="base" latinLnBrk="0"/>
            <a:r>
              <a:rPr lang="en-US" altLang="ko-KR" sz="1400" dirty="0"/>
              <a:t>   &lt;status value="available"/&gt;</a:t>
            </a:r>
          </a:p>
          <a:p>
            <a:pPr fontAlgn="base" latinLnBrk="0"/>
            <a:r>
              <a:rPr lang="en-US" altLang="ko-KR" sz="1400" dirty="0"/>
              <a:t>   &lt;manufacturer value="Healthall, Inc"/&gt;				</a:t>
            </a:r>
            <a:r>
              <a:rPr lang="ko-KR" altLang="en-US" sz="1400" dirty="0">
                <a:solidFill>
                  <a:srgbClr val="FF0000"/>
                </a:solidFill>
              </a:rPr>
              <a:t> 회사명</a:t>
            </a:r>
            <a:r>
              <a:rPr lang="en-US" altLang="ko-KR" sz="1400" dirty="0"/>
              <a:t>	</a:t>
            </a:r>
          </a:p>
          <a:p>
            <a:pPr fontAlgn="base" latinLnBrk="0"/>
            <a:r>
              <a:rPr lang="en-US" altLang="ko-KR" sz="1400" dirty="0"/>
              <a:t>   &lt;model value</a:t>
            </a:r>
            <a:r>
              <a:rPr lang="en-US" altLang="ko-KR" sz="1400" dirty="0" smtClean="0"/>
              <a:t>="Cabinet0009"/&gt;</a:t>
            </a:r>
            <a:r>
              <a:rPr lang="en-US" altLang="ko-KR" sz="1400" dirty="0"/>
              <a:t>				</a:t>
            </a:r>
            <a:r>
              <a:rPr lang="ko-KR" altLang="en-US" sz="1400" dirty="0">
                <a:solidFill>
                  <a:srgbClr val="FF0000"/>
                </a:solidFill>
              </a:rPr>
              <a:t> </a:t>
            </a:r>
            <a:r>
              <a:rPr lang="en-US" altLang="ko-KR" sz="1400" dirty="0">
                <a:solidFill>
                  <a:srgbClr val="FF0000"/>
                </a:solidFill>
              </a:rPr>
              <a:t>device</a:t>
            </a:r>
            <a:r>
              <a:rPr lang="ko-KR" altLang="en-US" sz="1400" dirty="0">
                <a:solidFill>
                  <a:srgbClr val="FF0000"/>
                </a:solidFill>
              </a:rPr>
              <a:t>일련번호</a:t>
            </a:r>
            <a:r>
              <a:rPr lang="en-US" altLang="ko-KR" sz="1400" dirty="0">
                <a:solidFill>
                  <a:srgbClr val="FF0000"/>
                </a:solidFill>
              </a:rPr>
              <a:t>/</a:t>
            </a:r>
            <a:r>
              <a:rPr lang="ko-KR" altLang="en-US" sz="1400" dirty="0">
                <a:solidFill>
                  <a:srgbClr val="FF0000"/>
                </a:solidFill>
              </a:rPr>
              <a:t>이름</a:t>
            </a:r>
            <a:endParaRPr lang="en-US" altLang="ko-KR" sz="1400" dirty="0"/>
          </a:p>
          <a:p>
            <a:pPr fontAlgn="base" latinLnBrk="0"/>
            <a:r>
              <a:rPr lang="en-US" altLang="ko-KR" sz="1400" dirty="0"/>
              <a:t>   &lt;</a:t>
            </a:r>
            <a:r>
              <a:rPr lang="en-US" altLang="ko-KR" sz="1400" dirty="0" err="1"/>
              <a:t>udi</a:t>
            </a:r>
            <a:r>
              <a:rPr lang="en-US" altLang="ko-KR" sz="1400" dirty="0"/>
              <a:t> value="00:EA:21:02:03:56"/&gt;				</a:t>
            </a:r>
            <a:r>
              <a:rPr lang="ko-KR" altLang="en-US" sz="1400" dirty="0">
                <a:solidFill>
                  <a:srgbClr val="FF0000"/>
                </a:solidFill>
              </a:rPr>
              <a:t> 블루투스 주소</a:t>
            </a:r>
            <a:r>
              <a:rPr lang="en-US" altLang="ko-KR" sz="1400" dirty="0"/>
              <a:t>	</a:t>
            </a:r>
          </a:p>
          <a:p>
            <a:pPr fontAlgn="base" latinLnBrk="0"/>
            <a:r>
              <a:rPr lang="en-US" altLang="ko-KR" sz="1400" dirty="0"/>
              <a:t>   &lt;location&gt;</a:t>
            </a:r>
          </a:p>
          <a:p>
            <a:pPr fontAlgn="base" latinLnBrk="0"/>
            <a:r>
              <a:rPr lang="en-US" altLang="ko-KR" sz="1400" dirty="0"/>
              <a:t>      &lt;reference value="Location/10811"/&gt;			</a:t>
            </a:r>
            <a:r>
              <a:rPr lang="ko-KR" altLang="en-US" sz="1400" dirty="0">
                <a:solidFill>
                  <a:srgbClr val="FF0000"/>
                </a:solidFill>
              </a:rPr>
              <a:t> </a:t>
            </a:r>
            <a:r>
              <a:rPr lang="en-US" altLang="ko-KR" sz="1400" dirty="0">
                <a:solidFill>
                  <a:srgbClr val="FF0000"/>
                </a:solidFill>
              </a:rPr>
              <a:t>Location</a:t>
            </a:r>
            <a:r>
              <a:rPr lang="en-US" altLang="ko-KR" sz="1400" dirty="0"/>
              <a:t>	</a:t>
            </a:r>
          </a:p>
          <a:p>
            <a:pPr fontAlgn="base" latinLnBrk="0"/>
            <a:r>
              <a:rPr lang="en-US" altLang="ko-KR" sz="1400" dirty="0"/>
              <a:t>   &lt;/location&gt;</a:t>
            </a:r>
          </a:p>
          <a:p>
            <a:pPr fontAlgn="base" latinLnBrk="0"/>
            <a:r>
              <a:rPr lang="en-US" altLang="ko-KR" sz="1400" dirty="0"/>
              <a:t>   &lt;patient&gt;</a:t>
            </a:r>
          </a:p>
          <a:p>
            <a:pPr fontAlgn="base" latinLnBrk="0"/>
            <a:r>
              <a:rPr lang="en-US" altLang="ko-KR" sz="1400" dirty="0"/>
              <a:t>      &lt;reference value="Patient/10810"/&gt;				</a:t>
            </a:r>
            <a:r>
              <a:rPr lang="ko-KR" altLang="en-US" sz="1400" dirty="0">
                <a:solidFill>
                  <a:srgbClr val="FF0000"/>
                </a:solidFill>
              </a:rPr>
              <a:t> </a:t>
            </a:r>
            <a:r>
              <a:rPr lang="en-US" altLang="ko-KR" sz="1400" dirty="0">
                <a:solidFill>
                  <a:srgbClr val="FF0000"/>
                </a:solidFill>
              </a:rPr>
              <a:t>Patient</a:t>
            </a:r>
            <a:endParaRPr lang="en-US" altLang="ko-KR" sz="1400" dirty="0"/>
          </a:p>
          <a:p>
            <a:pPr fontAlgn="base" latinLnBrk="0"/>
            <a:r>
              <a:rPr lang="en-US" altLang="ko-KR" sz="1400" dirty="0"/>
              <a:t>   &lt;/patient&gt;</a:t>
            </a:r>
          </a:p>
          <a:p>
            <a:pPr fontAlgn="base" latinLnBrk="0"/>
            <a:r>
              <a:rPr lang="en-US" altLang="ko-KR" sz="1400" dirty="0"/>
              <a:t>   &lt;contact&gt;</a:t>
            </a:r>
          </a:p>
          <a:p>
            <a:pPr fontAlgn="base" latinLnBrk="0"/>
            <a:r>
              <a:rPr lang="en-US" altLang="ko-KR" sz="1400" dirty="0"/>
              <a:t>      &lt;value value="0123456789"/&gt;</a:t>
            </a:r>
          </a:p>
          <a:p>
            <a:pPr fontAlgn="base" latinLnBrk="0"/>
            <a:r>
              <a:rPr lang="en-US" altLang="ko-KR" sz="1400" dirty="0"/>
              <a:t>      &lt;use value="mobile"/&gt;</a:t>
            </a:r>
          </a:p>
          <a:p>
            <a:pPr fontAlgn="base" latinLnBrk="0"/>
            <a:r>
              <a:rPr lang="en-US" altLang="ko-KR" sz="1400" dirty="0"/>
              <a:t>   &lt;/contact&gt;</a:t>
            </a:r>
          </a:p>
          <a:p>
            <a:pPr fontAlgn="base" latinLnBrk="0"/>
            <a:r>
              <a:rPr lang="en-US" altLang="ko-KR" sz="1400" dirty="0"/>
              <a:t>&lt;/Device&gt;</a:t>
            </a:r>
          </a:p>
        </p:txBody>
      </p:sp>
      <p:sp>
        <p:nvSpPr>
          <p:cNvPr id="11" name="직사각형 10"/>
          <p:cNvSpPr/>
          <p:nvPr/>
        </p:nvSpPr>
        <p:spPr>
          <a:xfrm>
            <a:off x="5652120" y="6309320"/>
            <a:ext cx="3290131" cy="369332"/>
          </a:xfrm>
          <a:prstGeom prst="rect">
            <a:avLst/>
          </a:prstGeom>
        </p:spPr>
        <p:txBody>
          <a:bodyPr wrap="none">
            <a:spAutoFit/>
          </a:bodyPr>
          <a:lstStyle/>
          <a:p>
            <a:r>
              <a:rPr lang="ko-KR" altLang="en-US" dirty="0"/>
              <a:t>http://hl7.org/fhir/device.html</a:t>
            </a:r>
          </a:p>
        </p:txBody>
      </p:sp>
      <p:sp>
        <p:nvSpPr>
          <p:cNvPr id="12" name="직사각형 11"/>
          <p:cNvSpPr/>
          <p:nvPr/>
        </p:nvSpPr>
        <p:spPr>
          <a:xfrm>
            <a:off x="5011185" y="5755353"/>
            <a:ext cx="4572000" cy="461665"/>
          </a:xfrm>
          <a:prstGeom prst="rect">
            <a:avLst/>
          </a:prstGeom>
        </p:spPr>
        <p:txBody>
          <a:bodyPr>
            <a:spAutoFit/>
          </a:bodyPr>
          <a:lstStyle/>
          <a:p>
            <a:r>
              <a:rPr lang="ko-KR" altLang="en-US" sz="1200" dirty="0"/>
              <a:t>http://wiki.hl7.org/index.php?title=DoF_2017-JAN_IHE_NA_CAT_Cleveland</a:t>
            </a:r>
          </a:p>
        </p:txBody>
      </p:sp>
    </p:spTree>
    <p:extLst>
      <p:ext uri="{BB962C8B-B14F-4D97-AF65-F5344CB8AC3E}">
        <p14:creationId xmlns:p14="http://schemas.microsoft.com/office/powerpoint/2010/main" val="4061510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1011624"/>
            <a:ext cx="4618856" cy="5805264"/>
          </a:xfrm>
        </p:spPr>
        <p:txBody>
          <a:bodyPr>
            <a:noAutofit/>
          </a:bodyPr>
          <a:lstStyle/>
          <a:p>
            <a:pPr marL="0" indent="0">
              <a:buNone/>
            </a:pPr>
            <a:r>
              <a:rPr lang="en-US" altLang="ko-KR" sz="900" dirty="0"/>
              <a:t>&lt;Observation xmlns="http://hl7.org/</a:t>
            </a:r>
            <a:r>
              <a:rPr lang="en-US" altLang="ko-KR" sz="900" dirty="0" err="1"/>
              <a:t>fhir</a:t>
            </a:r>
            <a:r>
              <a:rPr lang="en-US" altLang="ko-KR" sz="900" dirty="0"/>
              <a:t>"&gt;</a:t>
            </a:r>
          </a:p>
          <a:p>
            <a:pPr marL="0" indent="0">
              <a:buNone/>
            </a:pPr>
            <a:r>
              <a:rPr lang="en-US" altLang="ko-KR" sz="900" dirty="0"/>
              <a:t>  &lt;id value="f001"/&gt; </a:t>
            </a:r>
          </a:p>
          <a:p>
            <a:pPr marL="0" indent="0">
              <a:buNone/>
            </a:pPr>
            <a:r>
              <a:rPr lang="en-US" altLang="ko-KR" sz="900" dirty="0"/>
              <a:t> &lt;identifier&gt; </a:t>
            </a:r>
          </a:p>
          <a:p>
            <a:pPr marL="0" indent="0">
              <a:buNone/>
            </a:pPr>
            <a:r>
              <a:rPr lang="en-US" altLang="ko-KR" sz="900" dirty="0"/>
              <a:t>    &lt;use value="official"/&gt; </a:t>
            </a:r>
          </a:p>
          <a:p>
            <a:pPr marL="0" indent="0">
              <a:buNone/>
            </a:pPr>
            <a:r>
              <a:rPr lang="en-US" altLang="ko-KR" sz="900" dirty="0"/>
              <a:t>    &lt;system value="http://www.bmc.nl/zorgportal/identifiers/observations"/&gt; </a:t>
            </a:r>
          </a:p>
          <a:p>
            <a:pPr marL="0" indent="0">
              <a:buNone/>
            </a:pPr>
            <a:r>
              <a:rPr lang="en-US" altLang="ko-KR" sz="900" dirty="0"/>
              <a:t>    &lt;value value="6323"/&gt; </a:t>
            </a:r>
          </a:p>
          <a:p>
            <a:pPr marL="0" indent="0">
              <a:buNone/>
            </a:pPr>
            <a:r>
              <a:rPr lang="en-US" altLang="ko-KR" sz="900" dirty="0"/>
              <a:t>  &lt;/identifier&gt; </a:t>
            </a:r>
          </a:p>
          <a:p>
            <a:pPr marL="0" indent="0">
              <a:buNone/>
            </a:pPr>
            <a:r>
              <a:rPr lang="en-US" altLang="ko-KR" sz="900" dirty="0"/>
              <a:t>  &lt;status value="final"/&gt; </a:t>
            </a:r>
          </a:p>
          <a:p>
            <a:pPr marL="0" indent="0">
              <a:buNone/>
            </a:pPr>
            <a:r>
              <a:rPr lang="en-US" altLang="ko-KR" sz="900" b="1" dirty="0"/>
              <a:t>  &lt;code&gt; </a:t>
            </a:r>
          </a:p>
          <a:p>
            <a:pPr marL="0" indent="0">
              <a:buNone/>
            </a:pPr>
            <a:r>
              <a:rPr lang="en-US" altLang="ko-KR" sz="900" b="1" dirty="0"/>
              <a:t>    &lt;coding&gt; </a:t>
            </a:r>
          </a:p>
          <a:p>
            <a:pPr marL="0" indent="0">
              <a:buNone/>
            </a:pPr>
            <a:r>
              <a:rPr lang="en-US" altLang="ko-KR" sz="900" b="1" dirty="0"/>
              <a:t>      &lt;system value="http://loinc.org"/&gt; </a:t>
            </a:r>
          </a:p>
          <a:p>
            <a:pPr marL="0" indent="0">
              <a:buNone/>
            </a:pPr>
            <a:r>
              <a:rPr lang="en-US" altLang="ko-KR" sz="900" b="1" dirty="0"/>
              <a:t>      &lt;code value="15074-8"/&gt; </a:t>
            </a:r>
          </a:p>
          <a:p>
            <a:pPr marL="0" indent="0">
              <a:buNone/>
            </a:pPr>
            <a:r>
              <a:rPr lang="en-US" altLang="ko-KR" sz="900" b="1" dirty="0"/>
              <a:t>      &lt;display value="Glucose [Moles/volume] in Blood"/&gt; </a:t>
            </a:r>
          </a:p>
          <a:p>
            <a:pPr marL="0" indent="0">
              <a:buNone/>
            </a:pPr>
            <a:r>
              <a:rPr lang="en-US" altLang="ko-KR" sz="900" b="1" dirty="0"/>
              <a:t>    &lt;/coding&gt; </a:t>
            </a:r>
          </a:p>
          <a:p>
            <a:pPr marL="0" indent="0">
              <a:buNone/>
            </a:pPr>
            <a:r>
              <a:rPr lang="en-US" altLang="ko-KR" sz="900" b="1" dirty="0"/>
              <a:t>  &lt;/code&gt; </a:t>
            </a:r>
          </a:p>
          <a:p>
            <a:pPr marL="0" indent="0">
              <a:buNone/>
            </a:pPr>
            <a:r>
              <a:rPr lang="en-US" altLang="ko-KR" sz="900" dirty="0"/>
              <a:t>  &lt;subject&gt; </a:t>
            </a:r>
          </a:p>
          <a:p>
            <a:pPr marL="0" indent="0">
              <a:buNone/>
            </a:pPr>
            <a:r>
              <a:rPr lang="en-US" altLang="ko-KR" sz="900" dirty="0"/>
              <a:t>    &lt;reference value="Patient/f001"/&gt; </a:t>
            </a:r>
          </a:p>
          <a:p>
            <a:pPr marL="0" indent="0">
              <a:buNone/>
            </a:pPr>
            <a:r>
              <a:rPr lang="en-US" altLang="ko-KR" sz="900" dirty="0"/>
              <a:t>    &lt;display value="P. van de </a:t>
            </a:r>
            <a:r>
              <a:rPr lang="en-US" altLang="ko-KR" sz="900" dirty="0" err="1"/>
              <a:t>Heuvel</a:t>
            </a:r>
            <a:r>
              <a:rPr lang="en-US" altLang="ko-KR" sz="900" dirty="0"/>
              <a:t>"/&gt; </a:t>
            </a:r>
          </a:p>
          <a:p>
            <a:pPr marL="0" indent="0">
              <a:buNone/>
            </a:pPr>
            <a:r>
              <a:rPr lang="en-US" altLang="ko-KR" sz="900" dirty="0"/>
              <a:t>  &lt;/subject&gt; </a:t>
            </a:r>
          </a:p>
          <a:p>
            <a:pPr marL="0" indent="0">
              <a:buNone/>
            </a:pPr>
            <a:r>
              <a:rPr lang="en-US" altLang="ko-KR" sz="900" dirty="0"/>
              <a:t>  &lt;</a:t>
            </a:r>
            <a:r>
              <a:rPr lang="en-US" altLang="ko-KR" sz="900" dirty="0" err="1"/>
              <a:t>effectivePeriod</a:t>
            </a:r>
            <a:r>
              <a:rPr lang="en-US" altLang="ko-KR" sz="900" dirty="0"/>
              <a:t>&gt; </a:t>
            </a:r>
          </a:p>
          <a:p>
            <a:pPr marL="0" indent="0">
              <a:buNone/>
            </a:pPr>
            <a:r>
              <a:rPr lang="en-US" altLang="ko-KR" sz="900" dirty="0"/>
              <a:t>    &lt;start value="2013-04-02T09:30:10+01:00"/&gt; </a:t>
            </a:r>
          </a:p>
          <a:p>
            <a:pPr marL="0" indent="0">
              <a:buNone/>
            </a:pPr>
            <a:r>
              <a:rPr lang="en-US" altLang="ko-KR" sz="900" dirty="0"/>
              <a:t>  &lt;/</a:t>
            </a:r>
            <a:r>
              <a:rPr lang="en-US" altLang="ko-KR" sz="900" dirty="0" err="1"/>
              <a:t>effectivePeriod</a:t>
            </a:r>
            <a:r>
              <a:rPr lang="en-US" altLang="ko-KR" sz="900" dirty="0"/>
              <a:t>&gt; </a:t>
            </a:r>
          </a:p>
          <a:p>
            <a:pPr marL="0" indent="0">
              <a:buNone/>
            </a:pPr>
            <a:r>
              <a:rPr lang="en-US" altLang="ko-KR" sz="900" dirty="0"/>
              <a:t>  &lt;issued value="2013-04-03T15:30:10+01:00"/&gt; </a:t>
            </a:r>
          </a:p>
          <a:p>
            <a:pPr marL="0" indent="0">
              <a:buNone/>
            </a:pPr>
            <a:r>
              <a:rPr lang="en-US" altLang="ko-KR" sz="900" dirty="0"/>
              <a:t>  &lt;performer&gt; </a:t>
            </a:r>
          </a:p>
          <a:p>
            <a:pPr marL="0" indent="0">
              <a:buNone/>
            </a:pPr>
            <a:r>
              <a:rPr lang="en-US" altLang="ko-KR" sz="900" dirty="0"/>
              <a:t>    &lt;reference value="Practitioner/f005"/&gt; </a:t>
            </a:r>
          </a:p>
          <a:p>
            <a:pPr marL="0" indent="0">
              <a:buNone/>
            </a:pPr>
            <a:r>
              <a:rPr lang="en-US" altLang="ko-KR" sz="900" dirty="0"/>
              <a:t>    &lt;display value="A. </a:t>
            </a:r>
            <a:r>
              <a:rPr lang="en-US" altLang="ko-KR" sz="900" dirty="0" err="1"/>
              <a:t>Langeveld</a:t>
            </a:r>
            <a:r>
              <a:rPr lang="en-US" altLang="ko-KR" sz="900" dirty="0"/>
              <a:t>"/&gt; </a:t>
            </a:r>
          </a:p>
          <a:p>
            <a:pPr marL="0" indent="0">
              <a:buNone/>
            </a:pPr>
            <a:r>
              <a:rPr lang="en-US" altLang="ko-KR" sz="900" dirty="0"/>
              <a:t>  &lt;/performer&gt; </a:t>
            </a:r>
            <a:endParaRPr lang="en-US" altLang="ko-KR" sz="900" dirty="0" smtClean="0"/>
          </a:p>
          <a:p>
            <a:pPr marL="0" indent="0">
              <a:buNone/>
            </a:pPr>
            <a:r>
              <a:rPr lang="en-US" altLang="ko-KR" sz="900" dirty="0"/>
              <a:t> &lt;valueQuantity&gt; </a:t>
            </a:r>
          </a:p>
          <a:p>
            <a:pPr marL="0" indent="0">
              <a:buNone/>
            </a:pPr>
            <a:r>
              <a:rPr lang="en-US" altLang="ko-KR" sz="900" dirty="0"/>
              <a:t>    &lt;value value="6.3"/&gt; </a:t>
            </a:r>
          </a:p>
          <a:p>
            <a:pPr marL="0" indent="0">
              <a:buNone/>
            </a:pPr>
            <a:r>
              <a:rPr lang="en-US" altLang="ko-KR" sz="900" dirty="0"/>
              <a:t>    &lt;unit value="</a:t>
            </a:r>
            <a:r>
              <a:rPr lang="en-US" altLang="ko-KR" sz="900" dirty="0" err="1"/>
              <a:t>mmol</a:t>
            </a:r>
            <a:r>
              <a:rPr lang="en-US" altLang="ko-KR" sz="900" dirty="0"/>
              <a:t>/l"/&gt; </a:t>
            </a:r>
          </a:p>
          <a:p>
            <a:pPr marL="0" indent="0">
              <a:buNone/>
            </a:pPr>
            <a:r>
              <a:rPr lang="en-US" altLang="ko-KR" sz="900" dirty="0"/>
              <a:t>    &lt;system value="http://unitsofmeasure.org"/&gt; </a:t>
            </a:r>
          </a:p>
          <a:p>
            <a:pPr marL="0" indent="0">
              <a:buNone/>
            </a:pPr>
            <a:r>
              <a:rPr lang="en-US" altLang="ko-KR" sz="900" dirty="0"/>
              <a:t>    &lt;code value="</a:t>
            </a:r>
            <a:r>
              <a:rPr lang="en-US" altLang="ko-KR" sz="900" dirty="0" err="1"/>
              <a:t>mmol</a:t>
            </a:r>
            <a:r>
              <a:rPr lang="en-US" altLang="ko-KR" sz="900" dirty="0"/>
              <a:t>/L"/&gt; </a:t>
            </a:r>
          </a:p>
          <a:p>
            <a:pPr marL="0" indent="0">
              <a:buNone/>
            </a:pPr>
            <a:r>
              <a:rPr lang="en-US" altLang="ko-KR" sz="900" dirty="0"/>
              <a:t>  &lt;/valueQuantity&gt; </a:t>
            </a:r>
          </a:p>
          <a:p>
            <a:pPr marL="0" indent="0">
              <a:buNone/>
            </a:pPr>
            <a:r>
              <a:rPr lang="en-US" altLang="ko-KR" sz="900" dirty="0"/>
              <a:t>&lt;/Observation&gt;</a:t>
            </a:r>
          </a:p>
          <a:p>
            <a:pPr marL="0" indent="0">
              <a:buNone/>
            </a:pPr>
            <a:endParaRPr lang="en-US" altLang="ko-KR" sz="900" dirty="0"/>
          </a:p>
        </p:txBody>
      </p:sp>
      <p:sp>
        <p:nvSpPr>
          <p:cNvPr id="4" name="제목 1"/>
          <p:cNvSpPr txBox="1">
            <a:spLocks/>
          </p:cNvSpPr>
          <p:nvPr/>
        </p:nvSpPr>
        <p:spPr>
          <a:xfrm>
            <a:off x="1403648" y="0"/>
            <a:ext cx="6336704" cy="836712"/>
          </a:xfrm>
          <a:prstGeom prst="rect">
            <a:avLst/>
          </a:prstGeom>
        </p:spPr>
        <p:txBody>
          <a:bodyPr vert="horz" lIns="91440" tIns="45720" rIns="91440" bIns="45720" rtlCol="0" anchor="ctr">
            <a:normAutofit fontScale="70000" lnSpcReduction="20000"/>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4000" dirty="0" smtClean="0">
                <a:solidFill>
                  <a:schemeClr val="bg1"/>
                </a:solidFill>
              </a:rPr>
              <a:t>Resource Analysis</a:t>
            </a:r>
          </a:p>
          <a:p>
            <a:r>
              <a:rPr lang="en-US" altLang="ko-KR" sz="4000" dirty="0">
                <a:solidFill>
                  <a:schemeClr val="bg1"/>
                </a:solidFill>
              </a:rPr>
              <a:t>(Blood glucose)</a:t>
            </a:r>
            <a:endParaRPr lang="ko-KR" altLang="en-US" sz="4000" dirty="0">
              <a:solidFill>
                <a:schemeClr val="bg1"/>
              </a:solidFill>
            </a:endParaRPr>
          </a:p>
        </p:txBody>
      </p:sp>
      <p:sp>
        <p:nvSpPr>
          <p:cNvPr id="6" name="왼쪽 화살표 5"/>
          <p:cNvSpPr/>
          <p:nvPr/>
        </p:nvSpPr>
        <p:spPr>
          <a:xfrm>
            <a:off x="3491880" y="5805264"/>
            <a:ext cx="720080"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왼쪽 화살표 6"/>
          <p:cNvSpPr/>
          <p:nvPr/>
        </p:nvSpPr>
        <p:spPr>
          <a:xfrm>
            <a:off x="3347864" y="4906820"/>
            <a:ext cx="720080"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왼쪽 화살표 7"/>
          <p:cNvSpPr/>
          <p:nvPr/>
        </p:nvSpPr>
        <p:spPr>
          <a:xfrm>
            <a:off x="3347864" y="4243798"/>
            <a:ext cx="720080"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왼쪽 화살표 8"/>
          <p:cNvSpPr/>
          <p:nvPr/>
        </p:nvSpPr>
        <p:spPr>
          <a:xfrm>
            <a:off x="3347864" y="3652286"/>
            <a:ext cx="720080"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왼쪽 화살표 9"/>
          <p:cNvSpPr/>
          <p:nvPr/>
        </p:nvSpPr>
        <p:spPr>
          <a:xfrm>
            <a:off x="3851920" y="2699008"/>
            <a:ext cx="720080"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왼쪽 화살표 10"/>
          <p:cNvSpPr/>
          <p:nvPr/>
        </p:nvSpPr>
        <p:spPr>
          <a:xfrm>
            <a:off x="4654352" y="1556792"/>
            <a:ext cx="720080"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5580112" y="1556792"/>
            <a:ext cx="1656184" cy="369332"/>
          </a:xfrm>
          <a:prstGeom prst="rect">
            <a:avLst/>
          </a:prstGeom>
          <a:noFill/>
        </p:spPr>
        <p:txBody>
          <a:bodyPr wrap="square" rtlCol="0">
            <a:spAutoFit/>
          </a:bodyPr>
          <a:lstStyle/>
          <a:p>
            <a:r>
              <a:rPr lang="ko-KR" altLang="en-US" dirty="0" err="1" smtClean="0"/>
              <a:t>식별자</a:t>
            </a:r>
            <a:endParaRPr lang="ko-KR" altLang="en-US" dirty="0"/>
          </a:p>
        </p:txBody>
      </p:sp>
      <p:sp>
        <p:nvSpPr>
          <p:cNvPr id="13" name="TextBox 12"/>
          <p:cNvSpPr txBox="1"/>
          <p:nvPr/>
        </p:nvSpPr>
        <p:spPr>
          <a:xfrm>
            <a:off x="5014392" y="2761862"/>
            <a:ext cx="2725960" cy="369332"/>
          </a:xfrm>
          <a:prstGeom prst="rect">
            <a:avLst/>
          </a:prstGeom>
          <a:noFill/>
        </p:spPr>
        <p:txBody>
          <a:bodyPr wrap="square" rtlCol="0">
            <a:spAutoFit/>
          </a:bodyPr>
          <a:lstStyle/>
          <a:p>
            <a:r>
              <a:rPr lang="ko-KR" altLang="en-US" dirty="0" smtClean="0"/>
              <a:t>측정 정보 </a:t>
            </a:r>
            <a:r>
              <a:rPr lang="en-US" altLang="ko-KR" dirty="0" smtClean="0"/>
              <a:t>Code</a:t>
            </a:r>
            <a:endParaRPr lang="ko-KR" altLang="en-US" dirty="0"/>
          </a:p>
        </p:txBody>
      </p:sp>
      <p:sp>
        <p:nvSpPr>
          <p:cNvPr id="14" name="TextBox 13"/>
          <p:cNvSpPr txBox="1"/>
          <p:nvPr/>
        </p:nvSpPr>
        <p:spPr>
          <a:xfrm>
            <a:off x="4427796" y="3748232"/>
            <a:ext cx="2160428" cy="369332"/>
          </a:xfrm>
          <a:prstGeom prst="rect">
            <a:avLst/>
          </a:prstGeom>
          <a:noFill/>
        </p:spPr>
        <p:txBody>
          <a:bodyPr wrap="square" rtlCol="0">
            <a:spAutoFit/>
          </a:bodyPr>
          <a:lstStyle/>
          <a:p>
            <a:r>
              <a:rPr lang="ko-KR" altLang="en-US" dirty="0" smtClean="0"/>
              <a:t>측정 대상</a:t>
            </a:r>
            <a:r>
              <a:rPr lang="en-US" altLang="ko-KR" dirty="0" smtClean="0"/>
              <a:t>(</a:t>
            </a:r>
            <a:r>
              <a:rPr lang="ko-KR" altLang="en-US" dirty="0" smtClean="0"/>
              <a:t>환자</a:t>
            </a:r>
            <a:r>
              <a:rPr lang="en-US" altLang="ko-KR" dirty="0" smtClean="0"/>
              <a:t>)</a:t>
            </a:r>
            <a:endParaRPr lang="ko-KR" altLang="en-US" dirty="0"/>
          </a:p>
        </p:txBody>
      </p:sp>
      <p:sp>
        <p:nvSpPr>
          <p:cNvPr id="15" name="TextBox 14"/>
          <p:cNvSpPr txBox="1"/>
          <p:nvPr/>
        </p:nvSpPr>
        <p:spPr>
          <a:xfrm>
            <a:off x="4418644" y="4311160"/>
            <a:ext cx="1656184" cy="369332"/>
          </a:xfrm>
          <a:prstGeom prst="rect">
            <a:avLst/>
          </a:prstGeom>
          <a:noFill/>
        </p:spPr>
        <p:txBody>
          <a:bodyPr wrap="square" rtlCol="0">
            <a:spAutoFit/>
          </a:bodyPr>
          <a:lstStyle/>
          <a:p>
            <a:r>
              <a:rPr lang="ko-KR" altLang="en-US" dirty="0" smtClean="0"/>
              <a:t>측정 일자</a:t>
            </a:r>
            <a:endParaRPr lang="ko-KR" altLang="en-US" dirty="0"/>
          </a:p>
        </p:txBody>
      </p:sp>
      <p:sp>
        <p:nvSpPr>
          <p:cNvPr id="16" name="TextBox 15"/>
          <p:cNvSpPr txBox="1"/>
          <p:nvPr/>
        </p:nvSpPr>
        <p:spPr>
          <a:xfrm>
            <a:off x="4418644" y="5027086"/>
            <a:ext cx="2601628" cy="369332"/>
          </a:xfrm>
          <a:prstGeom prst="rect">
            <a:avLst/>
          </a:prstGeom>
          <a:noFill/>
        </p:spPr>
        <p:txBody>
          <a:bodyPr wrap="square" rtlCol="0">
            <a:spAutoFit/>
          </a:bodyPr>
          <a:lstStyle/>
          <a:p>
            <a:r>
              <a:rPr lang="ko-KR" altLang="en-US" dirty="0" err="1" smtClean="0"/>
              <a:t>측정자</a:t>
            </a:r>
            <a:r>
              <a:rPr lang="en-US" altLang="ko-KR" dirty="0" smtClean="0"/>
              <a:t>(</a:t>
            </a:r>
            <a:r>
              <a:rPr lang="ko-KR" altLang="en-US" dirty="0" smtClean="0"/>
              <a:t>의사 </a:t>
            </a:r>
            <a:r>
              <a:rPr lang="en-US" altLang="ko-KR" dirty="0" smtClean="0"/>
              <a:t>or </a:t>
            </a:r>
            <a:r>
              <a:rPr lang="ko-KR" altLang="en-US" dirty="0" smtClean="0"/>
              <a:t>간호사</a:t>
            </a:r>
            <a:r>
              <a:rPr lang="en-US" altLang="ko-KR" dirty="0" smtClean="0"/>
              <a:t>)</a:t>
            </a:r>
            <a:endParaRPr lang="ko-KR" altLang="en-US" dirty="0"/>
          </a:p>
        </p:txBody>
      </p:sp>
      <p:sp>
        <p:nvSpPr>
          <p:cNvPr id="17" name="TextBox 16"/>
          <p:cNvSpPr txBox="1"/>
          <p:nvPr/>
        </p:nvSpPr>
        <p:spPr>
          <a:xfrm>
            <a:off x="4427796" y="5872626"/>
            <a:ext cx="1656184" cy="369332"/>
          </a:xfrm>
          <a:prstGeom prst="rect">
            <a:avLst/>
          </a:prstGeom>
          <a:noFill/>
        </p:spPr>
        <p:txBody>
          <a:bodyPr wrap="square" rtlCol="0">
            <a:spAutoFit/>
          </a:bodyPr>
          <a:lstStyle/>
          <a:p>
            <a:r>
              <a:rPr lang="ko-KR" altLang="en-US" smtClean="0"/>
              <a:t>측정 값</a:t>
            </a:r>
            <a:endParaRPr lang="ko-KR" altLang="en-US" dirty="0"/>
          </a:p>
        </p:txBody>
      </p:sp>
    </p:spTree>
    <p:extLst>
      <p:ext uri="{BB962C8B-B14F-4D97-AF65-F5344CB8AC3E}">
        <p14:creationId xmlns:p14="http://schemas.microsoft.com/office/powerpoint/2010/main" val="43735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txBox="1">
            <a:spLocks/>
          </p:cNvSpPr>
          <p:nvPr/>
        </p:nvSpPr>
        <p:spPr>
          <a:xfrm>
            <a:off x="1403648" y="0"/>
            <a:ext cx="6336704" cy="83671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4000" dirty="0" smtClean="0">
                <a:solidFill>
                  <a:schemeClr val="bg1"/>
                </a:solidFill>
              </a:rPr>
              <a:t>Source code</a:t>
            </a:r>
            <a:endParaRPr lang="ko-KR" altLang="en-US" sz="4000" dirty="0">
              <a:solidFill>
                <a:schemeClr val="bg1"/>
              </a:solidFill>
            </a:endParaRPr>
          </a:p>
        </p:txBody>
      </p:sp>
      <p:pic>
        <p:nvPicPr>
          <p:cNvPr id="7" name="내용 개체 틀 6"/>
          <p:cNvPicPr>
            <a:picLocks noGrp="1" noChangeAspect="1"/>
          </p:cNvPicPr>
          <p:nvPr>
            <p:ph idx="1"/>
          </p:nvPr>
        </p:nvPicPr>
        <p:blipFill>
          <a:blip r:embed="rId2"/>
          <a:stretch>
            <a:fillRect/>
          </a:stretch>
        </p:blipFill>
        <p:spPr>
          <a:xfrm>
            <a:off x="1396380" y="1124744"/>
            <a:ext cx="6168173" cy="5184576"/>
          </a:xfrm>
          <a:prstGeom prst="rect">
            <a:avLst/>
          </a:prstGeom>
        </p:spPr>
      </p:pic>
    </p:spTree>
    <p:extLst>
      <p:ext uri="{BB962C8B-B14F-4D97-AF65-F5344CB8AC3E}">
        <p14:creationId xmlns:p14="http://schemas.microsoft.com/office/powerpoint/2010/main" val="5063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052736"/>
            <a:ext cx="8229600" cy="5073427"/>
          </a:xfrm>
        </p:spPr>
        <p:txBody>
          <a:bodyPr>
            <a:normAutofit/>
          </a:bodyPr>
          <a:lstStyle/>
          <a:p>
            <a:r>
              <a:rPr lang="en-US" altLang="ko-KR" sz="2000" dirty="0" smtClean="0"/>
              <a:t>Bundle resource? - </a:t>
            </a:r>
            <a:r>
              <a:rPr lang="en-US" altLang="ko-KR" sz="2000" dirty="0"/>
              <a:t>A container for a collection of resources</a:t>
            </a:r>
            <a:r>
              <a:rPr lang="en-US" altLang="ko-KR" sz="2000" dirty="0" smtClean="0"/>
              <a:t>.</a:t>
            </a:r>
          </a:p>
          <a:p>
            <a:r>
              <a:rPr lang="en-US" altLang="ko-KR" sz="2000" dirty="0" smtClean="0"/>
              <a:t>Why? </a:t>
            </a:r>
            <a:r>
              <a:rPr lang="en-US" altLang="ko-KR" sz="2000" dirty="0"/>
              <a:t>- Resources are bundled and </a:t>
            </a:r>
            <a:r>
              <a:rPr lang="en-US" altLang="ko-KR" sz="2000" dirty="0" smtClean="0"/>
              <a:t>sent </a:t>
            </a:r>
            <a:r>
              <a:rPr lang="en-US" altLang="ko-KR" sz="2000" dirty="0"/>
              <a:t>to the server.</a:t>
            </a:r>
            <a:endParaRPr lang="en-US" altLang="ko-KR" sz="2000" dirty="0" smtClean="0"/>
          </a:p>
          <a:p>
            <a:endParaRPr lang="en-US" altLang="ko-KR" sz="2000" dirty="0"/>
          </a:p>
          <a:p>
            <a:endParaRPr lang="ko-KR" altLang="en-US" sz="2000" dirty="0"/>
          </a:p>
        </p:txBody>
      </p:sp>
      <p:sp>
        <p:nvSpPr>
          <p:cNvPr id="4" name="제목 1"/>
          <p:cNvSpPr txBox="1">
            <a:spLocks/>
          </p:cNvSpPr>
          <p:nvPr/>
        </p:nvSpPr>
        <p:spPr>
          <a:xfrm>
            <a:off x="1403648" y="0"/>
            <a:ext cx="6336704" cy="83671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4000" dirty="0" smtClean="0">
                <a:solidFill>
                  <a:schemeClr val="bg1"/>
                </a:solidFill>
              </a:rPr>
              <a:t>Bundle Resource</a:t>
            </a:r>
            <a:endParaRPr lang="ko-KR" altLang="en-US" sz="4000" dirty="0">
              <a:solidFill>
                <a:schemeClr val="bg1"/>
              </a:solidFill>
            </a:endParaRPr>
          </a:p>
        </p:txBody>
      </p:sp>
      <p:pic>
        <p:nvPicPr>
          <p:cNvPr id="6" name="그림 5"/>
          <p:cNvPicPr>
            <a:picLocks noChangeAspect="1"/>
          </p:cNvPicPr>
          <p:nvPr/>
        </p:nvPicPr>
        <p:blipFill>
          <a:blip r:embed="rId2"/>
          <a:stretch>
            <a:fillRect/>
          </a:stretch>
        </p:blipFill>
        <p:spPr>
          <a:xfrm>
            <a:off x="1835696" y="1844824"/>
            <a:ext cx="4896544" cy="4896544"/>
          </a:xfrm>
          <a:prstGeom prst="rect">
            <a:avLst/>
          </a:prstGeom>
        </p:spPr>
      </p:pic>
    </p:spTree>
    <p:extLst>
      <p:ext uri="{BB962C8B-B14F-4D97-AF65-F5344CB8AC3E}">
        <p14:creationId xmlns:p14="http://schemas.microsoft.com/office/powerpoint/2010/main" val="3271768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0" y="1124744"/>
            <a:ext cx="2843808" cy="5733256"/>
          </a:xfrm>
        </p:spPr>
        <p:txBody>
          <a:bodyPr>
            <a:normAutofit fontScale="40000" lnSpcReduction="20000"/>
          </a:bodyPr>
          <a:lstStyle/>
          <a:p>
            <a:pPr marL="0" indent="0">
              <a:buNone/>
            </a:pPr>
            <a:r>
              <a:rPr lang="en-US" altLang="ko-KR" sz="2000" dirty="0"/>
              <a:t>&lt;Bundle xmlns="http://hl7.org/</a:t>
            </a:r>
            <a:r>
              <a:rPr lang="en-US" altLang="ko-KR" sz="2000" dirty="0" err="1"/>
              <a:t>fhir</a:t>
            </a:r>
            <a:r>
              <a:rPr lang="en-US" altLang="ko-KR" sz="2000" dirty="0"/>
              <a:t>"&gt;</a:t>
            </a:r>
          </a:p>
          <a:p>
            <a:pPr marL="0" indent="0">
              <a:buNone/>
            </a:pPr>
            <a:r>
              <a:rPr lang="en-US" altLang="ko-KR" sz="2000" dirty="0"/>
              <a:t>   &lt;type value="transaction"/&gt;</a:t>
            </a:r>
          </a:p>
          <a:p>
            <a:pPr marL="0" indent="0">
              <a:buNone/>
            </a:pPr>
            <a:r>
              <a:rPr lang="en-US" altLang="ko-KR" sz="2000" dirty="0"/>
              <a:t>   &lt;entry&gt;</a:t>
            </a:r>
          </a:p>
          <a:p>
            <a:pPr marL="0" indent="0">
              <a:buNone/>
            </a:pPr>
            <a:r>
              <a:rPr lang="en-US" altLang="ko-KR" sz="2000" dirty="0"/>
              <a:t>      &lt;</a:t>
            </a:r>
            <a:r>
              <a:rPr lang="en-US" altLang="ko-KR" sz="2000" dirty="0" err="1"/>
              <a:t>fullUrl</a:t>
            </a:r>
            <a:r>
              <a:rPr lang="en-US" altLang="ko-KR" sz="2000" dirty="0"/>
              <a:t> value="urn:uuid:c012d081-c2dc-41df-8293-5ab2354ca3af"/&gt;</a:t>
            </a:r>
          </a:p>
          <a:p>
            <a:pPr marL="0" indent="0">
              <a:buNone/>
            </a:pPr>
            <a:r>
              <a:rPr lang="en-US" altLang="ko-KR" sz="2000" dirty="0"/>
              <a:t>      &lt;resource&gt;</a:t>
            </a:r>
          </a:p>
          <a:p>
            <a:pPr marL="0" indent="0">
              <a:buNone/>
            </a:pPr>
            <a:r>
              <a:rPr lang="en-US" altLang="ko-KR" sz="2000" dirty="0"/>
              <a:t>         &lt;Patient xmlns="http://hl7.org/</a:t>
            </a:r>
            <a:r>
              <a:rPr lang="en-US" altLang="ko-KR" sz="2000" dirty="0" err="1"/>
              <a:t>fhir</a:t>
            </a:r>
            <a:r>
              <a:rPr lang="en-US" altLang="ko-KR" sz="2000" dirty="0"/>
              <a:t>"&gt;</a:t>
            </a:r>
          </a:p>
          <a:p>
            <a:pPr marL="0" indent="0">
              <a:buNone/>
            </a:pPr>
            <a:r>
              <a:rPr lang="en-US" altLang="ko-KR" sz="2000" dirty="0"/>
              <a:t>            &lt;identifier&gt;</a:t>
            </a:r>
          </a:p>
          <a:p>
            <a:pPr marL="0" indent="0">
              <a:buNone/>
            </a:pPr>
            <a:r>
              <a:rPr lang="en-US" altLang="ko-KR" sz="2000" dirty="0"/>
              <a:t>               &lt;system value="http:www.knu.ac.kr"/&gt;</a:t>
            </a:r>
          </a:p>
          <a:p>
            <a:pPr marL="0" indent="0">
              <a:buNone/>
            </a:pPr>
            <a:r>
              <a:rPr lang="en-US" altLang="ko-KR" sz="2000" dirty="0"/>
              <a:t>               &lt;value value="KNU003"/&gt;</a:t>
            </a:r>
          </a:p>
          <a:p>
            <a:pPr marL="0" indent="0">
              <a:buNone/>
            </a:pPr>
            <a:r>
              <a:rPr lang="en-US" altLang="ko-KR" sz="2000" dirty="0"/>
              <a:t>            &lt;/identifier&gt;</a:t>
            </a:r>
          </a:p>
          <a:p>
            <a:pPr marL="0" indent="0">
              <a:buNone/>
            </a:pPr>
            <a:r>
              <a:rPr lang="en-US" altLang="ko-KR" sz="2000" dirty="0"/>
              <a:t>            &lt;active value="true"/&gt;</a:t>
            </a:r>
          </a:p>
          <a:p>
            <a:pPr marL="0" indent="0">
              <a:buNone/>
            </a:pPr>
            <a:r>
              <a:rPr lang="en-US" altLang="ko-KR" sz="2000" dirty="0"/>
              <a:t>            &lt;name&gt;</a:t>
            </a:r>
          </a:p>
          <a:p>
            <a:pPr marL="0" indent="0">
              <a:buNone/>
            </a:pPr>
            <a:r>
              <a:rPr lang="en-US" altLang="ko-KR" sz="2000" dirty="0"/>
              <a:t>               &lt;use value="usual"/&gt;</a:t>
            </a:r>
          </a:p>
          <a:p>
            <a:pPr marL="0" indent="0">
              <a:buNone/>
            </a:pPr>
            <a:r>
              <a:rPr lang="en-US" altLang="ko-KR" sz="2000" dirty="0"/>
              <a:t>               &lt;family value="</a:t>
            </a:r>
            <a:r>
              <a:rPr lang="ko-KR" altLang="en-US" sz="2000" dirty="0"/>
              <a:t>홍</a:t>
            </a:r>
            <a:r>
              <a:rPr lang="en-US" altLang="ko-KR" sz="2000" dirty="0"/>
              <a:t>"/&gt;</a:t>
            </a:r>
          </a:p>
          <a:p>
            <a:pPr marL="0" indent="0">
              <a:buNone/>
            </a:pPr>
            <a:r>
              <a:rPr lang="en-US" altLang="ko-KR" sz="2000" dirty="0"/>
              <a:t>               &lt;given value="</a:t>
            </a:r>
            <a:r>
              <a:rPr lang="ko-KR" altLang="en-US" sz="2000" dirty="0"/>
              <a:t>길동</a:t>
            </a:r>
            <a:r>
              <a:rPr lang="en-US" altLang="ko-KR" sz="2000" dirty="0"/>
              <a:t>"/&gt;</a:t>
            </a:r>
          </a:p>
          <a:p>
            <a:pPr marL="0" indent="0">
              <a:buNone/>
            </a:pPr>
            <a:r>
              <a:rPr lang="en-US" altLang="ko-KR" sz="2000" dirty="0"/>
              <a:t>            &lt;/name&gt;</a:t>
            </a:r>
          </a:p>
          <a:p>
            <a:pPr marL="0" indent="0">
              <a:buNone/>
            </a:pPr>
            <a:r>
              <a:rPr lang="en-US" altLang="ko-KR" sz="2000" dirty="0"/>
              <a:t>            &lt;telecom&gt;</a:t>
            </a:r>
          </a:p>
          <a:p>
            <a:pPr marL="0" indent="0">
              <a:buNone/>
            </a:pPr>
            <a:r>
              <a:rPr lang="en-US" altLang="ko-KR" sz="2000" dirty="0"/>
              <a:t>               &lt;system value="phone"/&gt;</a:t>
            </a:r>
          </a:p>
          <a:p>
            <a:pPr marL="0" indent="0">
              <a:buNone/>
            </a:pPr>
            <a:r>
              <a:rPr lang="en-US" altLang="ko-KR" sz="2000" dirty="0"/>
              <a:t>               &lt;value value="010-0000-0000"/&gt;</a:t>
            </a:r>
          </a:p>
          <a:p>
            <a:pPr marL="0" indent="0">
              <a:buNone/>
            </a:pPr>
            <a:r>
              <a:rPr lang="en-US" altLang="ko-KR" sz="2000" dirty="0"/>
              <a:t>               &lt;use value="home"/&gt;</a:t>
            </a:r>
          </a:p>
          <a:p>
            <a:pPr marL="0" indent="0">
              <a:buNone/>
            </a:pPr>
            <a:r>
              <a:rPr lang="en-US" altLang="ko-KR" sz="2000" dirty="0"/>
              <a:t>            &lt;/telecom&gt;</a:t>
            </a:r>
          </a:p>
          <a:p>
            <a:pPr marL="0" indent="0">
              <a:buNone/>
            </a:pPr>
            <a:r>
              <a:rPr lang="en-US" altLang="ko-KR" sz="2000" dirty="0"/>
              <a:t>            &lt;gender value="male"/&gt;</a:t>
            </a:r>
          </a:p>
          <a:p>
            <a:pPr marL="0" indent="0">
              <a:buNone/>
            </a:pPr>
            <a:r>
              <a:rPr lang="en-US" altLang="ko-KR" sz="2000" dirty="0"/>
              <a:t>            &lt;</a:t>
            </a:r>
            <a:r>
              <a:rPr lang="en-US" altLang="ko-KR" sz="2000" dirty="0" err="1"/>
              <a:t>birthDate</a:t>
            </a:r>
            <a:r>
              <a:rPr lang="en-US" altLang="ko-KR" sz="2000" dirty="0"/>
              <a:t> value="1999-03-01"/&gt;</a:t>
            </a:r>
          </a:p>
          <a:p>
            <a:pPr marL="0" indent="0">
              <a:buNone/>
            </a:pPr>
            <a:r>
              <a:rPr lang="en-US" altLang="ko-KR" sz="2000" dirty="0"/>
              <a:t>         &lt;/Patient&gt;</a:t>
            </a:r>
          </a:p>
          <a:p>
            <a:pPr marL="0" indent="0">
              <a:buNone/>
            </a:pPr>
            <a:r>
              <a:rPr lang="en-US" altLang="ko-KR" sz="2000" dirty="0"/>
              <a:t>      &lt;/resource&gt;</a:t>
            </a:r>
          </a:p>
          <a:p>
            <a:pPr marL="0" indent="0">
              <a:buNone/>
            </a:pPr>
            <a:r>
              <a:rPr lang="en-US" altLang="ko-KR" sz="2000" dirty="0"/>
              <a:t>      &lt;request&gt;</a:t>
            </a:r>
          </a:p>
          <a:p>
            <a:pPr marL="0" indent="0">
              <a:buNone/>
            </a:pPr>
            <a:r>
              <a:rPr lang="en-US" altLang="ko-KR" sz="2000" dirty="0"/>
              <a:t>         &lt;method value="POST"/&gt;</a:t>
            </a:r>
          </a:p>
          <a:p>
            <a:pPr marL="0" indent="0">
              <a:buNone/>
            </a:pPr>
            <a:r>
              <a:rPr lang="en-US" altLang="ko-KR" sz="2000" dirty="0"/>
              <a:t>         &lt;</a:t>
            </a:r>
            <a:r>
              <a:rPr lang="en-US" altLang="ko-KR" sz="2000" dirty="0" err="1"/>
              <a:t>url</a:t>
            </a:r>
            <a:r>
              <a:rPr lang="en-US" altLang="ko-KR" sz="2000" dirty="0"/>
              <a:t> value="Patient"/&gt;</a:t>
            </a:r>
          </a:p>
          <a:p>
            <a:pPr marL="0" indent="0">
              <a:buNone/>
            </a:pPr>
            <a:r>
              <a:rPr lang="en-US" altLang="ko-KR" sz="2000" dirty="0"/>
              <a:t>      &lt;/request&gt;</a:t>
            </a:r>
          </a:p>
          <a:p>
            <a:pPr marL="0" indent="0">
              <a:buNone/>
            </a:pPr>
            <a:r>
              <a:rPr lang="en-US" altLang="ko-KR" sz="2000" dirty="0"/>
              <a:t>   &lt;/entry&gt;</a:t>
            </a:r>
          </a:p>
          <a:p>
            <a:pPr marL="0" indent="0">
              <a:buNone/>
            </a:pPr>
            <a:r>
              <a:rPr lang="en-US" altLang="ko-KR" sz="2000" dirty="0"/>
              <a:t>   &lt;entry&gt;</a:t>
            </a:r>
          </a:p>
          <a:p>
            <a:pPr marL="0" indent="0">
              <a:buNone/>
            </a:pPr>
            <a:r>
              <a:rPr lang="en-US" altLang="ko-KR" sz="2000" dirty="0"/>
              <a:t>      &lt;</a:t>
            </a:r>
            <a:r>
              <a:rPr lang="en-US" altLang="ko-KR" sz="2000" dirty="0" err="1"/>
              <a:t>fullUrl</a:t>
            </a:r>
            <a:r>
              <a:rPr lang="en-US" altLang="ko-KR" sz="2000" dirty="0"/>
              <a:t> value="urn:uuid:8c30dc32-32ce-4369-b895-34bc3ecde057"/&gt;</a:t>
            </a:r>
          </a:p>
          <a:p>
            <a:pPr marL="0" indent="0">
              <a:buNone/>
            </a:pPr>
            <a:r>
              <a:rPr lang="en-US" altLang="ko-KR" sz="2000" dirty="0"/>
              <a:t>      &lt;resource&gt;</a:t>
            </a:r>
          </a:p>
          <a:p>
            <a:pPr marL="0" indent="0">
              <a:buNone/>
            </a:pPr>
            <a:r>
              <a:rPr lang="en-US" altLang="ko-KR" sz="2000" dirty="0"/>
              <a:t>         &lt;Device xmlns="http://hl7.org/</a:t>
            </a:r>
            <a:r>
              <a:rPr lang="en-US" altLang="ko-KR" sz="2000" dirty="0" err="1"/>
              <a:t>fhir</a:t>
            </a:r>
            <a:r>
              <a:rPr lang="en-US" altLang="ko-KR" sz="2000" dirty="0"/>
              <a:t>"&gt;</a:t>
            </a:r>
          </a:p>
          <a:p>
            <a:pPr marL="0" indent="0">
              <a:buNone/>
            </a:pPr>
            <a:r>
              <a:rPr lang="en-US" altLang="ko-KR" sz="2000" dirty="0"/>
              <a:t>            &lt;id value="1"/&gt;</a:t>
            </a:r>
          </a:p>
          <a:p>
            <a:pPr marL="0" indent="0">
              <a:buNone/>
            </a:pPr>
            <a:r>
              <a:rPr lang="en-US" altLang="ko-KR" sz="2000" dirty="0"/>
              <a:t>            &lt;identifier&gt;</a:t>
            </a:r>
          </a:p>
          <a:p>
            <a:pPr marL="0" indent="0">
              <a:buNone/>
            </a:pPr>
            <a:r>
              <a:rPr lang="en-US" altLang="ko-KR" sz="2000" dirty="0"/>
              <a:t>               &lt;system value="http:www.vanila.co.kr"/&gt;</a:t>
            </a:r>
          </a:p>
          <a:p>
            <a:pPr marL="0" indent="0">
              <a:buNone/>
            </a:pPr>
            <a:r>
              <a:rPr lang="en-US" altLang="ko-KR" sz="2000" dirty="0"/>
              <a:t>               &lt;value value="device001"/&gt;</a:t>
            </a:r>
          </a:p>
          <a:p>
            <a:pPr marL="0" indent="0">
              <a:buNone/>
            </a:pPr>
            <a:r>
              <a:rPr lang="en-US" altLang="ko-KR" sz="2000" dirty="0"/>
              <a:t>            &lt;/identifier&gt;</a:t>
            </a:r>
          </a:p>
          <a:p>
            <a:pPr marL="0" indent="0">
              <a:buNone/>
            </a:pPr>
            <a:r>
              <a:rPr lang="en-US" altLang="ko-KR" sz="2000" dirty="0" smtClean="0"/>
              <a:t>            &lt;status value="active"/&gt;</a:t>
            </a:r>
            <a:endParaRPr lang="en-US" altLang="ko-KR" sz="2000" dirty="0"/>
          </a:p>
        </p:txBody>
      </p:sp>
      <p:sp>
        <p:nvSpPr>
          <p:cNvPr id="4" name="제목 1"/>
          <p:cNvSpPr txBox="1">
            <a:spLocks/>
          </p:cNvSpPr>
          <p:nvPr/>
        </p:nvSpPr>
        <p:spPr>
          <a:xfrm>
            <a:off x="1403648" y="0"/>
            <a:ext cx="6336704" cy="83671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4000" dirty="0" smtClean="0">
                <a:solidFill>
                  <a:schemeClr val="bg1"/>
                </a:solidFill>
              </a:rPr>
              <a:t>Bundle Resource</a:t>
            </a:r>
            <a:endParaRPr lang="ko-KR" altLang="en-US" sz="4000" dirty="0">
              <a:solidFill>
                <a:schemeClr val="bg1"/>
              </a:solidFill>
            </a:endParaRPr>
          </a:p>
        </p:txBody>
      </p:sp>
      <p:sp>
        <p:nvSpPr>
          <p:cNvPr id="2" name="TextBox 1"/>
          <p:cNvSpPr txBox="1"/>
          <p:nvPr/>
        </p:nvSpPr>
        <p:spPr>
          <a:xfrm>
            <a:off x="2627784" y="980728"/>
            <a:ext cx="4749106" cy="6555641"/>
          </a:xfrm>
          <a:prstGeom prst="rect">
            <a:avLst/>
          </a:prstGeom>
          <a:noFill/>
        </p:spPr>
        <p:txBody>
          <a:bodyPr wrap="square" rtlCol="0">
            <a:spAutoFit/>
          </a:bodyPr>
          <a:lstStyle/>
          <a:p>
            <a:r>
              <a:rPr lang="en-US" altLang="ko-KR" sz="700" dirty="0" smtClean="0"/>
              <a:t>           &lt;type&gt;</a:t>
            </a:r>
          </a:p>
          <a:p>
            <a:r>
              <a:rPr lang="en-US" altLang="ko-KR" sz="700" dirty="0" smtClean="0"/>
              <a:t>               &lt;coding&gt;</a:t>
            </a:r>
          </a:p>
          <a:p>
            <a:r>
              <a:rPr lang="en-US" altLang="ko-KR" sz="700" dirty="0" smtClean="0"/>
              <a:t>                  &lt;system value="urn:iso:std:iso:11073:10101"/&gt;</a:t>
            </a:r>
          </a:p>
          <a:p>
            <a:r>
              <a:rPr lang="en-US" altLang="ko-KR" sz="700" dirty="0" smtClean="0"/>
              <a:t>                  &lt;code value="4172"/&gt;</a:t>
            </a:r>
          </a:p>
          <a:p>
            <a:r>
              <a:rPr lang="en-US" altLang="ko-KR" sz="700" dirty="0" smtClean="0"/>
              <a:t>                  &lt;display value="MDC_DEV_ANALY_PRESS_BLD"/&gt;</a:t>
            </a:r>
          </a:p>
          <a:p>
            <a:r>
              <a:rPr lang="en-US" altLang="ko-KR" sz="700" dirty="0" smtClean="0"/>
              <a:t>               &lt;/coding&gt;</a:t>
            </a:r>
          </a:p>
          <a:p>
            <a:r>
              <a:rPr lang="en-US" altLang="ko-KR" sz="700" dirty="0" smtClean="0"/>
              <a:t>            &lt;/type&gt;</a:t>
            </a:r>
          </a:p>
          <a:p>
            <a:r>
              <a:rPr lang="en-US" altLang="ko-KR" sz="700" dirty="0" smtClean="0"/>
              <a:t>            &lt;</a:t>
            </a:r>
            <a:r>
              <a:rPr lang="en-US" altLang="ko-KR" sz="700" dirty="0" err="1" smtClean="0"/>
              <a:t>lotNumber</a:t>
            </a:r>
            <a:r>
              <a:rPr lang="en-US" altLang="ko-KR" sz="700" dirty="0" smtClean="0"/>
              <a:t> value="20150301001"/&gt;</a:t>
            </a:r>
          </a:p>
          <a:p>
            <a:r>
              <a:rPr lang="en-US" altLang="ko-KR" sz="700" dirty="0" smtClean="0"/>
              <a:t>            </a:t>
            </a:r>
            <a:r>
              <a:rPr lang="en-US" altLang="ko-KR" sz="700" dirty="0"/>
              <a:t>&lt;manufacturer value="VANILLA"/&gt;</a:t>
            </a:r>
          </a:p>
          <a:p>
            <a:r>
              <a:rPr lang="en-US" altLang="ko-KR" sz="700" dirty="0"/>
              <a:t>            &lt;</a:t>
            </a:r>
            <a:r>
              <a:rPr lang="en-US" altLang="ko-KR" sz="700" dirty="0" err="1"/>
              <a:t>manufactureDate</a:t>
            </a:r>
            <a:r>
              <a:rPr lang="en-US" altLang="ko-KR" sz="700" dirty="0"/>
              <a:t> value="3885-02-01T00:00:00+09:00"/&gt;</a:t>
            </a:r>
          </a:p>
          <a:p>
            <a:r>
              <a:rPr lang="en-US" altLang="ko-KR" sz="700" dirty="0"/>
              <a:t>            &lt;model value="BPM01"/&gt;</a:t>
            </a:r>
          </a:p>
          <a:p>
            <a:r>
              <a:rPr lang="en-US" altLang="ko-KR" sz="700" dirty="0"/>
              <a:t>            &lt;patient&gt;</a:t>
            </a:r>
          </a:p>
          <a:p>
            <a:r>
              <a:rPr lang="en-US" altLang="ko-KR" sz="700" dirty="0"/>
              <a:t>               &lt;reference value="p1"/&gt;</a:t>
            </a:r>
          </a:p>
          <a:p>
            <a:r>
              <a:rPr lang="en-US" altLang="ko-KR" sz="700" dirty="0"/>
              <a:t>            &lt;/patient&gt;</a:t>
            </a:r>
          </a:p>
          <a:p>
            <a:r>
              <a:rPr lang="en-US" altLang="ko-KR" sz="700" dirty="0"/>
              <a:t>         &lt;/Device&gt;</a:t>
            </a:r>
          </a:p>
          <a:p>
            <a:r>
              <a:rPr lang="en-US" altLang="ko-KR" sz="700" dirty="0"/>
              <a:t>      &lt;/resource&gt;</a:t>
            </a:r>
          </a:p>
          <a:p>
            <a:r>
              <a:rPr lang="en-US" altLang="ko-KR" sz="700" dirty="0"/>
              <a:t>      &lt;request&gt;</a:t>
            </a:r>
          </a:p>
          <a:p>
            <a:r>
              <a:rPr lang="en-US" altLang="ko-KR" sz="700" dirty="0"/>
              <a:t>         &lt;method value="POST"/&gt;</a:t>
            </a:r>
          </a:p>
          <a:p>
            <a:r>
              <a:rPr lang="en-US" altLang="ko-KR" sz="700" dirty="0"/>
              <a:t>         &lt;</a:t>
            </a:r>
            <a:r>
              <a:rPr lang="en-US" altLang="ko-KR" sz="700" dirty="0" err="1"/>
              <a:t>url</a:t>
            </a:r>
            <a:r>
              <a:rPr lang="en-US" altLang="ko-KR" sz="700" dirty="0"/>
              <a:t> value="device"/&gt;</a:t>
            </a:r>
          </a:p>
          <a:p>
            <a:r>
              <a:rPr lang="en-US" altLang="ko-KR" sz="700" dirty="0"/>
              <a:t>      &lt;/request&gt;</a:t>
            </a:r>
          </a:p>
          <a:p>
            <a:r>
              <a:rPr lang="en-US" altLang="ko-KR" sz="700" dirty="0"/>
              <a:t>   &lt;/entry&gt;</a:t>
            </a:r>
          </a:p>
          <a:p>
            <a:r>
              <a:rPr lang="en-US" altLang="ko-KR" sz="700" dirty="0"/>
              <a:t>   &lt;entry&gt;</a:t>
            </a:r>
          </a:p>
          <a:p>
            <a:r>
              <a:rPr lang="en-US" altLang="ko-KR" sz="700" dirty="0"/>
              <a:t>      &lt;</a:t>
            </a:r>
            <a:r>
              <a:rPr lang="en-US" altLang="ko-KR" sz="700" dirty="0" err="1"/>
              <a:t>fullUrl</a:t>
            </a:r>
            <a:r>
              <a:rPr lang="en-US" altLang="ko-KR" sz="700" dirty="0"/>
              <a:t> value="urn:uuid:4fd161f0-52b7-4389-a013-398694697d9e"/&gt;</a:t>
            </a:r>
          </a:p>
          <a:p>
            <a:r>
              <a:rPr lang="en-US" altLang="ko-KR" sz="700" dirty="0"/>
              <a:t>      &lt;resource&gt;</a:t>
            </a:r>
          </a:p>
          <a:p>
            <a:r>
              <a:rPr lang="en-US" altLang="ko-KR" sz="700" dirty="0"/>
              <a:t>         &lt;DeviceComponent xmlns="http://hl7.org/</a:t>
            </a:r>
            <a:r>
              <a:rPr lang="en-US" altLang="ko-KR" sz="700" dirty="0" err="1"/>
              <a:t>fhir</a:t>
            </a:r>
            <a:r>
              <a:rPr lang="en-US" altLang="ko-KR" sz="700" dirty="0"/>
              <a:t>"&gt;</a:t>
            </a:r>
          </a:p>
          <a:p>
            <a:r>
              <a:rPr lang="en-US" altLang="ko-KR" sz="700" dirty="0"/>
              <a:t>            &lt;id value="1"/&gt;</a:t>
            </a:r>
          </a:p>
          <a:p>
            <a:r>
              <a:rPr lang="en-US" altLang="ko-KR" sz="700" dirty="0"/>
              <a:t>            &lt;identifier&gt;</a:t>
            </a:r>
          </a:p>
          <a:p>
            <a:r>
              <a:rPr lang="en-US" altLang="ko-KR" sz="700" dirty="0"/>
              <a:t>               &lt;system value="http:www.vanila.co.kr"/&gt;</a:t>
            </a:r>
          </a:p>
          <a:p>
            <a:r>
              <a:rPr lang="en-US" altLang="ko-KR" sz="700" dirty="0"/>
              <a:t>               &lt;value value="mds001"/&gt;</a:t>
            </a:r>
          </a:p>
          <a:p>
            <a:r>
              <a:rPr lang="en-US" altLang="ko-KR" sz="700" dirty="0"/>
              <a:t>            &lt;/identifier&gt;</a:t>
            </a:r>
          </a:p>
          <a:p>
            <a:r>
              <a:rPr lang="en-US" altLang="ko-KR" sz="700" dirty="0"/>
              <a:t>            &lt;type&gt;</a:t>
            </a:r>
          </a:p>
          <a:p>
            <a:r>
              <a:rPr lang="en-US" altLang="ko-KR" sz="700" dirty="0"/>
              <a:t>               &lt;coding&gt;</a:t>
            </a:r>
          </a:p>
          <a:p>
            <a:r>
              <a:rPr lang="en-US" altLang="ko-KR" sz="700" dirty="0"/>
              <a:t>                  &lt;system value="urn:iso:std:iso:11073:10101"/&gt;</a:t>
            </a:r>
          </a:p>
          <a:p>
            <a:r>
              <a:rPr lang="en-US" altLang="ko-KR" sz="700" dirty="0"/>
              <a:t>                  &lt;code value="4173"/&gt;</a:t>
            </a:r>
          </a:p>
          <a:p>
            <a:r>
              <a:rPr lang="en-US" altLang="ko-KR" sz="700" dirty="0"/>
              <a:t>                  &lt;display value="MDC_DEV_ANALY_PRESS_BLD_MDS"/&gt;</a:t>
            </a:r>
          </a:p>
          <a:p>
            <a:r>
              <a:rPr lang="en-US" altLang="ko-KR" sz="700" dirty="0"/>
              <a:t>               &lt;/coding&gt;</a:t>
            </a:r>
          </a:p>
          <a:p>
            <a:r>
              <a:rPr lang="en-US" altLang="ko-KR" sz="700" dirty="0"/>
              <a:t>            &lt;/type&gt;</a:t>
            </a:r>
          </a:p>
          <a:p>
            <a:r>
              <a:rPr lang="en-US" altLang="ko-KR" sz="700" dirty="0"/>
              <a:t>            &lt;</a:t>
            </a:r>
            <a:r>
              <a:rPr lang="en-US" altLang="ko-KR" sz="700" dirty="0" err="1"/>
              <a:t>lastSystemChange</a:t>
            </a:r>
            <a:r>
              <a:rPr lang="en-US" altLang="ko-KR" sz="700" dirty="0"/>
              <a:t> value="3885-02-01T00:00:00.000+09:00"/&gt;</a:t>
            </a:r>
          </a:p>
          <a:p>
            <a:r>
              <a:rPr lang="en-US" altLang="ko-KR" sz="700" dirty="0"/>
              <a:t>    &lt;source&gt;</a:t>
            </a:r>
          </a:p>
          <a:p>
            <a:r>
              <a:rPr lang="en-US" altLang="ko-KR" sz="700" dirty="0"/>
              <a:t>               &lt;reference value="urn:uuid:8c30dc32-32ce-4369-b895-34bc3ecde057"/&gt;</a:t>
            </a:r>
          </a:p>
          <a:p>
            <a:r>
              <a:rPr lang="en-US" altLang="ko-KR" sz="700" dirty="0"/>
              <a:t>            &lt;/source&gt;</a:t>
            </a:r>
          </a:p>
          <a:p>
            <a:r>
              <a:rPr lang="en-US" altLang="ko-KR" sz="700" dirty="0"/>
              <a:t>         &lt;/DeviceComponent&gt;</a:t>
            </a:r>
          </a:p>
          <a:p>
            <a:r>
              <a:rPr lang="en-US" altLang="ko-KR" sz="700" dirty="0"/>
              <a:t>      &lt;/resource&gt;</a:t>
            </a:r>
          </a:p>
          <a:p>
            <a:r>
              <a:rPr lang="en-US" altLang="ko-KR" sz="700" dirty="0"/>
              <a:t>      &lt;request&gt;</a:t>
            </a:r>
          </a:p>
          <a:p>
            <a:r>
              <a:rPr lang="en-US" altLang="ko-KR" sz="700" dirty="0"/>
              <a:t>         &lt;method value="POST"/&gt;</a:t>
            </a:r>
          </a:p>
          <a:p>
            <a:r>
              <a:rPr lang="en-US" altLang="ko-KR" sz="700" dirty="0"/>
              <a:t>         &lt;</a:t>
            </a:r>
            <a:r>
              <a:rPr lang="en-US" altLang="ko-KR" sz="700" dirty="0" err="1"/>
              <a:t>url</a:t>
            </a:r>
            <a:r>
              <a:rPr lang="en-US" altLang="ko-KR" sz="700" dirty="0"/>
              <a:t> value="DeviceComponent"/&gt;</a:t>
            </a:r>
          </a:p>
          <a:p>
            <a:r>
              <a:rPr lang="en-US" altLang="ko-KR" sz="700" dirty="0"/>
              <a:t>      &lt;/request&gt;</a:t>
            </a:r>
          </a:p>
          <a:p>
            <a:r>
              <a:rPr lang="en-US" altLang="ko-KR" sz="700" dirty="0"/>
              <a:t>   &lt;/entry&gt;</a:t>
            </a:r>
          </a:p>
          <a:p>
            <a:r>
              <a:rPr lang="en-US" altLang="ko-KR" sz="700" dirty="0"/>
              <a:t>   &lt;entry&gt;</a:t>
            </a:r>
          </a:p>
          <a:p>
            <a:r>
              <a:rPr lang="en-US" altLang="ko-KR" sz="700" dirty="0"/>
              <a:t>      &lt;</a:t>
            </a:r>
            <a:r>
              <a:rPr lang="en-US" altLang="ko-KR" sz="700" dirty="0" err="1"/>
              <a:t>fullUrl</a:t>
            </a:r>
            <a:r>
              <a:rPr lang="en-US" altLang="ko-KR" sz="700" dirty="0"/>
              <a:t> value="urn:uuid:26705150-01cb-4393-b3f6-e7b931409bc7"/&gt;</a:t>
            </a:r>
          </a:p>
          <a:p>
            <a:r>
              <a:rPr lang="en-US" altLang="ko-KR" sz="700" dirty="0"/>
              <a:t>      &lt;resource&gt;</a:t>
            </a:r>
          </a:p>
          <a:p>
            <a:r>
              <a:rPr lang="en-US" altLang="ko-KR" sz="700" dirty="0"/>
              <a:t>         &lt;Observation xmlns="http://hl7.org/</a:t>
            </a:r>
            <a:r>
              <a:rPr lang="en-US" altLang="ko-KR" sz="700" dirty="0" err="1"/>
              <a:t>fhir</a:t>
            </a:r>
            <a:r>
              <a:rPr lang="en-US" altLang="ko-KR" sz="700" dirty="0"/>
              <a:t>"&gt;</a:t>
            </a:r>
          </a:p>
          <a:p>
            <a:r>
              <a:rPr lang="en-US" altLang="ko-KR" sz="700" dirty="0"/>
              <a:t>            &lt;identifier&gt;</a:t>
            </a:r>
          </a:p>
          <a:p>
            <a:r>
              <a:rPr lang="en-US" altLang="ko-KR" sz="700" dirty="0"/>
              <a:t>               &lt;system value="http://www.knu.ac.kr"/&gt;</a:t>
            </a:r>
          </a:p>
          <a:p>
            <a:r>
              <a:rPr lang="en-US" altLang="ko-KR" sz="700" dirty="0"/>
              <a:t>               &lt;value value="bpm001"/&gt;</a:t>
            </a:r>
          </a:p>
          <a:p>
            <a:r>
              <a:rPr lang="en-US" altLang="ko-KR" sz="700" dirty="0"/>
              <a:t>            &lt;/identifier&gt;</a:t>
            </a:r>
          </a:p>
          <a:p>
            <a:r>
              <a:rPr lang="en-US" altLang="ko-KR" sz="700" dirty="0"/>
              <a:t>            &lt;status value="registered"/&gt;</a:t>
            </a:r>
          </a:p>
          <a:p>
            <a:r>
              <a:rPr lang="en-US" altLang="ko-KR" sz="700" dirty="0"/>
              <a:t>            &lt;code&gt;</a:t>
            </a:r>
          </a:p>
          <a:p>
            <a:r>
              <a:rPr lang="en-US" altLang="ko-KR" sz="700" dirty="0"/>
              <a:t>               &lt;coding&gt;</a:t>
            </a:r>
          </a:p>
          <a:p>
            <a:endParaRPr lang="ko-KR" altLang="en-US" sz="700" dirty="0"/>
          </a:p>
        </p:txBody>
      </p:sp>
      <p:sp>
        <p:nvSpPr>
          <p:cNvPr id="6" name="TextBox 5"/>
          <p:cNvSpPr txBox="1"/>
          <p:nvPr/>
        </p:nvSpPr>
        <p:spPr>
          <a:xfrm>
            <a:off x="5916115" y="980728"/>
            <a:ext cx="3203849" cy="7201972"/>
          </a:xfrm>
          <a:prstGeom prst="rect">
            <a:avLst/>
          </a:prstGeom>
          <a:noFill/>
        </p:spPr>
        <p:txBody>
          <a:bodyPr wrap="square" rtlCol="0">
            <a:spAutoFit/>
          </a:bodyPr>
          <a:lstStyle/>
          <a:p>
            <a:r>
              <a:rPr lang="en-US" altLang="ko-KR" sz="700" dirty="0" smtClean="0"/>
              <a:t>&lt;</a:t>
            </a:r>
            <a:r>
              <a:rPr lang="en-US" altLang="ko-KR" sz="700" dirty="0"/>
              <a:t>system value="https://rtmms.nist.gov"/&gt;</a:t>
            </a:r>
          </a:p>
          <a:p>
            <a:r>
              <a:rPr lang="en-US" altLang="ko-KR" sz="700" dirty="0"/>
              <a:t>                  &lt;code value="150020"/&gt;</a:t>
            </a:r>
          </a:p>
          <a:p>
            <a:r>
              <a:rPr lang="en-US" altLang="ko-KR" sz="700" dirty="0"/>
              <a:t>                  &lt;display value="MDC_PRESS_BLD_NONINV"/&gt;</a:t>
            </a:r>
          </a:p>
          <a:p>
            <a:r>
              <a:rPr lang="en-US" altLang="ko-KR" sz="700" dirty="0"/>
              <a:t>               &lt;/coding&gt;</a:t>
            </a:r>
          </a:p>
          <a:p>
            <a:r>
              <a:rPr lang="en-US" altLang="ko-KR" sz="700" dirty="0"/>
              <a:t>            &lt;/code&gt;</a:t>
            </a:r>
          </a:p>
          <a:p>
            <a:r>
              <a:rPr lang="en-US" altLang="ko-KR" sz="700" dirty="0"/>
              <a:t>            &lt;subject&gt;</a:t>
            </a:r>
          </a:p>
          <a:p>
            <a:r>
              <a:rPr lang="en-US" altLang="ko-KR" sz="700" dirty="0"/>
              <a:t>               &lt;reference value="urn:uuid:c012d081-c2dc-41df-8293-5ab2354ca3af"/&gt;</a:t>
            </a:r>
          </a:p>
          <a:p>
            <a:r>
              <a:rPr lang="en-US" altLang="ko-KR" sz="700" dirty="0"/>
              <a:t>            &lt;/subject&gt;</a:t>
            </a:r>
          </a:p>
          <a:p>
            <a:r>
              <a:rPr lang="en-US" altLang="ko-KR" sz="700" dirty="0"/>
              <a:t>            &lt;bodySite&gt;</a:t>
            </a:r>
          </a:p>
          <a:p>
            <a:r>
              <a:rPr lang="en-US" altLang="ko-KR" sz="700" dirty="0"/>
              <a:t>               &lt;coding&gt;</a:t>
            </a:r>
          </a:p>
          <a:p>
            <a:r>
              <a:rPr lang="en-US" altLang="ko-KR" sz="700" dirty="0"/>
              <a:t>                  &lt;system value="http://snomed.info/</a:t>
            </a:r>
            <a:r>
              <a:rPr lang="en-US" altLang="ko-KR" sz="700" dirty="0" err="1"/>
              <a:t>sct</a:t>
            </a:r>
            <a:r>
              <a:rPr lang="en-US" altLang="ko-KR" sz="700" dirty="0"/>
              <a:t>"/&gt;</a:t>
            </a:r>
          </a:p>
          <a:p>
            <a:r>
              <a:rPr lang="en-US" altLang="ko-KR" sz="700" dirty="0"/>
              <a:t>                  &lt;code value="368209003"/&gt;</a:t>
            </a:r>
          </a:p>
          <a:p>
            <a:r>
              <a:rPr lang="en-US" altLang="ko-KR" sz="700" dirty="0"/>
              <a:t>               &lt;/coding&gt;</a:t>
            </a:r>
          </a:p>
          <a:p>
            <a:r>
              <a:rPr lang="en-US" altLang="ko-KR" sz="700" dirty="0"/>
              <a:t>            &lt;/bodySite&gt;</a:t>
            </a:r>
          </a:p>
          <a:p>
            <a:r>
              <a:rPr lang="en-US" altLang="ko-KR" sz="700" dirty="0"/>
              <a:t>            &lt;device&gt;</a:t>
            </a:r>
          </a:p>
          <a:p>
            <a:r>
              <a:rPr lang="en-US" altLang="ko-KR" sz="700" dirty="0"/>
              <a:t>               &lt;reference value="urn:uuid:8c30dc32-32ce-4369-b895-34bc3ecde057"/&gt;</a:t>
            </a:r>
          </a:p>
          <a:p>
            <a:r>
              <a:rPr lang="en-US" altLang="ko-KR" sz="700" dirty="0"/>
              <a:t>            &lt;/device&gt;</a:t>
            </a:r>
          </a:p>
          <a:p>
            <a:r>
              <a:rPr lang="en-US" altLang="ko-KR" sz="700" dirty="0"/>
              <a:t>            &lt;component&gt;</a:t>
            </a:r>
          </a:p>
          <a:p>
            <a:r>
              <a:rPr lang="en-US" altLang="ko-KR" sz="700" dirty="0"/>
              <a:t>               &lt;code&gt;</a:t>
            </a:r>
          </a:p>
          <a:p>
            <a:r>
              <a:rPr lang="en-US" altLang="ko-KR" sz="700" dirty="0"/>
              <a:t>                  &lt;coding&gt;</a:t>
            </a:r>
          </a:p>
          <a:p>
            <a:r>
              <a:rPr lang="en-US" altLang="ko-KR" sz="700" dirty="0"/>
              <a:t>                     &lt;system value="https://rtmms.nist.gov"/&gt;</a:t>
            </a:r>
          </a:p>
          <a:p>
            <a:r>
              <a:rPr lang="en-US" altLang="ko-KR" sz="700" dirty="0"/>
              <a:t>                     &lt;code value="150021"/&gt;</a:t>
            </a:r>
          </a:p>
          <a:p>
            <a:r>
              <a:rPr lang="en-US" altLang="ko-KR" sz="700" dirty="0"/>
              <a:t>                     &lt;display value="MDC_PRESS_BLD_NONINV_SYS"/&gt;</a:t>
            </a:r>
          </a:p>
          <a:p>
            <a:r>
              <a:rPr lang="en-US" altLang="ko-KR" sz="700" dirty="0"/>
              <a:t>                  &lt;/coding&gt;</a:t>
            </a:r>
          </a:p>
          <a:p>
            <a:r>
              <a:rPr lang="en-US" altLang="ko-KR" sz="700" dirty="0"/>
              <a:t>               &lt;/code&gt;</a:t>
            </a:r>
          </a:p>
          <a:p>
            <a:r>
              <a:rPr lang="en-US" altLang="ko-KR" sz="700" dirty="0"/>
              <a:t>               &lt;valueQuantity&gt;</a:t>
            </a:r>
          </a:p>
          <a:p>
            <a:r>
              <a:rPr lang="en-US" altLang="ko-KR" sz="700" dirty="0"/>
              <a:t>                  &lt;value value="70"/&gt;</a:t>
            </a:r>
          </a:p>
          <a:p>
            <a:r>
              <a:rPr lang="en-US" altLang="ko-KR" sz="700" dirty="0"/>
              <a:t>                  &lt;unit value="mm[Hg]"/&gt;</a:t>
            </a:r>
          </a:p>
          <a:p>
            <a:r>
              <a:rPr lang="en-US" altLang="ko-KR" sz="700" dirty="0"/>
              <a:t>               &lt;/valueQuantity&gt;</a:t>
            </a:r>
          </a:p>
          <a:p>
            <a:r>
              <a:rPr lang="en-US" altLang="ko-KR" sz="700" dirty="0"/>
              <a:t>            &lt;/component&gt;</a:t>
            </a:r>
          </a:p>
          <a:p>
            <a:r>
              <a:rPr lang="en-US" altLang="ko-KR" sz="700" dirty="0"/>
              <a:t>            &lt;component&gt;</a:t>
            </a:r>
          </a:p>
          <a:p>
            <a:r>
              <a:rPr lang="en-US" altLang="ko-KR" sz="700" dirty="0"/>
              <a:t>               &lt;code&gt;</a:t>
            </a:r>
          </a:p>
          <a:p>
            <a:r>
              <a:rPr lang="en-US" altLang="ko-KR" sz="700" dirty="0"/>
              <a:t>                  &lt;coding&gt;</a:t>
            </a:r>
          </a:p>
          <a:p>
            <a:r>
              <a:rPr lang="en-US" altLang="ko-KR" sz="700" dirty="0"/>
              <a:t>                     &lt;system value="https://rtmms.nist.gov"/&gt;</a:t>
            </a:r>
          </a:p>
          <a:p>
            <a:r>
              <a:rPr lang="en-US" altLang="ko-KR" sz="700" dirty="0"/>
              <a:t>                     &lt;code value="150022"/&gt;</a:t>
            </a:r>
          </a:p>
          <a:p>
            <a:r>
              <a:rPr lang="en-US" altLang="ko-KR" sz="700" dirty="0"/>
              <a:t>                     &lt;display value="MDC_PRESS_BLD_NONINV_DIA"/&gt;</a:t>
            </a:r>
          </a:p>
          <a:p>
            <a:r>
              <a:rPr lang="en-US" altLang="ko-KR" sz="700" dirty="0"/>
              <a:t>                  &lt;/coding&gt;</a:t>
            </a:r>
          </a:p>
          <a:p>
            <a:r>
              <a:rPr lang="en-US" altLang="ko-KR" sz="700" dirty="0"/>
              <a:t>               &lt;/code&gt;</a:t>
            </a:r>
          </a:p>
          <a:p>
            <a:r>
              <a:rPr lang="en-US" altLang="ko-KR" sz="700" dirty="0"/>
              <a:t>               &lt;valueQuantity&gt;</a:t>
            </a:r>
          </a:p>
          <a:p>
            <a:r>
              <a:rPr lang="en-US" altLang="ko-KR" sz="700" dirty="0"/>
              <a:t>                  &lt;value value="130"/&gt;</a:t>
            </a:r>
          </a:p>
          <a:p>
            <a:r>
              <a:rPr lang="en-US" altLang="ko-KR" sz="700" dirty="0"/>
              <a:t>                  &lt;unit value="mm[Hg]"/&gt;</a:t>
            </a:r>
          </a:p>
          <a:p>
            <a:r>
              <a:rPr lang="en-US" altLang="ko-KR" sz="700" dirty="0"/>
              <a:t>               &lt;/valueQuantity&gt;</a:t>
            </a:r>
          </a:p>
          <a:p>
            <a:r>
              <a:rPr lang="en-US" altLang="ko-KR" sz="700" dirty="0"/>
              <a:t>            &lt;/component&gt;</a:t>
            </a:r>
          </a:p>
          <a:p>
            <a:r>
              <a:rPr lang="en-US" altLang="ko-KR" sz="700" dirty="0"/>
              <a:t>            &lt;component&gt;</a:t>
            </a:r>
          </a:p>
          <a:p>
            <a:r>
              <a:rPr lang="en-US" altLang="ko-KR" sz="700" dirty="0"/>
              <a:t>               &lt;code&gt;</a:t>
            </a:r>
          </a:p>
          <a:p>
            <a:r>
              <a:rPr lang="en-US" altLang="ko-KR" sz="700" dirty="0"/>
              <a:t>                  &lt;coding&gt;</a:t>
            </a:r>
          </a:p>
          <a:p>
            <a:r>
              <a:rPr lang="en-US" altLang="ko-KR" sz="700" dirty="0"/>
              <a:t>                     &lt;system value="https://rtmms.nist.gov"/&gt;</a:t>
            </a:r>
          </a:p>
          <a:p>
            <a:r>
              <a:rPr lang="en-US" altLang="ko-KR" sz="700" dirty="0"/>
              <a:t>                     &lt;code value="150023"/&gt;</a:t>
            </a:r>
          </a:p>
          <a:p>
            <a:r>
              <a:rPr lang="en-US" altLang="ko-KR" sz="700" dirty="0"/>
              <a:t>                     &lt;display value="MDC_PRESS_BLD_NONINV_MEAN"/&gt;</a:t>
            </a:r>
          </a:p>
          <a:p>
            <a:r>
              <a:rPr lang="en-US" altLang="ko-KR" sz="700" dirty="0"/>
              <a:t>                  &lt;/coding&gt;</a:t>
            </a:r>
          </a:p>
          <a:p>
            <a:r>
              <a:rPr lang="en-US" altLang="ko-KR" sz="700" dirty="0"/>
              <a:t>               &lt;/code&gt;</a:t>
            </a:r>
          </a:p>
          <a:p>
            <a:r>
              <a:rPr lang="en-US" altLang="ko-KR" sz="700" dirty="0"/>
              <a:t>               &lt;valueQuantity&gt;</a:t>
            </a:r>
          </a:p>
          <a:p>
            <a:r>
              <a:rPr lang="en-US" altLang="ko-KR" sz="700" dirty="0"/>
              <a:t>                  &lt;value value="100"/&gt;</a:t>
            </a:r>
          </a:p>
          <a:p>
            <a:r>
              <a:rPr lang="en-US" altLang="ko-KR" sz="700" dirty="0"/>
              <a:t>                  &lt;unit value="mm[Hg]"/&gt;</a:t>
            </a:r>
          </a:p>
          <a:p>
            <a:r>
              <a:rPr lang="en-US" altLang="ko-KR" sz="700" dirty="0"/>
              <a:t>               &lt;/valueQuantity&gt;</a:t>
            </a:r>
          </a:p>
          <a:p>
            <a:r>
              <a:rPr lang="en-US" altLang="ko-KR" sz="700" dirty="0"/>
              <a:t>            &lt;/component&gt;</a:t>
            </a:r>
          </a:p>
          <a:p>
            <a:r>
              <a:rPr lang="en-US" altLang="ko-KR" sz="700" dirty="0"/>
              <a:t>         &lt;/Observation&gt;</a:t>
            </a:r>
          </a:p>
          <a:p>
            <a:r>
              <a:rPr lang="en-US" altLang="ko-KR" sz="700" dirty="0"/>
              <a:t>      &lt;/resource&gt;</a:t>
            </a:r>
          </a:p>
          <a:p>
            <a:r>
              <a:rPr lang="en-US" altLang="ko-KR" sz="700" dirty="0"/>
              <a:t>      &lt;request&gt;</a:t>
            </a:r>
          </a:p>
          <a:p>
            <a:r>
              <a:rPr lang="en-US" altLang="ko-KR" sz="700" dirty="0"/>
              <a:t>         &lt;method value="POST"/&gt;</a:t>
            </a:r>
          </a:p>
          <a:p>
            <a:r>
              <a:rPr lang="en-US" altLang="ko-KR" sz="700" dirty="0"/>
              <a:t>         &lt;</a:t>
            </a:r>
            <a:r>
              <a:rPr lang="en-US" altLang="ko-KR" sz="700" dirty="0" err="1"/>
              <a:t>url</a:t>
            </a:r>
            <a:r>
              <a:rPr lang="en-US" altLang="ko-KR" sz="700" dirty="0"/>
              <a:t> value="Observation"/&gt;</a:t>
            </a:r>
          </a:p>
          <a:p>
            <a:r>
              <a:rPr lang="en-US" altLang="ko-KR" sz="700" dirty="0"/>
              <a:t>      &lt;/request&gt;</a:t>
            </a:r>
          </a:p>
          <a:p>
            <a:r>
              <a:rPr lang="en-US" altLang="ko-KR" sz="700" dirty="0"/>
              <a:t>   &lt;/entry&gt;</a:t>
            </a:r>
          </a:p>
          <a:p>
            <a:r>
              <a:rPr lang="en-US" altLang="ko-KR" sz="700" dirty="0"/>
              <a:t>&lt;/Bundle&gt;</a:t>
            </a:r>
            <a:endParaRPr lang="ko-KR" altLang="en-US" sz="700" dirty="0"/>
          </a:p>
        </p:txBody>
      </p:sp>
      <p:sp>
        <p:nvSpPr>
          <p:cNvPr id="7" name="직사각형 6"/>
          <p:cNvSpPr/>
          <p:nvPr/>
        </p:nvSpPr>
        <p:spPr>
          <a:xfrm>
            <a:off x="2771800" y="3253452"/>
            <a:ext cx="3456384" cy="29118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4139952" y="2463105"/>
            <a:ext cx="1872208" cy="646331"/>
          </a:xfrm>
          <a:prstGeom prst="rect">
            <a:avLst/>
          </a:prstGeom>
          <a:noFill/>
        </p:spPr>
        <p:txBody>
          <a:bodyPr wrap="square" rtlCol="0">
            <a:spAutoFit/>
          </a:bodyPr>
          <a:lstStyle/>
          <a:p>
            <a:r>
              <a:rPr lang="en-US" altLang="ko-KR" dirty="0" smtClean="0"/>
              <a:t>Entry</a:t>
            </a:r>
            <a:r>
              <a:rPr lang="ko-KR" altLang="en-US" dirty="0" smtClean="0"/>
              <a:t>안에 </a:t>
            </a:r>
            <a:r>
              <a:rPr lang="en-US" altLang="ko-KR" dirty="0" smtClean="0"/>
              <a:t>Resource </a:t>
            </a:r>
            <a:r>
              <a:rPr lang="ko-KR" altLang="en-US" dirty="0" smtClean="0"/>
              <a:t>포함 </a:t>
            </a:r>
            <a:endParaRPr lang="ko-KR" altLang="en-US" dirty="0"/>
          </a:p>
        </p:txBody>
      </p:sp>
    </p:spTree>
    <p:extLst>
      <p:ext uri="{BB962C8B-B14F-4D97-AF65-F5344CB8AC3E}">
        <p14:creationId xmlns:p14="http://schemas.microsoft.com/office/powerpoint/2010/main" val="4289482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txBox="1">
            <a:spLocks/>
          </p:cNvSpPr>
          <p:nvPr/>
        </p:nvSpPr>
        <p:spPr>
          <a:xfrm>
            <a:off x="1403648" y="0"/>
            <a:ext cx="6336704" cy="83671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4000" dirty="0" smtClean="0">
                <a:solidFill>
                  <a:schemeClr val="bg1"/>
                </a:solidFill>
              </a:rPr>
              <a:t>Make Bundle Resource </a:t>
            </a:r>
            <a:endParaRPr lang="ko-KR" altLang="en-US" sz="4000" dirty="0">
              <a:solidFill>
                <a:schemeClr val="bg1"/>
              </a:solidFill>
            </a:endParaRPr>
          </a:p>
        </p:txBody>
      </p:sp>
      <p:pic>
        <p:nvPicPr>
          <p:cNvPr id="8" name="내용 개체 틀 7"/>
          <p:cNvPicPr>
            <a:picLocks noGrp="1" noChangeAspect="1"/>
          </p:cNvPicPr>
          <p:nvPr>
            <p:ph idx="1"/>
          </p:nvPr>
        </p:nvPicPr>
        <p:blipFill>
          <a:blip r:embed="rId2"/>
          <a:stretch>
            <a:fillRect/>
          </a:stretch>
        </p:blipFill>
        <p:spPr>
          <a:xfrm>
            <a:off x="1511660" y="1268760"/>
            <a:ext cx="6120680" cy="5249615"/>
          </a:xfrm>
          <a:prstGeom prst="rect">
            <a:avLst/>
          </a:prstGeom>
        </p:spPr>
      </p:pic>
    </p:spTree>
    <p:extLst>
      <p:ext uri="{BB962C8B-B14F-4D97-AF65-F5344CB8AC3E}">
        <p14:creationId xmlns:p14="http://schemas.microsoft.com/office/powerpoint/2010/main" val="3072163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내용 개체 틀 1"/>
          <p:cNvPicPr>
            <a:picLocks noGrp="1" noChangeAspect="1"/>
          </p:cNvPicPr>
          <p:nvPr>
            <p:ph idx="1"/>
          </p:nvPr>
        </p:nvPicPr>
        <p:blipFill>
          <a:blip r:embed="rId2"/>
          <a:stretch>
            <a:fillRect/>
          </a:stretch>
        </p:blipFill>
        <p:spPr>
          <a:xfrm>
            <a:off x="1553741" y="1092969"/>
            <a:ext cx="6192688" cy="5763493"/>
          </a:xfrm>
          <a:prstGeom prst="rect">
            <a:avLst/>
          </a:prstGeom>
        </p:spPr>
      </p:pic>
      <p:sp>
        <p:nvSpPr>
          <p:cNvPr id="4" name="제목 1"/>
          <p:cNvSpPr txBox="1">
            <a:spLocks/>
          </p:cNvSpPr>
          <p:nvPr/>
        </p:nvSpPr>
        <p:spPr>
          <a:xfrm>
            <a:off x="1403648" y="0"/>
            <a:ext cx="6336704" cy="83671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4000" dirty="0" smtClean="0">
                <a:solidFill>
                  <a:schemeClr val="bg1"/>
                </a:solidFill>
              </a:rPr>
              <a:t>Add Resource</a:t>
            </a:r>
            <a:endParaRPr lang="ko-KR" altLang="en-US" sz="4000" dirty="0">
              <a:solidFill>
                <a:schemeClr val="bg1"/>
              </a:solidFill>
            </a:endParaRPr>
          </a:p>
        </p:txBody>
      </p:sp>
      <p:sp>
        <p:nvSpPr>
          <p:cNvPr id="5" name="직사각형 4"/>
          <p:cNvSpPr/>
          <p:nvPr/>
        </p:nvSpPr>
        <p:spPr>
          <a:xfrm>
            <a:off x="1979712" y="5733256"/>
            <a:ext cx="4176464" cy="1008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3647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1746</TotalTime>
  <Words>1668</Words>
  <Application>Microsoft Office PowerPoint</Application>
  <PresentationFormat>화면 슬라이드 쇼(4:3)</PresentationFormat>
  <Paragraphs>328</Paragraphs>
  <Slides>26</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26</vt:i4>
      </vt:variant>
    </vt:vector>
  </HeadingPairs>
  <TitlesOfParts>
    <vt:vector size="29" baseType="lpstr">
      <vt:lpstr>맑은 고딕</vt:lpstr>
      <vt:lpstr>Arial</vt:lpstr>
      <vt:lpstr>Office 테마</vt:lpstr>
      <vt:lpstr>의료정보학시스템</vt:lpstr>
      <vt:lpstr>Resources</vt:lpstr>
      <vt:lpstr>Device Resource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JAVA GUI</vt:lpstr>
      <vt:lpstr>AWT &amp; Swing</vt:lpstr>
      <vt:lpstr>Containers and Components</vt:lpstr>
      <vt:lpstr>PowerPoint 프레젠테이션</vt:lpstr>
      <vt:lpstr>Class</vt:lpstr>
      <vt:lpstr>Simple example 1</vt:lpstr>
      <vt:lpstr>Example code</vt:lpstr>
      <vt:lpstr>Example code</vt:lpstr>
      <vt:lpstr>Reference site</vt:lpstr>
      <vt:lpstr>Blood pressure example</vt:lpstr>
      <vt:lpstr>Blood pressure example</vt:lpstr>
      <vt:lpstr>Blood pressure example</vt:lpstr>
      <vt:lpstr>Blood pressure example</vt:lpstr>
      <vt:lpstr>Result</vt:lpstr>
      <vt:lpstr>Assignment </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셀프케어를 위한 맞춤형 음악 서비스 모바일 어플리케이션 개발</dc:title>
  <dc:creator>grkang</dc:creator>
  <cp:lastModifiedBy>kwon</cp:lastModifiedBy>
  <cp:revision>322</cp:revision>
  <cp:lastPrinted>2016-11-24T01:42:14Z</cp:lastPrinted>
  <dcterms:created xsi:type="dcterms:W3CDTF">2016-11-23T14:36:56Z</dcterms:created>
  <dcterms:modified xsi:type="dcterms:W3CDTF">2017-11-19T23:52:31Z</dcterms:modified>
</cp:coreProperties>
</file>