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2" r:id="rId10"/>
    <p:sldId id="323" r:id="rId11"/>
    <p:sldId id="324" r:id="rId12"/>
    <p:sldId id="325" r:id="rId13"/>
    <p:sldId id="326" r:id="rId14"/>
    <p:sldId id="327" r:id="rId15"/>
    <p:sldId id="321" r:id="rId16"/>
    <p:sldId id="329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1" r:id="rId27"/>
    <p:sldId id="340" r:id="rId28"/>
    <p:sldId id="284" r:id="rId2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16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3F734-E5D9-458E-B4A7-783C5344F39A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CFA47-D36C-4206-A0CE-A8D3156C80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35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A2993-C535-4428-A03C-6120ACC39499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E4D4-31C4-4677-9D78-BA2D5DCA47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D36E3-1A80-4826-9EA4-3E8C5DACE5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97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37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2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91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7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48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62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0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8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2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0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2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389DF-C8C0-4E0E-A578-53A818F46177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49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hapifhir.i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index.html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0" y="3175"/>
            <a:ext cx="91313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458909"/>
            <a:ext cx="8640960" cy="1470025"/>
          </a:xfrm>
        </p:spPr>
        <p:txBody>
          <a:bodyPr>
            <a:noAutofit/>
          </a:bodyPr>
          <a:lstStyle/>
          <a:p>
            <a:r>
              <a:rPr lang="ko-KR" altLang="en-US" sz="4800" b="1" dirty="0">
                <a:solidFill>
                  <a:srgbClr val="E46C0A"/>
                </a:solidFill>
              </a:rPr>
              <a:t>의료정보학시스템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8032" y="3857628"/>
            <a:ext cx="7772400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accent1"/>
                </a:solidFill>
              </a:rPr>
              <a:t>Device on FHIR 1</a:t>
            </a:r>
          </a:p>
          <a:p>
            <a:endParaRPr lang="en-US" altLang="ko-KR" sz="700" b="1" dirty="0">
              <a:solidFill>
                <a:schemeClr val="accent1"/>
              </a:solidFill>
            </a:endParaRPr>
          </a:p>
          <a:p>
            <a:r>
              <a:rPr lang="en-US" altLang="ko-KR" sz="700" b="1" dirty="0">
                <a:solidFill>
                  <a:schemeClr val="accent1"/>
                </a:solidFill>
              </a:rPr>
              <a:t>Dept. of Computer Science &amp; Engineering</a:t>
            </a:r>
          </a:p>
          <a:p>
            <a:r>
              <a:rPr lang="en-US" altLang="ko-KR" sz="700" b="1" dirty="0">
                <a:solidFill>
                  <a:schemeClr val="accent1"/>
                </a:solidFill>
              </a:rPr>
              <a:t>College of IT</a:t>
            </a:r>
          </a:p>
          <a:p>
            <a:r>
              <a:rPr lang="en-US" altLang="ko-KR" sz="700" b="1" dirty="0" err="1">
                <a:solidFill>
                  <a:schemeClr val="accent1"/>
                </a:solidFill>
              </a:rPr>
              <a:t>Kyungpook</a:t>
            </a:r>
            <a:r>
              <a:rPr lang="en-US" altLang="ko-KR" sz="700" b="1" dirty="0">
                <a:solidFill>
                  <a:schemeClr val="accent1"/>
                </a:solidFill>
              </a:rPr>
              <a:t> National University</a:t>
            </a:r>
          </a:p>
          <a:p>
            <a:endParaRPr lang="en-US" altLang="ko-KR" sz="1800" b="1" dirty="0">
              <a:solidFill>
                <a:schemeClr val="accent1"/>
              </a:solidFill>
            </a:endParaRPr>
          </a:p>
          <a:p>
            <a:r>
              <a:rPr lang="en-US" altLang="ko-KR" sz="1800" b="1" dirty="0">
                <a:solidFill>
                  <a:schemeClr val="accent1"/>
                </a:solidFill>
              </a:rPr>
              <a:t>2017.10.23.</a:t>
            </a:r>
          </a:p>
        </p:txBody>
      </p:sp>
    </p:spTree>
    <p:extLst>
      <p:ext uri="{BB962C8B-B14F-4D97-AF65-F5344CB8AC3E}">
        <p14:creationId xmlns:p14="http://schemas.microsoft.com/office/powerpoint/2010/main" val="197315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6488" y="116632"/>
            <a:ext cx="6131024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Install JAVA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 descr="http://cfile27.uf.tistory.com/image/247487445878E04621018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90" y="1600200"/>
            <a:ext cx="413462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68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6488" y="116632"/>
            <a:ext cx="6131024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Install JAVA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124" name="Picture 4" descr="http://cfile28.uf.tistory.com/image/2342D94954A23B702AD60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040790"/>
            <a:ext cx="4608512" cy="578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89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6488" y="116632"/>
            <a:ext cx="6131024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Install JAVA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2290" name="Picture 2" descr="http://cfile10.uf.tistory.com/image/241CF9445878E04912167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303" y="1600200"/>
            <a:ext cx="419139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380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6488" y="116632"/>
            <a:ext cx="6131024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Install JAVA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272" name="Picture 8" descr="http://cfile23.uf.tistory.com/image/2631D535587A200915F5C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2891631"/>
            <a:ext cx="41338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66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6488" y="116632"/>
            <a:ext cx="6131024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Install JAVA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42" name="Picture 2" descr="http://cfile1.uf.tistory.com/image/231CC6405878E3EF1D840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2" y="3434556"/>
            <a:ext cx="50958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479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6488" y="116632"/>
            <a:ext cx="6131024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Install Eclipse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529" y="1327302"/>
            <a:ext cx="7160941" cy="4525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0097" y="6173179"/>
            <a:ext cx="3823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http://www.eclipse.org/downloads/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450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6488" y="116632"/>
            <a:ext cx="6131024" cy="706090"/>
          </a:xfrm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Download </a:t>
            </a:r>
            <a:r>
              <a:rPr lang="en-US" altLang="ko-KR" sz="3200" dirty="0" err="1">
                <a:solidFill>
                  <a:schemeClr val="bg1"/>
                </a:solidFill>
              </a:rPr>
              <a:t>Hapi</a:t>
            </a:r>
            <a:r>
              <a:rPr lang="en-US" altLang="ko-KR" sz="3200" dirty="0">
                <a:solidFill>
                  <a:schemeClr val="bg1"/>
                </a:solidFill>
              </a:rPr>
              <a:t> FHIR for JAVA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733256"/>
            <a:ext cx="8229600" cy="536923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hlinkClick r:id="rId2"/>
              </a:rPr>
              <a:t>http://hapifhir.io/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68760"/>
            <a:ext cx="8449748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22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6488" y="116632"/>
            <a:ext cx="6131024" cy="706090"/>
          </a:xfrm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Download </a:t>
            </a:r>
            <a:r>
              <a:rPr lang="en-US" altLang="ko-KR" sz="3200" dirty="0" err="1">
                <a:solidFill>
                  <a:schemeClr val="bg1"/>
                </a:solidFill>
              </a:rPr>
              <a:t>Hapi</a:t>
            </a:r>
            <a:r>
              <a:rPr lang="en-US" altLang="ko-KR" sz="3200" dirty="0">
                <a:solidFill>
                  <a:schemeClr val="bg1"/>
                </a:solidFill>
              </a:rPr>
              <a:t> FHIR for JAVA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28" y="2586991"/>
            <a:ext cx="7857143" cy="2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49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6488" y="116632"/>
            <a:ext cx="6131024" cy="706090"/>
          </a:xfrm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Download </a:t>
            </a:r>
            <a:r>
              <a:rPr lang="en-US" altLang="ko-KR" sz="3200" dirty="0" err="1">
                <a:solidFill>
                  <a:schemeClr val="bg1"/>
                </a:solidFill>
              </a:rPr>
              <a:t>Hapi</a:t>
            </a:r>
            <a:r>
              <a:rPr lang="en-US" altLang="ko-KR" sz="3200" dirty="0">
                <a:solidFill>
                  <a:schemeClr val="bg1"/>
                </a:solidFill>
              </a:rPr>
              <a:t> FHIR for JAVA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511" y="1600200"/>
            <a:ext cx="739697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89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6488" y="116632"/>
            <a:ext cx="6131024" cy="706090"/>
          </a:xfrm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Download </a:t>
            </a:r>
            <a:r>
              <a:rPr lang="en-US" altLang="ko-KR" sz="3200" dirty="0" err="1">
                <a:solidFill>
                  <a:schemeClr val="bg1"/>
                </a:solidFill>
              </a:rPr>
              <a:t>Hapi</a:t>
            </a:r>
            <a:r>
              <a:rPr lang="en-US" altLang="ko-KR" sz="3200" dirty="0">
                <a:solidFill>
                  <a:schemeClr val="bg1"/>
                </a:solidFill>
              </a:rPr>
              <a:t> FHIR for JAVA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4331"/>
            <a:ext cx="8229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7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</a:rPr>
              <a:t>DoF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r>
              <a:rPr lang="ko-KR" altLang="en-US" sz="4000" dirty="0">
                <a:solidFill>
                  <a:schemeClr val="bg1"/>
                </a:solidFill>
              </a:rPr>
              <a:t>프로파일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000" dirty="0" err="1"/>
              <a:t>DoF</a:t>
            </a:r>
            <a:r>
              <a:rPr lang="ko-KR" altLang="ko-KR" sz="2000" dirty="0"/>
              <a:t>(</a:t>
            </a:r>
            <a:r>
              <a:rPr lang="ko-KR" altLang="ko-KR" sz="2000" dirty="0" err="1"/>
              <a:t>Device</a:t>
            </a:r>
            <a:r>
              <a:rPr lang="ko-KR" altLang="ko-KR" sz="2000" dirty="0"/>
              <a:t> </a:t>
            </a:r>
            <a:r>
              <a:rPr lang="ko-KR" altLang="ko-KR" sz="2000" dirty="0" err="1"/>
              <a:t>on</a:t>
            </a:r>
            <a:r>
              <a:rPr lang="ko-KR" altLang="ko-KR" sz="2000" dirty="0"/>
              <a:t> FHIR)는 HL7 FHIR 리소스 및 프로파일을 활용하여, 의미적으로 일관성 있는 의료기기 정보교환을 보장하기 위한 공동협력의 결과물이다. (Devices </a:t>
            </a:r>
            <a:r>
              <a:rPr lang="ko-KR" altLang="ko-KR" sz="2000" dirty="0" err="1"/>
              <a:t>on</a:t>
            </a:r>
            <a:r>
              <a:rPr lang="ko-KR" altLang="ko-KR" sz="2000" dirty="0"/>
              <a:t> FHIR </a:t>
            </a:r>
            <a:r>
              <a:rPr lang="ko-KR" altLang="ko-KR" sz="2000" dirty="0" err="1"/>
              <a:t>is</a:t>
            </a:r>
            <a:r>
              <a:rPr lang="ko-KR" altLang="ko-KR" sz="2000" dirty="0"/>
              <a:t> </a:t>
            </a:r>
            <a:r>
              <a:rPr lang="ko-KR" altLang="ko-KR" sz="2000" dirty="0" err="1"/>
              <a:t>a</a:t>
            </a:r>
            <a:r>
              <a:rPr lang="ko-KR" altLang="ko-KR" sz="2000" dirty="0"/>
              <a:t> </a:t>
            </a:r>
            <a:r>
              <a:rPr lang="ko-KR" altLang="ko-KR" sz="2000" dirty="0" err="1"/>
              <a:t>collaborative</a:t>
            </a:r>
            <a:r>
              <a:rPr lang="ko-KR" altLang="ko-KR" sz="2000" dirty="0"/>
              <a:t> </a:t>
            </a:r>
            <a:r>
              <a:rPr lang="ko-KR" altLang="ko-KR" sz="2000" dirty="0" err="1"/>
              <a:t>effort</a:t>
            </a:r>
            <a:r>
              <a:rPr lang="ko-KR" altLang="ko-KR" sz="2000" dirty="0"/>
              <a:t> </a:t>
            </a:r>
            <a:r>
              <a:rPr lang="ko-KR" altLang="ko-KR" sz="2000" dirty="0" err="1"/>
              <a:t>to</a:t>
            </a:r>
            <a:r>
              <a:rPr lang="ko-KR" altLang="ko-KR" sz="2000" dirty="0"/>
              <a:t> </a:t>
            </a:r>
            <a:r>
              <a:rPr lang="ko-KR" altLang="ko-KR" sz="2000" dirty="0" err="1"/>
              <a:t>ensure</a:t>
            </a:r>
            <a:r>
              <a:rPr lang="ko-KR" altLang="ko-KR" sz="2000" dirty="0"/>
              <a:t> </a:t>
            </a:r>
            <a:r>
              <a:rPr lang="ko-KR" altLang="ko-KR" sz="2000" dirty="0" err="1"/>
              <a:t>semantically</a:t>
            </a:r>
            <a:r>
              <a:rPr lang="ko-KR" altLang="ko-KR" sz="2000" dirty="0"/>
              <a:t> </a:t>
            </a:r>
            <a:r>
              <a:rPr lang="ko-KR" altLang="ko-KR" sz="2000" dirty="0" err="1"/>
              <a:t>consistent</a:t>
            </a:r>
            <a:r>
              <a:rPr lang="ko-KR" altLang="ko-KR" sz="2000" dirty="0"/>
              <a:t> </a:t>
            </a:r>
            <a:r>
              <a:rPr lang="ko-KR" altLang="ko-KR" sz="2000" dirty="0" err="1"/>
              <a:t>device</a:t>
            </a:r>
            <a:r>
              <a:rPr lang="ko-KR" altLang="ko-KR" sz="2000" dirty="0"/>
              <a:t> </a:t>
            </a:r>
            <a:r>
              <a:rPr lang="ko-KR" altLang="ko-KR" sz="2000" dirty="0" err="1"/>
              <a:t>information</a:t>
            </a:r>
            <a:r>
              <a:rPr lang="ko-KR" altLang="ko-KR" sz="2000" dirty="0"/>
              <a:t> </a:t>
            </a:r>
            <a:r>
              <a:rPr lang="ko-KR" altLang="ko-KR" sz="2000" dirty="0" err="1"/>
              <a:t>exchange</a:t>
            </a:r>
            <a:r>
              <a:rPr lang="ko-KR" altLang="ko-KR" sz="2000" dirty="0"/>
              <a:t> </a:t>
            </a:r>
            <a:r>
              <a:rPr lang="ko-KR" altLang="ko-KR" sz="2000" dirty="0" err="1"/>
              <a:t>whether</a:t>
            </a:r>
            <a:r>
              <a:rPr lang="ko-KR" altLang="ko-KR" sz="2000" dirty="0"/>
              <a:t> </a:t>
            </a:r>
            <a:r>
              <a:rPr lang="ko-KR" altLang="ko-KR" sz="2000" dirty="0" err="1"/>
              <a:t>achieved</a:t>
            </a:r>
            <a:r>
              <a:rPr lang="ko-KR" altLang="ko-KR" sz="2000" dirty="0"/>
              <a:t> </a:t>
            </a:r>
            <a:r>
              <a:rPr lang="ko-KR" altLang="ko-KR" sz="2000" dirty="0" err="1"/>
              <a:t>using</a:t>
            </a:r>
            <a:r>
              <a:rPr lang="ko-KR" altLang="ko-KR" sz="2000" dirty="0"/>
              <a:t> </a:t>
            </a:r>
            <a:r>
              <a:rPr lang="ko-KR" altLang="ko-KR" sz="2000" dirty="0" err="1"/>
              <a:t>current</a:t>
            </a:r>
            <a:r>
              <a:rPr lang="ko-KR" altLang="ko-KR" sz="2000" dirty="0"/>
              <a:t> HL7 FHIR-</a:t>
            </a:r>
            <a:r>
              <a:rPr lang="ko-KR" altLang="ko-KR" sz="2000" dirty="0" err="1"/>
              <a:t>based</a:t>
            </a:r>
            <a:r>
              <a:rPr lang="ko-KR" altLang="ko-KR" sz="2000" dirty="0"/>
              <a:t> </a:t>
            </a:r>
            <a:r>
              <a:rPr lang="ko-KR" altLang="ko-KR" sz="2000" dirty="0" err="1"/>
              <a:t>resource</a:t>
            </a:r>
            <a:r>
              <a:rPr lang="ko-KR" altLang="ko-KR" sz="2000" dirty="0"/>
              <a:t> &amp; </a:t>
            </a:r>
            <a:r>
              <a:rPr lang="ko-KR" altLang="ko-KR" sz="2000" dirty="0" err="1"/>
              <a:t>profiles</a:t>
            </a:r>
            <a:r>
              <a:rPr lang="ko-KR" altLang="ko-KR" sz="2000" dirty="0"/>
              <a:t>) 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14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6488" y="116632"/>
            <a:ext cx="6131024" cy="706090"/>
          </a:xfrm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Download </a:t>
            </a:r>
            <a:r>
              <a:rPr lang="en-US" altLang="ko-KR" sz="3200" dirty="0" err="1">
                <a:solidFill>
                  <a:schemeClr val="bg1"/>
                </a:solidFill>
              </a:rPr>
              <a:t>Hapi</a:t>
            </a:r>
            <a:r>
              <a:rPr lang="en-US" altLang="ko-KR" sz="3200" dirty="0">
                <a:solidFill>
                  <a:schemeClr val="bg1"/>
                </a:solidFill>
              </a:rPr>
              <a:t> FHIR for JAVA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481" y="1600200"/>
            <a:ext cx="596303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24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6488" y="116632"/>
            <a:ext cx="6131024" cy="706090"/>
          </a:xfrm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Download </a:t>
            </a:r>
            <a:r>
              <a:rPr lang="en-US" altLang="ko-KR" sz="3200" dirty="0" err="1">
                <a:solidFill>
                  <a:schemeClr val="bg1"/>
                </a:solidFill>
              </a:rPr>
              <a:t>Hapi</a:t>
            </a:r>
            <a:r>
              <a:rPr lang="en-US" altLang="ko-KR" sz="3200" dirty="0">
                <a:solidFill>
                  <a:schemeClr val="bg1"/>
                </a:solidFill>
              </a:rPr>
              <a:t> FHIR for JAVA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047" y="1610800"/>
            <a:ext cx="5961905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1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6488" y="116632"/>
            <a:ext cx="6131024" cy="706090"/>
          </a:xfrm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Make Resource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524" y="1777467"/>
            <a:ext cx="4980952" cy="4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24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Make Resource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008" y="1340768"/>
            <a:ext cx="6048672" cy="542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14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-11914"/>
            <a:ext cx="8229600" cy="11430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Make Resource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428" y="2529848"/>
            <a:ext cx="3257143" cy="26666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1679" y="5661248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자신의 이름 전화번호 등을 기입하여 </a:t>
            </a:r>
            <a:endParaRPr lang="en-US" altLang="ko-KR" dirty="0"/>
          </a:p>
          <a:p>
            <a:pPr algn="ctr"/>
            <a:r>
              <a:rPr lang="ko-KR" altLang="en-US" dirty="0"/>
              <a:t>제출하세요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0584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1914"/>
            <a:ext cx="8229600" cy="11430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Make Resource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Assignment </a:t>
            </a:r>
          </a:p>
          <a:p>
            <a:r>
              <a:rPr lang="en-US" altLang="ko-KR" dirty="0"/>
              <a:t>Input your phone number, name, and date of birth.</a:t>
            </a:r>
          </a:p>
          <a:p>
            <a:r>
              <a:rPr lang="en-US" altLang="ko-KR" dirty="0"/>
              <a:t>Submit your </a:t>
            </a:r>
            <a:r>
              <a:rPr lang="en-US" altLang="ko-KR" b="1" dirty="0"/>
              <a:t>source code </a:t>
            </a:r>
            <a:r>
              <a:rPr lang="en-US" altLang="ko-KR" dirty="0"/>
              <a:t>and </a:t>
            </a:r>
            <a:r>
              <a:rPr lang="en-US" altLang="ko-KR" b="1" dirty="0"/>
              <a:t>captured image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037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1914"/>
            <a:ext cx="8229600" cy="11430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Summit page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lms.knu.ac.kr 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348880"/>
            <a:ext cx="6300415" cy="410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42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842" y="1600200"/>
            <a:ext cx="693831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99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91313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7450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</a:rPr>
              <a:t>DoF</a:t>
            </a:r>
            <a:r>
              <a:rPr lang="en-US" altLang="ko-KR" sz="4000" dirty="0">
                <a:solidFill>
                  <a:schemeClr val="bg1"/>
                </a:solidFill>
              </a:rPr>
              <a:t> Transaction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6219" y="1600200"/>
            <a:ext cx="1951561" cy="452596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59" y="5085185"/>
            <a:ext cx="1497350" cy="1296144"/>
          </a:xfrm>
          <a:prstGeom prst="rect">
            <a:avLst/>
          </a:prstGeom>
        </p:spPr>
      </p:pic>
      <p:pic>
        <p:nvPicPr>
          <p:cNvPr id="13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73" t="12395" b="52514"/>
          <a:stretch/>
        </p:blipFill>
        <p:spPr>
          <a:xfrm rot="5400000">
            <a:off x="5933406" y="3145243"/>
            <a:ext cx="1579465" cy="1421958"/>
          </a:xfrm>
          <a:prstGeom prst="rect">
            <a:avLst/>
          </a:prstGeom>
        </p:spPr>
      </p:pic>
      <p:pic>
        <p:nvPicPr>
          <p:cNvPr id="1026" name="Picture 2" descr="server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283" y="855559"/>
            <a:ext cx="2087778" cy="17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96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Resources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27584" y="1412776"/>
            <a:ext cx="8064896" cy="5184576"/>
            <a:chOff x="866775" y="1276125"/>
            <a:chExt cx="11744325" cy="5635737"/>
          </a:xfrm>
        </p:grpSpPr>
        <p:sp>
          <p:nvSpPr>
            <p:cNvPr id="5" name="Text Box 24"/>
            <p:cNvSpPr txBox="1"/>
            <p:nvPr/>
          </p:nvSpPr>
          <p:spPr>
            <a:xfrm>
              <a:off x="4914900" y="2190750"/>
              <a:ext cx="54864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ko-KR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source</a:t>
              </a:r>
              <a:endParaRPr lang="ko-KR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894949" y="1658062"/>
              <a:ext cx="1581300" cy="8001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ko-KR" sz="120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Device</a:t>
              </a:r>
              <a:endParaRPr lang="ko-KR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66775" y="1276125"/>
              <a:ext cx="5495611" cy="743101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ko-KR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DeviceComponent</a:t>
              </a:r>
              <a:endParaRPr lang="ko-KR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ko-KR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&lt;MDS&gt;</a:t>
              </a:r>
              <a:endParaRPr lang="ko-KR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35853" y="2538260"/>
              <a:ext cx="5664653" cy="743101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ko-KR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DeviceComponent</a:t>
              </a:r>
              <a:endParaRPr lang="ko-KR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ko-KR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&lt;VMD&gt;</a:t>
              </a:r>
              <a:endParaRPr lang="ko-KR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05187" y="4633472"/>
              <a:ext cx="3598415" cy="638101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ko-KR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DeviceMetric</a:t>
              </a:r>
              <a:endParaRPr lang="ko-KR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543800" y="5695950"/>
              <a:ext cx="2181300" cy="6381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ko-KR" sz="1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Observation</a:t>
              </a:r>
              <a:endParaRPr lang="ko-KR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57300" y="6234000"/>
              <a:ext cx="2181300" cy="6381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ko-KR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Patient</a:t>
              </a:r>
              <a:endParaRPr lang="ko-KR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28714" y="3571273"/>
              <a:ext cx="5962852" cy="743101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ko-KR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DeviceComponent</a:t>
              </a:r>
              <a:endParaRPr lang="ko-KR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ko-KR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&lt;CHAN&gt;</a:t>
              </a:r>
              <a:endParaRPr lang="ko-KR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3048075" y="1647675"/>
              <a:ext cx="4752900" cy="533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4" name="직선 화살표 연결선 13"/>
            <p:cNvCxnSpPr/>
            <p:nvPr/>
          </p:nvCxnSpPr>
          <p:spPr>
            <a:xfrm rot="10800000" flipH="1">
              <a:off x="4238625" y="2181275"/>
              <a:ext cx="3562500" cy="728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5" name="직선 화살표 연결선 14"/>
            <p:cNvCxnSpPr/>
            <p:nvPr/>
          </p:nvCxnSpPr>
          <p:spPr>
            <a:xfrm rot="10800000" flipH="1">
              <a:off x="5810325" y="2181225"/>
              <a:ext cx="1990800" cy="1762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" name="직선 화살표 연결선 15"/>
            <p:cNvCxnSpPr/>
            <p:nvPr/>
          </p:nvCxnSpPr>
          <p:spPr>
            <a:xfrm rot="10800000" flipH="1">
              <a:off x="6362700" y="2181112"/>
              <a:ext cx="1438200" cy="245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" name="직선 화살표 연결선 16"/>
            <p:cNvCxnSpPr/>
            <p:nvPr/>
          </p:nvCxnSpPr>
          <p:spPr>
            <a:xfrm flipH="1">
              <a:off x="3438600" y="6015000"/>
              <a:ext cx="4105200" cy="538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8" name="꺾인 연결선 17"/>
            <p:cNvCxnSpPr/>
            <p:nvPr/>
          </p:nvCxnSpPr>
          <p:spPr>
            <a:xfrm rot="10800000">
              <a:off x="1957425" y="2019275"/>
              <a:ext cx="178500" cy="890700"/>
            </a:xfrm>
            <a:prstGeom prst="bentConnector2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" name="꺾인 연결선 18"/>
            <p:cNvCxnSpPr/>
            <p:nvPr/>
          </p:nvCxnSpPr>
          <p:spPr>
            <a:xfrm rot="10800000">
              <a:off x="3187125" y="3281625"/>
              <a:ext cx="441900" cy="661800"/>
            </a:xfrm>
            <a:prstGeom prst="bentConnector2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" name="꺾인 연결선 19"/>
            <p:cNvCxnSpPr/>
            <p:nvPr/>
          </p:nvCxnSpPr>
          <p:spPr>
            <a:xfrm rot="10800000">
              <a:off x="4719750" y="4314862"/>
              <a:ext cx="785700" cy="638100"/>
            </a:xfrm>
            <a:prstGeom prst="bentConnector2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" name="꺾인 연결선 20"/>
            <p:cNvCxnSpPr/>
            <p:nvPr/>
          </p:nvCxnSpPr>
          <p:spPr>
            <a:xfrm rot="10800000">
              <a:off x="6362700" y="5271900"/>
              <a:ext cx="1181100" cy="743100"/>
            </a:xfrm>
            <a:prstGeom prst="bentConnector2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2" name="Text Box 41"/>
            <p:cNvSpPr txBox="1"/>
            <p:nvPr/>
          </p:nvSpPr>
          <p:spPr>
            <a:xfrm>
              <a:off x="4533900" y="1504950"/>
              <a:ext cx="54864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ko-KR" sz="120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source</a:t>
              </a:r>
              <a:endParaRPr lang="ko-KR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3" name="Text Box 42"/>
            <p:cNvSpPr txBox="1"/>
            <p:nvPr/>
          </p:nvSpPr>
          <p:spPr>
            <a:xfrm>
              <a:off x="5676900" y="2876550"/>
              <a:ext cx="54864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ko-KR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source</a:t>
              </a:r>
              <a:endParaRPr lang="ko-KR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4" name="Text Box 43"/>
            <p:cNvSpPr txBox="1"/>
            <p:nvPr/>
          </p:nvSpPr>
          <p:spPr>
            <a:xfrm>
              <a:off x="7124700" y="3257550"/>
              <a:ext cx="54864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ko-KR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source</a:t>
              </a:r>
              <a:endParaRPr lang="ko-KR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5" name="Text Box 44"/>
            <p:cNvSpPr txBox="1"/>
            <p:nvPr/>
          </p:nvSpPr>
          <p:spPr>
            <a:xfrm>
              <a:off x="876300" y="2190750"/>
              <a:ext cx="54864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ko-KR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parent</a:t>
              </a:r>
              <a:endParaRPr lang="ko-KR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6" name="Text Box 45"/>
            <p:cNvSpPr txBox="1"/>
            <p:nvPr/>
          </p:nvSpPr>
          <p:spPr>
            <a:xfrm>
              <a:off x="2324100" y="3409950"/>
              <a:ext cx="54864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ko-KR" sz="120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parent</a:t>
              </a:r>
              <a:endParaRPr lang="ko-KR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7" name="Text Box 46"/>
            <p:cNvSpPr txBox="1"/>
            <p:nvPr/>
          </p:nvSpPr>
          <p:spPr>
            <a:xfrm>
              <a:off x="3771900" y="4324350"/>
              <a:ext cx="54864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ko-KR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parent</a:t>
              </a:r>
              <a:endParaRPr lang="ko-KR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8" name="Text Box 47"/>
            <p:cNvSpPr txBox="1"/>
            <p:nvPr/>
          </p:nvSpPr>
          <p:spPr>
            <a:xfrm>
              <a:off x="5572125" y="5476875"/>
              <a:ext cx="54864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ko-KR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device</a:t>
              </a:r>
              <a:endParaRPr lang="ko-KR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9" name="Text Box 48"/>
            <p:cNvSpPr txBox="1"/>
            <p:nvPr/>
          </p:nvSpPr>
          <p:spPr>
            <a:xfrm>
              <a:off x="4819651" y="6271663"/>
              <a:ext cx="5486400" cy="640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ko-KR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subject</a:t>
              </a:r>
              <a:endParaRPr lang="ko-KR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5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</a:rPr>
              <a:t>DoF</a:t>
            </a:r>
            <a:r>
              <a:rPr lang="en-US" altLang="ko-KR" sz="4000" dirty="0">
                <a:solidFill>
                  <a:schemeClr val="bg1"/>
                </a:solidFill>
              </a:rPr>
              <a:t> Client development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4" name="내용 개체 틀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219" y="1600200"/>
            <a:ext cx="1951561" cy="45259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59" y="5085185"/>
            <a:ext cx="1497350" cy="1296144"/>
          </a:xfrm>
          <a:prstGeom prst="rect">
            <a:avLst/>
          </a:prstGeom>
        </p:spPr>
      </p:pic>
      <p:pic>
        <p:nvPicPr>
          <p:cNvPr id="6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73" t="12395" b="52514"/>
          <a:stretch/>
        </p:blipFill>
        <p:spPr>
          <a:xfrm rot="5400000">
            <a:off x="5933406" y="3145243"/>
            <a:ext cx="1579465" cy="1421958"/>
          </a:xfrm>
          <a:prstGeom prst="rect">
            <a:avLst/>
          </a:prstGeom>
        </p:spPr>
      </p:pic>
      <p:pic>
        <p:nvPicPr>
          <p:cNvPr id="7" name="Picture 2" descr="server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283" y="855559"/>
            <a:ext cx="2087778" cy="17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203848" y="2780928"/>
            <a:ext cx="4968552" cy="2107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fhir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85" y="2348880"/>
            <a:ext cx="2082085" cy="123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api fhir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43" y="3807505"/>
            <a:ext cx="2189568" cy="40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에 대한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630" y="4207141"/>
            <a:ext cx="957866" cy="175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30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6488" y="116632"/>
            <a:ext cx="6131024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Install JAVA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://cfile26.uf.tistory.com/image/274E114954A23B6F192A3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396331"/>
            <a:ext cx="695325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97583" y="5733256"/>
            <a:ext cx="534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linkClick r:id="rId3"/>
              </a:rPr>
              <a:t>http://www.oracle.com/index.html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80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6488" y="116632"/>
            <a:ext cx="6131024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Install JAVA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148" name="Picture 4" descr="자바 JDK, Java Development Kit, 자바 JDK 설치 방법, JAVA_HOME 환경변수 설정, 자바프로그래밍, 자바 환경구축, 자바 환경변수 설정, 자바 JDK 설치, 윈도우 환변변수 설정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636" y="1340768"/>
            <a:ext cx="5304727" cy="516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32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6488" y="116632"/>
            <a:ext cx="6131024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Install JAVA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124" name="Picture 4" descr="http://cfile28.uf.tistory.com/image/2342D94954A23B702AD60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040790"/>
            <a:ext cx="4608512" cy="578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59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6488" y="116632"/>
            <a:ext cx="6131024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자바 환경변수 설정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5833775"/>
            <a:ext cx="7344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666666"/>
                </a:solidFill>
                <a:latin typeface="Noto Sans"/>
              </a:rPr>
              <a:t>사용하는 </a:t>
            </a:r>
            <a:r>
              <a:rPr lang="en-US" altLang="ko-KR" sz="1600" b="1" dirty="0">
                <a:solidFill>
                  <a:srgbClr val="666666"/>
                </a:solidFill>
                <a:latin typeface="Noto Sans"/>
              </a:rPr>
              <a:t>PC</a:t>
            </a:r>
            <a:r>
              <a:rPr lang="ko-KR" altLang="en-US" sz="1600" b="1" dirty="0">
                <a:solidFill>
                  <a:srgbClr val="666666"/>
                </a:solidFill>
                <a:latin typeface="Noto Sans"/>
              </a:rPr>
              <a:t>의 </a:t>
            </a:r>
            <a:r>
              <a:rPr lang="ko-KR" altLang="en-US" sz="1600" b="1" dirty="0" err="1">
                <a:solidFill>
                  <a:srgbClr val="666666"/>
                </a:solidFill>
                <a:latin typeface="Noto Sans"/>
              </a:rPr>
              <a:t>속성창</a:t>
            </a:r>
            <a:endParaRPr lang="ko-KR" altLang="en-US" sz="1600" b="1" dirty="0">
              <a:solidFill>
                <a:srgbClr val="666666"/>
              </a:solidFill>
              <a:latin typeface="Noto Sans"/>
            </a:endParaRPr>
          </a:p>
          <a:p>
            <a:pPr algn="ctr"/>
            <a:r>
              <a:rPr lang="ko-KR" altLang="en-US" sz="1600" b="1" dirty="0">
                <a:solidFill>
                  <a:srgbClr val="666666"/>
                </a:solidFill>
                <a:latin typeface="Noto Sans"/>
              </a:rPr>
              <a:t>윈도우</a:t>
            </a:r>
            <a:r>
              <a:rPr lang="en-US" altLang="ko-KR" sz="1600" b="1" dirty="0">
                <a:solidFill>
                  <a:srgbClr val="666666"/>
                </a:solidFill>
                <a:latin typeface="Noto Sans"/>
              </a:rPr>
              <a:t>8.1</a:t>
            </a:r>
            <a:r>
              <a:rPr lang="ko-KR" altLang="en-US" sz="1600" b="1" dirty="0">
                <a:solidFill>
                  <a:srgbClr val="666666"/>
                </a:solidFill>
                <a:latin typeface="Noto Sans"/>
              </a:rPr>
              <a:t>기준으로 </a:t>
            </a:r>
            <a:r>
              <a:rPr lang="en-US" altLang="ko-KR" sz="1600" b="1" dirty="0">
                <a:solidFill>
                  <a:srgbClr val="666666"/>
                </a:solidFill>
                <a:latin typeface="Noto Sans"/>
              </a:rPr>
              <a:t>'</a:t>
            </a:r>
            <a:r>
              <a:rPr lang="ko-KR" altLang="en-US" sz="1600" b="1" dirty="0">
                <a:solidFill>
                  <a:srgbClr val="666666"/>
                </a:solidFill>
                <a:latin typeface="Noto Sans"/>
              </a:rPr>
              <a:t>제어판</a:t>
            </a:r>
            <a:r>
              <a:rPr lang="en-US" altLang="ko-KR" sz="1600" b="1" dirty="0">
                <a:solidFill>
                  <a:srgbClr val="666666"/>
                </a:solidFill>
                <a:latin typeface="Noto Sans"/>
              </a:rPr>
              <a:t>-&gt;</a:t>
            </a:r>
            <a:r>
              <a:rPr lang="ko-KR" altLang="en-US" sz="1600" b="1" dirty="0">
                <a:solidFill>
                  <a:srgbClr val="666666"/>
                </a:solidFill>
                <a:latin typeface="Noto Sans"/>
              </a:rPr>
              <a:t>시스템 및 보안</a:t>
            </a:r>
            <a:r>
              <a:rPr lang="en-US" altLang="ko-KR" sz="1600" b="1" dirty="0">
                <a:solidFill>
                  <a:srgbClr val="666666"/>
                </a:solidFill>
                <a:latin typeface="Noto Sans"/>
              </a:rPr>
              <a:t>-&gt; </a:t>
            </a:r>
            <a:r>
              <a:rPr lang="ko-KR" altLang="en-US" sz="1600" b="1" dirty="0">
                <a:solidFill>
                  <a:srgbClr val="666666"/>
                </a:solidFill>
                <a:latin typeface="Noto Sans"/>
              </a:rPr>
              <a:t>시스템</a:t>
            </a:r>
            <a:r>
              <a:rPr lang="en-US" altLang="ko-KR" sz="1600" b="1" dirty="0">
                <a:solidFill>
                  <a:srgbClr val="666666"/>
                </a:solidFill>
                <a:latin typeface="Noto Sans"/>
              </a:rPr>
              <a:t>'</a:t>
            </a:r>
            <a:endParaRPr lang="ko-KR" altLang="en-US" sz="1600" b="1" dirty="0"/>
          </a:p>
        </p:txBody>
      </p:sp>
      <p:pic>
        <p:nvPicPr>
          <p:cNvPr id="9220" name="Picture 4" descr="http://cfile24.uf.tistory.com/image/2778BD365878DD770BBF7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340768"/>
            <a:ext cx="55245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490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242</Words>
  <Application>Microsoft Office PowerPoint</Application>
  <PresentationFormat>화면 슬라이드 쇼(4:3)</PresentationFormat>
  <Paragraphs>67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Noto Sans</vt:lpstr>
      <vt:lpstr>맑은 고딕</vt:lpstr>
      <vt:lpstr>Arial</vt:lpstr>
      <vt:lpstr>Office 테마</vt:lpstr>
      <vt:lpstr>의료정보학시스템</vt:lpstr>
      <vt:lpstr>DoF 프로파일 개요</vt:lpstr>
      <vt:lpstr>DoF Transaction</vt:lpstr>
      <vt:lpstr>Resources</vt:lpstr>
      <vt:lpstr>DoF Client development</vt:lpstr>
      <vt:lpstr>Install JAVA</vt:lpstr>
      <vt:lpstr>Install JAVA</vt:lpstr>
      <vt:lpstr>Install JAVA</vt:lpstr>
      <vt:lpstr>자바 환경변수 설정</vt:lpstr>
      <vt:lpstr>Install JAVA</vt:lpstr>
      <vt:lpstr>Install JAVA</vt:lpstr>
      <vt:lpstr>Install JAVA</vt:lpstr>
      <vt:lpstr>Install JAVA</vt:lpstr>
      <vt:lpstr>Install JAVA</vt:lpstr>
      <vt:lpstr>Install Eclipse</vt:lpstr>
      <vt:lpstr>Download Hapi FHIR for JAVA</vt:lpstr>
      <vt:lpstr>Download Hapi FHIR for JAVA</vt:lpstr>
      <vt:lpstr>Download Hapi FHIR for JAVA</vt:lpstr>
      <vt:lpstr>Download Hapi FHIR for JAVA</vt:lpstr>
      <vt:lpstr>Download Hapi FHIR for JAVA</vt:lpstr>
      <vt:lpstr>Download Hapi FHIR for JAVA</vt:lpstr>
      <vt:lpstr>Make Resource</vt:lpstr>
      <vt:lpstr>Make Resource</vt:lpstr>
      <vt:lpstr>Make Resource</vt:lpstr>
      <vt:lpstr>Make Resource</vt:lpstr>
      <vt:lpstr>Summit page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셀프케어를 위한 맞춤형 음악 서비스 모바일 어플리케이션 개발</dc:title>
  <dc:creator>grkang</dc:creator>
  <cp:lastModifiedBy>양창엽</cp:lastModifiedBy>
  <cp:revision>224</cp:revision>
  <cp:lastPrinted>2016-11-24T01:42:14Z</cp:lastPrinted>
  <dcterms:created xsi:type="dcterms:W3CDTF">2016-11-23T14:36:56Z</dcterms:created>
  <dcterms:modified xsi:type="dcterms:W3CDTF">2017-10-23T00:02:07Z</dcterms:modified>
</cp:coreProperties>
</file>