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6" r:id="rId3"/>
    <p:sldId id="287" r:id="rId4"/>
    <p:sldId id="288" r:id="rId5"/>
    <p:sldId id="289" r:id="rId6"/>
    <p:sldId id="290" r:id="rId7"/>
    <p:sldId id="298" r:id="rId8"/>
    <p:sldId id="296" r:id="rId9"/>
    <p:sldId id="299" r:id="rId10"/>
    <p:sldId id="300" r:id="rId11"/>
    <p:sldId id="301" r:id="rId1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56822a7985a6060" providerId="LiveId" clId="{44061685-0F49-4F0D-BCD0-53B21AB2E07B}"/>
    <pc:docChg chg="delSld">
      <pc:chgData name="" userId="b56822a7985a6060" providerId="LiveId" clId="{44061685-0F49-4F0D-BCD0-53B21AB2E07B}" dt="2017-10-01T13:38:15.978" v="2" actId="2696"/>
      <pc:docMkLst>
        <pc:docMk/>
      </pc:docMkLst>
      <pc:sldChg chg="del">
        <pc:chgData name="" userId="b56822a7985a6060" providerId="LiveId" clId="{44061685-0F49-4F0D-BCD0-53B21AB2E07B}" dt="2017-10-01T13:38:15.978" v="2" actId="2696"/>
        <pc:sldMkLst>
          <pc:docMk/>
          <pc:sldMk cId="674509173" sldId="284"/>
        </pc:sldMkLst>
      </pc:sldChg>
      <pc:sldChg chg="del">
        <pc:chgData name="" userId="b56822a7985a6060" providerId="LiveId" clId="{44061685-0F49-4F0D-BCD0-53B21AB2E07B}" dt="2017-10-01T13:38:00.608" v="0" actId="2696"/>
        <pc:sldMkLst>
          <pc:docMk/>
          <pc:sldMk cId="3833819786" sldId="294"/>
        </pc:sldMkLst>
      </pc:sldChg>
      <pc:sldChg chg="del">
        <pc:chgData name="" userId="b56822a7985a6060" providerId="LiveId" clId="{44061685-0F49-4F0D-BCD0-53B21AB2E07B}" dt="2017-10-01T13:38:01.751" v="1" actId="2696"/>
        <pc:sldMkLst>
          <pc:docMk/>
          <pc:sldMk cId="656944412" sldId="2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3F734-E5D9-458E-B4A7-783C5344F39A}" type="datetimeFigureOut">
              <a:rPr lang="ko-KR" altLang="en-US" smtClean="0"/>
              <a:pPr/>
              <a:t>2017-10-01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CFA47-D36C-4206-A0CE-A8D3156C80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35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A2993-C535-4428-A03C-6120ACC39499}" type="datetimeFigureOut">
              <a:rPr lang="ko-KR" altLang="en-US" smtClean="0"/>
              <a:pPr/>
              <a:t>2017-10-01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E4D4-31C4-4677-9D78-BA2D5DCA47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D36E3-1A80-4826-9EA4-3E8C5DACE53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37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2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91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7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48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62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0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8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2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0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2017-10-01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2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389DF-C8C0-4E0E-A578-53A818F46177}" type="datetimeFigureOut">
              <a:rPr lang="ko-KR" altLang="en-US" smtClean="0"/>
              <a:pPr/>
              <a:t>2017-10-01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49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l7.org/fhir/dataelement.html" TargetMode="External"/><Relationship Id="rId3" Type="http://schemas.openxmlformats.org/officeDocument/2006/relationships/hyperlink" Target="https://www.hl7.org/fhir/operationdefinition-example.xml.html" TargetMode="External"/><Relationship Id="rId7" Type="http://schemas.openxmlformats.org/officeDocument/2006/relationships/hyperlink" Target="https://www.hl7.org/fhir/namingsystem.html" TargetMode="External"/><Relationship Id="rId2" Type="http://schemas.openxmlformats.org/officeDocument/2006/relationships/hyperlink" Target="https://www.hl7.org/fhir/capabilitystatement-exampl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l7.org/fhir/conceptmap-examples.html" TargetMode="External"/><Relationship Id="rId5" Type="http://schemas.openxmlformats.org/officeDocument/2006/relationships/hyperlink" Target="https://www.hl7.org/fhir/structuredefinition-examples.html" TargetMode="External"/><Relationship Id="rId4" Type="http://schemas.openxmlformats.org/officeDocument/2006/relationships/hyperlink" Target="https://www.hl7.org/fhir/searchparameter-example.xml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0" y="3175"/>
            <a:ext cx="91313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458909"/>
            <a:ext cx="8640960" cy="1470025"/>
          </a:xfrm>
        </p:spPr>
        <p:txBody>
          <a:bodyPr>
            <a:noAutofit/>
          </a:bodyPr>
          <a:lstStyle/>
          <a:p>
            <a:r>
              <a:rPr lang="ko-KR" altLang="en-US" sz="4000" b="1" dirty="0">
                <a:solidFill>
                  <a:srgbClr val="E46C0A"/>
                </a:solidFill>
              </a:rPr>
              <a:t>의료정보학시스템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8032" y="3857628"/>
            <a:ext cx="7772400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4F81BD"/>
                </a:solidFill>
              </a:rPr>
              <a:t>Profiling FHIR</a:t>
            </a:r>
          </a:p>
          <a:p>
            <a:r>
              <a:rPr lang="en-US" altLang="ko-KR" sz="700" b="1" dirty="0">
                <a:solidFill>
                  <a:schemeClr val="accent1"/>
                </a:solidFill>
              </a:rPr>
              <a:t>Dept. of Computer Science &amp; Engineering</a:t>
            </a:r>
          </a:p>
          <a:p>
            <a:r>
              <a:rPr lang="en-US" altLang="ko-KR" sz="700" b="1" dirty="0">
                <a:solidFill>
                  <a:schemeClr val="accent1"/>
                </a:solidFill>
              </a:rPr>
              <a:t>College of IT</a:t>
            </a:r>
          </a:p>
          <a:p>
            <a:r>
              <a:rPr lang="en-US" altLang="ko-KR" sz="700" b="1" dirty="0" err="1">
                <a:solidFill>
                  <a:schemeClr val="accent1"/>
                </a:solidFill>
              </a:rPr>
              <a:t>Kyungpook</a:t>
            </a:r>
            <a:r>
              <a:rPr lang="en-US" altLang="ko-KR" sz="700" b="1" dirty="0">
                <a:solidFill>
                  <a:schemeClr val="accent1"/>
                </a:solidFill>
              </a:rPr>
              <a:t> National University</a:t>
            </a:r>
          </a:p>
          <a:p>
            <a:endParaRPr lang="en-US" altLang="ko-KR" sz="1800" b="1" dirty="0">
              <a:solidFill>
                <a:schemeClr val="accent1"/>
              </a:solidFill>
            </a:endParaRPr>
          </a:p>
          <a:p>
            <a:r>
              <a:rPr lang="en-US" altLang="ko-KR" sz="1800" b="1" dirty="0">
                <a:solidFill>
                  <a:schemeClr val="accent1"/>
                </a:solidFill>
              </a:rPr>
              <a:t>2017.09.11.</a:t>
            </a:r>
          </a:p>
        </p:txBody>
      </p:sp>
    </p:spTree>
    <p:extLst>
      <p:ext uri="{BB962C8B-B14F-4D97-AF65-F5344CB8AC3E}">
        <p14:creationId xmlns:p14="http://schemas.microsoft.com/office/powerpoint/2010/main" val="197315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90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Making </a:t>
            </a:r>
            <a:r>
              <a:rPr lang="en-US" altLang="ko-KR" sz="2400" b="1" dirty="0" err="1">
                <a:solidFill>
                  <a:schemeClr val="bg1"/>
                </a:solidFill>
              </a:rPr>
              <a:t>StructureDefinition</a:t>
            </a:r>
            <a:r>
              <a:rPr lang="en-US" altLang="ko-KR" sz="2400" b="1" dirty="0">
                <a:solidFill>
                  <a:schemeClr val="bg1"/>
                </a:solidFill>
              </a:rPr>
              <a:t> using Forge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1185568"/>
            <a:ext cx="6480720" cy="529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31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90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Making </a:t>
            </a:r>
            <a:r>
              <a:rPr lang="en-US" altLang="ko-KR" sz="2400" b="1" dirty="0" err="1">
                <a:solidFill>
                  <a:schemeClr val="bg1"/>
                </a:solidFill>
              </a:rPr>
              <a:t>StructureDefinition</a:t>
            </a:r>
            <a:r>
              <a:rPr lang="en-US" altLang="ko-KR" sz="2400" b="1" dirty="0">
                <a:solidFill>
                  <a:schemeClr val="bg1"/>
                </a:solidFill>
              </a:rPr>
              <a:t> using Forge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700" y="1484784"/>
            <a:ext cx="5400600" cy="492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0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-1191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What is Profiling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916832"/>
            <a:ext cx="7996486" cy="326350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The base FHIR specification describes a set of base resources, frameworks and APIs that are used in many different contexts in healthcare. 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However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FF0000"/>
                </a:solidFill>
              </a:rPr>
              <a:t>there is wide variability</a:t>
            </a:r>
            <a:r>
              <a:rPr lang="en-US" altLang="ko-KR" sz="2400" dirty="0"/>
              <a:t> between jurisdictions and across the healthcare ecosystem around practices, requirements, regulations, education and what actions are feasible and/or beneficial.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5509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90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What is Profiling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7342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For this reason, the FHIR specification is a "platform specification" - it creates a common platform or foundation on which a variety of different solutions are implemented.</a:t>
            </a:r>
          </a:p>
          <a:p>
            <a:r>
              <a:rPr lang="en-US" altLang="ko-KR" sz="2000" dirty="0"/>
              <a:t>As a consequence, this specification usually </a:t>
            </a:r>
            <a:r>
              <a:rPr lang="en-US" altLang="ko-KR" sz="2000" dirty="0">
                <a:solidFill>
                  <a:srgbClr val="FF0000"/>
                </a:solidFill>
              </a:rPr>
              <a:t>requires further adaptation</a:t>
            </a:r>
            <a:r>
              <a:rPr lang="en-US" altLang="ko-KR" sz="2000" dirty="0"/>
              <a:t> to particular contexts of use. Typically, these adaptations specify: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</a:rPr>
              <a:t>Rules</a:t>
            </a:r>
            <a:r>
              <a:rPr lang="en-US" altLang="ko-KR" sz="1800" dirty="0"/>
              <a:t> about which resource elements are or are not used, and what additional elements are added that are not part of the base specification</a:t>
            </a:r>
          </a:p>
          <a:p>
            <a:pPr lvl="1"/>
            <a:r>
              <a:rPr lang="en-US" altLang="ko-KR" sz="1800" dirty="0"/>
              <a:t>Rules about which </a:t>
            </a:r>
            <a:r>
              <a:rPr lang="en-US" altLang="ko-KR" sz="1800" dirty="0">
                <a:solidFill>
                  <a:srgbClr val="FF0000"/>
                </a:solidFill>
              </a:rPr>
              <a:t>API features </a:t>
            </a:r>
            <a:r>
              <a:rPr lang="en-US" altLang="ko-KR" sz="1800" dirty="0"/>
              <a:t>are used, and how</a:t>
            </a:r>
          </a:p>
          <a:p>
            <a:pPr lvl="1"/>
            <a:r>
              <a:rPr lang="en-US" altLang="ko-KR" sz="1800" dirty="0"/>
              <a:t>Rules about which </a:t>
            </a:r>
            <a:r>
              <a:rPr lang="en-US" altLang="ko-KR" sz="1800" dirty="0">
                <a:solidFill>
                  <a:srgbClr val="FF0000"/>
                </a:solidFill>
              </a:rPr>
              <a:t>terminologies</a:t>
            </a:r>
            <a:r>
              <a:rPr lang="en-US" altLang="ko-KR" sz="1800" dirty="0"/>
              <a:t> are used in particular elements</a:t>
            </a:r>
          </a:p>
          <a:p>
            <a:pPr lvl="1"/>
            <a:r>
              <a:rPr lang="en-US" altLang="ko-KR" sz="1800" dirty="0"/>
              <a:t>Descriptions of how the </a:t>
            </a:r>
            <a:r>
              <a:rPr lang="en-US" altLang="ko-KR" sz="1800" dirty="0">
                <a:solidFill>
                  <a:srgbClr val="FF0000"/>
                </a:solidFill>
              </a:rPr>
              <a:t>Resource elements and API features </a:t>
            </a:r>
            <a:r>
              <a:rPr lang="en-US" altLang="ko-KR" sz="1800" dirty="0"/>
              <a:t>map to local requirements and/or implementations</a:t>
            </a:r>
          </a:p>
          <a:p>
            <a:pPr lvl="1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4475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90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What is Profiling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717032"/>
            <a:ext cx="8229600" cy="240913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Note that because of the nature of the healthcare ecosystem, there may be multiple overlapping sets of adaptations - by healthcare domain, by country, by institution, and/or by vendor/implementation.</a:t>
            </a:r>
            <a:endParaRPr lang="ko-KR" altLang="en-US" sz="2800" dirty="0"/>
          </a:p>
        </p:txBody>
      </p:sp>
      <p:pic>
        <p:nvPicPr>
          <p:cNvPr id="1026" name="Picture 2" descr="국가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90" y="1407343"/>
            <a:ext cx="2857509" cy="191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287" y="1048892"/>
            <a:ext cx="3838095" cy="1380952"/>
          </a:xfrm>
          <a:prstGeom prst="rect">
            <a:avLst/>
          </a:prstGeom>
        </p:spPr>
      </p:pic>
      <p:pic>
        <p:nvPicPr>
          <p:cNvPr id="1028" name="Picture 4" descr="linux window mac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632" y="2325725"/>
            <a:ext cx="3514725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99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90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Profiling Artifacts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sz="3800" b="1" dirty="0"/>
              <a:t>Implementation Guide (IG)</a:t>
            </a:r>
          </a:p>
          <a:p>
            <a:pPr lvl="1"/>
            <a:r>
              <a:rPr lang="en-US" altLang="ko-KR" sz="3800" dirty="0"/>
              <a:t>A coherent and bounded set of adaptations that are published as a single unit. Validation occurs within the context of the Implementation Guide</a:t>
            </a:r>
          </a:p>
          <a:p>
            <a:r>
              <a:rPr lang="en-US" altLang="ko-KR" sz="3800" b="1" dirty="0"/>
              <a:t>Package</a:t>
            </a:r>
          </a:p>
          <a:p>
            <a:pPr lvl="1"/>
            <a:r>
              <a:rPr lang="en-US" altLang="ko-KR" sz="3800" dirty="0"/>
              <a:t>A group of related adaptations that are published as a group within an Implementation Guide</a:t>
            </a:r>
          </a:p>
          <a:p>
            <a:r>
              <a:rPr lang="en-US" altLang="ko-KR" sz="3800" b="1" dirty="0"/>
              <a:t>Conformance Resource</a:t>
            </a:r>
          </a:p>
          <a:p>
            <a:pPr lvl="1"/>
            <a:r>
              <a:rPr lang="en-US" altLang="ko-KR" sz="3800" dirty="0"/>
              <a:t>A single resource in a package that makes rules about how an implementation works. These are described below</a:t>
            </a:r>
          </a:p>
          <a:p>
            <a:endParaRPr lang="en-US" altLang="ko-KR" sz="2300" dirty="0"/>
          </a:p>
          <a:p>
            <a:r>
              <a:rPr lang="en-US" altLang="ko-KR" sz="2300" dirty="0"/>
              <a:t>*</a:t>
            </a:r>
            <a:r>
              <a:rPr lang="en-US" altLang="ko-KR" sz="2600" dirty="0"/>
              <a:t>The term "profile" is a general one that is used about either a "package" or an "item". "Profiling" is a general term that describes the process of creating an implementation guide, or any of the conformance resources found in one.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60201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90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Conformance Resources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784" y="1166692"/>
            <a:ext cx="8229600" cy="5691308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Comformance</a:t>
            </a:r>
            <a:r>
              <a:rPr lang="en-US" altLang="ko-KR" sz="2400" dirty="0"/>
              <a:t> Resource</a:t>
            </a:r>
          </a:p>
          <a:p>
            <a:pPr lvl="1"/>
            <a:r>
              <a:rPr lang="en-US" altLang="ko-KR" sz="2000" dirty="0">
                <a:hlinkClick r:id="rId2"/>
              </a:rPr>
              <a:t>Capability Statement</a:t>
            </a:r>
            <a:endParaRPr lang="en-US" altLang="ko-KR" sz="2000" dirty="0"/>
          </a:p>
          <a:p>
            <a:pPr lvl="2"/>
            <a:r>
              <a:rPr lang="en-US" altLang="ko-KR" sz="1600" dirty="0"/>
              <a:t>Indicate some API calls</a:t>
            </a:r>
          </a:p>
          <a:p>
            <a:pPr lvl="1"/>
            <a:r>
              <a:rPr lang="en-US" altLang="ko-KR" sz="2000" dirty="0" err="1">
                <a:hlinkClick r:id="rId3"/>
              </a:rPr>
              <a:t>OperationDefinition</a:t>
            </a:r>
            <a:r>
              <a:rPr lang="en-US" altLang="ko-KR" sz="2000" dirty="0"/>
              <a:t> and </a:t>
            </a:r>
            <a:r>
              <a:rPr lang="en-US" altLang="ko-KR" sz="2000" dirty="0" err="1">
                <a:hlinkClick r:id="rId4"/>
              </a:rPr>
              <a:t>SearchParameter</a:t>
            </a:r>
            <a:endParaRPr lang="en-US" altLang="ko-KR" sz="2000" dirty="0"/>
          </a:p>
          <a:p>
            <a:pPr lvl="2"/>
            <a:r>
              <a:rPr lang="en-US" altLang="ko-KR" sz="1600" dirty="0"/>
              <a:t>Add additional operations or search parameters not in the base specification</a:t>
            </a:r>
          </a:p>
          <a:p>
            <a:pPr lvl="1"/>
            <a:r>
              <a:rPr lang="en-US" altLang="ko-KR" sz="2000" dirty="0" err="1">
                <a:hlinkClick r:id="rId5"/>
              </a:rPr>
              <a:t>StuctureDefinition</a:t>
            </a:r>
            <a:endParaRPr lang="en-US" altLang="ko-KR" sz="2000" dirty="0"/>
          </a:p>
          <a:p>
            <a:pPr lvl="2"/>
            <a:r>
              <a:rPr lang="en-US" altLang="ko-KR" sz="1600" dirty="0"/>
              <a:t>Describe how existing elements in resources are used</a:t>
            </a:r>
          </a:p>
          <a:p>
            <a:pPr lvl="2"/>
            <a:r>
              <a:rPr lang="en-US" altLang="ko-KR" sz="1600" dirty="0"/>
              <a:t>Identify existing elements that are not used</a:t>
            </a:r>
          </a:p>
          <a:p>
            <a:pPr lvl="2"/>
            <a:r>
              <a:rPr lang="en-US" altLang="ko-KR" sz="1600" dirty="0"/>
              <a:t>Define extensions that can be used in resources or data types</a:t>
            </a:r>
          </a:p>
          <a:p>
            <a:pPr lvl="1"/>
            <a:r>
              <a:rPr lang="en-US" altLang="ko-KR" sz="2000" dirty="0" err="1">
                <a:hlinkClick r:id="rId6"/>
              </a:rPr>
              <a:t>ConceptMap</a:t>
            </a:r>
            <a:endParaRPr lang="en-US" altLang="ko-KR" sz="2000" dirty="0"/>
          </a:p>
          <a:p>
            <a:pPr lvl="2"/>
            <a:r>
              <a:rPr lang="en-US" altLang="ko-KR" sz="1600" dirty="0"/>
              <a:t>Describe custom and standard terminologies</a:t>
            </a:r>
          </a:p>
          <a:p>
            <a:pPr lvl="1"/>
            <a:r>
              <a:rPr lang="en-US" altLang="ko-KR" sz="2000" dirty="0" err="1">
                <a:hlinkClick r:id="rId7"/>
              </a:rPr>
              <a:t>NamingSystem</a:t>
            </a:r>
            <a:endParaRPr lang="en-US" altLang="ko-KR" sz="2000" dirty="0"/>
          </a:p>
          <a:p>
            <a:pPr lvl="2"/>
            <a:r>
              <a:rPr lang="en-US" altLang="ko-KR" sz="1600" dirty="0"/>
              <a:t>Register system namespaces for identifiers and terminologies</a:t>
            </a:r>
          </a:p>
          <a:p>
            <a:pPr lvl="1"/>
            <a:r>
              <a:rPr lang="en-US" altLang="ko-KR" sz="2000" dirty="0" err="1">
                <a:hlinkClick r:id="rId8"/>
              </a:rPr>
              <a:t>DataElement</a:t>
            </a:r>
            <a:endParaRPr lang="en-US" altLang="ko-KR" sz="2000" dirty="0"/>
          </a:p>
          <a:p>
            <a:pPr lvl="2"/>
            <a:r>
              <a:rPr lang="en-US" altLang="ko-KR" sz="1600" dirty="0"/>
              <a:t>Describe and register in a Data Dictionary specific Data Elements that are used across systems</a:t>
            </a:r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039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90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Forge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FHIR profiling tool.</a:t>
            </a:r>
          </a:p>
        </p:txBody>
      </p:sp>
      <p:pic>
        <p:nvPicPr>
          <p:cNvPr id="2050" name="Picture 2" descr="https://simplifier.net/images/Forge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73024"/>
            <a:ext cx="6058119" cy="428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33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90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Making </a:t>
            </a:r>
            <a:r>
              <a:rPr lang="en-US" altLang="ko-KR" sz="2400" b="1" dirty="0" err="1">
                <a:solidFill>
                  <a:schemeClr val="bg1"/>
                </a:solidFill>
              </a:rPr>
              <a:t>StructureDefinition</a:t>
            </a:r>
            <a:r>
              <a:rPr lang="en-US" altLang="ko-KR" sz="2400" b="1" dirty="0">
                <a:solidFill>
                  <a:schemeClr val="bg1"/>
                </a:solidFill>
              </a:rPr>
              <a:t> using Forge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4331"/>
            <a:ext cx="8229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4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90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Making </a:t>
            </a:r>
            <a:r>
              <a:rPr lang="en-US" altLang="ko-KR" sz="2400" b="1" dirty="0" err="1">
                <a:solidFill>
                  <a:schemeClr val="bg1"/>
                </a:solidFill>
              </a:rPr>
              <a:t>StructureDefinition</a:t>
            </a:r>
            <a:r>
              <a:rPr lang="en-US" altLang="ko-KR" sz="2400" b="1" dirty="0">
                <a:solidFill>
                  <a:schemeClr val="bg1"/>
                </a:solidFill>
              </a:rPr>
              <a:t> using Forge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827" y="1600200"/>
            <a:ext cx="713634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2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456</Words>
  <Application>Microsoft Office PowerPoint</Application>
  <PresentationFormat>화면 슬라이드 쇼(4:3)</PresentationFormat>
  <Paragraphs>51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의료정보학시스템</vt:lpstr>
      <vt:lpstr>What is Profiling</vt:lpstr>
      <vt:lpstr>What is Profiling</vt:lpstr>
      <vt:lpstr>What is Profiling</vt:lpstr>
      <vt:lpstr>Profiling Artifacts </vt:lpstr>
      <vt:lpstr>Conformance Resources</vt:lpstr>
      <vt:lpstr>Forge</vt:lpstr>
      <vt:lpstr>Making StructureDefinition using Forge</vt:lpstr>
      <vt:lpstr>Making StructureDefinition using Forge</vt:lpstr>
      <vt:lpstr>Making StructureDefinition using Forge</vt:lpstr>
      <vt:lpstr>Making StructureDefinition using Forge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셀프케어를 위한 맞춤형 음악 서비스 모바일 어플리케이션 개발</dc:title>
  <dc:creator>grkang</dc:creator>
  <cp:lastModifiedBy>양창엽</cp:lastModifiedBy>
  <cp:revision>97</cp:revision>
  <cp:lastPrinted>2016-11-24T01:42:14Z</cp:lastPrinted>
  <dcterms:created xsi:type="dcterms:W3CDTF">2016-11-23T14:36:56Z</dcterms:created>
  <dcterms:modified xsi:type="dcterms:W3CDTF">2017-10-01T13:38:25Z</dcterms:modified>
</cp:coreProperties>
</file>