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6" r:id="rId3"/>
    <p:sldId id="340" r:id="rId4"/>
    <p:sldId id="349" r:id="rId5"/>
    <p:sldId id="351" r:id="rId6"/>
    <p:sldId id="345" r:id="rId7"/>
    <p:sldId id="350" r:id="rId8"/>
    <p:sldId id="346" r:id="rId9"/>
    <p:sldId id="347" r:id="rId10"/>
    <p:sldId id="352" r:id="rId11"/>
    <p:sldId id="353" r:id="rId12"/>
    <p:sldId id="354" r:id="rId13"/>
    <p:sldId id="348" r:id="rId14"/>
    <p:sldId id="342" r:id="rId15"/>
    <p:sldId id="355" r:id="rId16"/>
    <p:sldId id="356" r:id="rId17"/>
    <p:sldId id="358" r:id="rId18"/>
    <p:sldId id="339" r:id="rId19"/>
    <p:sldId id="284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8" autoAdjust="0"/>
  </p:normalViewPr>
  <p:slideViewPr>
    <p:cSldViewPr>
      <p:cViewPr varScale="1">
        <p:scale>
          <a:sx n="57" d="100"/>
          <a:sy n="57" d="100"/>
        </p:scale>
        <p:origin x="48" y="6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rgbClr val="E46C0A"/>
                </a:solidFill>
              </a:rPr>
              <a:t>의료정보학시스템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accent1"/>
                </a:solidFill>
              </a:rPr>
              <a:t>Device on FHIR 2</a:t>
            </a:r>
          </a:p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dirty="0">
                <a:solidFill>
                  <a:schemeClr val="accent1"/>
                </a:solidFill>
              </a:rPr>
              <a:t>2017.10.30.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DeviceComponent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51" y="1016248"/>
            <a:ext cx="90577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DeviceComponent</a:t>
            </a:r>
          </a:p>
          <a:p>
            <a:r>
              <a:rPr lang="ko-KR" altLang="ko-KR" dirty="0"/>
              <a:t> </a:t>
            </a:r>
          </a:p>
          <a:p>
            <a:r>
              <a:rPr lang="ko-KR" altLang="ko-KR" sz="1400" dirty="0"/>
              <a:t>&lt;DeviceComponent xmlns="http://hl7.org/fhir"&gt;</a:t>
            </a:r>
          </a:p>
          <a:p>
            <a:r>
              <a:rPr lang="ko-KR" altLang="ko-KR" sz="1400" dirty="0"/>
              <a:t>     &lt;type&gt;</a:t>
            </a:r>
          </a:p>
          <a:p>
            <a:r>
              <a:rPr lang="ko-KR" altLang="ko-KR" sz="1400" dirty="0"/>
              <a:t>           &lt;coding&gt;</a:t>
            </a:r>
          </a:p>
          <a:p>
            <a:r>
              <a:rPr lang="en-US" altLang="ko-KR" sz="1400" dirty="0"/>
              <a:t> </a:t>
            </a:r>
            <a:r>
              <a:rPr lang="ko-KR" altLang="ko-KR" sz="1400" dirty="0"/>
              <a:t>             &lt;system value="urn:iso:std:iso:11073:10101"/&gt;</a:t>
            </a:r>
          </a:p>
          <a:p>
            <a:r>
              <a:rPr lang="ko-KR" altLang="ko-KR" sz="1400" dirty="0"/>
              <a:t>           &lt;code value="4173"/&gt;</a:t>
            </a:r>
          </a:p>
          <a:p>
            <a:r>
              <a:rPr lang="ko-KR" altLang="ko-KR" sz="1400" dirty="0"/>
              <a:t>              &lt;display value="MDC_DEV_ANALY_PRESS_BLD_MDS"/&gt;</a:t>
            </a:r>
          </a:p>
          <a:p>
            <a:r>
              <a:rPr lang="ko-KR" altLang="ko-KR" sz="1400" dirty="0"/>
              <a:t>           &lt;/coding&gt;</a:t>
            </a:r>
          </a:p>
          <a:p>
            <a:r>
              <a:rPr lang="ko-KR" altLang="ko-KR" sz="1400" dirty="0"/>
              <a:t>           &lt;/type&gt;</a:t>
            </a:r>
          </a:p>
          <a:p>
            <a:r>
              <a:rPr lang="ko-KR" altLang="ko-KR" sz="1400" dirty="0"/>
              <a:t>           &lt;identifier&gt;</a:t>
            </a:r>
          </a:p>
          <a:p>
            <a:r>
              <a:rPr lang="ko-KR" altLang="ko-KR" sz="1400" dirty="0"/>
              <a:t>             &lt;system value="http://www.vanilla.co.kr"/&gt;</a:t>
            </a:r>
          </a:p>
          <a:p>
            <a:r>
              <a:rPr lang="ko-KR" altLang="ko-KR" sz="1400" dirty="0"/>
              <a:t>             &lt;value value="mds001"/&gt;</a:t>
            </a:r>
          </a:p>
          <a:p>
            <a:r>
              <a:rPr lang="ko-KR" altLang="ko-KR" sz="1400" dirty="0"/>
              <a:t>            &lt;/identifier&gt;</a:t>
            </a:r>
          </a:p>
          <a:p>
            <a:r>
              <a:rPr lang="ko-KR" altLang="ko-KR" sz="1400" dirty="0"/>
              <a:t>            &lt;</a:t>
            </a:r>
            <a:r>
              <a:rPr lang="ko-KR" altLang="ko-KR" sz="1400" dirty="0" err="1"/>
              <a:t>lastSystemChange</a:t>
            </a:r>
            <a:r>
              <a:rPr lang="ko-KR" altLang="ko-KR" sz="1400" dirty="0"/>
              <a:t> value="1985-01-01T00:00:00.000+09:00"/&gt;</a:t>
            </a:r>
          </a:p>
          <a:p>
            <a:r>
              <a:rPr lang="ko-KR" altLang="ko-KR" sz="1400" dirty="0"/>
              <a:t>            &lt;source&gt;</a:t>
            </a:r>
          </a:p>
          <a:p>
            <a:r>
              <a:rPr lang="ko-KR" altLang="ko-KR" sz="1400" dirty="0"/>
              <a:t>               &lt;reference value="urn:uuid:6648f3ff-8a51-470a-863a-7605ee44e0bf"/&gt;</a:t>
            </a:r>
          </a:p>
          <a:p>
            <a:r>
              <a:rPr lang="ko-KR" altLang="ko-KR" sz="1400" dirty="0"/>
              <a:t>            &lt;/source&gt;</a:t>
            </a:r>
          </a:p>
          <a:p>
            <a:r>
              <a:rPr lang="ko-KR" altLang="ko-KR" sz="1400" dirty="0"/>
              <a:t>            &lt;operationalStatus&gt;</a:t>
            </a:r>
          </a:p>
          <a:p>
            <a:r>
              <a:rPr lang="ko-KR" altLang="ko-KR" sz="1400" dirty="0"/>
              <a:t>               &lt;coding&gt;</a:t>
            </a:r>
          </a:p>
          <a:p>
            <a:r>
              <a:rPr lang="ko-KR" altLang="ko-KR" sz="1400" dirty="0"/>
              <a:t>                  &lt;code value="on"/&gt;</a:t>
            </a:r>
          </a:p>
          <a:p>
            <a:r>
              <a:rPr lang="ko-KR" altLang="ko-KR" sz="1400" dirty="0"/>
              <a:t>               &lt;/coding&gt;</a:t>
            </a:r>
          </a:p>
          <a:p>
            <a:r>
              <a:rPr lang="ko-KR" altLang="ko-KR" sz="1400" dirty="0"/>
              <a:t>     &lt;/operationalStatus&gt;</a:t>
            </a:r>
          </a:p>
          <a:p>
            <a:pPr fontAlgn="base" latinLnBrk="0"/>
            <a:r>
              <a:rPr lang="ko-KR" altLang="ko-KR" sz="1400" dirty="0"/>
              <a:t>&lt;/DeviceComponent&gt;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751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DeviceMetric</a:t>
            </a:r>
            <a:r>
              <a:rPr lang="en-US" altLang="ko-KR" sz="2800" dirty="0">
                <a:solidFill>
                  <a:schemeClr val="bg1"/>
                </a:solidFill>
              </a:rPr>
              <a:t>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Describes a measurement, calculation or setting capability of a medical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2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DeviceMetric</a:t>
            </a:r>
            <a:r>
              <a:rPr lang="en-US" altLang="ko-KR" sz="2800" dirty="0">
                <a:solidFill>
                  <a:schemeClr val="bg1"/>
                </a:solidFill>
              </a:rPr>
              <a:t>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381353" cy="46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DeviceMetric</a:t>
            </a:r>
            <a:r>
              <a:rPr lang="en-US" altLang="ko-KR" sz="2800" dirty="0">
                <a:solidFill>
                  <a:schemeClr val="bg1"/>
                </a:solidFill>
              </a:rPr>
              <a:t>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51" y="1016248"/>
            <a:ext cx="90577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DeviceMetric</a:t>
            </a:r>
          </a:p>
          <a:p>
            <a:r>
              <a:rPr lang="ko-KR" altLang="ko-KR" sz="1200" dirty="0"/>
              <a:t>&lt;DeviceMetric xmlns="http://hl7.org/fhir"&gt;</a:t>
            </a:r>
          </a:p>
          <a:p>
            <a:r>
              <a:rPr lang="ko-KR" altLang="ko-KR" sz="1200" dirty="0"/>
              <a:t>           &lt;type&gt;</a:t>
            </a:r>
          </a:p>
          <a:p>
            <a:r>
              <a:rPr lang="ko-KR" altLang="ko-KR" sz="1200" dirty="0"/>
              <a:t>               &lt;coding&gt;</a:t>
            </a:r>
          </a:p>
          <a:p>
            <a:r>
              <a:rPr lang="ko-KR" altLang="ko-KR" sz="1200" dirty="0"/>
              <a:t>                  &lt;system value="https://rtmms.nist.gov"/&gt;</a:t>
            </a:r>
          </a:p>
          <a:p>
            <a:r>
              <a:rPr lang="ko-KR" altLang="ko-KR" sz="1200" dirty="0"/>
              <a:t>                  &lt;code value="150020"/&gt;</a:t>
            </a:r>
          </a:p>
          <a:p>
            <a:r>
              <a:rPr lang="ko-KR" altLang="ko-KR" sz="1200" dirty="0"/>
              <a:t>                  &lt;display value="MDC_PRESS_BLD_NONINV"/&gt;</a:t>
            </a:r>
          </a:p>
          <a:p>
            <a:r>
              <a:rPr lang="ko-KR" altLang="ko-KR" sz="1200" dirty="0"/>
              <a:t>               &lt;/coding&gt;</a:t>
            </a:r>
          </a:p>
          <a:p>
            <a:r>
              <a:rPr lang="ko-KR" altLang="ko-KR" sz="1200" dirty="0"/>
              <a:t>            &lt;/type&gt;</a:t>
            </a:r>
          </a:p>
          <a:p>
            <a:r>
              <a:rPr lang="ko-KR" altLang="ko-KR" sz="1200" dirty="0"/>
              <a:t>            &lt;identifier&gt;</a:t>
            </a:r>
          </a:p>
          <a:p>
            <a:r>
              <a:rPr lang="ko-KR" altLang="ko-KR" sz="1200" dirty="0"/>
              <a:t>               &lt;system value="http://www.vanilla.kr"/&gt;</a:t>
            </a:r>
          </a:p>
          <a:p>
            <a:r>
              <a:rPr lang="ko-KR" altLang="ko-KR" sz="1200" dirty="0"/>
              <a:t>               &lt;value value="metric001"/&gt;</a:t>
            </a:r>
          </a:p>
          <a:p>
            <a:r>
              <a:rPr lang="ko-KR" altLang="ko-KR" sz="1200" dirty="0"/>
              <a:t>            &lt;/identifier&gt;</a:t>
            </a:r>
          </a:p>
          <a:p>
            <a:r>
              <a:rPr lang="ko-KR" altLang="ko-KR" sz="1200" dirty="0"/>
              <a:t>            &lt;unit&gt;</a:t>
            </a:r>
          </a:p>
          <a:p>
            <a:r>
              <a:rPr lang="ko-KR" altLang="ko-KR" sz="1200" dirty="0"/>
              <a:t>               &lt;coding&gt;</a:t>
            </a:r>
          </a:p>
          <a:p>
            <a:r>
              <a:rPr lang="ko-KR" altLang="ko-KR" sz="1200" dirty="0"/>
              <a:t>                  &lt;system value="https://rtmms.nist.gov"/&gt;</a:t>
            </a:r>
          </a:p>
          <a:p>
            <a:r>
              <a:rPr lang="ko-KR" altLang="ko-KR" sz="1200" dirty="0"/>
              <a:t>                  &lt;code value="266016"/&gt;</a:t>
            </a:r>
          </a:p>
          <a:p>
            <a:r>
              <a:rPr lang="ko-KR" altLang="ko-KR" sz="1200" dirty="0"/>
              <a:t>                  &lt;display value="MDC_DIM_MMHG"/&gt;</a:t>
            </a:r>
          </a:p>
          <a:p>
            <a:r>
              <a:rPr lang="ko-KR" altLang="ko-KR" sz="1200" dirty="0"/>
              <a:t>               &lt;/coding&gt;</a:t>
            </a:r>
          </a:p>
          <a:p>
            <a:r>
              <a:rPr lang="ko-KR" altLang="ko-KR" sz="1200" dirty="0"/>
              <a:t>            &lt;/unit&gt;</a:t>
            </a:r>
          </a:p>
          <a:p>
            <a:r>
              <a:rPr lang="ko-KR" altLang="ko-KR" sz="1200" dirty="0"/>
              <a:t>            &lt;source&gt;</a:t>
            </a:r>
          </a:p>
          <a:p>
            <a:r>
              <a:rPr lang="ko-KR" altLang="ko-KR" sz="1200" dirty="0"/>
              <a:t>               &lt;reference value="urn:uuid:6648f3ff-8a51-470a-863a-7605ee44e0bf"/&gt;</a:t>
            </a:r>
          </a:p>
          <a:p>
            <a:r>
              <a:rPr lang="ko-KR" altLang="ko-KR" sz="1200" dirty="0"/>
              <a:t>            &lt;/source&gt;</a:t>
            </a:r>
          </a:p>
          <a:p>
            <a:r>
              <a:rPr lang="ko-KR" altLang="ko-KR" sz="1200" dirty="0"/>
              <a:t>            &lt;parent&gt;</a:t>
            </a:r>
          </a:p>
          <a:p>
            <a:r>
              <a:rPr lang="ko-KR" altLang="ko-KR" sz="1200" dirty="0"/>
              <a:t>               &lt;reference value="urn:uuid:bac755fc-5f70-45b0-aae8-15cbf6a4bdf1"/&gt;</a:t>
            </a:r>
          </a:p>
          <a:p>
            <a:r>
              <a:rPr lang="ko-KR" altLang="ko-KR" sz="1200" dirty="0"/>
              <a:t>            &lt;/parent&gt;</a:t>
            </a:r>
          </a:p>
          <a:p>
            <a:r>
              <a:rPr lang="ko-KR" altLang="ko-KR" sz="1200" dirty="0"/>
              <a:t>          &lt;operationalStatus value="on"/&gt;</a:t>
            </a:r>
          </a:p>
          <a:p>
            <a:r>
              <a:rPr lang="ko-KR" altLang="ko-KR" sz="1200" dirty="0"/>
              <a:t>      &lt;category value="measurement"/&gt;</a:t>
            </a:r>
          </a:p>
          <a:p>
            <a:r>
              <a:rPr lang="ko-KR" altLang="ko-KR" sz="1200" dirty="0"/>
              <a:t>&lt;/DeviceMetric&gt;</a:t>
            </a:r>
          </a:p>
          <a:p>
            <a:pPr fontAlgn="base" latinLnBrk="0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847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Observation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Measurements and simple assertions made about a patient, device or other subject.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532380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Observation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95748"/>
            <a:ext cx="5062811" cy="5734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4288" y="278092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https://www.hl7.org/fhir/observation.html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2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Observation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800804"/>
            <a:ext cx="48187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DeviceMetric</a:t>
            </a:r>
          </a:p>
          <a:p>
            <a:r>
              <a:rPr lang="ko-KR" altLang="ko-KR" sz="1050" dirty="0"/>
              <a:t>&lt;Observation xmlns="http://hl7.org/fhir"&gt;</a:t>
            </a:r>
          </a:p>
          <a:p>
            <a:r>
              <a:rPr lang="ko-KR" altLang="ko-KR" sz="1050" dirty="0"/>
              <a:t>            &lt;identifier&gt;</a:t>
            </a:r>
          </a:p>
          <a:p>
            <a:r>
              <a:rPr lang="ko-KR" altLang="ko-KR" sz="1050" dirty="0"/>
              <a:t>               &lt;system value="http://www.knu.ac.kr"/&gt;</a:t>
            </a:r>
          </a:p>
          <a:p>
            <a:r>
              <a:rPr lang="ko-KR" altLang="ko-KR" sz="1050" dirty="0"/>
              <a:t>               &lt;value value="bpm001"/&gt;</a:t>
            </a:r>
          </a:p>
          <a:p>
            <a:r>
              <a:rPr lang="ko-KR" altLang="ko-KR" sz="1050" dirty="0"/>
              <a:t>            &lt;/identifier&gt;</a:t>
            </a:r>
          </a:p>
          <a:p>
            <a:r>
              <a:rPr lang="ko-KR" altLang="ko-KR" sz="1050" dirty="0"/>
              <a:t>            &lt;status value="registered"/&gt;</a:t>
            </a:r>
          </a:p>
          <a:p>
            <a:r>
              <a:rPr lang="ko-KR" altLang="ko-KR" sz="1050" dirty="0"/>
              <a:t>            &lt;code&gt;</a:t>
            </a:r>
          </a:p>
          <a:p>
            <a:r>
              <a:rPr lang="ko-KR" altLang="ko-KR" sz="1050" dirty="0"/>
              <a:t>               &lt;coding&gt;</a:t>
            </a:r>
          </a:p>
          <a:p>
            <a:r>
              <a:rPr lang="ko-KR" altLang="ko-KR" sz="1050" dirty="0"/>
              <a:t>                  &lt;system value="https://rtmms.nist.gov"/&gt;</a:t>
            </a:r>
          </a:p>
          <a:p>
            <a:r>
              <a:rPr lang="ko-KR" altLang="ko-KR" sz="1050" dirty="0"/>
              <a:t>                  &lt;code value="150020"/&gt;</a:t>
            </a:r>
          </a:p>
          <a:p>
            <a:r>
              <a:rPr lang="ko-KR" altLang="ko-KR" sz="1050" dirty="0"/>
              <a:t>                  &lt;display value="MDC_PRESS_BLD_NONINV"/&gt;</a:t>
            </a:r>
          </a:p>
          <a:p>
            <a:r>
              <a:rPr lang="ko-KR" altLang="ko-KR" sz="1050" dirty="0"/>
              <a:t>               &lt;/coding&gt;</a:t>
            </a:r>
          </a:p>
          <a:p>
            <a:r>
              <a:rPr lang="ko-KR" altLang="ko-KR" sz="1050" dirty="0"/>
              <a:t>            &lt;/code&gt;</a:t>
            </a:r>
          </a:p>
          <a:p>
            <a:r>
              <a:rPr lang="ko-KR" altLang="ko-KR" sz="1050" dirty="0"/>
              <a:t>            &lt;subject&gt;</a:t>
            </a:r>
          </a:p>
          <a:p>
            <a:r>
              <a:rPr lang="ko-KR" altLang="ko-KR" sz="1050" dirty="0"/>
              <a:t>               &lt;reference</a:t>
            </a:r>
          </a:p>
          <a:p>
            <a:r>
              <a:rPr lang="ko-KR" altLang="ko-KR" sz="1050" dirty="0"/>
              <a:t> value="urn:uuid:5f5027b6-3a46-41e5-8d99-a31673b9429b"/&gt;</a:t>
            </a:r>
          </a:p>
          <a:p>
            <a:r>
              <a:rPr lang="ko-KR" altLang="ko-KR" sz="1050" dirty="0"/>
              <a:t>            &lt;/subject&gt;</a:t>
            </a:r>
          </a:p>
          <a:p>
            <a:r>
              <a:rPr lang="ko-KR" altLang="ko-KR" sz="1050" dirty="0"/>
              <a:t>            &lt;effectiveDateTime value="1985-01-01"/&gt;</a:t>
            </a:r>
          </a:p>
          <a:p>
            <a:r>
              <a:rPr lang="ko-KR" altLang="ko-KR" sz="1050" dirty="0"/>
              <a:t>            &lt;bodySite&gt;</a:t>
            </a:r>
          </a:p>
          <a:p>
            <a:r>
              <a:rPr lang="ko-KR" altLang="ko-KR" sz="1050" dirty="0"/>
              <a:t>               &lt;coding&gt;</a:t>
            </a:r>
          </a:p>
          <a:p>
            <a:r>
              <a:rPr lang="ko-KR" altLang="ko-KR" sz="1050" dirty="0"/>
              <a:t>                  &lt;system value="http://snomed.info/sct"/&gt;</a:t>
            </a:r>
          </a:p>
          <a:p>
            <a:r>
              <a:rPr lang="ko-KR" altLang="ko-KR" sz="1050" dirty="0"/>
              <a:t>                  &lt;code value="368209003"/&gt;</a:t>
            </a:r>
          </a:p>
          <a:p>
            <a:r>
              <a:rPr lang="ko-KR" altLang="ko-KR" sz="1050" dirty="0"/>
              <a:t>               &lt;/coding&gt;</a:t>
            </a:r>
          </a:p>
          <a:p>
            <a:r>
              <a:rPr lang="ko-KR" altLang="ko-KR" sz="1050" dirty="0"/>
              <a:t>            &lt;/bodySite&gt;</a:t>
            </a:r>
          </a:p>
          <a:p>
            <a:r>
              <a:rPr lang="ko-KR" altLang="ko-KR" sz="1050" dirty="0"/>
              <a:t>            &lt;device&gt;</a:t>
            </a:r>
          </a:p>
          <a:p>
            <a:r>
              <a:rPr lang="ko-KR" altLang="ko-KR" sz="1050" dirty="0"/>
              <a:t>               &lt;reference</a:t>
            </a:r>
          </a:p>
          <a:p>
            <a:r>
              <a:rPr lang="ko-KR" altLang="ko-KR" sz="1050" dirty="0"/>
              <a:t> value="urn:uuid:2dd661d5-80b1-4276-9f7c-3c5afbe831ad"/&gt;</a:t>
            </a:r>
          </a:p>
          <a:p>
            <a:r>
              <a:rPr lang="ko-KR" altLang="ko-KR" sz="1050" dirty="0"/>
              <a:t>            &lt;/device&gt;</a:t>
            </a:r>
          </a:p>
          <a:p>
            <a:r>
              <a:rPr lang="ko-KR" altLang="ko-KR" sz="1050" dirty="0"/>
              <a:t>            &lt;component&gt;</a:t>
            </a:r>
          </a:p>
          <a:p>
            <a:r>
              <a:rPr lang="ko-KR" altLang="ko-KR" sz="1050" dirty="0"/>
              <a:t>               &lt;code&gt;</a:t>
            </a:r>
          </a:p>
          <a:p>
            <a:r>
              <a:rPr lang="ko-KR" altLang="ko-KR" sz="1050" dirty="0"/>
              <a:t>                  &lt;coding&gt;</a:t>
            </a:r>
          </a:p>
          <a:p>
            <a:r>
              <a:rPr lang="ko-KR" altLang="ko-KR" sz="1050" dirty="0"/>
              <a:t>                     &lt;system value="https://rtmms.nist.gov"/&gt;</a:t>
            </a:r>
          </a:p>
          <a:p>
            <a:r>
              <a:rPr lang="ko-KR" altLang="ko-KR" sz="1050" dirty="0"/>
              <a:t>                     &lt;code value="150021"/&gt;</a:t>
            </a:r>
          </a:p>
          <a:p>
            <a:r>
              <a:rPr lang="ko-KR" altLang="ko-KR" sz="1050" dirty="0"/>
              <a:t>                     &lt;display value="MDC_PRESS_BLD_NONINV_SYS"/&gt;</a:t>
            </a:r>
          </a:p>
          <a:p>
            <a:r>
              <a:rPr lang="ko-KR" altLang="ko-KR" sz="1050" dirty="0"/>
              <a:t>                  &lt;/coding&gt;</a:t>
            </a:r>
          </a:p>
          <a:p>
            <a:r>
              <a:rPr lang="ko-KR" altLang="ko-KR" sz="1050" dirty="0"/>
              <a:t>               &lt;/code&gt;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7152" y="908720"/>
            <a:ext cx="48187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         </a:t>
            </a:r>
            <a:r>
              <a:rPr lang="ko-KR" altLang="ko-KR" sz="1100" dirty="0"/>
              <a:t>&lt;valueQuantity&gt;</a:t>
            </a:r>
          </a:p>
          <a:p>
            <a:r>
              <a:rPr lang="ko-KR" altLang="ko-KR" sz="1100" dirty="0"/>
              <a:t>                  &lt;value value="120"/&gt;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   &lt;component&gt;</a:t>
            </a:r>
          </a:p>
          <a:p>
            <a:r>
              <a:rPr lang="ko-KR" altLang="ko-KR" sz="1100" dirty="0"/>
              <a:t>               &lt;code&gt;</a:t>
            </a:r>
          </a:p>
          <a:p>
            <a:r>
              <a:rPr lang="ko-KR" altLang="ko-KR" sz="1100" dirty="0"/>
              <a:t>                  &lt;coding&gt;</a:t>
            </a:r>
          </a:p>
          <a:p>
            <a:r>
              <a:rPr lang="ko-KR" altLang="ko-KR" sz="1100" dirty="0"/>
              <a:t>                     &lt;system value="https://rtmms.nist.gov"/&gt;</a:t>
            </a:r>
          </a:p>
          <a:p>
            <a:r>
              <a:rPr lang="ko-KR" altLang="ko-KR" sz="1100" dirty="0"/>
              <a:t>                     &lt;code value="150022"/&gt;</a:t>
            </a:r>
          </a:p>
          <a:p>
            <a:r>
              <a:rPr lang="ko-KR" altLang="ko-KR" sz="1100" dirty="0"/>
              <a:t>                     &lt;display value="MDC_PRESS_BLD_NONINV_DIA"/&gt;</a:t>
            </a:r>
          </a:p>
          <a:p>
            <a:r>
              <a:rPr lang="ko-KR" altLang="ko-KR" sz="1100" dirty="0"/>
              <a:t>                  &lt;/coding&gt;</a:t>
            </a:r>
          </a:p>
          <a:p>
            <a:r>
              <a:rPr lang="ko-KR" altLang="ko-KR" sz="1100" dirty="0"/>
              <a:t>               &lt;/code&gt;</a:t>
            </a:r>
          </a:p>
          <a:p>
            <a:r>
              <a:rPr lang="ko-KR" altLang="ko-KR" sz="1100" dirty="0"/>
              <a:t>               &lt;valueQuantity&gt;</a:t>
            </a:r>
          </a:p>
          <a:p>
            <a:r>
              <a:rPr lang="ko-KR" altLang="ko-KR" sz="1100" dirty="0"/>
              <a:t>                  &lt;value value="80"/&gt;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   &lt;component&gt;</a:t>
            </a:r>
          </a:p>
          <a:p>
            <a:r>
              <a:rPr lang="ko-KR" altLang="ko-KR" sz="1100" dirty="0"/>
              <a:t>               &lt;code&gt;</a:t>
            </a:r>
          </a:p>
          <a:p>
            <a:r>
              <a:rPr lang="ko-KR" altLang="ko-KR" sz="1100" dirty="0"/>
              <a:t>                  &lt;coding&gt;</a:t>
            </a:r>
          </a:p>
          <a:p>
            <a:r>
              <a:rPr lang="ko-KR" altLang="ko-KR" sz="1100" dirty="0"/>
              <a:t>                     &lt;system value="https://rtmms.nist.gov"/&gt;</a:t>
            </a:r>
          </a:p>
          <a:p>
            <a:r>
              <a:rPr lang="ko-KR" altLang="ko-KR" sz="1100" dirty="0"/>
              <a:t>                     &lt;code value="150023"/&gt;</a:t>
            </a:r>
          </a:p>
          <a:p>
            <a:r>
              <a:rPr lang="ko-KR" altLang="ko-KR" sz="1100" dirty="0"/>
              <a:t>                     &lt;display value="MDC_PRESS_BLD_NONINV_MEAN"/&gt;</a:t>
            </a:r>
          </a:p>
          <a:p>
            <a:r>
              <a:rPr lang="ko-KR" altLang="ko-KR" sz="1100" dirty="0"/>
              <a:t>                  &lt;/coding&gt;</a:t>
            </a:r>
          </a:p>
          <a:p>
            <a:r>
              <a:rPr lang="ko-KR" altLang="ko-KR" sz="1100" dirty="0"/>
              <a:t>               &lt;/code&gt;</a:t>
            </a:r>
          </a:p>
          <a:p>
            <a:r>
              <a:rPr lang="ko-KR" altLang="ko-KR" sz="1100" dirty="0"/>
              <a:t>               &lt;valueQuantity&gt;</a:t>
            </a:r>
          </a:p>
          <a:p>
            <a:r>
              <a:rPr lang="ko-KR" altLang="ko-KR" sz="1100" dirty="0"/>
              <a:t>                  &lt;value value="100"/&gt;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&lt;/Observation&gt;</a:t>
            </a:r>
          </a:p>
          <a:p>
            <a:endParaRPr lang="ko-KR" altLang="ko-KR" sz="700" dirty="0"/>
          </a:p>
        </p:txBody>
      </p:sp>
    </p:spTree>
    <p:extLst>
      <p:ext uri="{BB962C8B-B14F-4D97-AF65-F5344CB8AC3E}">
        <p14:creationId xmlns:p14="http://schemas.microsoft.com/office/powerpoint/2010/main" val="126934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Observation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800804"/>
            <a:ext cx="48187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DeviceMetric</a:t>
            </a:r>
          </a:p>
          <a:p>
            <a:r>
              <a:rPr lang="ko-KR" altLang="ko-KR" sz="1050" dirty="0"/>
              <a:t>&lt;Observation xmlns="http://hl7.org/fhir"&gt;</a:t>
            </a:r>
          </a:p>
          <a:p>
            <a:r>
              <a:rPr lang="ko-KR" altLang="ko-KR" sz="1050" dirty="0"/>
              <a:t>            &lt;identifier&gt;</a:t>
            </a:r>
          </a:p>
          <a:p>
            <a:r>
              <a:rPr lang="ko-KR" altLang="ko-KR" sz="1050" dirty="0"/>
              <a:t>               &lt;system value="http://www.knu.ac.kr"/&gt;</a:t>
            </a:r>
          </a:p>
          <a:p>
            <a:r>
              <a:rPr lang="ko-KR" altLang="ko-KR" sz="1050" dirty="0"/>
              <a:t>               &lt;value value="bpm001"/&gt;</a:t>
            </a:r>
          </a:p>
          <a:p>
            <a:r>
              <a:rPr lang="ko-KR" altLang="ko-KR" sz="1050" dirty="0"/>
              <a:t>            &lt;/identifier&gt;</a:t>
            </a:r>
          </a:p>
          <a:p>
            <a:r>
              <a:rPr lang="ko-KR" altLang="ko-KR" sz="1050" dirty="0"/>
              <a:t>            &lt;status value="registered"/&gt;</a:t>
            </a:r>
          </a:p>
          <a:p>
            <a:r>
              <a:rPr lang="ko-KR" altLang="ko-KR" sz="1050" dirty="0"/>
              <a:t>            &lt;code&gt;</a:t>
            </a:r>
          </a:p>
          <a:p>
            <a:r>
              <a:rPr lang="ko-KR" altLang="ko-KR" sz="1050" dirty="0"/>
              <a:t>               &lt;coding&gt;</a:t>
            </a:r>
          </a:p>
          <a:p>
            <a:r>
              <a:rPr lang="ko-KR" altLang="ko-KR" sz="1050" dirty="0"/>
              <a:t>                  &lt;system value="https://rtmms.nist.gov"/&gt;</a:t>
            </a:r>
          </a:p>
          <a:p>
            <a:r>
              <a:rPr lang="ko-KR" altLang="ko-KR" sz="1050" dirty="0"/>
              <a:t>                  &lt;code value="150020"/&gt;</a:t>
            </a:r>
          </a:p>
          <a:p>
            <a:r>
              <a:rPr lang="ko-KR" altLang="ko-KR" sz="1050" dirty="0"/>
              <a:t>                  &lt;display value="MDC_PRESS_BLD_NONINV"/&gt;</a:t>
            </a:r>
          </a:p>
          <a:p>
            <a:r>
              <a:rPr lang="ko-KR" altLang="ko-KR" sz="1050" dirty="0"/>
              <a:t>               &lt;/coding&gt;</a:t>
            </a:r>
          </a:p>
          <a:p>
            <a:r>
              <a:rPr lang="ko-KR" altLang="ko-KR" sz="1050" dirty="0"/>
              <a:t>            &lt;/code&gt;</a:t>
            </a:r>
          </a:p>
          <a:p>
            <a:r>
              <a:rPr lang="ko-KR" altLang="ko-KR" sz="1050" dirty="0"/>
              <a:t>            &lt;subject&gt;</a:t>
            </a:r>
          </a:p>
          <a:p>
            <a:r>
              <a:rPr lang="ko-KR" altLang="ko-KR" sz="1050" dirty="0"/>
              <a:t>               &lt;reference</a:t>
            </a:r>
          </a:p>
          <a:p>
            <a:r>
              <a:rPr lang="ko-KR" altLang="ko-KR" sz="1050" dirty="0"/>
              <a:t> value="urn:uuid:5f5027b6-3a46-41e5-8d99-a31673b9429b"/&gt;</a:t>
            </a:r>
          </a:p>
          <a:p>
            <a:r>
              <a:rPr lang="ko-KR" altLang="ko-KR" sz="1050" dirty="0"/>
              <a:t>            &lt;/subject&gt;</a:t>
            </a:r>
          </a:p>
          <a:p>
            <a:r>
              <a:rPr lang="ko-KR" altLang="ko-KR" sz="1050" dirty="0"/>
              <a:t>            &lt;effectiveDateTime value="1985-01-01"/&gt;</a:t>
            </a:r>
          </a:p>
          <a:p>
            <a:r>
              <a:rPr lang="ko-KR" altLang="ko-KR" sz="1050" dirty="0"/>
              <a:t>            &lt;bodySite&gt;</a:t>
            </a:r>
          </a:p>
          <a:p>
            <a:r>
              <a:rPr lang="ko-KR" altLang="ko-KR" sz="1050" dirty="0"/>
              <a:t>               &lt;coding&gt;</a:t>
            </a:r>
          </a:p>
          <a:p>
            <a:r>
              <a:rPr lang="ko-KR" altLang="ko-KR" sz="1050" dirty="0"/>
              <a:t>                  &lt;system value="http://snomed.info/sct"/&gt;</a:t>
            </a:r>
          </a:p>
          <a:p>
            <a:r>
              <a:rPr lang="ko-KR" altLang="ko-KR" sz="1050" dirty="0"/>
              <a:t>                  &lt;code value="368209003"/&gt;</a:t>
            </a:r>
          </a:p>
          <a:p>
            <a:r>
              <a:rPr lang="ko-KR" altLang="ko-KR" sz="1050" dirty="0"/>
              <a:t>               &lt;/coding&gt;</a:t>
            </a:r>
          </a:p>
          <a:p>
            <a:r>
              <a:rPr lang="ko-KR" altLang="ko-KR" sz="1050" dirty="0"/>
              <a:t>            &lt;/bodySite&gt;</a:t>
            </a:r>
          </a:p>
          <a:p>
            <a:r>
              <a:rPr lang="ko-KR" altLang="ko-KR" sz="1050" dirty="0"/>
              <a:t>            &lt;device&gt;</a:t>
            </a:r>
          </a:p>
          <a:p>
            <a:r>
              <a:rPr lang="ko-KR" altLang="ko-KR" sz="1050" dirty="0"/>
              <a:t>               &lt;reference</a:t>
            </a:r>
          </a:p>
          <a:p>
            <a:r>
              <a:rPr lang="ko-KR" altLang="ko-KR" sz="1050" dirty="0"/>
              <a:t> value="urn:uuid:2dd661d5-80b1-4276-9f7c-3c5afbe831ad"/&gt;</a:t>
            </a:r>
          </a:p>
          <a:p>
            <a:r>
              <a:rPr lang="ko-KR" altLang="ko-KR" sz="1050" dirty="0"/>
              <a:t>            &lt;/device&gt;</a:t>
            </a:r>
          </a:p>
          <a:p>
            <a:r>
              <a:rPr lang="ko-KR" altLang="ko-KR" sz="1050" dirty="0"/>
              <a:t>            &lt;component&gt;</a:t>
            </a:r>
          </a:p>
          <a:p>
            <a:r>
              <a:rPr lang="ko-KR" altLang="ko-KR" sz="1050" dirty="0"/>
              <a:t>               &lt;code&gt;</a:t>
            </a:r>
          </a:p>
          <a:p>
            <a:r>
              <a:rPr lang="ko-KR" altLang="ko-KR" sz="1050" dirty="0"/>
              <a:t>                  &lt;coding&gt;</a:t>
            </a:r>
          </a:p>
          <a:p>
            <a:r>
              <a:rPr lang="ko-KR" altLang="ko-KR" sz="1050" dirty="0"/>
              <a:t>                     &lt;system value="https://rtmms.nist.gov"/&gt;</a:t>
            </a:r>
          </a:p>
          <a:p>
            <a:r>
              <a:rPr lang="ko-KR" altLang="ko-KR" sz="1050" dirty="0"/>
              <a:t>                     &lt;code value="150021"/&gt;</a:t>
            </a:r>
          </a:p>
          <a:p>
            <a:r>
              <a:rPr lang="ko-KR" altLang="ko-KR" sz="1050" dirty="0"/>
              <a:t>                     &lt;display value="MDC_PRESS_BLD_NONINV_SYS"/&gt;</a:t>
            </a:r>
          </a:p>
          <a:p>
            <a:r>
              <a:rPr lang="ko-KR" altLang="ko-KR" sz="1050" dirty="0"/>
              <a:t>                  &lt;/coding&gt;</a:t>
            </a:r>
          </a:p>
          <a:p>
            <a:r>
              <a:rPr lang="ko-KR" altLang="ko-KR" sz="1050" dirty="0"/>
              <a:t>               &lt;/code&gt;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7152" y="908720"/>
            <a:ext cx="48187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         </a:t>
            </a:r>
            <a:r>
              <a:rPr lang="ko-KR" altLang="ko-KR" sz="1100" dirty="0"/>
              <a:t>&lt;valueQuantity&gt;</a:t>
            </a:r>
          </a:p>
          <a:p>
            <a:r>
              <a:rPr lang="ko-KR" altLang="ko-KR" sz="1100" dirty="0"/>
              <a:t>                  &lt;value value="120"/&gt;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   &lt;component&gt;</a:t>
            </a:r>
          </a:p>
          <a:p>
            <a:r>
              <a:rPr lang="ko-KR" altLang="ko-KR" sz="1100" dirty="0"/>
              <a:t>               &lt;code&gt;</a:t>
            </a:r>
          </a:p>
          <a:p>
            <a:r>
              <a:rPr lang="ko-KR" altLang="ko-KR" sz="1100" dirty="0"/>
              <a:t>                  &lt;coding&gt;</a:t>
            </a:r>
          </a:p>
          <a:p>
            <a:r>
              <a:rPr lang="ko-KR" altLang="ko-KR" sz="1100" dirty="0"/>
              <a:t>                     &lt;system value="https://rtmms.nist.gov"/&gt;</a:t>
            </a:r>
          </a:p>
          <a:p>
            <a:r>
              <a:rPr lang="ko-KR" altLang="ko-KR" sz="1100" dirty="0"/>
              <a:t>                     &lt;code value="150022"/&gt;</a:t>
            </a:r>
          </a:p>
          <a:p>
            <a:r>
              <a:rPr lang="ko-KR" altLang="ko-KR" sz="1100" dirty="0"/>
              <a:t>                     &lt;display value="MDC_PRESS_BLD_NONINV_DIA"/&gt;</a:t>
            </a:r>
          </a:p>
          <a:p>
            <a:r>
              <a:rPr lang="ko-KR" altLang="ko-KR" sz="1100" dirty="0"/>
              <a:t>                  &lt;/coding&gt;</a:t>
            </a:r>
          </a:p>
          <a:p>
            <a:r>
              <a:rPr lang="ko-KR" altLang="ko-KR" sz="1100" dirty="0"/>
              <a:t>               &lt;/code&gt;</a:t>
            </a:r>
          </a:p>
          <a:p>
            <a:r>
              <a:rPr lang="ko-KR" altLang="ko-KR" sz="1100" dirty="0"/>
              <a:t>               &lt;valueQuantity&gt;</a:t>
            </a:r>
          </a:p>
          <a:p>
            <a:r>
              <a:rPr lang="ko-KR" altLang="ko-KR" sz="1100" dirty="0"/>
              <a:t>                  &lt;value value="80"/&gt;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   &lt;component&gt;</a:t>
            </a:r>
          </a:p>
          <a:p>
            <a:r>
              <a:rPr lang="ko-KR" altLang="ko-KR" sz="1100" dirty="0"/>
              <a:t>               &lt;code&gt;</a:t>
            </a:r>
          </a:p>
          <a:p>
            <a:r>
              <a:rPr lang="ko-KR" altLang="ko-KR" sz="1100" dirty="0"/>
              <a:t>                  &lt;coding&gt;</a:t>
            </a:r>
          </a:p>
          <a:p>
            <a:r>
              <a:rPr lang="ko-KR" altLang="ko-KR" sz="1100" dirty="0"/>
              <a:t>                     &lt;system value="https://rtmms.nist.gov"/&gt;</a:t>
            </a:r>
          </a:p>
          <a:p>
            <a:r>
              <a:rPr lang="ko-KR" altLang="ko-KR" sz="1100" dirty="0"/>
              <a:t>                     &lt;code value="150023"/&gt;</a:t>
            </a:r>
          </a:p>
          <a:p>
            <a:r>
              <a:rPr lang="ko-KR" altLang="ko-KR" sz="1100" dirty="0"/>
              <a:t>                     &lt;display value="MDC_PRESS_BLD_NONINV_MEAN"/&gt;</a:t>
            </a:r>
          </a:p>
          <a:p>
            <a:r>
              <a:rPr lang="ko-KR" altLang="ko-KR" sz="1100" dirty="0"/>
              <a:t>                  &lt;/coding&gt;</a:t>
            </a:r>
          </a:p>
          <a:p>
            <a:r>
              <a:rPr lang="ko-KR" altLang="ko-KR" sz="1100" dirty="0"/>
              <a:t>               &lt;/code&gt;</a:t>
            </a:r>
          </a:p>
          <a:p>
            <a:r>
              <a:rPr lang="ko-KR" altLang="ko-KR" sz="1100" dirty="0"/>
              <a:t>               &lt;valueQuantity&gt;</a:t>
            </a:r>
          </a:p>
          <a:p>
            <a:r>
              <a:rPr lang="ko-KR" altLang="ko-KR" sz="1100" dirty="0"/>
              <a:t>                  &lt;value value="100"/&gt;</a:t>
            </a:r>
          </a:p>
          <a:p>
            <a:r>
              <a:rPr lang="ko-KR" altLang="ko-KR" sz="1100" dirty="0"/>
              <a:t>                  &lt;unit value="mm[</a:t>
            </a:r>
            <a:r>
              <a:rPr lang="ko-KR" altLang="ko-KR" sz="1100" dirty="0" err="1"/>
              <a:t>Hg</a:t>
            </a:r>
            <a:r>
              <a:rPr lang="ko-KR" altLang="ko-KR" sz="1100" dirty="0"/>
              <a:t>]"/&gt;</a:t>
            </a:r>
          </a:p>
          <a:p>
            <a:r>
              <a:rPr lang="ko-KR" altLang="ko-KR" sz="1100" dirty="0"/>
              <a:t>               &lt;/valueQuantity&gt;</a:t>
            </a:r>
          </a:p>
          <a:p>
            <a:r>
              <a:rPr lang="ko-KR" altLang="ko-KR" sz="1100" dirty="0"/>
              <a:t>            &lt;/component&gt;</a:t>
            </a:r>
          </a:p>
          <a:p>
            <a:r>
              <a:rPr lang="ko-KR" altLang="ko-KR" sz="1100" dirty="0"/>
              <a:t>         &lt;/Observation&gt;</a:t>
            </a:r>
          </a:p>
          <a:p>
            <a:endParaRPr lang="ko-KR" altLang="ko-KR" sz="700" dirty="0"/>
          </a:p>
        </p:txBody>
      </p:sp>
    </p:spTree>
    <p:extLst>
      <p:ext uri="{BB962C8B-B14F-4D97-AF65-F5344CB8AC3E}">
        <p14:creationId xmlns:p14="http://schemas.microsoft.com/office/powerpoint/2010/main" val="174413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Assignment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Make </a:t>
            </a:r>
            <a:r>
              <a:rPr lang="en-US" altLang="ko-KR" b="1" dirty="0"/>
              <a:t>Device, </a:t>
            </a:r>
            <a:r>
              <a:rPr lang="en-US" altLang="ko-KR" b="1"/>
              <a:t>DeviceComponent, </a:t>
            </a:r>
            <a:r>
              <a:rPr lang="en-US" altLang="ko-KR" b="1" dirty="0"/>
              <a:t>DeviceMetric, Observation</a:t>
            </a:r>
            <a:r>
              <a:rPr lang="en-US" altLang="ko-KR" dirty="0"/>
              <a:t> resource using </a:t>
            </a:r>
            <a:r>
              <a:rPr lang="en-US" altLang="ko-KR" dirty="0" err="1"/>
              <a:t>Hapi</a:t>
            </a:r>
            <a:r>
              <a:rPr lang="en-US" altLang="ko-KR" dirty="0"/>
              <a:t> FHIR library.</a:t>
            </a:r>
          </a:p>
          <a:p>
            <a:r>
              <a:rPr lang="en-US" altLang="ko-KR" dirty="0"/>
              <a:t>Summit source code and result screen.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3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Resources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7584" y="1412776"/>
            <a:ext cx="8064896" cy="5184576"/>
            <a:chOff x="866775" y="1276125"/>
            <a:chExt cx="11744325" cy="5635737"/>
          </a:xfrm>
        </p:grpSpPr>
        <p:sp>
          <p:nvSpPr>
            <p:cNvPr id="5" name="Text Box 24"/>
            <p:cNvSpPr txBox="1"/>
            <p:nvPr/>
          </p:nvSpPr>
          <p:spPr>
            <a:xfrm>
              <a:off x="49149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94949" y="1658062"/>
              <a:ext cx="1581300" cy="8001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6775" y="1276125"/>
              <a:ext cx="5495611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&lt;MDS&gt;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35853" y="2538260"/>
              <a:ext cx="5664653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&lt;VMD&gt;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05187" y="4633472"/>
              <a:ext cx="3598415" cy="638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DeviceMetric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3800" y="5695950"/>
              <a:ext cx="2181300" cy="6381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Observation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7300" y="6234000"/>
              <a:ext cx="2181300" cy="638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Patient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8714" y="3571273"/>
              <a:ext cx="5962852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&lt;CHAN&gt;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48075" y="1647675"/>
              <a:ext cx="4752900" cy="53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직선 화살표 연결선 13"/>
            <p:cNvCxnSpPr/>
            <p:nvPr/>
          </p:nvCxnSpPr>
          <p:spPr>
            <a:xfrm rot="10800000" flipH="1">
              <a:off x="4238625" y="2181275"/>
              <a:ext cx="3562500" cy="728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직선 화살표 연결선 14"/>
            <p:cNvCxnSpPr/>
            <p:nvPr/>
          </p:nvCxnSpPr>
          <p:spPr>
            <a:xfrm rot="10800000" flipH="1">
              <a:off x="5810325" y="2181225"/>
              <a:ext cx="1990800" cy="1762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직선 화살표 연결선 15"/>
            <p:cNvCxnSpPr/>
            <p:nvPr/>
          </p:nvCxnSpPr>
          <p:spPr>
            <a:xfrm rot="10800000" flipH="1">
              <a:off x="6362700" y="2181112"/>
              <a:ext cx="1438200" cy="245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3438600" y="6015000"/>
              <a:ext cx="4105200" cy="538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꺾인 연결선 17"/>
            <p:cNvCxnSpPr/>
            <p:nvPr/>
          </p:nvCxnSpPr>
          <p:spPr>
            <a:xfrm rot="10800000">
              <a:off x="1957425" y="2019275"/>
              <a:ext cx="178500" cy="8907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꺾인 연결선 18"/>
            <p:cNvCxnSpPr/>
            <p:nvPr/>
          </p:nvCxnSpPr>
          <p:spPr>
            <a:xfrm rot="10800000">
              <a:off x="3187125" y="3281625"/>
              <a:ext cx="441900" cy="6618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꺾인 연결선 19"/>
            <p:cNvCxnSpPr/>
            <p:nvPr/>
          </p:nvCxnSpPr>
          <p:spPr>
            <a:xfrm rot="10800000">
              <a:off x="4719750" y="4314862"/>
              <a:ext cx="785700" cy="638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꺾인 연결선 20"/>
            <p:cNvCxnSpPr/>
            <p:nvPr/>
          </p:nvCxnSpPr>
          <p:spPr>
            <a:xfrm rot="10800000">
              <a:off x="6362700" y="5271900"/>
              <a:ext cx="1181100" cy="743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" name="Text Box 41"/>
            <p:cNvSpPr txBox="1"/>
            <p:nvPr/>
          </p:nvSpPr>
          <p:spPr>
            <a:xfrm>
              <a:off x="4533900" y="1504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Text Box 42"/>
            <p:cNvSpPr txBox="1"/>
            <p:nvPr/>
          </p:nvSpPr>
          <p:spPr>
            <a:xfrm>
              <a:off x="5676900" y="2876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43"/>
            <p:cNvSpPr txBox="1"/>
            <p:nvPr/>
          </p:nvSpPr>
          <p:spPr>
            <a:xfrm>
              <a:off x="7124700" y="3257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Text Box 44"/>
            <p:cNvSpPr txBox="1"/>
            <p:nvPr/>
          </p:nvSpPr>
          <p:spPr>
            <a:xfrm>
              <a:off x="8763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45"/>
            <p:cNvSpPr txBox="1"/>
            <p:nvPr/>
          </p:nvSpPr>
          <p:spPr>
            <a:xfrm>
              <a:off x="2324100" y="3409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7" name="Text Box 46"/>
            <p:cNvSpPr txBox="1"/>
            <p:nvPr/>
          </p:nvSpPr>
          <p:spPr>
            <a:xfrm>
              <a:off x="3771900" y="43243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47"/>
            <p:cNvSpPr txBox="1"/>
            <p:nvPr/>
          </p:nvSpPr>
          <p:spPr>
            <a:xfrm>
              <a:off x="5572125" y="5476875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9" name="Text Box 48"/>
            <p:cNvSpPr txBox="1"/>
            <p:nvPr/>
          </p:nvSpPr>
          <p:spPr>
            <a:xfrm>
              <a:off x="4819651" y="6271663"/>
              <a:ext cx="5486400" cy="64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subject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Device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This resource identifies an instance or a type of a manufactured item that is used in the provision of healthcare without being substantially changed through that activity.</a:t>
            </a:r>
          </a:p>
          <a:p>
            <a:r>
              <a:rPr lang="en-US" altLang="ko-KR" dirty="0"/>
              <a:t>The device may be a medical or non-medical device. </a:t>
            </a:r>
          </a:p>
          <a:p>
            <a:r>
              <a:rPr lang="en-US" altLang="ko-KR" dirty="0"/>
              <a:t>Medical devices include durable (reusable) medical equipment, implantable devices, as well as disposable equipment used for diagnostic, treatment, and research for healthcare and public health.</a:t>
            </a:r>
          </a:p>
          <a:p>
            <a:r>
              <a:rPr lang="en-US" altLang="ko-KR" dirty="0"/>
              <a:t>Non-medical devices may include items such as a machine, cellphone, computer, application,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4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Device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60" y="1013241"/>
            <a:ext cx="6120680" cy="58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Device Resource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12" y="829688"/>
            <a:ext cx="97193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Device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/>
              <a:t>&lt;Device xmlns="http://hl7.org/</a:t>
            </a:r>
            <a:r>
              <a:rPr lang="en-US" altLang="ko-KR" sz="1400" dirty="0" err="1"/>
              <a:t>fhir</a:t>
            </a:r>
            <a:r>
              <a:rPr lang="en-US" altLang="ko-KR" sz="1400" dirty="0"/>
              <a:t>"&gt;</a:t>
            </a:r>
          </a:p>
          <a:p>
            <a:pPr fontAlgn="base" latinLnBrk="0"/>
            <a:r>
              <a:rPr lang="en-US" altLang="ko-KR" sz="1400" dirty="0"/>
              <a:t>  &lt;identifier&gt;</a:t>
            </a:r>
          </a:p>
          <a:p>
            <a:pPr fontAlgn="base" latinLnBrk="0"/>
            <a:r>
              <a:rPr lang="en-US" altLang="ko-KR" sz="1400" dirty="0"/>
              <a:t>      &lt;system value="http://acme.org/devices/</a:t>
            </a:r>
            <a:r>
              <a:rPr lang="en-US" altLang="ko-KR" sz="1400" dirty="0" err="1"/>
              <a:t>serialnumber</a:t>
            </a:r>
            <a:r>
              <a:rPr lang="en-US" altLang="ko-KR" sz="1400" dirty="0"/>
              <a:t>"/&gt;</a:t>
            </a:r>
          </a:p>
          <a:p>
            <a:pPr fontAlgn="base" latinLnBrk="0"/>
            <a:r>
              <a:rPr lang="en-US" altLang="ko-KR" sz="1400" dirty="0"/>
              <a:t>      &lt;value value="1111"/&gt;</a:t>
            </a:r>
          </a:p>
          <a:p>
            <a:pPr fontAlgn="base" latinLnBrk="0"/>
            <a:r>
              <a:rPr lang="en-US" altLang="ko-KR" sz="1400" dirty="0"/>
              <a:t>   &lt;/identifier&gt;</a:t>
            </a:r>
          </a:p>
          <a:p>
            <a:pPr fontAlgn="base" latinLnBrk="0"/>
            <a:r>
              <a:rPr lang="en-US" altLang="ko-KR" sz="1400" dirty="0"/>
              <a:t>   &lt;type&gt;</a:t>
            </a:r>
          </a:p>
          <a:p>
            <a:pPr fontAlgn="base" latinLnBrk="0"/>
            <a:r>
              <a:rPr lang="en-US" altLang="ko-KR" sz="1400" dirty="0"/>
              <a:t>      &lt;coding&gt;</a:t>
            </a:r>
          </a:p>
          <a:p>
            <a:pPr fontAlgn="base" latinLnBrk="0"/>
            <a:r>
              <a:rPr lang="en-US" altLang="ko-KR" sz="1400" dirty="0"/>
              <a:t>	&lt;system value=" urn:iso:std:iso:11073:10101"/&gt;</a:t>
            </a:r>
          </a:p>
          <a:p>
            <a:pPr fontAlgn="base" latinLnBrk="0"/>
            <a:r>
              <a:rPr lang="en-US" altLang="ko-KR" sz="1400" dirty="0"/>
              <a:t>        	 &lt;code value="528456"/&gt;</a:t>
            </a:r>
          </a:p>
          <a:p>
            <a:pPr fontAlgn="base" latinLnBrk="0"/>
            <a:r>
              <a:rPr lang="en-US" altLang="ko-KR" sz="1400" dirty="0"/>
              <a:t>         	&lt;display value="MDC_DEV_SPEC_PROFILE_AI_MED_MINDER"/&gt;</a:t>
            </a:r>
          </a:p>
          <a:p>
            <a:pPr fontAlgn="base" latinLnBrk="0"/>
            <a:r>
              <a:rPr lang="en-US" altLang="ko-KR" sz="1400" dirty="0"/>
              <a:t>      &lt;/coding&gt;   &lt;/type&gt;</a:t>
            </a:r>
          </a:p>
          <a:p>
            <a:pPr fontAlgn="base" latinLnBrk="0"/>
            <a:r>
              <a:rPr lang="en-US" altLang="ko-KR" sz="1400" dirty="0"/>
              <a:t>   &lt;status value="available"/&gt;</a:t>
            </a:r>
          </a:p>
          <a:p>
            <a:pPr fontAlgn="base" latinLnBrk="0"/>
            <a:r>
              <a:rPr lang="en-US" altLang="ko-KR" sz="1400" dirty="0"/>
              <a:t>   &lt;manufacturer value="Healthall, Inc"/&gt;				</a:t>
            </a:r>
            <a:r>
              <a:rPr lang="ko-KR" altLang="en-US" sz="1400" dirty="0">
                <a:solidFill>
                  <a:srgbClr val="FF0000"/>
                </a:solidFill>
              </a:rPr>
              <a:t> 회사명</a:t>
            </a:r>
            <a:r>
              <a:rPr lang="en-US" altLang="ko-KR" sz="1400" dirty="0"/>
              <a:t>	</a:t>
            </a:r>
          </a:p>
          <a:p>
            <a:pPr fontAlgn="base" latinLnBrk="0"/>
            <a:r>
              <a:rPr lang="en-US" altLang="ko-KR" sz="1400" dirty="0"/>
              <a:t>   &lt;model value="Cabinet0009"/&gt;				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</a:rPr>
              <a:t>일련번호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이름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   &lt;</a:t>
            </a:r>
            <a:r>
              <a:rPr lang="en-US" altLang="ko-KR" sz="1400" dirty="0" err="1"/>
              <a:t>udi</a:t>
            </a:r>
            <a:r>
              <a:rPr lang="en-US" altLang="ko-KR" sz="1400" dirty="0"/>
              <a:t> value="00:EA:21:02:03:56"/&gt;				</a:t>
            </a:r>
            <a:r>
              <a:rPr lang="ko-KR" altLang="en-US" sz="1400" dirty="0">
                <a:solidFill>
                  <a:srgbClr val="FF0000"/>
                </a:solidFill>
              </a:rPr>
              <a:t> 블루투스 주소</a:t>
            </a:r>
            <a:r>
              <a:rPr lang="en-US" altLang="ko-KR" sz="1400" dirty="0"/>
              <a:t>	</a:t>
            </a:r>
          </a:p>
          <a:p>
            <a:pPr fontAlgn="base" latinLnBrk="0"/>
            <a:r>
              <a:rPr lang="en-US" altLang="ko-KR" sz="1400" dirty="0"/>
              <a:t>   &lt;location&gt;</a:t>
            </a:r>
          </a:p>
          <a:p>
            <a:pPr fontAlgn="base" latinLnBrk="0"/>
            <a:r>
              <a:rPr lang="en-US" altLang="ko-KR" sz="1400" dirty="0"/>
              <a:t>      &lt;reference value="Location/10811"/&gt;			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Location</a:t>
            </a:r>
            <a:r>
              <a:rPr lang="en-US" altLang="ko-KR" sz="1400" dirty="0"/>
              <a:t>	</a:t>
            </a:r>
          </a:p>
          <a:p>
            <a:pPr fontAlgn="base" latinLnBrk="0"/>
            <a:r>
              <a:rPr lang="en-US" altLang="ko-KR" sz="1400" dirty="0"/>
              <a:t>   &lt;/location&gt;</a:t>
            </a:r>
          </a:p>
          <a:p>
            <a:pPr fontAlgn="base" latinLnBrk="0"/>
            <a:r>
              <a:rPr lang="en-US" altLang="ko-KR" sz="1400" dirty="0"/>
              <a:t>   &lt;patient&gt;</a:t>
            </a:r>
          </a:p>
          <a:p>
            <a:pPr fontAlgn="base" latinLnBrk="0"/>
            <a:r>
              <a:rPr lang="en-US" altLang="ko-KR" sz="1400" dirty="0"/>
              <a:t>      &lt;reference value="Patient/10810"/&gt;				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Patient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   &lt;/patient&gt;</a:t>
            </a:r>
          </a:p>
          <a:p>
            <a:pPr fontAlgn="base" latinLnBrk="0"/>
            <a:r>
              <a:rPr lang="en-US" altLang="ko-KR" sz="1400" dirty="0"/>
              <a:t>   &lt;contact&gt;</a:t>
            </a:r>
          </a:p>
          <a:p>
            <a:pPr fontAlgn="base" latinLnBrk="0"/>
            <a:r>
              <a:rPr lang="en-US" altLang="ko-KR" sz="1400" dirty="0"/>
              <a:t>      &lt;value value="0123456789"/&gt;</a:t>
            </a:r>
          </a:p>
          <a:p>
            <a:pPr fontAlgn="base" latinLnBrk="0"/>
            <a:r>
              <a:rPr lang="en-US" altLang="ko-KR" sz="1400" dirty="0"/>
              <a:t>      &lt;use value="mobile"/&gt;</a:t>
            </a:r>
          </a:p>
          <a:p>
            <a:pPr fontAlgn="base" latinLnBrk="0"/>
            <a:r>
              <a:rPr lang="en-US" altLang="ko-KR" sz="1400" dirty="0"/>
              <a:t>   &lt;/contact&gt;</a:t>
            </a:r>
          </a:p>
          <a:p>
            <a:pPr fontAlgn="base" latinLnBrk="0"/>
            <a:r>
              <a:rPr lang="en-US" altLang="ko-KR" sz="1400" dirty="0"/>
              <a:t>&lt;/Device&gt;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52120" y="6309320"/>
            <a:ext cx="329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http://hl7.org/fhir/device.html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11185" y="575535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http://wiki.hl7.org/index.php?title=DoF_2017-JAN_IHE_NA_CAT_Cleveland</a:t>
            </a:r>
          </a:p>
        </p:txBody>
      </p:sp>
    </p:spTree>
    <p:extLst>
      <p:ext uri="{BB962C8B-B14F-4D97-AF65-F5344CB8AC3E}">
        <p14:creationId xmlns:p14="http://schemas.microsoft.com/office/powerpoint/2010/main" val="381994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DeviceComponent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The characteristics, operational status and capabilities of a medical-related component of a medical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3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DeviceComponent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8784976" cy="50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DeviceComponent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1412776"/>
            <a:ext cx="8064896" cy="5184576"/>
            <a:chOff x="866775" y="1276125"/>
            <a:chExt cx="11744325" cy="5635737"/>
          </a:xfrm>
        </p:grpSpPr>
        <p:sp>
          <p:nvSpPr>
            <p:cNvPr id="5" name="Text Box 24"/>
            <p:cNvSpPr txBox="1"/>
            <p:nvPr/>
          </p:nvSpPr>
          <p:spPr>
            <a:xfrm>
              <a:off x="49149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94949" y="1658062"/>
              <a:ext cx="1581300" cy="8001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6775" y="1276125"/>
              <a:ext cx="5495611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&lt;MDS&gt;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35853" y="2538260"/>
              <a:ext cx="5664653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&lt;VMD&gt;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05187" y="4633472"/>
              <a:ext cx="3598415" cy="638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DeviceMetric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3800" y="5695950"/>
              <a:ext cx="2181300" cy="6381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Observation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7300" y="6234000"/>
              <a:ext cx="2181300" cy="638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Patient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8714" y="3571273"/>
              <a:ext cx="5962852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&lt;CHAN&gt;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48075" y="1647675"/>
              <a:ext cx="4752900" cy="53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직선 화살표 연결선 13"/>
            <p:cNvCxnSpPr/>
            <p:nvPr/>
          </p:nvCxnSpPr>
          <p:spPr>
            <a:xfrm rot="10800000" flipH="1">
              <a:off x="4238625" y="2181275"/>
              <a:ext cx="3562500" cy="728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직선 화살표 연결선 14"/>
            <p:cNvCxnSpPr/>
            <p:nvPr/>
          </p:nvCxnSpPr>
          <p:spPr>
            <a:xfrm rot="10800000" flipH="1">
              <a:off x="5810325" y="2181225"/>
              <a:ext cx="1990800" cy="1762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직선 화살표 연결선 15"/>
            <p:cNvCxnSpPr/>
            <p:nvPr/>
          </p:nvCxnSpPr>
          <p:spPr>
            <a:xfrm rot="10800000" flipH="1">
              <a:off x="6362700" y="2181112"/>
              <a:ext cx="1438200" cy="245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3438600" y="6015000"/>
              <a:ext cx="4105200" cy="538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꺾인 연결선 17"/>
            <p:cNvCxnSpPr/>
            <p:nvPr/>
          </p:nvCxnSpPr>
          <p:spPr>
            <a:xfrm rot="10800000">
              <a:off x="1957425" y="2019275"/>
              <a:ext cx="178500" cy="8907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꺾인 연결선 18"/>
            <p:cNvCxnSpPr/>
            <p:nvPr/>
          </p:nvCxnSpPr>
          <p:spPr>
            <a:xfrm rot="10800000">
              <a:off x="3187125" y="3281625"/>
              <a:ext cx="441900" cy="6618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꺾인 연결선 19"/>
            <p:cNvCxnSpPr/>
            <p:nvPr/>
          </p:nvCxnSpPr>
          <p:spPr>
            <a:xfrm rot="10800000">
              <a:off x="4719750" y="4314862"/>
              <a:ext cx="785700" cy="638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꺾인 연결선 20"/>
            <p:cNvCxnSpPr/>
            <p:nvPr/>
          </p:nvCxnSpPr>
          <p:spPr>
            <a:xfrm rot="10800000">
              <a:off x="6362700" y="5271900"/>
              <a:ext cx="1181100" cy="743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" name="Text Box 41"/>
            <p:cNvSpPr txBox="1"/>
            <p:nvPr/>
          </p:nvSpPr>
          <p:spPr>
            <a:xfrm>
              <a:off x="4533900" y="1504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Text Box 42"/>
            <p:cNvSpPr txBox="1"/>
            <p:nvPr/>
          </p:nvSpPr>
          <p:spPr>
            <a:xfrm>
              <a:off x="5676900" y="2876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43"/>
            <p:cNvSpPr txBox="1"/>
            <p:nvPr/>
          </p:nvSpPr>
          <p:spPr>
            <a:xfrm>
              <a:off x="7124700" y="3257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Text Box 44"/>
            <p:cNvSpPr txBox="1"/>
            <p:nvPr/>
          </p:nvSpPr>
          <p:spPr>
            <a:xfrm>
              <a:off x="8763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45"/>
            <p:cNvSpPr txBox="1"/>
            <p:nvPr/>
          </p:nvSpPr>
          <p:spPr>
            <a:xfrm>
              <a:off x="2324100" y="3409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7" name="Text Box 46"/>
            <p:cNvSpPr txBox="1"/>
            <p:nvPr/>
          </p:nvSpPr>
          <p:spPr>
            <a:xfrm>
              <a:off x="3771900" y="43243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47"/>
            <p:cNvSpPr txBox="1"/>
            <p:nvPr/>
          </p:nvSpPr>
          <p:spPr>
            <a:xfrm>
              <a:off x="5572125" y="5476875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9" name="Text Box 48"/>
            <p:cNvSpPr txBox="1"/>
            <p:nvPr/>
          </p:nvSpPr>
          <p:spPr>
            <a:xfrm>
              <a:off x="4819651" y="6271663"/>
              <a:ext cx="5486400" cy="64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subject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79512" y="1131086"/>
            <a:ext cx="5832648" cy="3306026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4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DeviceComponent Resource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MDS: medical device system – Device system to check</a:t>
            </a:r>
          </a:p>
          <a:p>
            <a:r>
              <a:rPr lang="en-US" altLang="ko-KR" dirty="0"/>
              <a:t>VMD: virtual medical device – An abstract representation of  a medical-related subsystem of an MDS</a:t>
            </a:r>
          </a:p>
          <a:p>
            <a:r>
              <a:rPr lang="en-US" altLang="ko-KR" dirty="0"/>
              <a:t>CHAN:  - channel: sensor channel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9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1450</Words>
  <Application>Microsoft Office PowerPoint</Application>
  <PresentationFormat>화면 슬라이드 쇼(4:3)</PresentationFormat>
  <Paragraphs>300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의료정보학시스템</vt:lpstr>
      <vt:lpstr>Resources</vt:lpstr>
      <vt:lpstr>Device Resource</vt:lpstr>
      <vt:lpstr>Device Resource</vt:lpstr>
      <vt:lpstr>Device Resource</vt:lpstr>
      <vt:lpstr>DeviceComponent Resource</vt:lpstr>
      <vt:lpstr>DeviceComponent Resource</vt:lpstr>
      <vt:lpstr>DeviceComponent Resource</vt:lpstr>
      <vt:lpstr>DeviceComponent Resource</vt:lpstr>
      <vt:lpstr>DeviceComponent Resource</vt:lpstr>
      <vt:lpstr>DeviceMetric Resource</vt:lpstr>
      <vt:lpstr>DeviceMetric Resource</vt:lpstr>
      <vt:lpstr>DeviceMetric Resource</vt:lpstr>
      <vt:lpstr>Observation Resource</vt:lpstr>
      <vt:lpstr>Observation Resource</vt:lpstr>
      <vt:lpstr>Observation Resource</vt:lpstr>
      <vt:lpstr>Observation Resource</vt:lpstr>
      <vt:lpstr>Assignment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양창엽</cp:lastModifiedBy>
  <cp:revision>273</cp:revision>
  <cp:lastPrinted>2016-11-24T01:42:14Z</cp:lastPrinted>
  <dcterms:created xsi:type="dcterms:W3CDTF">2016-11-23T14:36:56Z</dcterms:created>
  <dcterms:modified xsi:type="dcterms:W3CDTF">2017-10-30T00:48:57Z</dcterms:modified>
</cp:coreProperties>
</file>