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56" r:id="rId3"/>
    <p:sldId id="369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70" r:id="rId14"/>
    <p:sldId id="371" r:id="rId15"/>
    <p:sldId id="372" r:id="rId16"/>
    <p:sldId id="374" r:id="rId17"/>
    <p:sldId id="357" r:id="rId18"/>
    <p:sldId id="362" r:id="rId19"/>
    <p:sldId id="363" r:id="rId20"/>
    <p:sldId id="364" r:id="rId21"/>
    <p:sldId id="366" r:id="rId22"/>
    <p:sldId id="358" r:id="rId23"/>
    <p:sldId id="365" r:id="rId24"/>
    <p:sldId id="367" r:id="rId25"/>
    <p:sldId id="359" r:id="rId26"/>
    <p:sldId id="339" r:id="rId27"/>
    <p:sldId id="284" r:id="rId2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086" y="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3F734-E5D9-458E-B4A7-783C5344F39A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CFA47-D36C-4206-A0CE-A8D3156C80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35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A2993-C535-4428-A03C-6120ACC39499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E4D4-31C4-4677-9D78-BA2D5DCA47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D36E3-1A80-4826-9EA4-3E8C5DACE5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84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578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95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08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37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2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91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  <p:extLst>
      <p:ext uri="{BB962C8B-B14F-4D97-AF65-F5344CB8AC3E}">
        <p14:creationId xmlns:p14="http://schemas.microsoft.com/office/powerpoint/2010/main" val="263670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7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48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62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0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8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2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0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2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389DF-C8C0-4E0E-A578-53A818F46177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49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fjrzlgnlwns@naver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iki.hl7.org/index.php?title=Publicly_Available_FHIR_Servers_for_test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fhir.org/r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vonk.furor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iki.hl7.org/index.php?title=Publicly_Available_FHIR_Servers_for_testi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iki.hl7.org/index.php?title=Publicly_Available_FHIR_Servers_for_testin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iki.hl7.org/index.php?title=Publicly_Available_FHIR_Servers_for_tes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155.230.118.103:8080/fhi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" y="3175"/>
            <a:ext cx="91313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458909"/>
            <a:ext cx="8640960" cy="1470025"/>
          </a:xfrm>
        </p:spPr>
        <p:txBody>
          <a:bodyPr>
            <a:noAutofit/>
          </a:bodyPr>
          <a:lstStyle/>
          <a:p>
            <a:r>
              <a:rPr lang="ko-KR" altLang="en-US" sz="4800" b="1" dirty="0" smtClean="0">
                <a:solidFill>
                  <a:srgbClr val="E46C0A"/>
                </a:solidFill>
              </a:rPr>
              <a:t>의료정보학시스템</a:t>
            </a:r>
            <a:endParaRPr lang="ko-KR" altLang="en-US" sz="4800" b="1" dirty="0">
              <a:solidFill>
                <a:srgbClr val="E46C0A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8032" y="3857628"/>
            <a:ext cx="7772400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accent1"/>
                </a:solidFill>
              </a:rPr>
              <a:t>Device on FHIR 4</a:t>
            </a:r>
          </a:p>
          <a:p>
            <a:endParaRPr lang="en-US" altLang="ko-KR" sz="700" b="1" dirty="0" smtClean="0">
              <a:solidFill>
                <a:schemeClr val="accent1"/>
              </a:solidFill>
            </a:endParaRPr>
          </a:p>
          <a:p>
            <a:r>
              <a:rPr lang="en-US" altLang="ko-KR" sz="700" b="1" dirty="0" smtClean="0">
                <a:solidFill>
                  <a:schemeClr val="accent1"/>
                </a:solidFill>
              </a:rPr>
              <a:t>Dept. of Computer Science &amp; Engineering</a:t>
            </a:r>
          </a:p>
          <a:p>
            <a:r>
              <a:rPr lang="en-US" altLang="ko-KR" sz="700" b="1" dirty="0" smtClean="0">
                <a:solidFill>
                  <a:schemeClr val="accent1"/>
                </a:solidFill>
              </a:rPr>
              <a:t>College of IT</a:t>
            </a:r>
          </a:p>
          <a:p>
            <a:r>
              <a:rPr lang="en-US" altLang="ko-KR" sz="700" b="1" dirty="0" err="1" smtClean="0">
                <a:solidFill>
                  <a:schemeClr val="accent1"/>
                </a:solidFill>
              </a:rPr>
              <a:t>Kyungpook</a:t>
            </a:r>
            <a:r>
              <a:rPr lang="en-US" altLang="ko-KR" sz="700" b="1" dirty="0" smtClean="0">
                <a:solidFill>
                  <a:schemeClr val="accent1"/>
                </a:solidFill>
              </a:rPr>
              <a:t> National University</a:t>
            </a:r>
          </a:p>
          <a:p>
            <a:endParaRPr lang="en-US" altLang="ko-KR" sz="1800" b="1" dirty="0" smtClean="0">
              <a:solidFill>
                <a:schemeClr val="accent1"/>
              </a:solidFill>
            </a:endParaRPr>
          </a:p>
          <a:p>
            <a:r>
              <a:rPr lang="en-US" altLang="ko-KR" sz="1800" b="1" dirty="0" smtClean="0">
                <a:solidFill>
                  <a:schemeClr val="accent1"/>
                </a:solidFill>
              </a:rPr>
              <a:t>2017.11.27</a:t>
            </a:r>
            <a:r>
              <a:rPr lang="en-US" altLang="ko-KR" sz="1800" b="1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en-US" altLang="ko-KR" sz="1800" b="1" dirty="0" smtClean="0">
                <a:solidFill>
                  <a:schemeClr val="accent1"/>
                </a:solidFill>
                <a:hlinkClick r:id="rId4"/>
              </a:rPr>
              <a:t>fjrzlgnlwns</a:t>
            </a:r>
            <a:r>
              <a:rPr lang="en-US" altLang="ko-KR" sz="1800" b="1" dirty="0" smtClean="0">
                <a:solidFill>
                  <a:schemeClr val="accent1"/>
                </a:solidFill>
                <a:hlinkClick r:id="rId4"/>
              </a:rPr>
              <a:t>@naver.com</a:t>
            </a:r>
            <a:r>
              <a:rPr lang="en-US" altLang="ko-KR" sz="1800" b="1" dirty="0" smtClean="0">
                <a:solidFill>
                  <a:schemeClr val="accent1"/>
                </a:solidFill>
              </a:rPr>
              <a:t> </a:t>
            </a:r>
            <a:r>
              <a:rPr lang="ko-KR" altLang="en-US" sz="1800" b="1" dirty="0" err="1" smtClean="0">
                <a:solidFill>
                  <a:schemeClr val="accent1"/>
                </a:solidFill>
              </a:rPr>
              <a:t>권휘준</a:t>
            </a:r>
            <a:r>
              <a:rPr lang="ko-KR" altLang="en-US" sz="1800" b="1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1"/>
                </a:solidFill>
              </a:rPr>
              <a:t>TA</a:t>
            </a:r>
            <a:endParaRPr lang="en-US" altLang="ko-KR" sz="18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1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03648" y="0"/>
            <a:ext cx="633670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chemeClr val="bg1"/>
                </a:solidFill>
              </a:rPr>
              <a:t>FHIR Validation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Save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22" y="2132856"/>
            <a:ext cx="7497356" cy="42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1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03648" y="0"/>
            <a:ext cx="633670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chemeClr val="bg1"/>
                </a:solidFill>
              </a:rPr>
              <a:t>FHIR Validation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Add snapshot element in </a:t>
            </a:r>
            <a:r>
              <a:rPr lang="en-US" altLang="ko-KR" dirty="0" err="1" smtClean="0"/>
              <a:t>textEditor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47" y="2708920"/>
            <a:ext cx="7761905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3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03648" y="0"/>
            <a:ext cx="633670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chemeClr val="bg1"/>
                </a:solidFill>
              </a:rPr>
              <a:t>FHIR Validation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Setting options and save again and then you snapshot is made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73" y="2132856"/>
            <a:ext cx="566405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8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03648" y="0"/>
            <a:ext cx="633670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chemeClr val="bg1"/>
                </a:solidFill>
              </a:rPr>
              <a:t>FHIR Validation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Make class 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38" y="2492896"/>
            <a:ext cx="5616624" cy="313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03648" y="0"/>
            <a:ext cx="633670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chemeClr val="bg1"/>
                </a:solidFill>
              </a:rPr>
              <a:t>FHIR Validation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Make Method into </a:t>
            </a:r>
            <a:r>
              <a:rPr lang="en-US" altLang="ko-KR" dirty="0" err="1"/>
              <a:t>MyValidator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95" y="2780928"/>
            <a:ext cx="7123809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9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03648" y="0"/>
            <a:ext cx="633670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chemeClr val="bg1"/>
                </a:solidFill>
              </a:rPr>
              <a:t>FHIR Validation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Make Method into </a:t>
            </a:r>
            <a:r>
              <a:rPr lang="en-US" altLang="ko-KR" dirty="0" err="1" smtClean="0"/>
              <a:t>MyValidator</a:t>
            </a:r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715" r="1957" b="2439"/>
          <a:stretch/>
        </p:blipFill>
        <p:spPr>
          <a:xfrm>
            <a:off x="0" y="2492896"/>
            <a:ext cx="9153867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03648" y="0"/>
            <a:ext cx="633670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chemeClr val="bg1"/>
                </a:solidFill>
              </a:rPr>
              <a:t>FHIR Validation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Validating result</a:t>
            </a:r>
            <a:endParaRPr lang="ko-KR" alt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74" y="2492896"/>
            <a:ext cx="699465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03648" y="0"/>
            <a:ext cx="633670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chemeClr val="bg1"/>
                </a:solidFill>
              </a:rPr>
              <a:t>FHIR Server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altLang="ko-KR" dirty="0" smtClean="0">
                <a:hlinkClick r:id="rId2"/>
              </a:rPr>
              <a:t>Server List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660" y="1988840"/>
            <a:ext cx="6120680" cy="456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4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51520" y="-22820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>
                <a:solidFill>
                  <a:schemeClr val="bg1"/>
                </a:solidFill>
              </a:rPr>
              <a:t>Grahame’s test server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ko"/>
              <a:t>Server</a:t>
            </a:r>
          </a:p>
          <a:p>
            <a:pPr marL="914400" lvl="1" indent="-317500">
              <a:spcBef>
                <a:spcPts val="0"/>
              </a:spcBef>
            </a:pPr>
            <a:r>
              <a:rPr lang="ko" u="sng">
                <a:solidFill>
                  <a:schemeClr val="accent5"/>
                </a:solidFill>
                <a:hlinkClick r:id="rId3"/>
              </a:rPr>
              <a:t>http://test.fhir.org/r3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9652" y="2884175"/>
            <a:ext cx="6264696" cy="32076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483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51520" y="81764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>
                <a:solidFill>
                  <a:schemeClr val="bg1"/>
                </a:solidFill>
              </a:rPr>
              <a:t>Vonk FHIR Server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1" y="1124744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ko" dirty="0">
                <a:solidFill>
                  <a:schemeClr val="dk1"/>
                </a:solidFill>
              </a:rPr>
              <a:t>Vonk FHIR Server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ko" u="sng" dirty="0">
                <a:solidFill>
                  <a:schemeClr val="accent5"/>
                </a:solidFill>
                <a:hlinkClick r:id="rId3"/>
              </a:rPr>
              <a:t>http://vonk.furore.com/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endParaRPr dirty="0"/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92411"/>
            <a:ext cx="9144002" cy="43591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25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03648" y="0"/>
            <a:ext cx="633670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Oxygen Saturation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0" y="1050393"/>
            <a:ext cx="418680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800" dirty="0"/>
              <a:t>&lt;Observation xmlns="http://hl7.org/</a:t>
            </a:r>
            <a:r>
              <a:rPr lang="en-US" altLang="ko-KR" sz="800" dirty="0" err="1"/>
              <a:t>fhir</a:t>
            </a:r>
            <a:r>
              <a:rPr lang="en-US" altLang="ko-KR" sz="800" dirty="0"/>
              <a:t>"&gt;</a:t>
            </a:r>
          </a:p>
          <a:p>
            <a:pPr marL="0" indent="0">
              <a:buNone/>
            </a:pPr>
            <a:r>
              <a:rPr lang="en-US" altLang="ko-KR" sz="800" dirty="0"/>
              <a:t>  &lt;id value="satO2"/&gt; </a:t>
            </a:r>
          </a:p>
          <a:p>
            <a:pPr marL="0" indent="0">
              <a:buNone/>
            </a:pPr>
            <a:r>
              <a:rPr lang="en-US" altLang="ko-KR" sz="800" dirty="0"/>
              <a:t>  &lt;meta&gt; </a:t>
            </a:r>
          </a:p>
          <a:p>
            <a:pPr marL="0" indent="0">
              <a:buNone/>
            </a:pPr>
            <a:r>
              <a:rPr lang="en-US" altLang="ko-KR" sz="800" dirty="0"/>
              <a:t>    &lt;profile value="http://hl7.org/</a:t>
            </a:r>
            <a:r>
              <a:rPr lang="en-US" altLang="ko-KR" sz="800" dirty="0" err="1"/>
              <a:t>fhir</a:t>
            </a:r>
            <a:r>
              <a:rPr lang="en-US" altLang="ko-KR" sz="800" dirty="0"/>
              <a:t>/</a:t>
            </a:r>
            <a:r>
              <a:rPr lang="en-US" altLang="ko-KR" sz="800" dirty="0" err="1"/>
              <a:t>StructureDefinition</a:t>
            </a:r>
            <a:r>
              <a:rPr lang="en-US" altLang="ko-KR" sz="800" dirty="0"/>
              <a:t>/</a:t>
            </a:r>
            <a:r>
              <a:rPr lang="en-US" altLang="ko-KR" sz="800" dirty="0" err="1"/>
              <a:t>vitalsigns</a:t>
            </a:r>
            <a:r>
              <a:rPr lang="en-US" altLang="ko-KR" sz="800" dirty="0"/>
              <a:t>"/&gt; </a:t>
            </a:r>
          </a:p>
          <a:p>
            <a:pPr marL="0" indent="0">
              <a:buNone/>
            </a:pPr>
            <a:r>
              <a:rPr lang="en-US" altLang="ko-KR" sz="800" dirty="0"/>
              <a:t>  &lt;/meta&gt; </a:t>
            </a:r>
          </a:p>
          <a:p>
            <a:pPr marL="0" indent="0">
              <a:buNone/>
            </a:pPr>
            <a:r>
              <a:rPr lang="en-US" altLang="ko-KR" sz="800" dirty="0"/>
              <a:t>   &lt;identifier&gt; </a:t>
            </a:r>
          </a:p>
          <a:p>
            <a:pPr marL="0" indent="0">
              <a:buNone/>
            </a:pPr>
            <a:r>
              <a:rPr lang="en-US" altLang="ko-KR" sz="800" dirty="0"/>
              <a:t>    &lt;system value="http://goodcare.org/observation/id"/&gt; </a:t>
            </a:r>
          </a:p>
          <a:p>
            <a:pPr marL="0" indent="0">
              <a:buNone/>
            </a:pPr>
            <a:r>
              <a:rPr lang="en-US" altLang="ko-KR" sz="800" dirty="0"/>
              <a:t>    &lt;value value="o1223435-10"/&gt; </a:t>
            </a:r>
          </a:p>
          <a:p>
            <a:pPr marL="0" indent="0">
              <a:buNone/>
            </a:pPr>
            <a:r>
              <a:rPr lang="en-US" altLang="ko-KR" sz="800" dirty="0"/>
              <a:t>  &lt;/identifier&gt; </a:t>
            </a:r>
          </a:p>
          <a:p>
            <a:pPr marL="0" indent="0">
              <a:buNone/>
            </a:pPr>
            <a:r>
              <a:rPr lang="en-US" altLang="ko-KR" sz="800" dirty="0"/>
              <a:t>  &lt;status value="final"/&gt; </a:t>
            </a:r>
          </a:p>
          <a:p>
            <a:pPr marL="0" indent="0">
              <a:buNone/>
            </a:pPr>
            <a:r>
              <a:rPr lang="en-US" altLang="ko-KR" sz="800" dirty="0"/>
              <a:t>  &lt;category&gt; </a:t>
            </a:r>
          </a:p>
          <a:p>
            <a:pPr marL="0" indent="0">
              <a:buNone/>
            </a:pPr>
            <a:r>
              <a:rPr lang="en-US" altLang="ko-KR" sz="800" dirty="0"/>
              <a:t>    &lt;coding&gt; </a:t>
            </a:r>
          </a:p>
          <a:p>
            <a:pPr marL="0" indent="0">
              <a:buNone/>
            </a:pPr>
            <a:r>
              <a:rPr lang="en-US" altLang="ko-KR" sz="800" dirty="0"/>
              <a:t>      &lt;system value="http://hl7.org/</a:t>
            </a:r>
            <a:r>
              <a:rPr lang="en-US" altLang="ko-KR" sz="800" dirty="0" err="1"/>
              <a:t>fhir</a:t>
            </a:r>
            <a:r>
              <a:rPr lang="en-US" altLang="ko-KR" sz="800" dirty="0"/>
              <a:t>/observation-category"/&gt; </a:t>
            </a:r>
          </a:p>
          <a:p>
            <a:pPr marL="0" indent="0">
              <a:buNone/>
            </a:pPr>
            <a:r>
              <a:rPr lang="en-US" altLang="ko-KR" sz="800" dirty="0"/>
              <a:t>      &lt;code value="vital-signs"/&gt; </a:t>
            </a:r>
          </a:p>
          <a:p>
            <a:pPr marL="0" indent="0">
              <a:buNone/>
            </a:pPr>
            <a:r>
              <a:rPr lang="en-US" altLang="ko-KR" sz="800" dirty="0"/>
              <a:t>      &lt;display value="Vital Signs"/&gt; </a:t>
            </a:r>
          </a:p>
          <a:p>
            <a:pPr marL="0" indent="0">
              <a:buNone/>
            </a:pPr>
            <a:r>
              <a:rPr lang="en-US" altLang="ko-KR" sz="800" dirty="0"/>
              <a:t>    &lt;/coding&gt; </a:t>
            </a:r>
          </a:p>
          <a:p>
            <a:pPr marL="0" indent="0">
              <a:buNone/>
            </a:pPr>
            <a:r>
              <a:rPr lang="en-US" altLang="ko-KR" sz="800" dirty="0"/>
              <a:t>    &lt;text value="Vital Signs"/&gt; </a:t>
            </a:r>
          </a:p>
          <a:p>
            <a:pPr marL="0" indent="0">
              <a:buNone/>
            </a:pPr>
            <a:r>
              <a:rPr lang="en-US" altLang="ko-KR" sz="800" dirty="0"/>
              <a:t>  &lt;/category&gt; </a:t>
            </a:r>
          </a:p>
          <a:p>
            <a:pPr marL="0" indent="0">
              <a:buNone/>
            </a:pPr>
            <a:r>
              <a:rPr lang="en-US" altLang="ko-KR" sz="800" dirty="0"/>
              <a:t>  &lt;code&gt; </a:t>
            </a:r>
          </a:p>
          <a:p>
            <a:pPr marL="0" indent="0">
              <a:buNone/>
            </a:pPr>
            <a:r>
              <a:rPr lang="en-US" altLang="ko-KR" sz="800" dirty="0"/>
              <a:t>    &lt;coding&gt; </a:t>
            </a:r>
          </a:p>
          <a:p>
            <a:pPr marL="0" indent="0">
              <a:buNone/>
            </a:pPr>
            <a:r>
              <a:rPr lang="en-US" altLang="ko-KR" sz="800" dirty="0"/>
              <a:t>      &lt;system value="http://loinc.org"/&gt; </a:t>
            </a:r>
          </a:p>
          <a:p>
            <a:pPr marL="0" indent="0">
              <a:buNone/>
            </a:pPr>
            <a:r>
              <a:rPr lang="en-US" altLang="ko-KR" sz="800" dirty="0"/>
              <a:t>      &lt;code value="59408-5"/&gt; </a:t>
            </a:r>
          </a:p>
          <a:p>
            <a:pPr marL="0" indent="0">
              <a:buNone/>
            </a:pPr>
            <a:r>
              <a:rPr lang="en-US" altLang="ko-KR" sz="800" dirty="0"/>
              <a:t>      &lt;display value="Oxygen saturation in Arterial blood by Pulse oximetry"/&gt; </a:t>
            </a:r>
          </a:p>
          <a:p>
            <a:pPr marL="0" indent="0">
              <a:buNone/>
            </a:pPr>
            <a:r>
              <a:rPr lang="en-US" altLang="ko-KR" sz="800" dirty="0"/>
              <a:t>    &lt;/coding&gt; </a:t>
            </a:r>
          </a:p>
          <a:p>
            <a:pPr marL="0" indent="0">
              <a:buNone/>
            </a:pPr>
            <a:r>
              <a:rPr lang="en-US" altLang="ko-KR" sz="800" dirty="0"/>
              <a:t>    &lt;coding&gt; </a:t>
            </a:r>
          </a:p>
          <a:p>
            <a:pPr marL="0" indent="0">
              <a:buNone/>
            </a:pPr>
            <a:r>
              <a:rPr lang="en-US" altLang="ko-KR" sz="800" dirty="0"/>
              <a:t>      &lt;system value="urn:iso:std:iso:11073:10101"/&gt; </a:t>
            </a:r>
          </a:p>
          <a:p>
            <a:pPr marL="0" indent="0">
              <a:buNone/>
            </a:pPr>
            <a:r>
              <a:rPr lang="en-US" altLang="ko-KR" sz="800" dirty="0"/>
              <a:t>      &lt;!--       mdc       --&gt;</a:t>
            </a:r>
          </a:p>
          <a:p>
            <a:pPr marL="0" indent="0">
              <a:buNone/>
            </a:pPr>
            <a:r>
              <a:rPr lang="en-US" altLang="ko-KR" sz="800" dirty="0"/>
              <a:t>      &lt;code value="150456"/&gt; </a:t>
            </a:r>
          </a:p>
          <a:p>
            <a:pPr marL="0" indent="0">
              <a:buNone/>
            </a:pPr>
            <a:r>
              <a:rPr lang="en-US" altLang="ko-KR" sz="800" dirty="0"/>
              <a:t>      &lt;display value="MDC_PULS_OXIM_SAT_O2"/&gt; </a:t>
            </a:r>
          </a:p>
          <a:p>
            <a:pPr marL="0" indent="0">
              <a:buNone/>
            </a:pPr>
            <a:r>
              <a:rPr lang="en-US" altLang="ko-KR" sz="800" dirty="0"/>
              <a:t>    &lt;/coding&gt; </a:t>
            </a:r>
          </a:p>
          <a:p>
            <a:pPr marL="0" indent="0">
              <a:buNone/>
            </a:pPr>
            <a:r>
              <a:rPr lang="en-US" altLang="ko-KR" sz="800" dirty="0"/>
              <a:t>  &lt;/code&gt; </a:t>
            </a:r>
          </a:p>
          <a:p>
            <a:pPr marL="0" indent="0">
              <a:buNone/>
            </a:pPr>
            <a:r>
              <a:rPr lang="en-US" altLang="ko-KR" sz="800" dirty="0"/>
              <a:t>  &lt;subject&gt; </a:t>
            </a:r>
          </a:p>
          <a:p>
            <a:pPr marL="0" indent="0">
              <a:buNone/>
            </a:pPr>
            <a:r>
              <a:rPr lang="en-US" altLang="ko-KR" sz="800" dirty="0"/>
              <a:t>    &lt;reference value="Patient/example"/&gt; </a:t>
            </a:r>
          </a:p>
          <a:p>
            <a:pPr marL="0" indent="0">
              <a:buNone/>
            </a:pPr>
            <a:r>
              <a:rPr lang="en-US" altLang="ko-KR" sz="800" dirty="0"/>
              <a:t>  &lt;/subject&gt; </a:t>
            </a:r>
          </a:p>
          <a:p>
            <a:pPr marL="0" indent="0">
              <a:buNone/>
            </a:pPr>
            <a:r>
              <a:rPr lang="en-US" altLang="ko-KR" sz="800" dirty="0"/>
              <a:t>  &lt;effectiveDateTime value="2014-12-05T09:30:10+01:00"/&gt; </a:t>
            </a:r>
          </a:p>
          <a:p>
            <a:pPr marL="0" indent="0">
              <a:buNone/>
            </a:pPr>
            <a:r>
              <a:rPr lang="en-US" altLang="ko-KR" sz="800" dirty="0"/>
              <a:t>  </a:t>
            </a:r>
            <a:endParaRPr lang="ko-KR" altLang="en-US" sz="800" dirty="0"/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4599493" y="1045709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 smtClean="0"/>
              <a:t>&lt;valueQuantity&gt;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 smtClean="0"/>
              <a:t>    &lt;value value="95"/&gt;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 smtClean="0"/>
              <a:t>    &lt;unit value="%"/&gt;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 smtClean="0"/>
              <a:t>    &lt;system value="http://unitsofmeasure.org"/&gt;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 smtClean="0"/>
              <a:t>    &lt;code value="%"/&gt;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 smtClean="0"/>
              <a:t>  &lt;/valueQuantity&gt;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 smtClean="0"/>
              <a:t>  &lt;interpretation&gt;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 smtClean="0"/>
              <a:t>    &lt;coding&gt;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 smtClean="0"/>
              <a:t>      &lt;system value="http://hl7.org/</a:t>
            </a:r>
            <a:r>
              <a:rPr lang="en-US" altLang="ko-KR" sz="800" dirty="0" err="1" smtClean="0"/>
              <a:t>fhir</a:t>
            </a:r>
            <a:r>
              <a:rPr lang="en-US" altLang="ko-KR" sz="800" dirty="0" smtClean="0"/>
              <a:t>/v2/0078"/&gt;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 smtClean="0"/>
              <a:t>      &lt;code value="N"/&gt;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 smtClean="0"/>
              <a:t>      &lt;display value="Normal"/&gt;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 smtClean="0"/>
              <a:t>    &lt;/coding&gt;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 smtClean="0"/>
              <a:t>    &lt;text value="Normal (applies to non-numeric results)"/&gt;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 smtClean="0"/>
              <a:t>  &lt;/interpretation&gt;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 smtClean="0"/>
              <a:t>  &lt;device&gt;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 smtClean="0"/>
              <a:t>    &lt;reference value="DeviceMetric/example"/&gt;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 smtClean="0"/>
              <a:t>  &lt;/device&gt;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 smtClean="0"/>
              <a:t>  &lt;</a:t>
            </a:r>
            <a:r>
              <a:rPr lang="en-US" altLang="ko-KR" sz="800" dirty="0" err="1" smtClean="0"/>
              <a:t>referenceRange</a:t>
            </a:r>
            <a:r>
              <a:rPr lang="en-US" altLang="ko-KR" sz="800" dirty="0" smtClean="0"/>
              <a:t>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 smtClean="0"/>
              <a:t>    &lt;low&gt;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 smtClean="0"/>
              <a:t>      &lt;value value="90"/&gt;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 smtClean="0"/>
              <a:t>      &lt;unit value="%"/&gt;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 smtClean="0"/>
              <a:t>      &lt;system value="http://unitsofmeasure.org"/&gt;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 smtClean="0"/>
              <a:t>      &lt;code value="%"/&gt;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 smtClean="0"/>
              <a:t>    &lt;/low&gt;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 smtClean="0"/>
              <a:t>    &lt;high&gt;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 smtClean="0"/>
              <a:t>      &lt;value value="99"/&gt;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 smtClean="0"/>
              <a:t>      &lt;unit value="%"/&gt;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 smtClean="0"/>
              <a:t>      &lt;system value="http://unitsofmeasure.org"/&gt;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 smtClean="0"/>
              <a:t>      &lt;code value="%"/&gt;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 smtClean="0"/>
              <a:t>    &lt;/high&gt;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 smtClean="0"/>
              <a:t>  &lt;/</a:t>
            </a:r>
            <a:r>
              <a:rPr lang="en-US" altLang="ko-KR" sz="800" dirty="0" err="1" smtClean="0"/>
              <a:t>referenceRange</a:t>
            </a:r>
            <a:r>
              <a:rPr lang="en-US" altLang="ko-KR" sz="800" dirty="0" smtClean="0"/>
              <a:t>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 smtClean="0"/>
              <a:t>&lt;/Observation&gt;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06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081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>
                <a:solidFill>
                  <a:schemeClr val="bg1"/>
                </a:solidFill>
              </a:rPr>
              <a:t>HAPI FHIR Server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052736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ko" dirty="0">
                <a:solidFill>
                  <a:schemeClr val="dk1"/>
                </a:solidFill>
              </a:rPr>
              <a:t>HAPI FHIR server</a:t>
            </a:r>
          </a:p>
          <a:p>
            <a:pPr marL="914400" lvl="1" indent="-317500" rtl="0">
              <a:spcBef>
                <a:spcPts val="0"/>
              </a:spcBef>
              <a:buClr>
                <a:schemeClr val="dk1"/>
              </a:buClr>
            </a:pPr>
            <a:r>
              <a:rPr lang="ko" u="sng" dirty="0">
                <a:solidFill>
                  <a:schemeClr val="accent5"/>
                </a:solidFill>
                <a:hlinkClick r:id="rId3"/>
              </a:rPr>
              <a:t>http://fhirtest.uhn.ca/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4">
            <a:alphaModFix/>
          </a:blip>
          <a:srcRect t="-22661" b="-98"/>
          <a:stretch/>
        </p:blipFill>
        <p:spPr>
          <a:xfrm>
            <a:off x="-11905" y="1502229"/>
            <a:ext cx="9144000" cy="5355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088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03648" y="0"/>
            <a:ext cx="633670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chemeClr val="bg1"/>
                </a:solidFill>
              </a:rPr>
              <a:t>Interaction with server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75" y="1372045"/>
            <a:ext cx="7746250" cy="460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8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03648" y="0"/>
            <a:ext cx="633670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chemeClr val="bg1"/>
                </a:solidFill>
              </a:rPr>
              <a:t>Send Resource to Server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7816"/>
            <a:ext cx="8776103" cy="449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03648" y="0"/>
            <a:ext cx="633670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chemeClr val="bg1"/>
                </a:solidFill>
              </a:rPr>
              <a:t>Send Resource to Server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190852"/>
            <a:ext cx="4309730" cy="2825794"/>
          </a:xfrm>
          <a:prstGeom prst="rect">
            <a:avLst/>
          </a:prstGeom>
        </p:spPr>
      </p:pic>
      <p:pic>
        <p:nvPicPr>
          <p:cNvPr id="7" name="내용 개체 틀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63" y="2113757"/>
            <a:ext cx="4393047" cy="288942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491880" y="4581128"/>
            <a:ext cx="2952328" cy="72008"/>
          </a:xfrm>
          <a:prstGeom prst="straightConnector1">
            <a:avLst/>
          </a:prstGeom>
          <a:ln w="5715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8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03648" y="0"/>
            <a:ext cx="633670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chemeClr val="bg1"/>
                </a:solidFill>
              </a:rPr>
              <a:t>Source code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19" y="1268760"/>
            <a:ext cx="8634371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3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03648" y="0"/>
            <a:ext cx="633670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chemeClr val="bg1"/>
                </a:solidFill>
              </a:rPr>
              <a:t>Check Response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Fiddler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08" y="1484784"/>
            <a:ext cx="7469584" cy="512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8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1914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Assignment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85000" lnSpcReduction="20000"/>
          </a:bodyPr>
          <a:lstStyle/>
          <a:p>
            <a:endParaRPr lang="en-US" altLang="ko-KR" sz="2400" dirty="0"/>
          </a:p>
          <a:p>
            <a:r>
              <a:rPr lang="en-US" altLang="ko-KR" sz="2400" dirty="0" smtClean="0"/>
              <a:t>1. Make Observation Resource that can describe Oxygen Saturation </a:t>
            </a:r>
          </a:p>
          <a:p>
            <a:pPr lvl="1"/>
            <a:r>
              <a:rPr lang="en-US" altLang="ko-KR" sz="2000" dirty="0" smtClean="0"/>
              <a:t>(source code, result screenshot)</a:t>
            </a:r>
          </a:p>
          <a:p>
            <a:pPr lvl="1"/>
            <a:endParaRPr lang="en-US" altLang="ko-KR" sz="2000" dirty="0" smtClean="0"/>
          </a:p>
          <a:p>
            <a:r>
              <a:rPr lang="en-US" altLang="ko-KR" sz="2400" dirty="0" smtClean="0"/>
              <a:t>2. Validate </a:t>
            </a:r>
            <a:r>
              <a:rPr lang="en-US" altLang="ko-KR" sz="2400" dirty="0" smtClean="0"/>
              <a:t>Resource(Patient </a:t>
            </a:r>
            <a:r>
              <a:rPr lang="en-US" altLang="ko-KR" sz="2400" dirty="0" smtClean="0"/>
              <a:t>Resource). </a:t>
            </a:r>
            <a:endParaRPr lang="en-US" altLang="ko-KR" sz="2400" dirty="0"/>
          </a:p>
          <a:p>
            <a:pPr lvl="1"/>
            <a:r>
              <a:rPr lang="en-US" altLang="ko-KR" sz="2000" dirty="0" smtClean="0"/>
              <a:t>(</a:t>
            </a:r>
            <a:r>
              <a:rPr lang="en-US" altLang="ko-KR" sz="2000" dirty="0"/>
              <a:t>source code, result </a:t>
            </a:r>
            <a:r>
              <a:rPr lang="en-US" altLang="ko-KR" sz="2000" dirty="0" smtClean="0"/>
              <a:t>screenshot)</a:t>
            </a:r>
          </a:p>
          <a:p>
            <a:pPr lvl="1"/>
            <a:r>
              <a:rPr lang="en-US" altLang="ko-KR" sz="2000" dirty="0" smtClean="0"/>
              <a:t>You don’t have to make GUI. It can be shown in console result.</a:t>
            </a:r>
          </a:p>
          <a:p>
            <a:pPr lvl="1"/>
            <a:endParaRPr lang="en-US" altLang="ko-KR" sz="2000" dirty="0" smtClean="0"/>
          </a:p>
          <a:p>
            <a:r>
              <a:rPr lang="en-US" altLang="ko-KR" sz="2400" dirty="0" smtClean="0"/>
              <a:t>3. Send Bundle Resource that contain Observation, Device, Patient Resource to FHIR </a:t>
            </a:r>
          </a:p>
          <a:p>
            <a:pPr lvl="1"/>
            <a:r>
              <a:rPr lang="en-US" altLang="ko-KR" sz="2000" dirty="0" smtClean="0"/>
              <a:t>server(</a:t>
            </a:r>
            <a:r>
              <a:rPr lang="en-US" altLang="ko-KR" sz="2000" dirty="0" smtClean="0">
                <a:hlinkClick r:id="rId2"/>
              </a:rPr>
              <a:t>http</a:t>
            </a:r>
            <a:r>
              <a:rPr lang="en-US" altLang="ko-KR" sz="2000" dirty="0">
                <a:hlinkClick r:id="rId2"/>
              </a:rPr>
              <a:t>://</a:t>
            </a:r>
            <a:r>
              <a:rPr lang="en-US" altLang="ko-KR" sz="2000" dirty="0" smtClean="0">
                <a:hlinkClick r:id="rId2"/>
              </a:rPr>
              <a:t>155.230.118.103:8080/fhir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2000" dirty="0" smtClean="0"/>
              <a:t>Screenshot (fiddler response)</a:t>
            </a:r>
          </a:p>
          <a:p>
            <a:pPr lvl="1"/>
            <a:endParaRPr lang="en-US" altLang="ko-KR" sz="20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 smtClean="0"/>
              <a:t>Score: 2 point</a:t>
            </a:r>
          </a:p>
          <a:p>
            <a:r>
              <a:rPr lang="en-US" altLang="ko-KR" sz="2400" dirty="0" smtClean="0"/>
              <a:t>Submission Deadline</a:t>
            </a:r>
            <a:r>
              <a:rPr lang="en-US" altLang="ko-KR" sz="2400" dirty="0"/>
              <a:t>: December 3 </a:t>
            </a:r>
            <a:r>
              <a:rPr lang="en-US" altLang="ko-KR" sz="2400" dirty="0" smtClean="0"/>
              <a:t>11:59:59 </a:t>
            </a:r>
            <a:r>
              <a:rPr lang="en-US" altLang="ko-KR" sz="2400" dirty="0" smtClean="0"/>
              <a:t>PM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303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91313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745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03648" y="0"/>
            <a:ext cx="633670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chemeClr val="bg1"/>
                </a:solidFill>
              </a:rPr>
              <a:t>FHIR Validation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Validating a resource means, checking that the following aspects of the resource are valid:</a:t>
            </a:r>
            <a:endParaRPr lang="en-US" altLang="ko-KR" b="1" dirty="0" smtClean="0"/>
          </a:p>
          <a:p>
            <a:endParaRPr lang="en-US" altLang="ko-KR" b="1" dirty="0"/>
          </a:p>
          <a:p>
            <a:pPr lvl="1"/>
            <a:r>
              <a:rPr lang="en-US" altLang="ko-KR" b="1" dirty="0" smtClean="0"/>
              <a:t>Structure</a:t>
            </a:r>
            <a:r>
              <a:rPr lang="en-US" altLang="ko-KR" dirty="0"/>
              <a:t>: Check that all the content in the resource is described by the specification, and nothing extra is present</a:t>
            </a:r>
          </a:p>
          <a:p>
            <a:pPr lvl="1"/>
            <a:r>
              <a:rPr lang="en-US" altLang="ko-KR" b="1" dirty="0"/>
              <a:t>Cardinality</a:t>
            </a:r>
            <a:r>
              <a:rPr lang="en-US" altLang="ko-KR" dirty="0"/>
              <a:t>: Check that the cardinality of all properties is correct (min &amp; max)</a:t>
            </a:r>
          </a:p>
          <a:p>
            <a:pPr lvl="1"/>
            <a:r>
              <a:rPr lang="en-US" altLang="ko-KR" b="1" dirty="0"/>
              <a:t>Value Domains</a:t>
            </a:r>
            <a:r>
              <a:rPr lang="en-US" altLang="ko-KR" dirty="0"/>
              <a:t>: Check that the values of all properties conform to the rules for the specified types (including checking that enumerated codes are valid)</a:t>
            </a:r>
          </a:p>
          <a:p>
            <a:pPr lvl="1"/>
            <a:r>
              <a:rPr lang="en-US" altLang="ko-KR" b="1" dirty="0"/>
              <a:t>Coding/</a:t>
            </a:r>
            <a:r>
              <a:rPr lang="en-US" altLang="ko-KR" b="1" dirty="0" err="1"/>
              <a:t>CodeableConcept</a:t>
            </a:r>
            <a:r>
              <a:rPr lang="en-US" altLang="ko-KR" b="1" dirty="0"/>
              <a:t> bindings</a:t>
            </a:r>
            <a:r>
              <a:rPr lang="en-US" altLang="ko-KR" dirty="0"/>
              <a:t>: Check that codes/displays provided in the Coding/</a:t>
            </a:r>
            <a:r>
              <a:rPr lang="en-US" altLang="ko-KR" dirty="0" err="1"/>
              <a:t>CodeableConcept</a:t>
            </a:r>
            <a:r>
              <a:rPr lang="en-US" altLang="ko-KR" dirty="0"/>
              <a:t> types are valid</a:t>
            </a:r>
          </a:p>
          <a:p>
            <a:pPr lvl="1"/>
            <a:r>
              <a:rPr lang="en-US" altLang="ko-KR" b="1" dirty="0"/>
              <a:t>Invariants</a:t>
            </a:r>
            <a:r>
              <a:rPr lang="en-US" altLang="ko-KR" dirty="0"/>
              <a:t>: Check that the invariants (co-occurrence rules, etc.) have been followed correctly</a:t>
            </a:r>
          </a:p>
          <a:p>
            <a:pPr lvl="1"/>
            <a:r>
              <a:rPr lang="en-US" altLang="ko-KR" b="1" dirty="0"/>
              <a:t>Profiles</a:t>
            </a:r>
            <a:r>
              <a:rPr lang="en-US" altLang="ko-KR" dirty="0"/>
              <a:t>: Check that any rules in profiles have been followed (including those listed in the </a:t>
            </a:r>
            <a:r>
              <a:rPr lang="en-US" altLang="ko-KR" dirty="0" err="1"/>
              <a:t>Resource.meta.profile</a:t>
            </a:r>
            <a:r>
              <a:rPr lang="en-US" altLang="ko-KR" dirty="0"/>
              <a:t>, or in </a:t>
            </a:r>
            <a:r>
              <a:rPr lang="en-US" altLang="ko-KR" dirty="0" err="1"/>
              <a:t>CapabilityStatement</a:t>
            </a:r>
            <a:r>
              <a:rPr lang="en-US" altLang="ko-KR" dirty="0"/>
              <a:t>, or in an </a:t>
            </a:r>
            <a:r>
              <a:rPr lang="en-US" altLang="ko-KR" dirty="0" err="1"/>
              <a:t>ImplementationGuide</a:t>
            </a:r>
            <a:r>
              <a:rPr lang="en-US" altLang="ko-KR" dirty="0"/>
              <a:t>, or otherwise required by context)</a:t>
            </a:r>
          </a:p>
          <a:p>
            <a:pPr lvl="1"/>
            <a:r>
              <a:rPr lang="en-US" altLang="ko-KR" b="1" dirty="0"/>
              <a:t>Questionnaires</a:t>
            </a:r>
            <a:r>
              <a:rPr lang="en-US" altLang="ko-KR" dirty="0"/>
              <a:t>: Check that a </a:t>
            </a:r>
            <a:r>
              <a:rPr lang="en-US" altLang="ko-KR" dirty="0" err="1"/>
              <a:t>QuestionnaireResponse</a:t>
            </a:r>
            <a:r>
              <a:rPr lang="en-US" altLang="ko-KR" dirty="0"/>
              <a:t> is valid against its matching Questionnaire</a:t>
            </a:r>
          </a:p>
          <a:p>
            <a:pPr lvl="1"/>
            <a:r>
              <a:rPr lang="en-US" altLang="ko-KR" b="1" dirty="0"/>
              <a:t>Business Rules</a:t>
            </a:r>
            <a:r>
              <a:rPr lang="en-US" altLang="ko-KR" dirty="0"/>
              <a:t>: Business rules are made outside the specification, such as checking for duplicates, checking that references resolve, checking that a user is authorized to do what they want to do, etc.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97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03648" y="0"/>
            <a:ext cx="633670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chemeClr val="bg1"/>
                </a:solidFill>
              </a:rPr>
              <a:t>FHIR Validation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Hapi</a:t>
            </a:r>
            <a:r>
              <a:rPr lang="en-US" altLang="ko-KR" dirty="0" smtClean="0"/>
              <a:t> support FHIR validation Library.</a:t>
            </a:r>
          </a:p>
          <a:p>
            <a:r>
              <a:rPr lang="en-US" altLang="ko-KR" dirty="0" smtClean="0"/>
              <a:t>You should implement </a:t>
            </a:r>
            <a:r>
              <a:rPr lang="en-US" altLang="ko-KR" dirty="0" err="1" smtClean="0"/>
              <a:t>Hapi</a:t>
            </a:r>
            <a:r>
              <a:rPr lang="en-US" altLang="ko-KR" dirty="0" smtClean="0"/>
              <a:t> validation code in java and define </a:t>
            </a:r>
            <a:r>
              <a:rPr lang="en-US" altLang="ko-KR" dirty="0" err="1" smtClean="0"/>
              <a:t>StructureDefinition</a:t>
            </a:r>
            <a:r>
              <a:rPr lang="en-US" altLang="ko-KR" dirty="0" smtClean="0"/>
              <a:t> code.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1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03648" y="0"/>
            <a:ext cx="633670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chemeClr val="bg1"/>
                </a:solidFill>
              </a:rPr>
              <a:t>FHIR Validation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Define </a:t>
            </a:r>
            <a:r>
              <a:rPr lang="en-US" altLang="ko-KR" dirty="0" err="1" smtClean="0"/>
              <a:t>StructureDefinition</a:t>
            </a:r>
            <a:r>
              <a:rPr lang="en-US" altLang="ko-KR" dirty="0" smtClean="0"/>
              <a:t> in Forge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92896"/>
            <a:ext cx="6417713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03648" y="0"/>
            <a:ext cx="633670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chemeClr val="bg1"/>
                </a:solidFill>
              </a:rPr>
              <a:t>FHIR Validation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Define </a:t>
            </a:r>
            <a:r>
              <a:rPr lang="en-US" altLang="ko-KR" dirty="0" err="1" smtClean="0"/>
              <a:t>StructureDefinition</a:t>
            </a:r>
            <a:r>
              <a:rPr lang="en-US" altLang="ko-KR" dirty="0" smtClean="0"/>
              <a:t> in Forge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68" y="1772816"/>
            <a:ext cx="8357732" cy="4604962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H="1">
            <a:off x="5652120" y="3284984"/>
            <a:ext cx="936104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868144" y="3284984"/>
            <a:ext cx="504056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707904" y="4221088"/>
            <a:ext cx="864096" cy="3600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4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03648" y="0"/>
            <a:ext cx="633670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chemeClr val="bg1"/>
                </a:solidFill>
              </a:rPr>
              <a:t>FHIR Validation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Define type, cardinality, code, value…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72816"/>
            <a:ext cx="7056784" cy="48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03648" y="0"/>
            <a:ext cx="633670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chemeClr val="bg1"/>
                </a:solidFill>
              </a:rPr>
              <a:t>FHIR Validation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StructureDefinition</a:t>
            </a:r>
            <a:r>
              <a:rPr lang="en-US" altLang="ko-KR" dirty="0" smtClean="0"/>
              <a:t> is made.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86" y="2090317"/>
            <a:ext cx="843361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1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03648" y="0"/>
            <a:ext cx="633670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chemeClr val="bg1"/>
                </a:solidFill>
              </a:rPr>
              <a:t>FHIR Validation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StructureDefinition</a:t>
            </a:r>
            <a:r>
              <a:rPr lang="en-US" altLang="ko-KR" dirty="0" smtClean="0"/>
              <a:t> is made.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86" y="2090317"/>
            <a:ext cx="8433614" cy="381642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8" y="890905"/>
            <a:ext cx="9009524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738</Words>
  <Application>Microsoft Office PowerPoint</Application>
  <PresentationFormat>화면 슬라이드 쇼(4:3)</PresentationFormat>
  <Paragraphs>154</Paragraphs>
  <Slides>27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의료정보학시스템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Grahame’s test server</vt:lpstr>
      <vt:lpstr>Vonk FHIR Server</vt:lpstr>
      <vt:lpstr>HAPI FHIR Server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Assignment 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셀프케어를 위한 맞춤형 음악 서비스 모바일 어플리케이션 개발</dc:title>
  <dc:creator>grkang</dc:creator>
  <cp:lastModifiedBy>baisc</cp:lastModifiedBy>
  <cp:revision>357</cp:revision>
  <cp:lastPrinted>2016-11-24T01:42:14Z</cp:lastPrinted>
  <dcterms:created xsi:type="dcterms:W3CDTF">2016-11-23T14:36:56Z</dcterms:created>
  <dcterms:modified xsi:type="dcterms:W3CDTF">2017-11-27T00:58:50Z</dcterms:modified>
</cp:coreProperties>
</file>