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61" r:id="rId5"/>
    <p:sldId id="260" r:id="rId6"/>
    <p:sldId id="270" r:id="rId7"/>
    <p:sldId id="266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4"/>
    <p:restoredTop sz="94654"/>
  </p:normalViewPr>
  <p:slideViewPr>
    <p:cSldViewPr snapToGrid="0" snapToObjects="1">
      <p:cViewPr varScale="1">
        <p:scale>
          <a:sx n="92" d="100"/>
          <a:sy n="92" d="100"/>
        </p:scale>
        <p:origin x="6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7E2562-37D0-9044-8C00-5D9C0825C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BBF5B00-A53C-4A42-A46C-017E6E01C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52F336-AD65-2B47-8126-05DCFF4E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4B61-4E0A-9A49-8B47-E346DE441C15}" type="datetimeFigureOut">
              <a:rPr kumimoji="1" lang="zh-TW" altLang="en-US" smtClean="0"/>
              <a:t>2020/4/2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78AFDB-510F-1544-8592-C0F35919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C54607-D89A-B84E-BCFA-4B7C25EA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C96A-16ED-484A-B406-76C9D5F7E9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772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7D3B7B-73A1-AB40-8C07-B501948A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4199E8-BA1D-C34C-B5BD-9682A3C31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B1C3ED-BC2E-EC43-AD55-13355BAB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4B61-4E0A-9A49-8B47-E346DE441C15}" type="datetimeFigureOut">
              <a:rPr kumimoji="1" lang="zh-TW" altLang="en-US" smtClean="0"/>
              <a:t>2020/4/2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070939-5ADB-AB46-91D7-74F528FB1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0307D5-4804-9640-8960-091B1F4D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C96A-16ED-484A-B406-76C9D5F7E9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595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868AF43-C178-C64D-86BA-15479B772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04A586-3359-7D4E-848A-E1A5094DF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92E8F-B8D6-CF4C-B733-2330956E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4B61-4E0A-9A49-8B47-E346DE441C15}" type="datetimeFigureOut">
              <a:rPr kumimoji="1" lang="zh-TW" altLang="en-US" smtClean="0"/>
              <a:t>2020/4/2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4868C2-5C8F-034F-A493-9C75D46A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6F2DC2-D28D-454F-B9B6-7B0AEEEC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C96A-16ED-484A-B406-76C9D5F7E9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525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583E0A-6F67-CB4D-82B7-40A71CF6B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046498-0DC3-174E-A382-C957DC600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D69B03-0CAD-344C-BA2A-4204B7562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4B61-4E0A-9A49-8B47-E346DE441C15}" type="datetimeFigureOut">
              <a:rPr kumimoji="1" lang="zh-TW" altLang="en-US" smtClean="0"/>
              <a:t>2020/4/2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6F27FB-C6B0-8C40-9A7E-57B7E92F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77EBC9-24E0-F748-8058-8ACAAA4F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C96A-16ED-484A-B406-76C9D5F7E9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932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E29298-1637-D24B-BEB1-1BEF1C9B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322E53-EFF0-ED42-B79C-B98460791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E5808C-6505-3C43-BE8D-28A8D8E8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4B61-4E0A-9A49-8B47-E346DE441C15}" type="datetimeFigureOut">
              <a:rPr kumimoji="1" lang="zh-TW" altLang="en-US" smtClean="0"/>
              <a:t>2020/4/2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9E1B8C-D66C-814F-867E-C91DCBB2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856994-4579-4645-87CC-4092D0D6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C96A-16ED-484A-B406-76C9D5F7E9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3852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C1F187-C62C-AB47-AC9A-A6DA322FB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5AAF7B-FABA-954C-80A6-4BD35E6E2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D6E1282-B048-4341-A48A-7A9D4D789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1057F5-2492-1D4D-8B38-A9941CE9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4B61-4E0A-9A49-8B47-E346DE441C15}" type="datetimeFigureOut">
              <a:rPr kumimoji="1" lang="zh-TW" altLang="en-US" smtClean="0"/>
              <a:t>2020/4/2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51CC51-12E4-7F45-8F90-A81BD4F4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75924B-0D9D-F843-81F6-68A47A47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C96A-16ED-484A-B406-76C9D5F7E9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90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29FF7-1C00-D349-9ECD-A9BCF9A57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521A46-6524-E946-8C8A-C2591F8D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27D4F24-5C93-FA4D-BC58-A5AD706FE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BE1FF5F-829F-9D4B-93A8-14C3F4265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AD3DA79-C4DA-054A-A040-21BA51B13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52314A2-BB09-124D-BE80-677BD53B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4B61-4E0A-9A49-8B47-E346DE441C15}" type="datetimeFigureOut">
              <a:rPr kumimoji="1" lang="zh-TW" altLang="en-US" smtClean="0"/>
              <a:t>2020/4/2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70D7837-6E35-4C4B-92C0-4FD5655D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19527F0-A6FA-1349-8400-E52DCD28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C96A-16ED-484A-B406-76C9D5F7E9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600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A7BABB-511F-8748-86BC-0FF71694E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461F07F-CFAA-8546-A5A7-5DC79FC1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4B61-4E0A-9A49-8B47-E346DE441C15}" type="datetimeFigureOut">
              <a:rPr kumimoji="1" lang="zh-TW" altLang="en-US" smtClean="0"/>
              <a:t>2020/4/2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7501A4-01A6-FA4C-B78B-6C08E1CB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86E7BF2-B5DF-7742-A952-8E7674B0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C96A-16ED-484A-B406-76C9D5F7E9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5906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0CAE173-802C-7147-BB37-5C66D55E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4B61-4E0A-9A49-8B47-E346DE441C15}" type="datetimeFigureOut">
              <a:rPr kumimoji="1" lang="zh-TW" altLang="en-US" smtClean="0"/>
              <a:t>2020/4/2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B06F7A-345D-E041-BA94-EF9F5A8F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3E67C0-8A49-AA46-861C-A093B24A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C96A-16ED-484A-B406-76C9D5F7E9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9113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E3A9F4-0BE2-9646-89C5-D5EF3D93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8932AF-00D6-8C47-BFFC-90CC42F2D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E95A76-092D-9B48-B591-3720D9B8E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7D0BA7-DA9C-A04D-A9DB-A1B61186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4B61-4E0A-9A49-8B47-E346DE441C15}" type="datetimeFigureOut">
              <a:rPr kumimoji="1" lang="zh-TW" altLang="en-US" smtClean="0"/>
              <a:t>2020/4/2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85E777-6C89-1441-B6B8-D95611D8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AF368A-3A31-B142-A1F0-A19DC6A1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C96A-16ED-484A-B406-76C9D5F7E9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777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9D65B7-FB88-B14B-A04E-DB0C445B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379F838-CBC3-6449-9FB6-2C0C9619A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E26EF6-F089-5C43-B295-B7D871F17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5B9CE8-FE8B-264B-8546-FB81CC2A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4B61-4E0A-9A49-8B47-E346DE441C15}" type="datetimeFigureOut">
              <a:rPr kumimoji="1" lang="zh-TW" altLang="en-US" smtClean="0"/>
              <a:t>2020/4/2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C4130FC-5F1C-824A-A8A0-7E6737E7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EE89E9-4F39-5041-A5E1-C72211FA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C96A-16ED-484A-B406-76C9D5F7E9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425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82F9722-B770-F240-AE51-CE3744078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2B9922-43D5-D347-9E81-56C8F897B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DAD0DC-77E6-144D-B691-72BD53A7F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D4B61-4E0A-9A49-8B47-E346DE441C15}" type="datetimeFigureOut">
              <a:rPr kumimoji="1" lang="zh-TW" altLang="en-US" smtClean="0"/>
              <a:t>2020/4/2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388DD5-840B-8946-94BE-3A8302184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45E2EE-28BF-414B-B98F-F6C59C966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2C96A-16ED-484A-B406-76C9D5F7E9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0551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5A964D-AFBF-CD41-A254-BEF82968C1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zh-TW" sz="4800" dirty="0"/>
              <a:t>Latent Space Autoregression for Novelty Detection </a:t>
            </a:r>
            <a:endParaRPr kumimoji="1"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BCADBD3-8977-6F42-8D7E-217DA1DB25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141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049338-CE32-7847-A445-C4F25334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目的</a:t>
            </a:r>
            <a:endParaRPr lang="en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9EB4A3-20C8-0F44-94FF-5309E570E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5249" cy="4351338"/>
          </a:xfrm>
        </p:spPr>
        <p:txBody>
          <a:bodyPr/>
          <a:lstStyle/>
          <a:p>
            <a:r>
              <a:rPr kumimoji="1" lang="zh-CN" altLang="en-US" dirty="0"/>
              <a:t>建立</a:t>
            </a:r>
            <a:r>
              <a:rPr kumimoji="1" lang="zh-CN" altLang="en-US" b="1" dirty="0"/>
              <a:t>不限制於單一資料（通用）、精簡</a:t>
            </a:r>
            <a:r>
              <a:rPr kumimoji="1" lang="zh-CN" altLang="en-US" dirty="0"/>
              <a:t>的模型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" altLang="zh-TW" dirty="0"/>
              <a:t>surprisal</a:t>
            </a:r>
            <a:r>
              <a:rPr lang="zh-TW" altLang="en-US" dirty="0"/>
              <a:t>：在預期的模型下，有較低的機率發生</a:t>
            </a:r>
            <a:endParaRPr kumimoji="1" lang="en-US" altLang="zh-CN" dirty="0"/>
          </a:p>
          <a:p>
            <a:r>
              <a:rPr kumimoji="1" lang="en-US" altLang="zh-CN" dirty="0"/>
              <a:t>remember</a:t>
            </a:r>
            <a:r>
              <a:rPr kumimoji="1" lang="zh-CN" altLang="en-US" dirty="0"/>
              <a:t>：</a:t>
            </a:r>
            <a:r>
              <a:rPr kumimoji="1" lang="zh-TW" altLang="en-US" dirty="0"/>
              <a:t>重製樣本的能力</a:t>
            </a:r>
            <a:endParaRPr kumimoji="1" lang="en-US" altLang="zh-CN" dirty="0"/>
          </a:p>
          <a:p>
            <a:endParaRPr kumimoji="1" lang="en-US" altLang="zh-TW" dirty="0"/>
          </a:p>
          <a:p>
            <a:r>
              <a:rPr kumimoji="1" lang="zh-TW" altLang="en-US" dirty="0"/>
              <a:t>目的：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sz="2400" dirty="0"/>
              <a:t>針對</a:t>
            </a:r>
            <a:r>
              <a:rPr kumimoji="1" lang="en-US" altLang="zh-TW" sz="2400" dirty="0"/>
              <a:t>normal data</a:t>
            </a:r>
            <a:r>
              <a:rPr kumimoji="1" lang="zh-CN" altLang="en-US" sz="2400" dirty="0"/>
              <a:t>，</a:t>
            </a:r>
            <a:r>
              <a:rPr kumimoji="1" lang="zh-TW" altLang="en-US" sz="2400" dirty="0"/>
              <a:t>最大化</a:t>
            </a:r>
            <a:r>
              <a:rPr kumimoji="1" lang="en-US" altLang="zh-CN" sz="2400" dirty="0"/>
              <a:t>remember</a:t>
            </a:r>
            <a:r>
              <a:rPr kumimoji="1" lang="en" altLang="zh-CN" sz="2400" dirty="0"/>
              <a:t>(</a:t>
            </a:r>
            <a:r>
              <a:rPr lang="en" altLang="zh-TW" sz="2400" dirty="0"/>
              <a:t>reconstruction error </a:t>
            </a:r>
            <a:r>
              <a:rPr lang="zh-CN" altLang="en-US" sz="2400" dirty="0"/>
              <a:t>小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，最小化</a:t>
            </a:r>
            <a:r>
              <a:rPr lang="en" altLang="zh-TW" sz="2400" dirty="0"/>
              <a:t>surprisal</a:t>
            </a:r>
            <a:r>
              <a:rPr lang="zh-TW" altLang="en-US" sz="2400" dirty="0"/>
              <a:t>。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115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78678-B22A-1944-9168-B65F563C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Variational Autoencoders </a:t>
            </a:r>
            <a:r>
              <a:rPr kumimoji="1" lang="zh-TW" altLang="en-US" dirty="0"/>
              <a:t>比較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A784A38-FFCA-7F44-89A2-85792AAA7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2238" y="2139565"/>
            <a:ext cx="6324975" cy="3900705"/>
          </a:xfrm>
        </p:spPr>
      </p:pic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71CC463E-B0D9-D647-BDBD-002B7B75B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00" y="2054146"/>
            <a:ext cx="4717731" cy="1647139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2691E95-9C2E-F84E-ACD6-7CFF6F3F3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66852"/>
              </p:ext>
            </p:extLst>
          </p:nvPr>
        </p:nvGraphicFramePr>
        <p:xfrm>
          <a:off x="84447" y="4064743"/>
          <a:ext cx="5512789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62">
                  <a:extLst>
                    <a:ext uri="{9D8B030D-6E8A-4147-A177-3AD203B41FA5}">
                      <a16:colId xmlns:a16="http://schemas.microsoft.com/office/drawing/2014/main" val="3314099855"/>
                    </a:ext>
                  </a:extLst>
                </a:gridCol>
                <a:gridCol w="1958066">
                  <a:extLst>
                    <a:ext uri="{9D8B030D-6E8A-4147-A177-3AD203B41FA5}">
                      <a16:colId xmlns:a16="http://schemas.microsoft.com/office/drawing/2014/main" val="633338742"/>
                    </a:ext>
                  </a:extLst>
                </a:gridCol>
                <a:gridCol w="2392261">
                  <a:extLst>
                    <a:ext uri="{9D8B030D-6E8A-4147-A177-3AD203B41FA5}">
                      <a16:colId xmlns:a16="http://schemas.microsoft.com/office/drawing/2014/main" val="4183612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/>
                        <a:t>Variational Autoencoders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Paper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Model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217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潛在分配</a:t>
                      </a:r>
                      <a:r>
                        <a:rPr lang="zh-TW" altLang="en-US" dirty="0"/>
                        <a:t> 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P(z)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設定好分配</a:t>
                      </a:r>
                      <a:endParaRPr lang="en-US" altLang="zh-CN" dirty="0"/>
                    </a:p>
                    <a:p>
                      <a:pPr algn="ctr"/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 distribution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b="0" dirty="0"/>
                        <a:t>不限制於單一資料</a:t>
                      </a:r>
                      <a:endParaRPr kumimoji="1" lang="en-US" altLang="zh-CN" b="0" dirty="0"/>
                    </a:p>
                    <a:p>
                      <a:pPr algn="ctr"/>
                      <a:r>
                        <a:rPr kumimoji="1" lang="zh-CN" altLang="en-US" b="0" dirty="0"/>
                        <a:t>可從</a:t>
                      </a:r>
                      <a:r>
                        <a:rPr kumimoji="1" lang="en-US" altLang="zh-CN" b="0" dirty="0"/>
                        <a:t>Autoregressive</a:t>
                      </a:r>
                      <a:r>
                        <a:rPr kumimoji="1" lang="zh-CN" altLang="en-US" b="0" dirty="0"/>
                        <a:t>中學習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90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重建能力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較不好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274392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F24582F4-C480-F248-A284-477877F39A97}"/>
              </a:ext>
            </a:extLst>
          </p:cNvPr>
          <p:cNvSpPr txBox="1"/>
          <p:nvPr/>
        </p:nvSpPr>
        <p:spPr>
          <a:xfrm>
            <a:off x="6602680" y="6119815"/>
            <a:ext cx="200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>
                <a:solidFill>
                  <a:srgbClr val="FF0000"/>
                </a:solidFill>
              </a:rPr>
              <a:t>over-regularization </a:t>
            </a:r>
          </a:p>
        </p:txBody>
      </p:sp>
    </p:spTree>
    <p:extLst>
      <p:ext uri="{BB962C8B-B14F-4D97-AF65-F5344CB8AC3E}">
        <p14:creationId xmlns:p14="http://schemas.microsoft.com/office/powerpoint/2010/main" val="391326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F5A01B-B6AE-EE47-81EC-CAF8CE8A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模型架構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24B3C8-48FB-8F48-8571-934F09427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9440"/>
          </a:xfrm>
        </p:spPr>
        <p:txBody>
          <a:bodyPr/>
          <a:lstStyle/>
          <a:p>
            <a:r>
              <a:rPr kumimoji="1" lang="en-US" altLang="zh-TW" dirty="0"/>
              <a:t>Autoencoder + </a:t>
            </a:r>
            <a:r>
              <a:rPr lang="en" altLang="zh-TW" dirty="0"/>
              <a:t>Autoregressive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F119FB1-B138-F246-961A-93D862FD9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79" y="2612056"/>
            <a:ext cx="7378700" cy="38862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8AB0BE3-BBE0-3B4D-BD19-8277DDD4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721" y="2491206"/>
            <a:ext cx="3784600" cy="40894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BFCBC0A-CFD9-A440-9FDD-2A6E0A78D099}"/>
              </a:ext>
            </a:extLst>
          </p:cNvPr>
          <p:cNvSpPr txBox="1"/>
          <p:nvPr/>
        </p:nvSpPr>
        <p:spPr>
          <a:xfrm>
            <a:off x="8182098" y="1993858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Encoder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CB62791-A54C-F54A-9638-0CBC927E801E}"/>
              </a:ext>
            </a:extLst>
          </p:cNvPr>
          <p:cNvSpPr txBox="1"/>
          <p:nvPr/>
        </p:nvSpPr>
        <p:spPr>
          <a:xfrm>
            <a:off x="9437127" y="1993858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Decoder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248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A258DB-ED90-D749-BE69-355FE49E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Autoregressive density estimation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088A588-6E8F-2743-9B8C-F258B87FC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500"/>
          <a:stretch/>
        </p:blipFill>
        <p:spPr>
          <a:xfrm>
            <a:off x="6213746" y="2973764"/>
            <a:ext cx="4303815" cy="3221651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E680AB-0440-C947-BDE6-24BBE27E6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3474" y="6195415"/>
            <a:ext cx="3204358" cy="461955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TW" sz="2400" dirty="0"/>
              <a:t>masked fully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connected</a:t>
            </a:r>
            <a:endParaRPr kumimoji="1" lang="zh-TW" altLang="en-US" sz="24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63DEAA0-49A0-974D-8CD0-165B9DCDCA6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4819500" y="1455202"/>
            <a:ext cx="2829448" cy="1534037"/>
          </a:xfrm>
          <a:prstGeom prst="rect">
            <a:avLst/>
          </a:prstGeom>
        </p:spPr>
      </p:pic>
      <p:grpSp>
        <p:nvGrpSpPr>
          <p:cNvPr id="51" name="群組 50">
            <a:extLst>
              <a:ext uri="{FF2B5EF4-FFF2-40B4-BE49-F238E27FC236}">
                <a16:creationId xmlns:a16="http://schemas.microsoft.com/office/drawing/2014/main" id="{A436D2B0-949F-1A49-87F2-C97C47FB0ABB}"/>
              </a:ext>
            </a:extLst>
          </p:cNvPr>
          <p:cNvGrpSpPr/>
          <p:nvPr/>
        </p:nvGrpSpPr>
        <p:grpSpPr>
          <a:xfrm>
            <a:off x="1504593" y="2861938"/>
            <a:ext cx="2879760" cy="3816335"/>
            <a:chOff x="1540146" y="2107978"/>
            <a:chExt cx="2879760" cy="3816335"/>
          </a:xfrm>
        </p:grpSpPr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BD2A1370-99F9-DA4A-8497-3D10ED49E78B}"/>
                </a:ext>
              </a:extLst>
            </p:cNvPr>
            <p:cNvGrpSpPr/>
            <p:nvPr/>
          </p:nvGrpSpPr>
          <p:grpSpPr>
            <a:xfrm>
              <a:off x="1540146" y="2107978"/>
              <a:ext cx="2879760" cy="3210084"/>
              <a:chOff x="593766" y="3107588"/>
              <a:chExt cx="2879760" cy="3210084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33996A6C-6386-3342-BE85-4724F478E78C}"/>
                  </a:ext>
                </a:extLst>
              </p:cNvPr>
              <p:cNvGrpSpPr/>
              <p:nvPr/>
            </p:nvGrpSpPr>
            <p:grpSpPr>
              <a:xfrm>
                <a:off x="593766" y="3107588"/>
                <a:ext cx="676894" cy="3210084"/>
                <a:chOff x="593766" y="3107588"/>
                <a:chExt cx="676894" cy="3210084"/>
              </a:xfrm>
            </p:grpSpPr>
            <p:sp>
              <p:nvSpPr>
                <p:cNvPr id="10" name="圓角矩形 9">
                  <a:extLst>
                    <a:ext uri="{FF2B5EF4-FFF2-40B4-BE49-F238E27FC236}">
                      <a16:creationId xmlns:a16="http://schemas.microsoft.com/office/drawing/2014/main" id="{ABC44B50-A8FC-8B4C-A233-9EC77D7B92B4}"/>
                    </a:ext>
                  </a:extLst>
                </p:cNvPr>
                <p:cNvSpPr/>
                <p:nvPr/>
              </p:nvSpPr>
              <p:spPr>
                <a:xfrm>
                  <a:off x="593766" y="3107588"/>
                  <a:ext cx="676894" cy="321008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" name="橢圓 10">
                  <a:extLst>
                    <a:ext uri="{FF2B5EF4-FFF2-40B4-BE49-F238E27FC236}">
                      <a16:creationId xmlns:a16="http://schemas.microsoft.com/office/drawing/2014/main" id="{2BC335EF-9021-6C49-85B4-D0A664D1CEE5}"/>
                    </a:ext>
                  </a:extLst>
                </p:cNvPr>
                <p:cNvSpPr/>
                <p:nvPr/>
              </p:nvSpPr>
              <p:spPr>
                <a:xfrm>
                  <a:off x="688769" y="3234889"/>
                  <a:ext cx="486888" cy="4787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dirty="0"/>
                    <a:t>1</a:t>
                  </a:r>
                  <a:endParaRPr kumimoji="1" lang="zh-TW" altLang="en-US" dirty="0"/>
                </a:p>
              </p:txBody>
            </p:sp>
            <p:sp>
              <p:nvSpPr>
                <p:cNvPr id="12" name="橢圓 11">
                  <a:extLst>
                    <a:ext uri="{FF2B5EF4-FFF2-40B4-BE49-F238E27FC236}">
                      <a16:creationId xmlns:a16="http://schemas.microsoft.com/office/drawing/2014/main" id="{7DAAFD59-7BAA-384C-857C-7CE48A8DD088}"/>
                    </a:ext>
                  </a:extLst>
                </p:cNvPr>
                <p:cNvSpPr/>
                <p:nvPr/>
              </p:nvSpPr>
              <p:spPr>
                <a:xfrm>
                  <a:off x="688769" y="3840950"/>
                  <a:ext cx="486888" cy="4787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dirty="0"/>
                    <a:t>2</a:t>
                  </a:r>
                  <a:endParaRPr kumimoji="1" lang="zh-TW" altLang="en-US" dirty="0"/>
                </a:p>
              </p:txBody>
            </p:sp>
            <p:sp>
              <p:nvSpPr>
                <p:cNvPr id="13" name="橢圓 12">
                  <a:extLst>
                    <a:ext uri="{FF2B5EF4-FFF2-40B4-BE49-F238E27FC236}">
                      <a16:creationId xmlns:a16="http://schemas.microsoft.com/office/drawing/2014/main" id="{DC9ABB67-F430-5945-A4D7-089EBB326CFE}"/>
                    </a:ext>
                  </a:extLst>
                </p:cNvPr>
                <p:cNvSpPr/>
                <p:nvPr/>
              </p:nvSpPr>
              <p:spPr>
                <a:xfrm>
                  <a:off x="688769" y="5771940"/>
                  <a:ext cx="486888" cy="4787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dirty="0"/>
                    <a:t>d</a:t>
                  </a:r>
                  <a:endParaRPr kumimoji="1" lang="zh-TW" altLang="en-US" dirty="0"/>
                </a:p>
              </p:txBody>
            </p:sp>
          </p:grp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099FBDF4-BFA1-3648-9881-9F9A7749B490}"/>
                  </a:ext>
                </a:extLst>
              </p:cNvPr>
              <p:cNvGrpSpPr/>
              <p:nvPr/>
            </p:nvGrpSpPr>
            <p:grpSpPr>
              <a:xfrm>
                <a:off x="2796632" y="3107588"/>
                <a:ext cx="676894" cy="3210084"/>
                <a:chOff x="-1238501" y="3107588"/>
                <a:chExt cx="676894" cy="3210084"/>
              </a:xfrm>
            </p:grpSpPr>
            <p:sp>
              <p:nvSpPr>
                <p:cNvPr id="16" name="圓角矩形 15">
                  <a:extLst>
                    <a:ext uri="{FF2B5EF4-FFF2-40B4-BE49-F238E27FC236}">
                      <a16:creationId xmlns:a16="http://schemas.microsoft.com/office/drawing/2014/main" id="{0AFF51F2-2679-2D49-88E6-5FAEA5BD8293}"/>
                    </a:ext>
                  </a:extLst>
                </p:cNvPr>
                <p:cNvSpPr/>
                <p:nvPr/>
              </p:nvSpPr>
              <p:spPr>
                <a:xfrm>
                  <a:off x="-1238501" y="3107588"/>
                  <a:ext cx="676894" cy="3210084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" name="橢圓 16">
                  <a:extLst>
                    <a:ext uri="{FF2B5EF4-FFF2-40B4-BE49-F238E27FC236}">
                      <a16:creationId xmlns:a16="http://schemas.microsoft.com/office/drawing/2014/main" id="{18235FB3-01F4-F94E-8F73-8A350A2FF73B}"/>
                    </a:ext>
                  </a:extLst>
                </p:cNvPr>
                <p:cNvSpPr/>
                <p:nvPr/>
              </p:nvSpPr>
              <p:spPr>
                <a:xfrm>
                  <a:off x="-1143498" y="3234889"/>
                  <a:ext cx="486888" cy="47876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dirty="0"/>
                    <a:t>1</a:t>
                  </a:r>
                  <a:endParaRPr kumimoji="1" lang="zh-TW" altLang="en-US" dirty="0"/>
                </a:p>
              </p:txBody>
            </p:sp>
            <p:sp>
              <p:nvSpPr>
                <p:cNvPr id="18" name="橢圓 17">
                  <a:extLst>
                    <a:ext uri="{FF2B5EF4-FFF2-40B4-BE49-F238E27FC236}">
                      <a16:creationId xmlns:a16="http://schemas.microsoft.com/office/drawing/2014/main" id="{F52A18B7-C002-7042-A506-67F016313C9E}"/>
                    </a:ext>
                  </a:extLst>
                </p:cNvPr>
                <p:cNvSpPr/>
                <p:nvPr/>
              </p:nvSpPr>
              <p:spPr>
                <a:xfrm>
                  <a:off x="-1143498" y="3840950"/>
                  <a:ext cx="486888" cy="47876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dirty="0"/>
                    <a:t>2</a:t>
                  </a:r>
                  <a:endParaRPr kumimoji="1" lang="zh-TW" altLang="en-US" dirty="0"/>
                </a:p>
              </p:txBody>
            </p:sp>
            <p:sp>
              <p:nvSpPr>
                <p:cNvPr id="19" name="橢圓 18">
                  <a:extLst>
                    <a:ext uri="{FF2B5EF4-FFF2-40B4-BE49-F238E27FC236}">
                      <a16:creationId xmlns:a16="http://schemas.microsoft.com/office/drawing/2014/main" id="{40C8A588-81FD-1F43-B361-CB3EBE8C1C35}"/>
                    </a:ext>
                  </a:extLst>
                </p:cNvPr>
                <p:cNvSpPr/>
                <p:nvPr/>
              </p:nvSpPr>
              <p:spPr>
                <a:xfrm>
                  <a:off x="-1143498" y="5771940"/>
                  <a:ext cx="486888" cy="47876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dirty="0"/>
                    <a:t>d</a:t>
                  </a:r>
                  <a:endParaRPr kumimoji="1" lang="zh-TW" altLang="en-US" dirty="0"/>
                </a:p>
              </p:txBody>
            </p:sp>
          </p:grpSp>
          <p:cxnSp>
            <p:nvCxnSpPr>
              <p:cNvPr id="21" name="直線箭頭接點 20">
                <a:extLst>
                  <a:ext uri="{FF2B5EF4-FFF2-40B4-BE49-F238E27FC236}">
                    <a16:creationId xmlns:a16="http://schemas.microsoft.com/office/drawing/2014/main" id="{3E15DF62-D59F-C343-B509-C443ED6300D5}"/>
                  </a:ext>
                </a:extLst>
              </p:cNvPr>
              <p:cNvCxnSpPr>
                <a:cxnSpLocks/>
                <a:stCxn id="11" idx="6"/>
                <a:endCxn id="17" idx="2"/>
              </p:cNvCxnSpPr>
              <p:nvPr/>
            </p:nvCxnSpPr>
            <p:spPr>
              <a:xfrm>
                <a:off x="1175657" y="3474269"/>
                <a:ext cx="171597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箭頭接點 23">
                <a:extLst>
                  <a:ext uri="{FF2B5EF4-FFF2-40B4-BE49-F238E27FC236}">
                    <a16:creationId xmlns:a16="http://schemas.microsoft.com/office/drawing/2014/main" id="{5F26DB82-677E-DD40-852A-B13BD25C29BF}"/>
                  </a:ext>
                </a:extLst>
              </p:cNvPr>
              <p:cNvCxnSpPr>
                <a:cxnSpLocks/>
                <a:stCxn id="11" idx="6"/>
                <a:endCxn id="18" idx="2"/>
              </p:cNvCxnSpPr>
              <p:nvPr/>
            </p:nvCxnSpPr>
            <p:spPr>
              <a:xfrm>
                <a:off x="1175657" y="3474269"/>
                <a:ext cx="1715978" cy="606061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箭頭接點 26">
                <a:extLst>
                  <a:ext uri="{FF2B5EF4-FFF2-40B4-BE49-F238E27FC236}">
                    <a16:creationId xmlns:a16="http://schemas.microsoft.com/office/drawing/2014/main" id="{68011D7B-0B13-2043-9E66-553D77F035CD}"/>
                  </a:ext>
                </a:extLst>
              </p:cNvPr>
              <p:cNvCxnSpPr>
                <a:cxnSpLocks/>
                <a:stCxn id="11" idx="6"/>
                <a:endCxn id="19" idx="2"/>
              </p:cNvCxnSpPr>
              <p:nvPr/>
            </p:nvCxnSpPr>
            <p:spPr>
              <a:xfrm>
                <a:off x="1175657" y="3474269"/>
                <a:ext cx="1715978" cy="253705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箭頭接點 28">
                <a:extLst>
                  <a:ext uri="{FF2B5EF4-FFF2-40B4-BE49-F238E27FC236}">
                    <a16:creationId xmlns:a16="http://schemas.microsoft.com/office/drawing/2014/main" id="{F7C4932B-6C67-B044-926C-F6D7F29603B1}"/>
                  </a:ext>
                </a:extLst>
              </p:cNvPr>
              <p:cNvCxnSpPr>
                <a:cxnSpLocks/>
                <a:stCxn id="12" idx="6"/>
                <a:endCxn id="18" idx="2"/>
              </p:cNvCxnSpPr>
              <p:nvPr/>
            </p:nvCxnSpPr>
            <p:spPr>
              <a:xfrm>
                <a:off x="1175657" y="4080330"/>
                <a:ext cx="1715978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箭頭接點 31">
                <a:extLst>
                  <a:ext uri="{FF2B5EF4-FFF2-40B4-BE49-F238E27FC236}">
                    <a16:creationId xmlns:a16="http://schemas.microsoft.com/office/drawing/2014/main" id="{57DB1C22-0906-E545-A4DF-CC68CA9B76D6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1175657" y="4080330"/>
                <a:ext cx="1715978" cy="193099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箭頭接點 33">
                <a:extLst>
                  <a:ext uri="{FF2B5EF4-FFF2-40B4-BE49-F238E27FC236}">
                    <a16:creationId xmlns:a16="http://schemas.microsoft.com/office/drawing/2014/main" id="{3E308821-18F4-264D-8970-18162415F696}"/>
                  </a:ext>
                </a:extLst>
              </p:cNvPr>
              <p:cNvCxnSpPr>
                <a:cxnSpLocks/>
                <a:stCxn id="13" idx="6"/>
                <a:endCxn id="19" idx="2"/>
              </p:cNvCxnSpPr>
              <p:nvPr/>
            </p:nvCxnSpPr>
            <p:spPr>
              <a:xfrm>
                <a:off x="1175657" y="6011320"/>
                <a:ext cx="1715978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487B2055-F20A-444B-9FE9-674C0C43DF1B}"/>
                    </a:ext>
                  </a:extLst>
                </p:cNvPr>
                <p:cNvSpPr txBox="1"/>
                <p:nvPr/>
              </p:nvSpPr>
              <p:spPr>
                <a:xfrm>
                  <a:off x="1678785" y="5504455"/>
                  <a:ext cx="399725" cy="3989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487B2055-F20A-444B-9FE9-674C0C43DF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8785" y="5504455"/>
                  <a:ext cx="399725" cy="398955"/>
                </a:xfrm>
                <a:prstGeom prst="rect">
                  <a:avLst/>
                </a:prstGeom>
                <a:blipFill>
                  <a:blip r:embed="rId4"/>
                  <a:stretch>
                    <a:fillRect l="-15152" r="-3030" b="-1562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7752AF70-D394-7C46-83A6-4DE2059F3337}"/>
                    </a:ext>
                  </a:extLst>
                </p:cNvPr>
                <p:cNvSpPr txBox="1"/>
                <p:nvPr/>
              </p:nvSpPr>
              <p:spPr>
                <a:xfrm>
                  <a:off x="3910867" y="5483551"/>
                  <a:ext cx="341184" cy="4407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7752AF70-D394-7C46-83A6-4DE2059F3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867" y="5483551"/>
                  <a:ext cx="341184" cy="440762"/>
                </a:xfrm>
                <a:prstGeom prst="rect">
                  <a:avLst/>
                </a:prstGeom>
                <a:blipFill>
                  <a:blip r:embed="rId5"/>
                  <a:stretch>
                    <a:fillRect l="-7143" r="-3571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3" name="圖片 52">
            <a:extLst>
              <a:ext uri="{FF2B5EF4-FFF2-40B4-BE49-F238E27FC236}">
                <a16:creationId xmlns:a16="http://schemas.microsoft.com/office/drawing/2014/main" id="{B80E314E-762C-CB4D-B326-C42BC4E07B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8350" y="1634173"/>
            <a:ext cx="2921000" cy="10033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728852" y="235182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dot</a:t>
            </a:r>
            <a:endParaRPr lang="zh-TW" altLang="en-US" dirty="0"/>
          </a:p>
        </p:txBody>
      </p:sp>
      <p:sp>
        <p:nvSpPr>
          <p:cNvPr id="5" name="向下箭號 4"/>
          <p:cNvSpPr/>
          <p:nvPr/>
        </p:nvSpPr>
        <p:spPr>
          <a:xfrm>
            <a:off x="2944473" y="2155297"/>
            <a:ext cx="86962" cy="29751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55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48BC7D07-233A-6E4A-8E00-FE90450BA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93" y="2394424"/>
            <a:ext cx="6357427" cy="334884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8E3278D-CE96-3B4A-BADC-D843909B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Autoregressive density estimation </a:t>
            </a:r>
            <a:endParaRPr kumimoji="1"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316EA4-B7FD-A248-92F7-7FFECA1BF04B}"/>
              </a:ext>
            </a:extLst>
          </p:cNvPr>
          <p:cNvSpPr/>
          <p:nvPr/>
        </p:nvSpPr>
        <p:spPr>
          <a:xfrm>
            <a:off x="6840187" y="2726933"/>
            <a:ext cx="4726379" cy="2683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0720297-EB48-E24D-8F6D-58E260916646}"/>
                  </a:ext>
                </a:extLst>
              </p:cNvPr>
              <p:cNvSpPr txBox="1"/>
              <p:nvPr/>
            </p:nvSpPr>
            <p:spPr>
              <a:xfrm>
                <a:off x="7065452" y="3031574"/>
                <a:ext cx="4501113" cy="2373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TW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TW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TW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TW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TW" sz="20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kumimoji="1"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zh-TW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kumimoji="1" lang="en-US" altLang="zh-TW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TW" altLang="en-US" sz="2000" dirty="0"/>
                  <a:t>轉換成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2000" b="0" i="1" smtClean="0">
                            <a:latin typeface="Cambria Math" panose="02040503050406030204" pitchFamily="18" charset="0"/>
                          </a:rPr>
                          <m:t>[0,1]</m:t>
                        </m:r>
                      </m:e>
                      <m:sup>
                        <m:r>
                          <a:rPr kumimoji="1"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kumimoji="1" lang="en-US" altLang="zh-TW" sz="2000" dirty="0"/>
                  <a:t>(sigmoid)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zh-TW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000" dirty="0"/>
                  <a:t>每個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1" lang="zh-TW" altLang="en-US" sz="2000" dirty="0"/>
                  <a:t>在</a:t>
                </a:r>
                <a:r>
                  <a:rPr kumimoji="1" lang="en-US" altLang="zh-TW" sz="2000" dirty="0"/>
                  <a:t>[0,1]</a:t>
                </a:r>
                <a:r>
                  <a:rPr kumimoji="1" lang="zh-CN" altLang="en-US" sz="2000" dirty="0"/>
                  <a:t>之間分割成</a:t>
                </a:r>
                <a:r>
                  <a:rPr kumimoji="1" lang="en-US" altLang="zh-CN" sz="2000" dirty="0"/>
                  <a:t>B</a:t>
                </a:r>
                <a:r>
                  <a:rPr kumimoji="1" lang="zh-CN" altLang="en-US" sz="2000" dirty="0"/>
                  <a:t>等分</a:t>
                </a:r>
                <a:r>
                  <a:rPr kumimoji="1" lang="zh-CN" altLang="en-US" sz="2400" dirty="0"/>
                  <a:t>（</a:t>
                </a:r>
                <a:r>
                  <a:rPr lang="en" altLang="zh-TW" sz="2000" dirty="0"/>
                  <a:t> hyperparameter </a:t>
                </a:r>
                <a:r>
                  <a:rPr kumimoji="1" lang="zh-CN" altLang="en-US" sz="2400" dirty="0"/>
                  <a:t>）</a:t>
                </a:r>
                <a:endParaRPr kumimoji="1"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highlight </a:t>
                </a:r>
                <a:r>
                  <a:rPr lang="en-US" altLang="zh-TW" dirty="0"/>
                  <a:t>the correct bin to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smtClean="0"/>
                  <a:t>belongs</a:t>
                </a:r>
                <a:endParaRPr kumimoji="1" lang="en-US" altLang="zh-CN" sz="20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0720297-EB48-E24D-8F6D-58E260916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452" y="3031574"/>
                <a:ext cx="4501113" cy="2373855"/>
              </a:xfrm>
              <a:prstGeom prst="rect">
                <a:avLst/>
              </a:prstGeom>
              <a:blipFill>
                <a:blip r:embed="rId3"/>
                <a:stretch>
                  <a:fillRect l="-1220" t="-1282" r="-1491" b="-7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E975066A-6F90-6148-BC1C-0CDA9C4EFF68}"/>
              </a:ext>
            </a:extLst>
          </p:cNvPr>
          <p:cNvSpPr/>
          <p:nvPr/>
        </p:nvSpPr>
        <p:spPr>
          <a:xfrm>
            <a:off x="3859846" y="2394424"/>
            <a:ext cx="605276" cy="3270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8971F900-293D-EC48-856E-1CE36A9189FB}"/>
              </a:ext>
            </a:extLst>
          </p:cNvPr>
          <p:cNvCxnSpPr>
            <a:cxnSpLocks/>
          </p:cNvCxnSpPr>
          <p:nvPr/>
        </p:nvCxnSpPr>
        <p:spPr>
          <a:xfrm>
            <a:off x="4346733" y="5517634"/>
            <a:ext cx="0" cy="464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B1A732EA-7911-EB4E-85F5-EEF5190E3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078" y="5981978"/>
            <a:ext cx="2127332" cy="811457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EAB2A8C2-58DF-7C4E-9407-845D97E92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3297" y="5981978"/>
            <a:ext cx="5461000" cy="762000"/>
          </a:xfrm>
          <a:prstGeom prst="rect">
            <a:avLst/>
          </a:prstGeom>
        </p:spPr>
      </p:pic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8821048D-6792-DA49-AD3F-72FD4B68A07C}"/>
              </a:ext>
            </a:extLst>
          </p:cNvPr>
          <p:cNvCxnSpPr>
            <a:cxnSpLocks/>
          </p:cNvCxnSpPr>
          <p:nvPr/>
        </p:nvCxnSpPr>
        <p:spPr>
          <a:xfrm>
            <a:off x="9702139" y="5410757"/>
            <a:ext cx="0" cy="608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6493724" y="1926887"/>
                <a:ext cx="6310574" cy="4085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e>
                    </m:d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為</m:t>
                    </m:r>
                  </m:oMath>
                </a14:m>
                <a:r>
                  <a:rPr lang="zh-TW" altLang="en-US" dirty="0" smtClean="0"/>
                  <a:t>一個</a:t>
                </a:r>
                <a:r>
                  <a:rPr lang="en-US" altLang="zh-TW" dirty="0" smtClean="0"/>
                  <a:t>B</a:t>
                </a:r>
                <a:r>
                  <a:rPr lang="zh-TW" altLang="en-US" dirty="0" smtClean="0"/>
                  <a:t>維度的分類向量</a:t>
                </a:r>
                <a:r>
                  <a:rPr lang="en-US" altLang="zh-TW" smtClean="0"/>
                  <a:t>(one-hot)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落在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k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個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bin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的機率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724" y="1926887"/>
                <a:ext cx="6310574" cy="408510"/>
              </a:xfrm>
              <a:prstGeom prst="rect">
                <a:avLst/>
              </a:prstGeom>
              <a:blipFill>
                <a:blip r:embed="rId6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1641913" y="1761810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虛線：條件機率實際</a:t>
            </a:r>
            <a:r>
              <a:rPr lang="en-US" altLang="zh-TW" dirty="0" smtClean="0"/>
              <a:t>density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9453661" y="6653745"/>
                <a:ext cx="779316" cy="4085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661" y="6653745"/>
                <a:ext cx="779316" cy="408510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66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A7BE5-4027-724C-8FA6-08D271FDA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模型訓練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A515F86-0A8F-144C-B77B-0F20E9590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88450"/>
            <a:ext cx="5451443" cy="162227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951D72F-81A2-4E42-859A-04AF9E77B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0" y="3588450"/>
            <a:ext cx="4610100" cy="5334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DF2D6FF-69BC-B741-BBBD-E39955F3E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700" y="4232684"/>
            <a:ext cx="4533900" cy="8763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781D542-085F-0849-8188-F010B1EB2B7B}"/>
              </a:ext>
            </a:extLst>
          </p:cNvPr>
          <p:cNvSpPr txBox="1"/>
          <p:nvPr/>
        </p:nvSpPr>
        <p:spPr>
          <a:xfrm>
            <a:off x="838200" y="2796764"/>
            <a:ext cx="1598515" cy="40011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Loss Function</a:t>
            </a:r>
            <a:endParaRPr kumimoji="1" lang="zh-TW" altLang="en-US" sz="2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E4ECB60-C451-354C-B304-853665428708}"/>
              </a:ext>
            </a:extLst>
          </p:cNvPr>
          <p:cNvSpPr txBox="1"/>
          <p:nvPr/>
        </p:nvSpPr>
        <p:spPr>
          <a:xfrm>
            <a:off x="6743700" y="2796764"/>
            <a:ext cx="2068451" cy="40011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" altLang="zh-TW" sz="2000" dirty="0"/>
              <a:t>novelty detection 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290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</TotalTime>
  <Words>136</Words>
  <Application>Microsoft Office PowerPoint</Application>
  <PresentationFormat>寬螢幕</PresentationFormat>
  <Paragraphs>49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新細明體</vt:lpstr>
      <vt:lpstr>Arial</vt:lpstr>
      <vt:lpstr>Calibri</vt:lpstr>
      <vt:lpstr>Calibri Light</vt:lpstr>
      <vt:lpstr>Cambria Math</vt:lpstr>
      <vt:lpstr>Office 佈景主題</vt:lpstr>
      <vt:lpstr>Latent Space Autoregression for Novelty Detection </vt:lpstr>
      <vt:lpstr>目的</vt:lpstr>
      <vt:lpstr>Variational Autoencoders 比較</vt:lpstr>
      <vt:lpstr>模型架構</vt:lpstr>
      <vt:lpstr>Autoregressive density estimation </vt:lpstr>
      <vt:lpstr>Autoregressive density estimation </vt:lpstr>
      <vt:lpstr>模型訓練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Space Autoregression for Novelty Detection </dc:title>
  <dc:creator>Microsoft Office User</dc:creator>
  <cp:lastModifiedBy>泳樺 張</cp:lastModifiedBy>
  <cp:revision>42</cp:revision>
  <dcterms:created xsi:type="dcterms:W3CDTF">2019-10-17T17:29:05Z</dcterms:created>
  <dcterms:modified xsi:type="dcterms:W3CDTF">2020-04-02T17:19:54Z</dcterms:modified>
</cp:coreProperties>
</file>