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60" r:id="rId5"/>
    <p:sldId id="262" r:id="rId6"/>
    <p:sldId id="258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90E2-2E3D-423B-B5AF-CC7F3DC11EDA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2CC-EFFC-4E5D-9E8A-549635C78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11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90E2-2E3D-423B-B5AF-CC7F3DC11EDA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2CC-EFFC-4E5D-9E8A-549635C78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4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90E2-2E3D-423B-B5AF-CC7F3DC11EDA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2CC-EFFC-4E5D-9E8A-549635C78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69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90E2-2E3D-423B-B5AF-CC7F3DC11EDA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2CC-EFFC-4E5D-9E8A-549635C78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9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90E2-2E3D-423B-B5AF-CC7F3DC11EDA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2CC-EFFC-4E5D-9E8A-549635C78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19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90E2-2E3D-423B-B5AF-CC7F3DC11EDA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2CC-EFFC-4E5D-9E8A-549635C78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9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90E2-2E3D-423B-B5AF-CC7F3DC11EDA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2CC-EFFC-4E5D-9E8A-549635C78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28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90E2-2E3D-423B-B5AF-CC7F3DC11EDA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2CC-EFFC-4E5D-9E8A-549635C78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94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90E2-2E3D-423B-B5AF-CC7F3DC11EDA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2CC-EFFC-4E5D-9E8A-549635C78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2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90E2-2E3D-423B-B5AF-CC7F3DC11EDA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2CC-EFFC-4E5D-9E8A-549635C78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54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90E2-2E3D-423B-B5AF-CC7F3DC11EDA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2CC-EFFC-4E5D-9E8A-549635C78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43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890E2-2E3D-423B-B5AF-CC7F3DC11EDA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12CC-EFFC-4E5D-9E8A-549635C78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70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9783" y="1778347"/>
            <a:ext cx="10909852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emporal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onvolutional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etworks</a:t>
            </a:r>
            <a:br>
              <a:rPr lang="en-US" altLang="zh-TW" dirty="0"/>
            </a:br>
            <a:r>
              <a:rPr lang="en-US" altLang="zh-TW" dirty="0"/>
              <a:t>for Action Segmentation and Detection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4913" y="4754977"/>
            <a:ext cx="9144000" cy="1655762"/>
          </a:xfrm>
        </p:spPr>
        <p:txBody>
          <a:bodyPr/>
          <a:lstStyle/>
          <a:p>
            <a:r>
              <a:rPr lang="zh-TW" altLang="en-US" smtClean="0"/>
              <a:t>統研所張</a:t>
            </a:r>
            <a:r>
              <a:rPr lang="zh-TW" altLang="en-US"/>
              <a:t>泳樺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15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Long-history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/>
              <a:t>Dilated Convolutions</a:t>
            </a:r>
          </a:p>
          <a:p>
            <a:pPr>
              <a:lnSpc>
                <a:spcPct val="200000"/>
              </a:lnSpc>
            </a:pPr>
            <a:r>
              <a:rPr lang="en-US" altLang="zh-TW" dirty="0"/>
              <a:t>Residual Connections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擴張範圍的方法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26CD6F0D-DE0F-1B42-AD19-B5A0C7AE6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75"/>
          <a:stretch/>
        </p:blipFill>
        <p:spPr>
          <a:xfrm>
            <a:off x="4634019" y="405917"/>
            <a:ext cx="7256862" cy="59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69E32-514A-1A4A-B9D9-8A20B83B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79" y="690806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TCN</a:t>
            </a:r>
            <a:r>
              <a:rPr kumimoji="1" lang="zh-CN" altLang="en-US" dirty="0"/>
              <a:t>架構</a:t>
            </a:r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AA6EB1D2-4BBB-2F45-8CE4-7BAFD6E4A336}"/>
              </a:ext>
            </a:extLst>
          </p:cNvPr>
          <p:cNvSpPr/>
          <p:nvPr/>
        </p:nvSpPr>
        <p:spPr>
          <a:xfrm>
            <a:off x="695179" y="2744135"/>
            <a:ext cx="1480952" cy="1110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dirty="0"/>
              <a:t>Convolution1D</a:t>
            </a:r>
            <a:endParaRPr kumimoji="1" lang="zh-TW" altLang="en-US" dirty="0"/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80F3385C-94ED-704E-BDBD-D8CCB5EDBE14}"/>
              </a:ext>
            </a:extLst>
          </p:cNvPr>
          <p:cNvCxnSpPr>
            <a:cxnSpLocks/>
          </p:cNvCxnSpPr>
          <p:nvPr/>
        </p:nvCxnSpPr>
        <p:spPr>
          <a:xfrm>
            <a:off x="2176131" y="3296667"/>
            <a:ext cx="724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>
            <a:extLst>
              <a:ext uri="{FF2B5EF4-FFF2-40B4-BE49-F238E27FC236}">
                <a16:creationId xmlns:a16="http://schemas.microsoft.com/office/drawing/2014/main" id="{A2582911-F8B3-7D44-8346-1DCC4857EC47}"/>
              </a:ext>
            </a:extLst>
          </p:cNvPr>
          <p:cNvSpPr/>
          <p:nvPr/>
        </p:nvSpPr>
        <p:spPr>
          <a:xfrm>
            <a:off x="2900526" y="2741330"/>
            <a:ext cx="1480952" cy="1110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dirty="0"/>
              <a:t>Residual block</a:t>
            </a:r>
            <a:endParaRPr kumimoji="1" lang="zh-TW" altLang="en-US" dirty="0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C1EE0CBA-EAC8-C541-B323-2B67D94E12FA}"/>
              </a:ext>
            </a:extLst>
          </p:cNvPr>
          <p:cNvCxnSpPr>
            <a:cxnSpLocks/>
          </p:cNvCxnSpPr>
          <p:nvPr/>
        </p:nvCxnSpPr>
        <p:spPr>
          <a:xfrm>
            <a:off x="4381478" y="3296667"/>
            <a:ext cx="724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>
            <a:extLst>
              <a:ext uri="{FF2B5EF4-FFF2-40B4-BE49-F238E27FC236}">
                <a16:creationId xmlns:a16="http://schemas.microsoft.com/office/drawing/2014/main" id="{968099FF-41AA-C04D-AF23-B57575E8D883}"/>
              </a:ext>
            </a:extLst>
          </p:cNvPr>
          <p:cNvSpPr/>
          <p:nvPr/>
        </p:nvSpPr>
        <p:spPr>
          <a:xfrm>
            <a:off x="5105873" y="2741330"/>
            <a:ext cx="1480952" cy="1110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dirty="0"/>
              <a:t>Residual block</a:t>
            </a:r>
            <a:endParaRPr kumimoji="1" lang="zh-TW" altLang="en-US" dirty="0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CCF19438-6640-104A-ADB7-0530713B25A0}"/>
              </a:ext>
            </a:extLst>
          </p:cNvPr>
          <p:cNvCxnSpPr>
            <a:cxnSpLocks/>
          </p:cNvCxnSpPr>
          <p:nvPr/>
        </p:nvCxnSpPr>
        <p:spPr>
          <a:xfrm>
            <a:off x="6586825" y="3296667"/>
            <a:ext cx="724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5D21A8A3-D15B-C44B-86E1-D173B25B7348}"/>
              </a:ext>
            </a:extLst>
          </p:cNvPr>
          <p:cNvSpPr/>
          <p:nvPr/>
        </p:nvSpPr>
        <p:spPr>
          <a:xfrm>
            <a:off x="7311220" y="2741330"/>
            <a:ext cx="1480952" cy="1110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dirty="0"/>
              <a:t>Dense</a:t>
            </a:r>
            <a:endParaRPr kumimoji="1" lang="zh-TW" altLang="en-US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33BB314-8EB0-E545-A4D8-212FA5BA1E21}"/>
              </a:ext>
            </a:extLst>
          </p:cNvPr>
          <p:cNvCxnSpPr>
            <a:cxnSpLocks/>
          </p:cNvCxnSpPr>
          <p:nvPr/>
        </p:nvCxnSpPr>
        <p:spPr>
          <a:xfrm>
            <a:off x="8792172" y="3296667"/>
            <a:ext cx="724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46E5E5B8-B401-594F-8497-2FFD27620BD0}"/>
              </a:ext>
            </a:extLst>
          </p:cNvPr>
          <p:cNvSpPr/>
          <p:nvPr/>
        </p:nvSpPr>
        <p:spPr>
          <a:xfrm>
            <a:off x="9516567" y="2741330"/>
            <a:ext cx="1480952" cy="1110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dirty="0"/>
              <a:t>activation</a:t>
            </a:r>
            <a:endParaRPr kumimoji="1" lang="zh-TW" altLang="en-US" dirty="0"/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2E64F844-F3A1-9C4D-8DE2-1535F03242C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641002" y="3852003"/>
            <a:ext cx="0" cy="6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FA47DFE5-E3B6-734F-BDF9-DD7F8260AB40}"/>
              </a:ext>
            </a:extLst>
          </p:cNvPr>
          <p:cNvSpPr/>
          <p:nvPr/>
        </p:nvSpPr>
        <p:spPr>
          <a:xfrm>
            <a:off x="2869106" y="4531701"/>
            <a:ext cx="1543792" cy="973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dirty="0"/>
              <a:t>Dilated Convolution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6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366AE-4635-754C-969D-CA1914A7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Residual block</a:t>
            </a:r>
            <a:r>
              <a:rPr lang="zh-CN" altLang="en-US" dirty="0"/>
              <a:t>架構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22E83C-47EF-AB4A-BEA0-2BBA3EEE7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3268"/>
            <a:ext cx="10515600" cy="3698764"/>
          </a:xfrm>
        </p:spPr>
      </p:pic>
    </p:spTree>
    <p:extLst>
      <p:ext uri="{BB962C8B-B14F-4D97-AF65-F5344CB8AC3E}">
        <p14:creationId xmlns:p14="http://schemas.microsoft.com/office/powerpoint/2010/main" val="3303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462" b="11854"/>
          <a:stretch/>
        </p:blipFill>
        <p:spPr>
          <a:xfrm rot="16200000">
            <a:off x="7036086" y="-555717"/>
            <a:ext cx="3647566" cy="6067706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06" y="2478136"/>
            <a:ext cx="2862633" cy="280580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592528" y="2743655"/>
            <a:ext cx="1875934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(6000,784,1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smtClean="0"/>
              <a:t> N      ,  </a:t>
            </a:r>
            <a:r>
              <a:rPr lang="en-US" altLang="zh-TW" sz="2400" dirty="0"/>
              <a:t>T   ,d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743154" y="2708215"/>
            <a:ext cx="414780" cy="2356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673593" y="182207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圖片為例子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508" y="4433301"/>
            <a:ext cx="2149337" cy="30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497" y="365125"/>
            <a:ext cx="4463042" cy="30211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883593" y="646012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LSTM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38130" y="2350477"/>
            <a:ext cx="2512789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 </a:t>
            </a:r>
            <a:r>
              <a:rPr lang="en-US" altLang="zh-TW" sz="2400" dirty="0" err="1"/>
              <a:t>all_T</a:t>
            </a:r>
            <a:r>
              <a:rPr lang="en-US" altLang="zh-TW" sz="2400" dirty="0"/>
              <a:t>, 1)</a:t>
            </a:r>
          </a:p>
          <a:p>
            <a:r>
              <a:rPr lang="en-US" altLang="zh-TW" sz="2400" dirty="0" smtClean="0"/>
              <a:t>  </a:t>
            </a:r>
            <a:r>
              <a:rPr lang="en-US" altLang="zh-TW" sz="2400" dirty="0"/>
              <a:t>T   </a:t>
            </a:r>
            <a:r>
              <a:rPr lang="en-US" altLang="zh-TW" sz="2400" dirty="0" smtClean="0"/>
              <a:t>   ,</a:t>
            </a:r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3" name="AutoShape 2" descr="data:image/png;base64,iVBORw0KGgoAAAANSUhEUgAAAXYAAAD8CAYAAABjAo9vAAAABHNCSVQICAgIfAhkiAAAAAlwSFlzAAALEgAACxIB0t1+/AAAADl0RVh0U29mdHdhcmUAbWF0cGxvdGxpYiB2ZXJzaW9uIDMuMC4yLCBodHRwOi8vbWF0cGxvdGxpYi5vcmcvOIA7rQAAIABJREFUeJztnXl4VdXV/z87AwkJmZhCIIGAgCCDILNgBQdqHVtf57kDqG2tvtaxfVVq6++tbR2rrcWh+rbWOlBr64ioVEEGQUGRGRIgJJCQEUjIuH9/rHtyb5I7JfeQifV5Hp6Tu88+++wczfesu/baaxlrLYqiKEr3IaqjJ6AoiqK4iwq7oihKN0OFXVEUpZuhwq4oitLNUGFXFEXpZqiwK4qidDNU2BVFUboZKuyKoijdDBV2RVGUbkZMpAMYY+KBj4E4z3ivWWvvC3ZN3759bXZ2dqS3VhRFOaZYu3btAWttv1D9IhZ2oBo4zVp7yBgTCywzxrxjrV0Z6ILs7GzWrFnjwq0VRVGOHYwxu8LpF7GwW0k2c8jzMdbzTxPQKIqidBCu+NiNMdHGmHVAIfC+tXaVG+MqiqIorccVYbfW1ltrJwCZwFRjzNjmfYwx840xa4wxa4qKity4raIoiuIHN3zsjVhry4wxS4GzgA3Nzi0EFgJMnjy5haumtraWvLw8jhw54uaUlDYSHx9PZmYmsbGxHT0VRVFaiRtRMf2AWo+o9wTOAB5s7Th5eXkkJSWRnZ2NMSbSaSkRYK2luLiYvLw8hg4d2tHTURSllbjhiskAPjLGfAl8hvjY32ztIEeOHKFPnz4q6p0AYwx9+vTRb0+K0kVxIyrmS2CiC3NRUe9E6H8LRem66M5TRVGUCPhg5wdsKNwQumM7osLuoaysjD/84Q9tuvbss8+mrKwsaJ97772XJUuWtGn8YDz//PP8+Mc/Dtpn6dKlfPrpp67fW1EU+MG/f8D8f8/v6Gk0QYXdQzBhr6+vD3rt22+/TWpqatA+999/P2eccUab5xcJKuyKcvQorixmRd4KcstyO3oqjaiwe7jrrrvYsWMHEyZM4Pbbb2fp0qXMmTOHK664gnHjxgHw7W9/m0mTJjFmzBgWLlzYeG12djYHDhwgNzeX0aNHM2/ePMaMGcPcuXOpqqoC4LrrruO1115r7H/fffdx0kknMW7cODZv3gxAUVERZ555JieddBLXX389Q4YM4cCBAy3m+uc//5mRI0dy6qmnsnz58sb2f//730ybNo2JEydyxhlnsH//fnJzc3nqqad45JFHmDBhAp988onffoqitJ66hjoO1hwE4O8b/t7Bs/Hiahy7W9xyC6xb5+6YEybAo48GPv/rX/+aDRs2sM5z46VLl7J69Wo2bNjQGPL33HPP0bt3b6qqqpgyZQr/9V//RZ8+fZqMs23bNl566SWefvppLrnkEhYtWsRVV13V4n59+/bl888/5w9/+AO/+93veOaZZ/jFL37Baaedxt133827777b5OXhUFBQwH333cfatWtJSUlhzpw5TJwoa9ezZs1i5cqVGGN45pln+M1vfsNDDz3EDTfcQK9evbjtttsAKC0t9dtPUZTWUX6kvPHnv331N+6adVcHzsZLpxT2zsLUqVObxHE//vjjvP766wDs2bOHbdu2tRD2oUOHMmHCBAAmTZpEbm6u37EvvPDCxj7/+Mc/AFi2bFnj+GeddRZpaWktrlu1ahWzZ8+mXz9J8HbppZeydetWQPYCXHrppRQUFFBTUxMwBj3cfoqiBKfsiKytTek5nM8Kv+Lrwq8Z039MB8+qkwp7MMu6PUlMTGz8eenSpSxZsoQVK1aQkJDA7Nmz/cZ5x8XFNf4cHR3d6IoJ1C86Opq6ujpANgaFQ6BQxJtuuolbb72V888/n6VLl7JgwYKI+imKEpzSI6UAzPsylrUjo3hpw0v86rRfdfCs1MfeSFJSEgcPHgx4vry8nLS0NBISEti8eTMrVwbMStxmZs2axSuvvALA4sWLKS0tbdFn2rRpLF26lOLiYmpra3n11VebzHHQoEEAvPDCC43tzX+3QP0URWkdZQcLARi1uYgZmTP4KPejDp6RoMLuoU+fPsycOZOxY8dy++23tzh/1llnUVdXx/jx47nnnnuYPn2663O47777WLx4MSeddBLvvPMOGRkZJCUlNemTkZHBggULmDFjBmeccQYnnXRS47kFCxZw8cUXc8opp9C3b9/G9vPOO4/XX3+9cfE0UD9FUVpHaUEOAKl7DjAgrk+ja6ajMeF+/XeTyZMn2+aFNjZt2sTo0aPbfS6dierqaqKjo4mJiWHFihXceOONjYu5HYH+N1GU4Dz9yl3M3/Qgux+G+x46l8UVX5B3a95Ru58xZq21dnKofp3Sx36ssnv3bi655BIaGhro0aMHTz/9dEdPSVGUIJSV7AUg7QikVFRTUV3RwTMSVNg7ESNGjOCLL77o6GkoihImpWX7iG6AxFpIKT7EwR4HqW+oJzoqukPnpT52RVGUNlJ26ABpVWDGjiN5n/jXnQ1LHYkKu6IoShspPVJKan0MnHACKXukMlxAd0xNDezfD57w5qOJCruiKEobKas9SJqNhxNOIDlf0n/47kZtwrp1MGAAvPvuUZ+XCruiKEobKW2oJDU6AUaPJsWzXzGgxe7UevbsGj+aqLAfRXr16gVAfn4+F110UdC+jz76KJWVla0af+nSpZx77rltnp+iKJFRFlVDamyyWOzV0lZeHcBiV2HvvIRK4euPgQMHNmZ2DERbhF1RlA7k4EHKejSQltAbRowgpVbkVC32TkZubi6jRo3i2muvZfz48Vx00UVUVlaSnZ3N/fffz6xZs3j11VfZsWMHZ511FpMmTeKUU05pTLubk5PDjBkzmDJlCvfcc0+TcceOHQvIi+G2225j3LhxjB8/nt///vc8/vjj5OfnM2fOHObMmQNISoEZM2Zw0kkncfHFF3Po0CEA3n33XUaNGsWsWbMak4cpitL+2L17KY2H1KR+0KMHKRmSTC+gj72oCOLiwPNN/mjSOePYOyJvr4ctW7bw7LPPMnPmTL73ve81Ft+Ij49n2bJlAJx++uk89dRTjBgxglWrVvHDH/6QDz/8kJtvvpkbb7yRa665hieffNLv+AsXLiQnJ4cvvviCmJgYSkpK6N27Nw8//DAfffQRffv25cCBA/zqV79iyZIlJCYm8uCDD/Lwww9zxx13MG/ePD788EOGDx/OpZde6t7zURSlVRzJy6UmBtJSMwBIPn48sIPyQGkFiorEWm+HesJqsTcjKyuLmTNnAnDVVVc1irkjoocOHeLTTz/l4osvZsKECVx//fUUFBQAsHz5ci6//HIArr76ar/jL1myhBtuuIGYGHmn9u7du0WflStXsnHjRmbOnMmECRN44YUX2LVrF5s3b2bo0KGMGDECY4zfPO+KorQPpXu3A5DaNxOAxFmnEdUAFft3+7/AEfZ2oHNa7B2Yt7d5Slzns5PCt6GhgdTU1IA5XAKl1HWw1obV58wzz+Sll15q0r5u3bqQ1yqK0j6UeRKApaUPAcDMnk3yX6E8d4v/C4qKoJ2S7qnF3ozdu3ezYsUKAF566SVmzZrV5HxycjJDhw5tTJdrrWX9+vUAzJw5k7//Xcpjvfjii37Hnzt3Lk899VRjDvaSkhKgaWrd6dOns3z5crZvF4ugsrKSrVu3MmrUKHJyctixY0fj/BRF6RhKi/YAkOpxxXDCCaTURlFRkOv/gna02FXYmzF69GheeOEFxo8fT0lJCTfeeGOLPi+++CLPPvssJ554ImPGjOGNN94A4LHHHuPJJ59kypQplJf7X0D5wQ9+wODBgxk/fjwnnngif/vb3wCYP38+3/rWt5gzZw79+vXj+eef5/LLL2f8+PFMnz6dzZs3Ex8fz8KFCznnnHOYNWsWQ4YMOXoPQlGUoJSVigs2raen0llUFCmxvSgvzfd/QTsKO9badv83adIk25yNGze2aGtvcnJy7JgxYzp6Gp2GzvDfRFEi5UjtEfvX9X+1dfV1ro771wtHWBZgtxzY0tg265fD7OxrsXbXrqadq6qsBWt/9auI7gmssWForFrsiqJ0ax5a8RBXvX4VK/PcrXpWWlkMQGp8amNbSt9BVMQB//lP087tGMMO6oppQnZ2Nhs2bOjoaSiK4hIV1RX87tPfAVBSVeLewNZS5tlh6ivsyX0HUZ4QpcKuKIpytHhs5WONBaddLYJRVUVpbD0JxNIjukdjc0p8KhWJMfDJJ037q7AriqJETtmRMh5a8RAzMmcAQXK4tIWKCsriIS0qsUlzclwy5TH1kNesPJ4Ku6IoSuQs2riI8upyfnPmb4AgW/3bQnk5ZfGQGtM0PUBKfAo1pp7q6krwzf2kwq4oihI5+w7tA2DKwCn0iO7husVe2hPSeiQ3aU6JSwGgPB6vmOP5OToaUlNpD1TYPZSVlTXmhWkL4WZnDCfV7rp163j77bfbPBdFUaC4qpjE2ETiYuJIiUs5OhZ7XFOhTo4ToS+PAw4c8J44cEB2nUa1j+SqsHtoL2EPBxV2RYmc4qpi+iT0AcRF4rrFHg+pzuYkDynxYrFXxNHSYm+vzUmosDdy1113sWPHDiZMmMDtt98OwG9/+1umTJnC+PHjue+++wA4fPgw55xzDieeeCJjx47l5Zdf9pt215dAqXZXr17NySefzMSJEzn55JPZsmULNTU13Hvvvbz88stMmDCBl19+2W8/RVGCU1JVQp+eIuzJccnuCrvHYk/r1TT3S6PF7s8V047C3imTgN3y7i2s2+du2t4JAybw6FmBk4v9+te/ZsOGDY3JvRYvXsy2bdtYvXo11lrOP/98Pv74Y4qKihg4cCBvvfUWAOXl5aSkpDRJu+vLkSNHAqbaHTVqFB9//DExMTEsWbKEn/3sZyxatIj777+fNWvW8MQTTwBQUVHht5+iKIEpriymd0/JnpoSl+JquGN9eRnl8ZCW1L9Ju+Njr2juiikqktTh7USnFPbOwOLFi1m8eDETJ04EJF3vtm3bOOWUU7jtttu48847OffccznllFOCjuObahckFfDChQsBeSlce+21bNu2DWMMtbW1fscIt5+iKF6Kq4rJSskCxEWyo2SHa2MfKC/AGujfO7NJe6PF3tOoxd6cYJZ1e2Gt5e677+b6669vcW7t2rW8/fbb3H333cydO5d777036FiBUu3ec889zJkzh9dff53c3Fxmz54dUT9FUbwUVxY3umJS4tz1se8/vB8SoX9SRpN2x8de3qeX12KvrYXS0q7lYzfGZBljPjLGbDLGfG2MudmNibU3vmlzAb75zW/y3HPPNZak27t3L4WFheTn55OQkMBVV13Fbbfdxueff+73eodgqXbLy8sZNGgQAM8//3zAuQTqpyiKfxpsA6VHSpsKu4tRMYWVYo2n90pv0u5Y7BWpPb0We7HklGmvXOzgzuJpHfBTa+1oYDrwI2PMCS6M26706dOHmTNnMnbsWG6//Xbmzp3LFVdcwYwZMxg3bhwXXXQRBw8e5KuvvmLq1KlMmDCBBx54gP/5n/8Bmqbd9SVYqt077riDu+++m5kzZzYpkj1nzhw2btzYuHgaqJ+iKP4pP1JOg21oEhVTUV1Bg21wZfz91ZJ3Jj2xqbD3iO5BfEw85SlxXmFv581JgPtpe4E3gDOD9emsaXuVpuh/E6Wrsq14m2UB9oV1L1hrrf3d8t9ZFmDLj5S7Mv5D1x1vWYAtqSxpcS79t+l2/k+GWXv88dLwwQeSsvfDDyO+Lx2RttcYkw1MBFb5OTffGLPGGLOmyHdRQVEUxWWKPSl1G10xju/bJXdMYcNBejSYJpkdHZLjkiXDo6NzhYVy7Eo+dgdjTC9gEXCLtbZFXJG1dqG1drK1dnK/9vxKoijKMUdxlUfYE7xx7OBehsf95jD96+L9BkakxKdIuGNJCdTVwbZtcmLYMFfuHQ6uCLsxJhYR9Rettf8I1T8Q8k1D6QzofwulK9PCYndyuLgUGbM/ppr+NsHvueS4ZMpjPWthJSWwaRMMGQIJ/vsfDdyIijHAs8Ama+3DbR0nPj6e4uJiFZROgLWW4uJi4uPjO3oqiuLl3/+WsMEwcIpqNG5QctsVE1tDelQvv+dS4lIoj/LsNSkqgs2bYfRoV+4bLm7Esc8Erga+MsY420V/Zq1tVbKTzMxM8vLyUP975yA+Pp7MzMzQHRUlAurrJelhSL76Cs4/XyzfV16BqVODdi+uKsbg9YGHbbHn50t44rhxgfs0NLC/ZwPjYvxnakyJT6GMI/KhsFCE/dRTg9/XZSIWdmvtMsD/DpxWEBsby9ChQyMdRlGULsT558PgwfDHP4bomJ8vx+JimDUL3n0XTjstYPfiymLSeqYRHSVvjbAt9p//HF5/Xe4XwHViKyooTIT+PdL8ns/olcH+2jLqDUR//jlUVbW7xa5JwBRF6RBycuCddyA9PXTfxgiTDz4QwX3llaDdi6u8u06hFRZ7Xh6Ul0OQXEzlB/KoiYH0nv6DQIakDKHO1lGQhLdE3qhRwe/rMirsiqJ0CM8+C8bA974XRmcnZHDkSJg0CdasCdrdN2UvQEJsAtEmOrTF7qQBeOaZgF32F+UALXedOgxOGQzA7hS8wq4Wu6Io3Z3aWnjuOfjWt8QVE5KiIoiNhZQUmDIFvvwSqqsDdi+pKqE3CbBgAdTXY4xp3H0a1n0+/hi2bvXbpbBkDwD9kwf6Pe8I+66MnhIV07t3u6YTABV2RVE6gLfegoICmD8/zAuc7IjGiLDX1sL69QG7F1cW02dvCfziF+BJxR0yJ7u1cp/LLpMV3Wef9dttf9leANLT/AcXNFrsAzw++tGjZd7tiAq7oijtzsKFMHAgnH12mBcUFnp3bk6eLMcg7pjiqmL6lHoiU1auBMLI8HjoENTUSETMuefCCy9I2E4z9h8sACC975AW5wCS4pJIi09jV19PbEo7+9dBhV1RlHbGWvjwQ7j4YogJNy6vqAj6e4paDB4sIv/ZZ3671tTXcKjmEH32edwujrDHh8jw6Jus6+KLYf9+v98KCg8XYiz06RvYhzQ4ZTC7kz17clTYFUXp7pSUiHu8VdHNvha7MWK1B7DYnV2nvfM86XJXSeqqkBa7I+x9+3pDKT/4oEW3/UeK6VsJMWl9WpxzGJI6hN0Jnk1K7bxwCirsiqK0MwXiySAjI3i/Jvha7CB+9o0b4fDhFl2dXad9SqshO1tytRQXt85iz8gQQfYn7DWlpB8CEhMDDjU4eTC7Yj1zU4tdUZTujrPXaKD/oJKWHDkCBw82zY44eTI0NICn0I0vjQnAqoDrrpPG1atDW+xOqKNzn9NPl3DFmpom3QrrK+hfHQ1RgeVzSOoQKkwN5eedKS+XdkaFXVGUdqXVFru/QhVTpsjRjzumMQFYJXDVVSLAK1c2FrQOmI+q+X1OPx0qKxtdOQ77OUR6bVzQKTeGPD79uzBzJriLCruiKO2KY7G3Wth9XTEDBsgAfhY3Gy322GRJlTtunAh7fAp1DXVU1VUFvk9cHPTyJPeaPVteCs3cMfujqkhv6Bl0yo0hj+W7Q/9+RwEVdkVR2pWCAtln1CQVy2uvweOP+78gUKGKESPAU0vYl8bF0yGjZKF1+nRYvZrkHiLYAf3sRUWycOrEnKemyi5XH2GvrK3kUHQd/QnsXwdJKwAq7IqiHCPk5/vxr7/xBtx1l9dP44s/ix1g+HDYvr1F9wOVB4irg8SRY6Rh2jQoKyOlUMIfA/rZDxxo+fI4/XQJl/QUtf+8QHz6mVH+Mzs6pPdKJzYqll1lu4L2O1qosCuK0oKCAtlVf7TGbuGGWbBAdpM+8EDLCwJZ7MOHw759jaLrkF+cy8CDYEZ5wgzPOQd69SLl5TeAEBZ783tMnSpVkDZvBuD+/9xPvyPRfKd2eNDfMcpEkZWSxe4KtdgVRelgNm2CuXMhM1NSiO/c6f49/Frsxx0HP/iBbEnNyWl6zsnfkpzctH24R1ybuWPyCreTWYE3frx/f/j5z0lZKhuVAlrs/oT9uOPkuHMny3Yv4/2d73Pn5z3plRw698uQlCFqsSuK0vE8/zx89BFcdJF8zstzd3xrA1jsAP/zPxJBsmBB0/bCQhHn5vlWHGFv5o7Ze3Avg3yFHeCWW0jpOwiA8soS/5NzfOy+OHVKd+zgvqX3kZ6Yzo2f1rZ8yfhhcMpg9bEritLx7NwpO0LvuUc+79/v7vilpbLr1G8M+6BBcM018Oqr8gZw8GdJg9ea9hF2ay15dSVkHo5qGj8eH0+/O38hw638sOVY1dUtY+VBImT692fdns/4MOdD7pp+GwmHqmX1NwSDUwaTfzCf2vrakH3dRoVdUZRGcnLESHXWKd0W9pAx7MOHS8UhX795812nDsnJ0u4j7CVVJVSbegbF9G4RP97vvMuIboD8/M0tx2q+OcmX447jqxK55uwBp3jvHYL0xHQstnEnbHuiwq4oSiM5OWKx9+kjIdzOuqVbhNx16gi4741988Q0p1lkTF6F+I4ye7W8QVRCIgOqoiko39tyHH+boByGDWPnkXwMhiEVUU3nGYR+iTLWgcoDIfu6jQq7oiiAVIQrKRFhj44Wd3O7W+z+hD2QKwZE2H0WT/ceFNEe1Cfbb/eMhkTyq4tbnvBNANac445jZ1Q5mcmZxK37StomTQrwC3jpmyBjFVUWhezrNirsiqIA3mAUZ70wPd19YQ+567S5D8hxywSykIcPhz17pB+Qd0DCeDIHjPTbPaNHbwo42NSHDyFdMTtTYVh8hqQwSEnx+veD4Ai7WuyKonQYjrA76XTT0913xRQUiHs6YGLE5hZ7MBcJeCNjPJPfm7cRY2FA9li/3QcmDSQ/scE7rkMoV0waDLMpIuwnnRQ0AZiDCruiKB1Oc2Hv3//oWOxBszo2F3bnGMxih0Y/+96inQw4BLFD/W8gyug3lKJEqN28semJoiIR67S0FtdUDRlIfjIMq4iR3DROBacQ9Okp+dpV2BVF6TBycsSadrTtaLhiAsawO8TFiaujubCHstg9wp5Xvkdi2AOkyh2YKbHt+7asbXqiqEiKTvvJxJgbJyX2hn6RKyl8wxT2uJg4knokqbAritJx7Nwp/nVnH1B6utSx8FPLos2EtNhBrHNH0PfskWNWlv++aWkiyI7FfqSQzEMm4NsjY4i4aApyvmx6wl+eGA87y+SrzLAVm6QhTGEHcceosCuK0mE4oY4O/gJUIiHorlNffIV91y4pjBrsopEjYcMGAPJsOYNsUkAf+MBUeUHkF2xtemL//sDCXioLssNKkBdJK2r6qbAritJhWAu5uU01Kz1djm65Y8rLpRhSWMLu3DQ3V4pXBytWccopsGoVh8uKKIuuJTMugNsGyOglNy8oaZbDZceOgJEuO0t3kmBj6H8YsdabpzYIQr/Efo3CXt9QT3VdddjXRoIKu6Io7N8vEYNHU9gDZd9tga/FnpsburTcaadBTQ17P34TgEFJgwIPndifKGvIryqU0nogqQQKCsTy98POsp0Mi+mHgVa5YaCpxb5+/3p6PtCTt7a+1aox2oIKu6IojVkcnRh2cN8VU+zZF+RvD1AT0tOlc11deMI+axbExLD3ExHMzH7DAnaNjoomPTqZgp713gxn27bJMZCwl+5kWJIUzmi1sPf0CvvO0p1YLIOSA7943EKFXVGUFqGO4H6+GGcPUEhh799ffEN794olHUrYe/WCadPIW7EYgEGDRgftPjAhnfwkYKvHz75lixz9CLu1VoR95FRJKXzeeSEm35S+CX05XHuYqtqqRl/90NTwffRtRYVdUZRGYffV0Lg4qQ7ntrD36ROio/NGWbu25aQCcfrp7DUHARh03ISgXTPSBouwO4K+dav4zf342AsPF1JZW8mw3sNh3jzJC98KnE1KxVXF7CzdSZ+efUiJD50ZMlJU2BVFYdcu8YD0bFaj2dfdHSmtstgBVq+W45AhoQc/7TT2JkFqFSQOGxW068B+QylINt4Xx9atskDb/JfHJyImLbB7Jxi+u093lu5s8zitRYVdURT274cBA1q2u7lJ6cAB6NFDPCdBcYR91So5hmOxT5/O1n5RDCknZKB8RtJAChMstcs8tf+2bm10w5QdKWNP+Z7GvjtKJcFYpMJedLhIhV1RlPbFKVLUHLeFvW/fMKIFnXCcNWskhj3kjiaoj41hxWDDjIpkuSYIA5NkvP37d8iOKR9hv+y1yzj1+VMb+35R8AVx0XEM7x28xmkgHGHfd2gfu8p3qbAriuLFWrjxRli69OiMHygzrpuumOLiMNwwII79mBjJ6piVFVKoATYUbuBgTD0zL7ktZF8nlj0/CVi0CCoqYORIvij4gvd2vEdOWQ57KyT979qCtZw44ERio1vnW3dwcrKv27eOuoY6FXZFUbzk58NTT8Fll7VMTOgGgYQ9PV1ytNe6UN3NsdhDEhXlnUw4bhhg2e5lAMw69eqQfR2LvaBPD3j2WWk8/nh+8+lvMBKtzqq9q2iwDXxe8DmTMkLnXg9EWnwaBsPqfFkv6FLCbox5zhhTaIzZ4MZ4iqI0xQm13r8f5s9vmU48Eo4ckT06gVwx4I7VfuBAGBExDs5kggh7fUM91vMglu1ZxsCkgQxJCb3QmpHksdjHD5VsjcDOjHhe+foVbpp6E7FRsazKW8X2ku0crDkYkbBHR0XTu2dv1ubLQm2XEnbgeeAsl8ZSFKUZTvW3m26Cf/4TXnzRvbGDpSJ3c5NSMIv9s72f8f6O91veOEhEzOSnJ/Pf7/03AMt3L2fW4FmYMLb790/sT7SJJm+45x49evDInleJiYrhzll3MmHABFbtXdUoxpMGtl3YQfzsVXVVxETFkJmcGdFY4eKKsFtrPwbav2KrohwjbNsmESUPPSSReW++6d7YwYTdsdj37YvsHvX14tIJJOwPfPIAty6+teWNA1jsDbaBr/Z/xe9X/553tr3Dnoo9zMyaGdZcHIHd1T9OGoYP56NdS5l73FwGJg1k2qBprMlfw+q9q4mLjmNMvzFh/pb+cRZQh6QMISYq9HqBG6iPXVG6ANu2yXb/2FjZR7NnT+hrwiVYynMnYVekwl5WJqldvwHVAAAgAElEQVRZAgl7dmo2uWW5ja6VUK6YkqoS6m09DbaBK/9xJQCzBs8Kez7Zqdnsiq2E2FjsyBHklOUwPE0iX6ZlTuNw7WH+/vXfGZ8+vs0Lpw6OsLeXGwbaUdiNMfONMWuMMWuKjsbqj6J0Y7ZvhxEj5OfMTG+aEzcIlpzLEXanVmlbCZUnJjs1m0M1hyipKmk6mQCumMLD8jaaNmgapUdKSYxNZHz6+LDnk52aTe7B3fDwwxTdeC2VtZUMTRvaOCZIiGIk/nWHbi3s1tqF1trJ1trJ/QJVQ1EUpQUNDSLsTrGgrCxJo1Jf7874wVwx8fESfVhQENk9Qu06dRY9c8typeGKK8TvFEDY9x+S4PoFsxcwvPdwZmfPbpWbY0jKEPZW7KXmxvnsPEHeXk4Ol+G9h9O7Z28gcv86dHNhVxSlbeTnS0pdx2LPyhJRdzOdbmysVKTzR0bG0Rf27NRsAHaVe/KkZ2XBrbcG3M3kWOxZyVms/P5K/nrhX1s1n+zUbCyWvIo8cko9FZI8wmuMYeqgqQCuWOz9Evo1Gb89cCvc8SVgBXC8MSbPGPN9N8ZVFMUbEeNY7JmewAq3/OyFhWKtBwoocVPYA4U7OsLeaLGHwBH29F7p9EnoQ2p8aqvm43u/HE/pO6cNYO6wufRL6MeY/pEtnIJE4UAXFHZr7eXW2gxrbay1NtNa+6wb4yqK4o1h97XYwT0/e6DNSQ7tYbGnxqeSHJcctrDvP7yfKBPV6DJpLUNSva6fnNIc+if2J7FHYuP5m6ffTM7NOfSI7tGm8X35zujvsPDchUwcMDHiscKlfWJvFEVpM9u3S6ijI+huW+zhCru1raoK14QDB8Rfn5Dg/7wxpjEyJhwKDxfSL6EfUaZttmlmciZRJqrRYm+eIz3KRDUR+kjo1aMX8ybNc2WscFEfu6J0cpxQR6fsZ+/ekmHWLYvdccUEIiMDqqslZLGtOHligr0YhqQM8frYQ1B4uJD0Xultnk+P6B4MShrErvJd7Zp1sb1QYVeUTs62bV43DIg4Zma6a7EHq0PqhDxG4o4JJ09Mi1j2IBQeLmz0XbeV7NRstpdsZ3f57napatSeqLArSiemoQF27PAunDpkZbkj7NXVkicmlMUO7SPsFdUVlB0J/dVg/+H9EQv7kNQhrM1fS72tb4xh7y6osCtKJ8YJdfQn7G64YoLFsDu4JeyhEoC1JjKm8HAh6Yltd8UAZKdkU11fDbRPHdL2RIVdUToxjlXefGd9ZqaIfqSblJx0Ap3BFeNsUgrlZ6+sreRQzSFXXDEOarEritJuOGLqiKuDs0kp0hwu4VjsSUkSzdJWYa+vh9LS8FwxENpid2LY3XDFAESbaLKSsyIaq7Ohwq4oLuBmfnRfnBwtzavDuRXyGI6wGxNZLHtpqTyfUMLeu2dvevXoFbawR+yK8bxIslKyIk701dlQYVeUCHnkERg3zr3cLb4UFEiYY3PhdWuTUrDMjr60RtiPHIEtW7yfnZdHKGEPN5bdLYs9KzkLg+l2/nVQYVeUiFmxAr7+Wo5uk58PAwZItThfHGF3w2KPiZFEX8HIyAg/w+Of/gRjx0KO7NTnP/+R4+jRoa8NFMte31DPHz/7I4dqDjUmAItU2ONi4hjVdxQnpp8Y0TidEd15qigR4ojra6/BrPBTgodFQUFL/zqIECckRG6xO7tOQ+0oHTgQ3nknvDE3boS6Oikn+qtfwfPPi9CPDyOrbnZqNsv3LG/R/lHuR/zw7R9SWVtJTX0NELmwAyz73jJ6xvSMeJzOhlrsihIhjrAvWiRx526Sn9/Svw4ixK2NZbdWxPWhh7xt+/aFdsOAvFwOHZJ/ocjNleNzz8k3mVWr4LrrwktHMDhlMGVHyjhYfbBJ+8e7PgbgjS1vUHi4kKQeSfSMjVyQe/fs7co4nQ0VdkWJgLo6saqPO06s59Wr3R0/kMUOrd99WlwMX30Fd94Jn30GH34oVvi0aaGvbU3IY06O+NMLCuCaa2SN4Morw5ujE52yp6LpL+YI+/I9y/m66GtXrPXujAq7okRAfr5Y6TfcIDnNX3vNvbFraiT+25/FDq232B0feUOD1LG45BIYNaqpBR+IcIW9oQF27RJBHzgQPv8cvvlNWScIh6wUj7CXe3+x6rpqVuat5NQhp9JgG1iyc0lEeWKOBVTYFSUCdu+W49ixMHeuCLtboY9OjHogiz0rS4S2tja88Rxh/+UvJWNkXR38858Spx6KcIW9oEBeSMOHw/c9VRmuvTa8+YF/i/2z/M+orq/m5mk3k5WchcWqxR4CFXZFiQDHYh48GM45R6zVXeElKAxJoBh2h8GDxUION1rF6XfllfDqq7B4cdPkYsEYNEiOob4hOP71oUOlANJDD8F3vhPePQAGJg3EYJpY7I4b5pQhp3DB8RcA0D9BhT0YKuyKEgGO0GVlwRhPsZ3Nm90ZO9CuU4fWhjw6wp6RARddBFOnhj+XtDSJxHFCGAPhnM/Olv633iouqnCJjY4lIymjicX+8a6PGdNvDH0T+nLBKBF2dcUER4VdUSJgzx6pFZqU5I3T3rTJnbFDWextEfY+fSAurm3zGTYMdu5s2lZcDFdfLQuy4LXYA9SgDous5KxGYa9rqGP5nuV8Y8g3ADh1yKlcOPpC5h43t+03OAbQOHZFiYA9e7wC26+fCKdbwl5QIBuTAoUjtkXYA70kwmHYMPjyS+/nTz6Byy6TcRMSJGY9J0cWSntGEEE4OGUwX+6XG63bt45DNYcahT02OpZFlyxq++DHCGqxK0oE+Ao7iNXupsU+YIC3clJzkpLk20J7Cnturjd1wnXXSbm7e++FykoJoczNbZmJsrVkJWexu3w31lpW5q0E4OSskyMb9BhDhV1RIsCfsLvpYw8lxK0JeXRD2GtqZJzycnHLzJsHN90k5z/6SCz2oRGmXslKyaKqroqSqhI+y/+M9MT0bpd98Wijwq4obaSqSrbkDx7sbRs1SmLPDxyIfPz8/MALpw5ZWd6Qy2A4KX5DjReMYZ6yoDt3ykYnkJ2sffvKcckSecm4YbGDhDx+tvczpgyagmlrFe1jFBV2RWkjTp6W5hY7uOOOcdNiLyoScY/UYgcR9vXr5Wcn/8ucOZLsq67OHYsdYGPRRjYf2MyUgVMiG/AYRIVdUdqIb6ijg1vCXlMjYhzKwh48WL4dVFUF7xcqwiYcBg+WxdydO2URNS3NG98+Z453Y5ZbFvsbW97AYpk8cHJkAx6DqLArShvxJ+yDB0tESKTCvl8y04ZlsUPoLI9uCHtsrPx+jrCPH+9N7PWNb3h/jlTY03ulExsVy1tb3wJQi70NqLArShtxhN2pZgRi0R5/fOsXUBsamhbqcIQ6HB+771wC4Yawg7hjduwQH7tvGt60NJgwQcTdd82hLUSZKDKTMzlce5ghKUPolxhG+kmlCSrsitJG9uyRGPP4+KbtbQl5fOwxEcf/+z8Zd948sZDHjQt+XTBhb2iQDI7WeoU93GRcgRg2DNauhcOHW+ZXv+oqOO20tm+A8sXxs08ZpNZ6W1BhV5Q2snt3UzeMw+jRki/m8OHwx/r0Uzh4UBJmjR4tY7/7bugdnM63BX+RMQ8/DKefDq+8IsLev3/rtvf7Y9gwWSCFlsJ+660SGeMGjp9d3TBtQ4VdUdrIrl3+I0CcBVTfup+h2L5dskM+8ACMHAkffyzWbyji4+VbQ3OLffduuO8++XnhwvAibMLBiYwxxpsb52igwh4ZKuyK0gaslV2W/izqkSPluG1b+GNt3y6++Z/9THKYT5gQ/lz8hTw6m4auv17cMatXuyvsw4dDYmLk4wVieuZ0BiYN1IiYNqLCrihtoKhIQgz9RYAMHy7HrVvDH+vQIe91raX5JqUPPoB//QsWLJB/MTFQWOiusIdTvzQSLhh1AXtv3UtSXBjJ4pUWqLAr3Zr335c8Jm7jZDH0J+wJCeL7Dtdi375djm0V9uHDJVLFiar55BNxlfz4x7JYev750u6GsPfuDbNnwwUXRD6WcvRQYVe6Lbm54rd23BJujw2BY7ZHjgzfYneE/bjj2jaX0aOhuto7p02bxPfvZFicP1+OvmGZbcUYyQlz9dWRj6UcPVTYlW6LE3L43HNixbqJUyUpUNTKiBHhW+w7dkj8e1s39jTf7bppk7cN5OX2l7/ApZe2bXyl66HCrnRbHGFNT5di0zU17o2dmytx58nJ/s+PHAklJVKIIhTbt8umnrbGfzsivnmzuGO2bm0q7MZIjHmguSrdDxV2pduydavkK3/mGdi4EZ5+2r2xQ+Udb01kzPbtbXfDgLxg0tPFUs/JEbeMr7Arxx4q7Eq3ZetWcYmce65YxJ9+6t7YgUIdHZwi0eH42XfsaPvCqcOoUSLsTioDFfZjG1eE3RhzljFmizFmuzHmLjfGVJRI2bbNazmPGSNWuxtYKz72YBb70KFS+SiUsJeWirsmUmF30hg4fvZRoyIbT+naRCzsxpho4EngW8AJwOXGmBMiHVdRIuHIERFfR9hPOMHrg46U4mJJFxBM2Hv0kPOBXDHvvgvLl4u1DpG5YkCEvawMli4Vt0xaWmTjKV0bNyz2qcB2a+1Oa20N8HdAo1yVDmXnTrGsHZfICSeI2DshgZEQKtTRIVDI48svw9lnS7TK669LmxsWO0iuFnXDKG4I+yDAd0NznqdNUToMR1B9LXZwxx3jCHuoBF0jR4rF7hSgALHUr74aZsyQhd3/9/+k3dnR2VYcMa+pUWFX3BF2f8UIbYtOxsw3xqwxxqwpKipy4baKEhhH2B2L3RG7r7+OfGwnhj2UxT5ihLhsCgq8bd/9rszl7bdh0SLJtpiREXnelUGDoFcv+VmFXXFD2PMA3+SlmUB+807W2oXW2snW2sn9+mnifOXosm2bpKlNSZHPKSkifm5Z7CkpkJoavJ/zbcF5yZSUSEHpa66R62fMkJS6DzwQ+ZyM8S6Y6sKp4oawfwaMMMYMNcb0AC4D/uXCuMoxwBNPwCmnNHVXuIET6ujLCSdELuzWyoJnOLtEmwv7zp1y9F0o/fa3xYp3A8dSV4tdiVjYrbV1wI+B94BNwCvWWhe+8CrdnS++kOIMy5Y1dVe4wdatXmF1OOEECQdsaGjdWOXlkpZg7lyJNnnnnfAWO7OyJF+6I+xOBEyk/vRAnH++FNYYpCtcxzwxbgxirX0beNuNsZRjg6oquPJK7+dNm9zJPghSiWjfPv/CXlkpKW7Dzcty6JBcl58vYn7FFZKy9rzzQl8bFSXfGpyCG0db2C+6SP4piu48VTqEBx4QMV+4UD63tkZoMJzYcX+uGGidO+arr0TU//Qnsbz/8AfJOxOuVewb8rhjh8SYO4ucinK0UGFXOoTXXoOzzpIan0lJ3q3wbvDVV3JsXrrN8T23RtidvqefLguUreX448W3Xlsrwh7pRiRFCQcVdqXd2bNH3BNz54pYOtvh3WLdOslF3txi79NHLObWhDxu3Ch+8ram1D3+eCn+nJMjAq/CrrQHKuxKu/PBB3I84ww5ui3s69fDuHGSq6U548bBl1+GP9bGjRI+6G+scHD8/F9+CXl5KuxK+6DCrrQ7S5ZIjPnYsfJ51CiJiikvj3xsa8ViD1QMesIEsdhra8Mbb+NGr2++LTjC/t57MrejtXCqKL6osCvtirUi7Gec4fVZN68AFAl5eZIx8cQT/Z8/8UTJV+5EqgTj4EGJoIlE2Hv3hr59JUQS1GJX2gcVdqVd+fpr2L/f64aBphWAImXdOjkGs9h9+wXDmU8kwg7iZ9+7V35WYVfaAxV2pV1ZskSOp5/ubRs2TNLcumGxr18vx3Hj/J8//ngpQef0C4YTEeOGsIPkg+nfP7KxFCUcVNgVv1gLf/sbuJ2v7b33xO88eLC3LSZGIljcEPZ162QjUVKS//OxsRIGGchir6iQEnp1dSLssbGRW9mOn/2449oWMqkorUWFXfHL0qWyM/Spp9wbMz8f3n9f8qM0x63ImPXrA/vXHSZMkH7+8tP87ncwfz48/rgI+/HHy4snEhyLXd0wSnuhwq745cEH5bhhQ9uuz82Vij6+/PnPUsFo3ryW/UeNkjjvI0fadj+Qxc7t2wP71x1OPFG+iTTPT1NdLS8yY+Dee2HVqsjdMNDUYleU9kCFXWnBunXiMomObpuw5+SI3zwtTTb2vPKKJN56+mnxrftLoDVunPRpzeahF1+Ul4ST1MuJTw/HYoeW7piXXxbBX7hQxiwqckfYR4yAOXNkp62itAcq7EoLfvMb8VHPmyd5TmpqWnf9hg3i5vjhDyXU74or4Kc/lQIV8+f7v2bqVDmuWhX+fV5+GZ55Bh57TL4J/PKXsgg7ZUrw6xzh911AtVbcL6NHw/e/DwsWSLsTax8JsbHw4YdNF4wV5Wiiwq40ISdHLOzrr4dZs2QRMVBB5kBs3y7HX/4SPvoIJk6ERx+Ffv38+9dBysz17986Yd+9W4533y05Z957D558EgYMCH5dSop8k/C12FesgLVr4Sc/EVfMrbfKczj//PDnoyidBRV2pQkPPSTpZm+5xZtEq7Xl5LZvl+pCvXuL5f/OO/KS+NnPxKL2hzEwbVrrhH3XLrjkEhHqF1+Ul9EPfhDetRMnipA7/OMfEgZ51VXyOSYGLr5YrG1F6WqosCuNFBVJQYmrr5a0tKNGici31s++fXtTP3rfvvDJJ/KyCMa0abIjtLQ09D0qKmRxdvJkyRT5k5+ISyZcpk2TbIvFxfJ51SoRe02pq3QHVNiVRn7/e4lKuf12+RwfL5EcrbXYd+wIr8JQc6ZNk+OaNaH77tkjx8GDpbTeY4+JxR0ujk9/9WrJG7N2rff+itLVUWFXAKkU9MQTcMEFTYshjx3bOmGvrZVQx7YI+5Qp4pIJxx2za5ccfTc6tYbJk7332rBBKjqpsCvdBRV2BYC33xYXyK23Nm0fM0YWT8ONL9+1SyJU2hKznZIiL5VwhN1ZOB0ypPX3AfH9jxkj93Lup8KudBdU2BVArPKoqJahgmPGSEx3ONkQwVvXsy0WO3gXUP3tCvVl1y5Z2AwVARPqXqtXw8qVsg4wdGjbx1KUzoQKuwLIdv6hQ8Wv7ktrI2OcUMdIhL2oSNw5wdi9GzIz5WXUVqZNg5ISeOMN+VnzuCjdBRV2BRBhd9Ln+uLkSgm36tD27ZLFMD29bfOYPFmOX3wRvN/u3W13wzg4rpeyMnXDKN0LFXaF+nrZYepP2Hv0kAiSxYvDG2v79siyGI4ZI1Z4qLS6u3a1feHU916JifKzCrvSnVBhV8jJkbQBvtEwvnz722JBO5EowWhrqKNDz56SNMv3G0J9PfzlLzK/+++X3bB790ZusUdHe78hhEpDoChdCRX2LkR9PRQWyr/qavfGddLl+rPYQUIgAf71r9Dz27Ej8iyG48d7hb2hQRJoXXONvICeeELcMA0NkVvsANddJ2OnpUU+lqJ0FlTYuxCXXy6+6/R0ET8nq2GkhBL2kSPl3BtvBB9n716x/COx2EF+t507JQ3v+vWya/X++72FP/78Z+nnlrC/8ELk4yhKZ0KFvYtQUwNvvQXf/CbcdJP4xJcudWfsTZskbDA1NXCfCy6A//yn6Xb/ujp49VU5l5bmTXHrhrCDbBxySun94AdwzjmQnCxWO0TuilGU7ooKexdh5UqorIQbb5QiGCkp8PzzrR/niSfgF79o2rZ5c2D/usMFF4iQv/22t+2Xv5QkXGvWyHHePClQMWtW6+fliyPsX34pwj5mDGRkSCjmhRd6C3hkZUV2H0XprqiwdxHef1+iRWbPlgXGSy6BRYvEXREu5eWS4vb++73x5tYGDnX0ZepUsep93TH/+pfkadm9G/70J3jkEXlpBMrgGC6DB4tlvnq1uGHOOMN77vLL5di3LyQkRHYfRemuqLB3EZYsEXFNSZHP114rFvyiReGP8fzzkhPGGKntCbBvnwh+KGGPioJzz5Wc57W1srFn/Xo480yJLnETY8Rqf/llyeHiK+ynnSZ5293wrytKd0WFvQtQXi7Wq6/AnXyy+LLDXfhraJDsjSefDN/7noj8vn2hF059OeccSZe7fLn4262ViJWjwfjxcPiwvDROPdXbHhMDzz4rbiBFUfwTYf11pT1YulSE2VfYjZG86ffdJ+GP/fsHH+OddyQU8YEHJO/4M89ImTqnoHM4wn7GGeJmefNNWcxNSPCmv3Ubx88+fbok7PLl3HOPzj0VpbugFnsnIlD44pIlIqLTpzdtnztXjv/5T/BxrYWHH4aBA2XxceRIuOgi+Pe/ZSHyiSeksEYoevUS6/mtt+RlM3Nm5P70QDjC7vsyUxQlPFTYOwlffy3CuXp10/a9e8WP/o1vtCwkMWmSXPPRR8HHXrRIiinfcYe31Nszz4iPfOtW+NGPwp/nOedIFM1XXx09NwzIjtA77pBIG0VRWocKeyfhww9lofBPf/K2FReLVX7wIPzqVy2viY2VqJRgwl5RATffDBMmNBXw5GSxilub0+Wcc7w/H01hj42VsM5wvkkoitIUFXaXqK+XaJG6urZd7xRWfvVViXaprRVf8o4dElY4aZL/6+bMEQva8ZU35+c/l3N/+pMsPEbK8OHiyunVK/CcFEXpWFTYXeCLL8QH3qOHuEvefLP1Y6xdK6kCDh6E11+XGp4rV8r2+WCWsXOu+S5Ua2Vh9Ykn4Mc/dneR84EH4H//1+vWURSlcxGRsBtjLjbGfG2MaTDGTHZrUl2Nf/5TLPX775fdkL/4RegKQL5UVsLGjbJtPjsbHnpIRPm88+Cyy4JfO3GixLb7umOslR2q998voY0PP9ymXysgF10kLwtFUTonkVrsG4ALgY9dmEuXZckSSft6zz3ws5/JFvtQC5q+rF8vETGTJ0umQafIxO9/H9oHHh0tC6u+9/vyS3G93HKLLJK64YJRFKXrEJGwW2s3WWvDrIbZPamokBqdTljeNdeIS+XBB8Mfw/GvT5okO0p79JANOOEmuZozR1IEOAWe331XjnfcoeXeFOVYpN187MaY+caYNcaYNUVFRe1126POf/4jC6eOsMfHi6W8eHHo8m4Oa9dCv35Sw3PYMNkReuut4c/hvPPk+Oqrcnz3XYl4ycgIfwxFUboPIYXdGLPEGLPBz78LWnMja+1Ca+1ka+3kfv36tX3GnYwlSyQp14wZ3rYbb5RF1BdfDG+MtWvFWnes69YWfRg+XNw4L70ki6/Ll0t6X0VRjk1Cel+ttbr3LwgffNBy81BKigj1ihWhr6+qkoXTC1r1mmzJ5ZfDT38KCxdKqORZZ0U2nqIoXRcNd4yAggLZMepv2/uMGWKJ19QEH2P9enHlRBoTfumlYvHfe6+EXs6cGdl4iqJ0XSINd/yOMSYPmAG8ZYx5z51puccLL0j5s+uua1thimB88IEcTz+95bkZM6QuaTA/+7594raJjW2ZB6a1DBok3xwqKyW1bfP0A4qiHDtEFAhnrX0deN2lubjOgQNwww3eggwvvSS+Z7cWFT/5RNwuJ57Y8pzjc1+xAqZNa3l+61aZS1GR7CwdMCDy+Vx+uSzmqn9dUY5turUr5pln4MgR+PhjSa5VVyc7Ot1i+XLJbx7l5ykOHCjFIPz52VetkusOH5b4c7f84VdeCXfeKUdFUY5duq2w19XBk0+Km2TMGDjuONkx+cc/SuGK1nD99RKfXlvrbSspEf96MF/2jBkthf2jj8RVkpICn34qG5vcolcv+PWvWx9VoyhK96LbCvs//wl5efCTn3jb7rxTNhT5ZlAMxZ498PTT8Je/wHe/682Z7gh2sMLNM2bI9Xl53rYHH4Q+fUTUhw8Pfx6Koijh0m2F/fHHJe+Kb5rZk06SCJbHHpNIlHD4618l98oNN0hc+u23S/uyZbJVP5jF7etnBxln9Wrxgaent/pXUhRFCYsuLewHD0o+lX37mrZ//bUsbP7why0LLc+bB/n54h8PhbUSVTNrFvzhDyLujzwikS7Ll0uIorMw648JE2Qn6qefyudt26C01P9iqqIoilt0aWF/5BFxtQwfLvHbTsz4009LCOF117W85uyzRWxfey30+KtXw5YtMo4xkqq2d28pXLF6dehY8R495KXwnicIdNUqOaqwK4pyNOmywl5fL1EvM2aIu+WXv4S775adnP/3f1Lb01/mgl694FvfknJxgWqMOrzwgqQLuPhi+ZyaCgsWyLeB6urg/nWHc86BTZsgJ0eEvVcvOOGEVv+6iqIoYdNlhf2992Rh8qc/hZdfFrfLww+LBV9aCvPnB772oovEHbNyZeA+ZWXiU//Od6SMnMP110sFIZCQxVA4Pv633hJhnzy5pXtIURTFTbqssC9cKAuQ558vn3/7WxHcZ54R18zs2YGvPfdccZMEc8c88ohE0DiLpQ6xsRIh87//G94C6IgR8m/RIkkfoG4YRVGONl1S2PfulfJz3/2utzxbQoJEsMTFidXub9OQQ3KyRKa89lrTSkdFRfK5pESE/cILZQG0OVOnwl13hT/fc8+V0nW1tSrsiqIcfbqcsNfXS67yhgYpJefLlClQWAg33RR6nEsuEVfOsmXy+YsvJNXAjBnwox9JxM2CBe7M2Tfk0s3ao4qiKP7oUsJurdTafOUV2WF53HEt+/j6w4Pxne/IQuYLL8jnp54S98zevfD3v4vwjxvnzrxPOQWSkiRR16BB7oypKIoSiC4l7PfeKwJ8551S9i0SEhNlEfWVV8TK/9vfpHD01q0SVfP737szZ5AXxu23awFoRVHaB2N9ncztxOTJk+2aNWtafd3bb0vJuUcecaeW59KlUi/0tNPgww9lh2ik6XMVRVGOFsaYtdbaySH7dSVhd5uGBqkxumuXuF3Wr9fiz4qidF7CFfYu5Ypxm6goydoIEveuoq4oSncgokIb3YEf/1ji1a+9tqNnoiiK4g7HvLD37w+PPtrRs1AURXGPY9oVoy/RdaEAAAVZSURBVCiK0h1RYVcURelmqLAriqJ0M1TYFUVRuhkq7IqiKN0MFXZFUZRuhgq7oihKN0OFXVEUpZvRIblijDFFwK42Xt4XOODidI4mXWWuXWWe0HXm2lXmCTrXo8HRmucQa62fas5N6RBhjwRjzJpwkuB0BrrKXLvKPKHrzLWrzBN0rkeDjp6numIURVG6GSrsiqIo3YyuKOwLO3oCraCrzLWrzBO6zly7yjxB53o06NB5djkfu6IoihKcrmixK4qiKEHoUsJujDnLGLPFGLPdGHNXR8/HwRiTZYz5yBizyRjztTHmZk97b2PM+8aYbZ5jWkfPFcAYE22M+cIY86bn81BjzCrPPF82xvTo6DkCGGNSjTGvGWM2e57tjE78TP/b899+gzHmJWNMfGd5rsaY54wxhcaYDT5tfp+jER73/I19aYw5qYPn+VvPf/8vjTGvG2NSfc7d7ZnnFmPMN9trnoHm6nPuNmOMNcb09Xxu92faZYTdGBMNPAl8CzgBuNwYc0LHzqqROuCn1trRwHTgR5653QV8YK0dAXzg+dwZuBnY5PP5QeARzzxLge93yKxa8hjwrrV2FHAiMudO90yNMYOAnwCTrbVjgWjgMjrPc30eOKtZW6Dn+C1ghOfffOCP7TRH8D/P94Gx1trxwFbgbgDP39dlwBjPNX/waER78Twt54oxJgs4E9jt09z+z9Ra2yX+ATOA93w+3w3c3dHzCjDXNzz/cbcAGZ62DGBLJ5hbJvKHfBrwJmCQjRQx/p5zB84zGcjBsw7k094Zn+kgYA/QG6lK9ibwzc70XIFsYEOo5wj8CbjcX7+OmGezc98BXvT83OTvH3gPmNGRz9TT9hpihOQCfTvqmXYZix3vH49DnqetU2GMyQYmAquAdGttAYDn2L/jZtbIo8AdQIPncx+gzFpb5/ncWZ7rMKAI+LPHbfSMMSaRTvhMrbV7gd8hVloBUA6spXM+V4dAz7Ez/519D3jH83Onm6cx5nxgr7V2fbNT7T7XriTsxk9bpwrpMcb0AhYBt1hrKzp6Ps0xxpwLFFpr1/o2++naGZ5rDHAS8Edr7UTgMJ3A7eIPj3/6AmAoMBBIRL5+N6czPNdQdMr/H4wxP0dcni86TX66ddg8jTEJwM+Be/2d9tN2VOfalYQ9D8jy+ZwJ5HfQXFpgjIlFRP1Fa+0/PM37jTEZnvMZQGFHzc/DTOB8Y0wu8HfEHfMokGqMcQqbd5bnmgfkWWtXeT6/hgh9Z3umAGcAOdbaImttLfAP4GQ653N1CPQcO93fmTHmWuBc4Err8WXQ+eZ5HPJiX+/5+8oEPjfGDKAD5tqVhP0zYIQn0qAHsnDyrw6eEyCr3sCzwCZr7cM+p/4FXOv5+VrE995hWGvvttZmWmuzkef3obX2SuAj4CJPtw6fJ4C1dh+wxxhzvKfpdGAjneyZetgNTDfGJHj+X3Dm2umeqw+BnuO/gGs8kRzTgXLHZdMRGGPOAu4EzrfWVvqc+hdwmTEmzhgzFFmYXN0RcwSw1n5lre1vrc32/H3lASd5/j9u/2fanosNLixWnI2sjO8Aft7R8/GZ1yzkq9WXwDrPv7MR//UHwDbPsXdHz9VnzrOBNz0/D0P+KLYDrwJxHT0/z7wmAGs8z/WfQFpnfabAL4DNwAbgL0BcZ3muwEuI778WEZzvB3qOiNvgSc/f2FdIpE9HznM74p92/q6e8un/c888twDf6uhn2ux8Lt7F03Z/prrzVFEUpZvRlVwxiqIoShiosCuKonQzVNgVRVG6GSrsiqIo3QwVdkVRlG6GCruiKEo3Q4VdURSlm6HCriiK0s34/4xabyZ5/bh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4" descr="data:image/png;base64,iVBORw0KGgoAAAANSUhEUgAAAXYAAAD8CAYAAABjAo9vAAAABHNCSVQICAgIfAhkiAAAAAlwSFlzAAALEgAACxIB0t1+/AAAADl0RVh0U29mdHdhcmUAbWF0cGxvdGxpYiB2ZXJzaW9uIDMuMC4yLCBodHRwOi8vbWF0cGxvdGxpYi5vcmcvOIA7rQAAIABJREFUeJztnXl4VdXV/z87AwkJmZhCIIGAgCCDILNgBQdqHVtf57kDqG2tvtaxfVVq6++tbR2rrcWh+rbWOlBr64ioVEEGQUGRGRIgJJCQEUjIuH9/rHtyb5I7JfeQifV5Hp6Tu88+++wczfesu/baaxlrLYqiKEr3IaqjJ6AoiqK4iwq7oihKN0OFXVEUpZuhwq4oitLNUGFXFEXpZqiwK4qidDNU2BVFUboZKuyKoijdDBV2RVGUbkZMpAMYY+KBj4E4z3ivWWvvC3ZN3759bXZ2dqS3VhRFOaZYu3btAWttv1D9IhZ2oBo4zVp7yBgTCywzxrxjrV0Z6ILs7GzWrFnjwq0VRVGOHYwxu8LpF7GwW0k2c8jzMdbzTxPQKIqidBCu+NiNMdHGmHVAIfC+tXaVG+MqiqIorccVYbfW1ltrJwCZwFRjzNjmfYwx840xa4wxa4qKity4raIoiuIHN3zsjVhry4wxS4GzgA3Nzi0EFgJMnjy5haumtraWvLw8jhw54uaUlDYSHx9PZmYmsbGxHT0VRVFaiRtRMf2AWo+o9wTOAB5s7Th5eXkkJSWRnZ2NMSbSaSkRYK2luLiYvLw8hg4d2tHTURSllbjhiskAPjLGfAl8hvjY32ztIEeOHKFPnz4q6p0AYwx9+vTRb0+K0kVxIyrmS2CiC3NRUe9E6H8LRem66M5TRVGUCPhg5wdsKNwQumM7osLuoaysjD/84Q9tuvbss8+mrKwsaJ97772XJUuWtGn8YDz//PP8+Mc/Dtpn6dKlfPrpp67fW1EU+MG/f8D8f8/v6Gk0QYXdQzBhr6+vD3rt22+/TWpqatA+999/P2eccUab5xcJKuyKcvQorixmRd4KcstyO3oqjaiwe7jrrrvYsWMHEyZM4Pbbb2fp0qXMmTOHK664gnHjxgHw7W9/m0mTJjFmzBgWLlzYeG12djYHDhwgNzeX0aNHM2/ePMaMGcPcuXOpqqoC4LrrruO1115r7H/fffdx0kknMW7cODZv3gxAUVERZ555JieddBLXX389Q4YM4cCBAy3m+uc//5mRI0dy6qmnsnz58sb2f//730ybNo2JEydyxhlnsH//fnJzc3nqqad45JFHmDBhAp988onffoqitJ66hjoO1hwE4O8b/t7Bs/Hiahy7W9xyC6xb5+6YEybAo48GPv/rX/+aDRs2sM5z46VLl7J69Wo2bNjQGPL33HPP0bt3b6qqqpgyZQr/9V//RZ8+fZqMs23bNl566SWefvppLrnkEhYtWsRVV13V4n59+/bl888/5w9/+AO/+93veOaZZ/jFL37Baaedxt133827777b5OXhUFBQwH333cfatWtJSUlhzpw5TJwoa9ezZs1i5cqVGGN45pln+M1vfsNDDz3EDTfcQK9evbjtttsAKC0t9dtPUZTWUX6kvPHnv331N+6adVcHzsZLpxT2zsLUqVObxHE//vjjvP766wDs2bOHbdu2tRD2oUOHMmHCBAAmTZpEbm6u37EvvPDCxj7/+Mc/AFi2bFnj+GeddRZpaWktrlu1ahWzZ8+mXz9J8HbppZeydetWQPYCXHrppRQUFFBTUxMwBj3cfoqiBKfsiKytTek5nM8Kv+Lrwq8Z039MB8+qkwp7MMu6PUlMTGz8eenSpSxZsoQVK1aQkJDA7Nmz/cZ5x8XFNf4cHR3d6IoJ1C86Opq6ujpANgaFQ6BQxJtuuolbb72V888/n6VLl7JgwYKI+imKEpzSI6UAzPsylrUjo3hpw0v86rRfdfCs1MfeSFJSEgcPHgx4vry8nLS0NBISEti8eTMrVwbMStxmZs2axSuvvALA4sWLKS0tbdFn2rRpLF26lOLiYmpra3n11VebzHHQoEEAvPDCC43tzX+3QP0URWkdZQcLARi1uYgZmTP4KPejDp6RoMLuoU+fPsycOZOxY8dy++23tzh/1llnUVdXx/jx47nnnnuYPn2663O47777WLx4MSeddBLvvPMOGRkZJCUlNemTkZHBggULmDFjBmeccQYnnXRS47kFCxZw8cUXc8opp9C3b9/G9vPOO4/XX3+9cfE0UD9FUVpHaUEOAKl7DjAgrk+ja6ajMeF+/XeTyZMn2+aFNjZt2sTo0aPbfS6dierqaqKjo4mJiWHFihXceOONjYu5HYH+N1GU4Dz9yl3M3/Qgux+G+x46l8UVX5B3a95Ru58xZq21dnKofp3Sx36ssnv3bi655BIaGhro0aMHTz/9dEdPSVGUIJSV7AUg7QikVFRTUV3RwTMSVNg7ESNGjOCLL77o6GkoihImpWX7iG6AxFpIKT7EwR4HqW+oJzoqukPnpT52RVGUNlJ26ABpVWDGjiN5n/jXnQ1LHYkKu6IoShspPVJKan0MnHACKXukMlxAd0xNDezfD57w5qOJCruiKEobKas9SJqNhxNOIDlf0n/47kZtwrp1MGAAvPvuUZ+XCruiKEobKW2oJDU6AUaPJsWzXzGgxe7UevbsGj+aqLAfRXr16gVAfn4+F110UdC+jz76KJWVla0af+nSpZx77rltnp+iKJFRFlVDamyyWOzV0lZeHcBiV2HvvIRK4euPgQMHNmZ2DERbhF1RlA7k4EHKejSQltAbRowgpVbkVC32TkZubi6jRo3i2muvZfz48Vx00UVUVlaSnZ3N/fffz6xZs3j11VfZsWMHZ511FpMmTeKUU05pTLubk5PDjBkzmDJlCvfcc0+TcceOHQvIi+G2225j3LhxjB8/nt///vc8/vjj5OfnM2fOHObMmQNISoEZM2Zw0kkncfHFF3Po0CEA3n33XUaNGsWsWbMak4cpitL+2L17KY2H1KR+0KMHKRmSTC+gj72oCOLiwPNN/mjSOePYOyJvr4ctW7bw7LPPMnPmTL73ve81Ft+Ij49n2bJlAJx++uk89dRTjBgxglWrVvHDH/6QDz/8kJtvvpkbb7yRa665hieffNLv+AsXLiQnJ4cvvviCmJgYSkpK6N27Nw8//DAfffQRffv25cCBA/zqV79iyZIlJCYm8uCDD/Lwww9zxx13MG/ePD788EOGDx/OpZde6t7zURSlVRzJy6UmBtJSMwBIPn48sIPyQGkFiorEWm+HesJqsTcjKyuLmTNnAnDVVVc1irkjoocOHeLTTz/l4osvZsKECVx//fUUFBQAsHz5ci6//HIArr76ar/jL1myhBtuuIGYGHmn9u7du0WflStXsnHjRmbOnMmECRN44YUX2LVrF5s3b2bo0KGMGDECY4zfPO+KorQPpXu3A5DaNxOAxFmnEdUAFft3+7/AEfZ2oHNa7B2Yt7d5Slzns5PCt6GhgdTU1IA5XAKl1HWw1obV58wzz+Sll15q0r5u3bqQ1yqK0j6UeRKApaUPAcDMnk3yX6E8d4v/C4qKoJ2S7qnF3ozdu3ezYsUKAF566SVmzZrV5HxycjJDhw5tTJdrrWX9+vUAzJw5k7//Xcpjvfjii37Hnzt3Lk899VRjDvaSkhKgaWrd6dOns3z5crZvF4ugsrKSrVu3MmrUKHJyctixY0fj/BRF6RhKi/YAkOpxxXDCCaTURlFRkOv/gna02FXYmzF69GheeOEFxo8fT0lJCTfeeGOLPi+++CLPPvssJ554ImPGjOGNN94A4LHHHuPJJ59kypQplJf7X0D5wQ9+wODBgxk/fjwnnngif/vb3wCYP38+3/rWt5gzZw79+vXj+eef5/LLL2f8+PFMnz6dzZs3Ex8fz8KFCznnnHOYNWsWQ4YMOXoPQlGUoJSVigs2raen0llUFCmxvSgvzfd/QTsKO9badv83adIk25yNGze2aGtvcnJy7JgxYzp6Gp2GzvDfRFEi5UjtEfvX9X+1dfV1ro771wtHWBZgtxzY0tg265fD7OxrsXbXrqadq6qsBWt/9auI7gmssWForFrsiqJ0ax5a8RBXvX4VK/PcrXpWWlkMQGp8amNbSt9BVMQB//lP087tGMMO6oppQnZ2Nhs2bOjoaSiK4hIV1RX87tPfAVBSVeLewNZS5tlh6ivsyX0HUZ4QpcKuKIpytHhs5WONBaddLYJRVUVpbD0JxNIjukdjc0p8KhWJMfDJJ037q7AriqJETtmRMh5a8RAzMmcAQXK4tIWKCsriIS0qsUlzclwy5TH1kNesPJ4Ku6IoSuQs2riI8upyfnPmb4AgW/3bQnk5ZfGQGtM0PUBKfAo1pp7q6krwzf2kwq4oihI5+w7tA2DKwCn0iO7husVe2hPSeiQ3aU6JSwGgPB6vmOP5OToaUlNpD1TYPZSVlTXmhWkL4WZnDCfV7rp163j77bfbPBdFUaC4qpjE2ETiYuJIiUs5OhZ7XFOhTo4ToS+PAw4c8J44cEB2nUa1j+SqsHtoL2EPBxV2RYmc4qpi+iT0AcRF4rrFHg+pzuYkDynxYrFXxNHSYm+vzUmosDdy1113sWPHDiZMmMDtt98OwG9/+1umTJnC+PHjue+++wA4fPgw55xzDieeeCJjx47l5Zdf9pt215dAqXZXr17NySefzMSJEzn55JPZsmULNTU13Hvvvbz88stMmDCBl19+2W8/RVGCU1JVQp+eIuzJccnuCrvHYk/r1TT3S6PF7s8V047C3imTgN3y7i2s2+du2t4JAybw6FmBk4v9+te/ZsOGDY3JvRYvXsy2bdtYvXo11lrOP/98Pv74Y4qKihg4cCBvvfUWAOXl5aSkpDRJu+vLkSNHAqbaHTVqFB9//DExMTEsWbKEn/3sZyxatIj777+fNWvW8MQTTwBQUVHht5+iKIEpriymd0/JnpoSl+JquGN9eRnl8ZCW1L9Ju+Njr2juiikqktTh7USnFPbOwOLFi1m8eDETJ04EJF3vtm3bOOWUU7jtttu48847OffccznllFOCjuObahckFfDChQsBeSlce+21bNu2DWMMtbW1fscIt5+iKF6Kq4rJSskCxEWyo2SHa2MfKC/AGujfO7NJe6PF3tOoxd6cYJZ1e2Gt5e677+b6669vcW7t2rW8/fbb3H333cydO5d777036FiBUu3ec889zJkzh9dff53c3Fxmz54dUT9FUbwUVxY3umJS4tz1se8/vB8SoX9SRpN2x8de3qeX12KvrYXS0q7lYzfGZBljPjLGbDLGfG2MudmNibU3vmlzAb75zW/y3HPPNZak27t3L4WFheTn55OQkMBVV13Fbbfdxueff+73eodgqXbLy8sZNGgQAM8//3zAuQTqpyiKfxpsA6VHSpsKu4tRMYWVYo2n90pv0u5Y7BWpPb0We7HklGmvXOzgzuJpHfBTa+1oYDrwI2PMCS6M26706dOHmTNnMnbsWG6//Xbmzp3LFVdcwYwZMxg3bhwXXXQRBw8e5KuvvmLq1KlMmDCBBx54gP/5n/8Bmqbd9SVYqt077riDu+++m5kzZzYpkj1nzhw2btzYuHgaqJ+iKP4pP1JOg21oEhVTUV1Bg21wZfz91ZJ3Jj2xqbD3iO5BfEw85SlxXmFv581JgPtpe4E3gDOD9emsaXuVpuh/E6Wrsq14m2UB9oV1L1hrrf3d8t9ZFmDLj5S7Mv5D1x1vWYAtqSxpcS79t+l2/k+GWXv88dLwwQeSsvfDDyO+Lx2RttcYkw1MBFb5OTffGLPGGLOmyHdRQVEUxWWKPSl1G10xju/bJXdMYcNBejSYJpkdHZLjkiXDo6NzhYVy7Eo+dgdjTC9gEXCLtbZFXJG1dqG1drK1dnK/9vxKoijKMUdxlUfYE7xx7OBehsf95jD96+L9BkakxKdIuGNJCdTVwbZtcmLYMFfuHQ6uCLsxJhYR9Rettf8I1T8Q8k1D6QzofwulK9PCYndyuLgUGbM/ppr+NsHvueS4ZMpjPWthJSWwaRMMGQIJ/vsfDdyIijHAs8Ama+3DbR0nPj6e4uJiFZROgLWW4uJi4uPjO3oqiuLl3/+WsMEwcIpqNG5QctsVE1tDelQvv+dS4lIoj/LsNSkqgs2bYfRoV+4bLm7Esc8Erga+MsY420V/Zq1tVbKTzMxM8vLyUP975yA+Pp7MzMzQHRUlAurrJelhSL76Cs4/XyzfV16BqVODdi+uKsbg9YGHbbHn50t44rhxgfs0NLC/ZwPjYvxnakyJT6GMI/KhsFCE/dRTg9/XZSIWdmvtMsD/DpxWEBsby9ChQyMdRlGULsT558PgwfDHP4bomJ8vx+JimDUL3n0XTjstYPfiymLSeqYRHSVvjbAt9p//HF5/Xe4XwHViKyooTIT+PdL8ns/olcH+2jLqDUR//jlUVbW7xa5JwBRF6RBycuCddyA9PXTfxgiTDz4QwX3llaDdi6u8u06hFRZ7Xh6Ul0OQXEzlB/KoiYH0nv6DQIakDKHO1lGQhLdE3qhRwe/rMirsiqJ0CM8+C8bA974XRmcnZHDkSJg0CdasCdrdN2UvQEJsAtEmOrTF7qQBeOaZgF32F+UALXedOgxOGQzA7hS8wq4Wu6Io3Z3aWnjuOfjWt8QVE5KiIoiNhZQUmDIFvvwSqqsDdi+pKqE3CbBgAdTXY4xp3H0a1n0+/hi2bvXbpbBkDwD9kwf6Pe8I+66MnhIV07t3u6YTABV2RVE6gLfegoICmD8/zAuc7IjGiLDX1sL69QG7F1cW02dvCfziF+BJxR0yJ7u1cp/LLpMV3Wef9dttf9leANLT/AcXNFrsAzw++tGjZd7tiAq7oijtzsKFMHAgnH12mBcUFnp3bk6eLMcg7pjiqmL6lHoiU1auBMLI8HjoENTUSETMuefCCy9I2E4z9h8sACC975AW5wCS4pJIi09jV19PbEo7+9dBhV1RlHbGWvjwQ7j4YogJNy6vqAj6e4paDB4sIv/ZZ3671tTXcKjmEH32edwujrDHh8jw6Jus6+KLYf9+v98KCg8XYiz06RvYhzQ4ZTC7kz17clTYFUXp7pSUiHu8VdHNvha7MWK1B7DYnV2nvfM86XJXSeqqkBa7I+x9+3pDKT/4oEW3/UeK6VsJMWl9WpxzGJI6hN0Jnk1K7bxwCirsiqK0MwXiySAjI3i/Jvha7CB+9o0b4fDhFl2dXad9SqshO1tytRQXt85iz8gQQfYn7DWlpB8CEhMDDjU4eTC7Yj1zU4tdUZTujrPXaKD/oJKWHDkCBw82zY44eTI0NICn0I0vjQnAqoDrrpPG1atDW+xOqKNzn9NPl3DFmpom3QrrK+hfHQ1RgeVzSOoQKkwN5eedKS+XdkaFXVGUdqXVFru/QhVTpsjRjzumMQFYJXDVVSLAK1c2FrQOmI+q+X1OPx0qKxtdOQ77OUR6bVzQKTeGPD79uzBzJriLCruiKO2KY7G3Wth9XTEDBsgAfhY3Gy322GRJlTtunAh7fAp1DXVU1VUFvk9cHPTyJPeaPVteCs3cMfujqkhv6Bl0yo0hj+W7Q/9+RwEVdkVR2pWCAtln1CQVy2uvweOP+78gUKGKESPAU0vYl8bF0yGjZKF1+nRYvZrkHiLYAf3sRUWycOrEnKemyi5XH2GvrK3kUHQd/QnsXwdJKwAq7IqiHCPk5/vxr7/xBtx1l9dP44s/ix1g+HDYvr1F9wOVB4irg8SRY6Rh2jQoKyOlUMIfA/rZDxxo+fI4/XQJl/QUtf+8QHz6mVH+Mzs6pPdKJzYqll1lu4L2O1qosCuK0oKCAtlVf7TGbuGGWbBAdpM+8EDLCwJZ7MOHw759jaLrkF+cy8CDYEZ5wgzPOQd69SLl5TeAEBZ783tMnSpVkDZvBuD+/9xPvyPRfKd2eNDfMcpEkZWSxe4KtdgVRelgNm2CuXMhM1NSiO/c6f49/Frsxx0HP/iBbEnNyWl6zsnfkpzctH24R1ybuWPyCreTWYE3frx/f/j5z0lZKhuVAlrs/oT9uOPkuHMny3Yv4/2d73Pn5z3plRw698uQlCFqsSuK0vE8/zx89BFcdJF8zstzd3xrA1jsAP/zPxJBsmBB0/bCQhHn5vlWHGFv5o7Ze3Avg3yFHeCWW0jpOwiA8soS/5NzfOy+OHVKd+zgvqX3kZ6Yzo2f1rZ8yfhhcMpg9bEritLx7NwpO0LvuUc+79/v7vilpbLr1G8M+6BBcM018Oqr8gZw8GdJg9ea9hF2ay15dSVkHo5qGj8eH0+/O38hw638sOVY1dUtY+VBImT692fdns/4MOdD7pp+GwmHqmX1NwSDUwaTfzCf2vrakH3dRoVdUZRGcnLESHXWKd0W9pAx7MOHS8UhX795812nDsnJ0u4j7CVVJVSbegbF9G4RP97vvMuIboD8/M0tx2q+OcmX447jqxK55uwBp3jvHYL0xHQstnEnbHuiwq4oSiM5OWKx9+kjIdzOuqVbhNx16gi4741988Q0p1lkTF6F+I4ye7W8QVRCIgOqoiko39tyHH+boByGDWPnkXwMhiEVUU3nGYR+iTLWgcoDIfu6jQq7oiiAVIQrKRFhj44Wd3O7W+z+hD2QKwZE2H0WT/ceFNEe1Cfbb/eMhkTyq4tbnvBNANac445jZ1Q5mcmZxK37StomTQrwC3jpmyBjFVUWhezrNirsiqIA3mAUZ70wPd19YQ+567S5D8hxywSykIcPhz17pB+Qd0DCeDIHjPTbPaNHbwo42NSHDyFdMTtTYVh8hqQwSEnx+veD4Ai7WuyKonQYjrA76XTT0913xRQUiHs6YGLE5hZ7MBcJeCNjPJPfm7cRY2FA9li/3QcmDSQ/scE7rkMoV0waDLMpIuwnnRQ0AZiDCruiKB1Oc2Hv3//oWOxBszo2F3bnGMxih0Y/+96inQw4BLFD/W8gyug3lKJEqN28semJoiIR67S0FtdUDRlIfjIMq4iR3DROBacQ9Okp+dpV2BVF6TBycsSadrTtaLhiAsawO8TFiaujubCHstg9wp5Xvkdi2AOkyh2YKbHt+7asbXqiqEiKTvvJxJgbJyX2hn6RKyl8wxT2uJg4knokqbAritJx7Nwp/nVnH1B6utSx8FPLos2EtNhBrHNH0PfskWNWlv++aWkiyI7FfqSQzEMm4NsjY4i4aApyvmx6wl+eGA87y+SrzLAVm6QhTGEHcceosCuK0mE4oY4O/gJUIiHorlNffIV91y4pjBrsopEjYcMGAPJsOYNsUkAf+MBUeUHkF2xtemL//sDCXioLssNKkBdJK2r6qbAritJhWAu5uU01Kz1djm65Y8rLpRhSWMLu3DQ3V4pXBytWccopsGoVh8uKKIuuJTMugNsGyOglNy8oaZbDZceOgJEuO0t3kmBj6H8YsdabpzYIQr/Efo3CXt9QT3VdddjXRoIKu6Io7N8vEYNHU9gDZd9tga/FnpsburTcaadBTQ17P34TgEFJgwIPndifKGvIryqU0nogqQQKCsTy98POsp0Mi+mHgVa5YaCpxb5+/3p6PtCTt7a+1aox2oIKu6IojVkcnRh2cN8VU+zZF+RvD1AT0tOlc11deMI+axbExLD3ExHMzH7DAnaNjoomPTqZgp713gxn27bJMZCwl+5kWJIUzmi1sPf0CvvO0p1YLIOSA7943EKFXVGUFqGO4H6+GGcPUEhh799ffEN794olHUrYe/WCadPIW7EYgEGDRgftPjAhnfwkYKvHz75lixz9CLu1VoR95FRJKXzeeSEm35S+CX05XHuYqtqqRl/90NTwffRtRYVdUZRGYffV0Lg4qQ7ntrD36ROio/NGWbu25aQCcfrp7DUHARh03ISgXTPSBouwO4K+dav4zf342AsPF1JZW8mw3sNh3jzJC98KnE1KxVXF7CzdSZ+efUiJD50ZMlJU2BVFYdcu8YD0bFaj2dfdHSmtstgBVq+W45AhoQc/7TT2JkFqFSQOGxW068B+QylINt4Xx9atskDb/JfHJyImLbB7Jxi+u093lu5s8zitRYVdURT274cBA1q2u7lJ6cAB6NFDPCdBcYR91So5hmOxT5/O1n5RDCknZKB8RtJAChMstcs8tf+2bm10w5QdKWNP+Z7GvjtKJcFYpMJedLhIhV1RlPbFKVLUHLeFvW/fMKIFnXCcNWskhj3kjiaoj41hxWDDjIpkuSYIA5NkvP37d8iOKR9hv+y1yzj1+VMb+35R8AVx0XEM7x28xmkgHGHfd2gfu8p3qbAriuLFWrjxRli69OiMHygzrpuumOLiMNwwII79mBjJ6piVFVKoATYUbuBgTD0zL7ktZF8nlj0/CVi0CCoqYORIvij4gvd2vEdOWQ57KyT979qCtZw44ERio1vnW3dwcrKv27eOuoY6FXZFUbzk58NTT8Fll7VMTOgGgYQ9PV1ytNe6UN3NsdhDEhXlnUw4bhhg2e5lAMw69eqQfR2LvaBPD3j2WWk8/nh+8+lvMBKtzqq9q2iwDXxe8DmTMkLnXg9EWnwaBsPqfFkv6FLCbox5zhhTaIzZ4MZ4iqI0xQm13r8f5s9vmU48Eo4ckT06gVwx4I7VfuBAGBExDs5kggh7fUM91vMglu1ZxsCkgQxJCb3QmpHksdjHD5VsjcDOjHhe+foVbpp6E7FRsazKW8X2ku0crDkYkbBHR0XTu2dv1ubLQm2XEnbgeeAsl8ZSFKUZTvW3m26Cf/4TXnzRvbGDpSJ3c5NSMIv9s72f8f6O91veOEhEzOSnJ/Pf7/03AMt3L2fW4FmYMLb790/sT7SJJm+45x49evDInleJiYrhzll3MmHABFbtXdUoxpMGtl3YQfzsVXVVxETFkJmcGdFY4eKKsFtrPwbav2KrohwjbNsmESUPPSSReW++6d7YwYTdsdj37YvsHvX14tIJJOwPfPIAty6+teWNA1jsDbaBr/Z/xe9X/553tr3Dnoo9zMyaGdZcHIHd1T9OGoYP56NdS5l73FwGJg1k2qBprMlfw+q9q4mLjmNMvzFh/pb+cRZQh6QMISYq9HqBG6iPXVG6ANu2yXb/2FjZR7NnT+hrwiVYynMnYVekwl5WJqldvwHVAAAgAElEQVRZAgl7dmo2uWW5ja6VUK6YkqoS6m09DbaBK/9xJQCzBs8Kez7Zqdnsiq2E2FjsyBHklOUwPE0iX6ZlTuNw7WH+/vXfGZ8+vs0Lpw6OsLeXGwbaUdiNMfONMWuMMWuKjsbqj6J0Y7ZvhxEj5OfMTG+aEzcIlpzLEXanVmlbCZUnJjs1m0M1hyipKmk6mQCumMLD8jaaNmgapUdKSYxNZHz6+LDnk52aTe7B3fDwwxTdeC2VtZUMTRvaOCZIiGIk/nWHbi3s1tqF1trJ1trJ/QJVQ1EUpQUNDSLsTrGgrCxJo1Jf7874wVwx8fESfVhQENk9Qu06dRY9c8typeGKK8TvFEDY9x+S4PoFsxcwvPdwZmfPbpWbY0jKEPZW7KXmxvnsPEHeXk4Ol+G9h9O7Z28gcv86dHNhVxSlbeTnS0pdx2LPyhJRdzOdbmysVKTzR0bG0Rf27NRsAHaVe/KkZ2XBrbcG3M3kWOxZyVms/P5K/nrhX1s1n+zUbCyWvIo8cko9FZI8wmuMYeqgqQCuWOz9Evo1Gb89cCvc8SVgBXC8MSbPGPN9N8ZVFMUbEeNY7JmewAq3/OyFhWKtBwoocVPYA4U7OsLeaLGHwBH29F7p9EnoQ2p8aqvm43u/HE/pO6cNYO6wufRL6MeY/pEtnIJE4UAXFHZr7eXW2gxrbay1NtNa+6wb4yqK4o1h97XYwT0/e6DNSQ7tYbGnxqeSHJcctrDvP7yfKBPV6DJpLUNSva6fnNIc+if2J7FHYuP5m6ffTM7NOfSI7tGm8X35zujvsPDchUwcMDHiscKlfWJvFEVpM9u3S6ijI+huW+zhCru1raoK14QDB8Rfn5Dg/7wxpjEyJhwKDxfSL6EfUaZttmlmciZRJqrRYm+eIz3KRDUR+kjo1aMX8ybNc2WscFEfu6J0cpxQR6fsZ+/ekmHWLYvdccUEIiMDqqslZLGtOHligr0YhqQM8frYQ1B4uJD0Xultnk+P6B4MShrErvJd7Zp1sb1QYVeUTs62bV43DIg4Zma6a7EHq0PqhDxG4o4JJ09Mi1j2IBQeLmz0XbeV7NRstpdsZ3f57napatSeqLArSiemoQF27PAunDpkZbkj7NXVkicmlMUO7SPsFdUVlB0J/dVg/+H9EQv7kNQhrM1fS72tb4xh7y6osCtKJ8YJdfQn7G64YoLFsDu4JeyhEoC1JjKm8HAh6Yltd8UAZKdkU11fDbRPHdL2RIVdUToxjlXefGd9ZqaIfqSblJx0Ap3BFeNsUgrlZ6+sreRQzSFXXDEOarEritJuOGLqiKuDs0kp0hwu4VjsSUkSzdJWYa+vh9LS8FwxENpid2LY3XDFAESbaLKSsyIaq7Ohwq4oLuBmfnRfnBwtzavDuRXyGI6wGxNZLHtpqTyfUMLeu2dvevXoFbawR+yK8bxIslKyIk701dlQYVeUCHnkERg3zr3cLb4UFEiYY3PhdWuTUrDMjr60RtiPHIEtW7yfnZdHKGEPN5bdLYs9KzkLg+l2/nVQYVeUiFmxAr7+Wo5uk58PAwZItThfHGF3w2KPiZFEX8HIyAg/w+Of/gRjx0KO7NTnP/+R4+jRoa8NFMte31DPHz/7I4dqDjUmAItU2ONi4hjVdxQnpp8Y0TidEd15qigR4ojra6/BrPBTgodFQUFL/zqIECckRG6xO7tOQ+0oHTgQ3nknvDE3boS6Oikn+qtfwfPPi9CPDyOrbnZqNsv3LG/R/lHuR/zw7R9SWVtJTX0NELmwAyz73jJ6xvSMeJzOhlrsihIhjrAvWiRx526Sn9/Svw4ixK2NZbdWxPWhh7xt+/aFdsOAvFwOHZJ/ocjNleNzz8k3mVWr4LrrwktHMDhlMGVHyjhYfbBJ+8e7PgbgjS1vUHi4kKQeSfSMjVyQe/fs7co4nQ0VdkWJgLo6saqPO06s59Wr3R0/kMUOrd99WlwMX30Fd94Jn30GH34oVvi0aaGvbU3IY06O+NMLCuCaa2SN4Morw5ujE52yp6LpL+YI+/I9y/m66GtXrPXujAq7okRAfr5Y6TfcIDnNX3vNvbFraiT+25/FDq232B0feUOD1LG45BIYNaqpBR+IcIW9oQF27RJBHzgQPv8cvvlNWScIh6wUj7CXe3+x6rpqVuat5NQhp9JgG1iyc0lEeWKOBVTYFSUCdu+W49ixMHeuCLtboY9OjHogiz0rS4S2tja88Rxh/+UvJWNkXR38858Spx6KcIW9oEBeSMOHw/c9VRmuvTa8+YF/i/2z/M+orq/m5mk3k5WchcWqxR4CFXZFiQDHYh48GM45R6zVXeElKAxJoBh2h8GDxUION1rF6XfllfDqq7B4cdPkYsEYNEiOob4hOP71oUOlANJDD8F3vhPePQAGJg3EYJpY7I4b5pQhp3DB8RcA0D9BhT0YKuyKEgGO0GVlwRhPsZ3Nm90ZO9CuU4fWhjw6wp6RARddBFOnhj+XtDSJxHFCGAPhnM/Olv633iouqnCJjY4lIymjicX+8a6PGdNvDH0T+nLBKBF2dcUER4VdUSJgzx6pFZqU5I3T3rTJnbFDWextEfY+fSAurm3zGTYMdu5s2lZcDFdfLQuy4LXYA9SgDous5KxGYa9rqGP5nuV8Y8g3ADh1yKlcOPpC5h43t+03OAbQOHZFiYA9e7wC26+fCKdbwl5QIBuTAoUjtkXYA70kwmHYMPjyS+/nTz6Byy6TcRMSJGY9J0cWSntGEEE4OGUwX+6XG63bt45DNYcahT02OpZFlyxq++DHCGqxK0oE+Ao7iNXupsU+YIC3clJzkpLk20J7Cnturjd1wnXXSbm7e++FykoJoczNbZmJsrVkJWexu3w31lpW5q0E4OSskyMb9BhDhV1RIsCfsLvpYw8lxK0JeXRD2GtqZJzycnHLzJsHN90k5z/6SCz2oRGmXslKyaKqroqSqhI+y/+M9MT0bpd98Wijwq4obaSqSrbkDx7sbRs1SmLPDxyIfPz8/MALpw5ZWd6Qy2A4KX5DjReMYZ6yoDt3ykYnkJ2sffvKcckSecm4YbGDhDx+tvczpgyagmlrFe1jFBV2RWkjTp6W5hY7uOOOcdNiLyoScY/UYgcR9vXr5Wcn/8ucOZLsq67OHYsdYGPRRjYf2MyUgVMiG/AYRIVdUdqIb6ijg1vCXlMjYhzKwh48WL4dVFUF7xcqwiYcBg+WxdydO2URNS3NG98+Z453Y5ZbFvsbW97AYpk8cHJkAx6DqLArShvxJ+yDB0tESKTCvl8y04ZlsUPoLI9uCHtsrPx+jrCPH+9N7PWNb3h/jlTY03ulExsVy1tb3wJQi70NqLArShtxhN2pZgRi0R5/fOsXUBsamhbqcIQ6HB+771wC4Yawg7hjduwQH7tvGt60NJgwQcTdd82hLUSZKDKTMzlce5ghKUPolxhG+kmlCSrsitJG9uyRGPP4+KbtbQl5fOwxEcf/+z8Zd948sZDHjQt+XTBhb2iQDI7WeoU93GRcgRg2DNauhcOHW+ZXv+oqOO20tm+A8sXxs08ZpNZ6W1BhV5Q2snt3UzeMw+jRki/m8OHwx/r0Uzh4UBJmjR4tY7/7bugdnM63BX+RMQ8/DKefDq+8IsLev3/rtvf7Y9gwWSCFlsJ+660SGeMGjp9d3TBtQ4VdUdrIrl3+I0CcBVTfup+h2L5dskM+8ACMHAkffyzWbyji4+VbQ3OLffduuO8++XnhwvAibMLBiYwxxpsb52igwh4ZKuyK0gaslV2W/izqkSPluG1b+GNt3y6++Z/9THKYT5gQ/lz8hTw6m4auv17cMatXuyvsw4dDYmLk4wVieuZ0BiYN1IiYNqLCrihtoKhIQgz9RYAMHy7HrVvDH+vQIe91raX5JqUPPoB//QsWLJB/MTFQWOiusIdTvzQSLhh1AXtv3UtSXBjJ4pUWqLAr3Zr335c8Jm7jZDH0J+wJCeL7Dtdi375djm0V9uHDJVLFiar55BNxlfz4x7JYev750u6GsPfuDbNnwwUXRD6WcvRQYVe6Lbm54rd23BJujw2BY7ZHjgzfYneE/bjj2jaX0aOhuto7p02bxPfvZFicP1+OvmGZbcUYyQlz9dWRj6UcPVTYlW6LE3L43HNixbqJUyUpUNTKiBHhW+w7dkj8e1s39jTf7bppk7cN5OX2l7/ApZe2bXyl66HCrnRbHGFNT5di0zU17o2dmytx58nJ/s+PHAklJVKIIhTbt8umnrbGfzsivnmzuGO2bm0q7MZIjHmguSrdDxV2pduydavkK3/mGdi4EZ5+2r2xQ+Udb01kzPbtbXfDgLxg0tPFUs/JEbeMr7Arxx4q7Eq3ZetWcYmce65YxJ9+6t7YgUIdHZwi0eH42XfsaPvCqcOoUSLsTioDFfZjG1eE3RhzljFmizFmuzHmLjfGVJRI2bbNazmPGSNWuxtYKz72YBb70KFS+SiUsJeWirsmUmF30hg4fvZRoyIbT+naRCzsxpho4EngW8AJwOXGmBMiHVdRIuHIERFfR9hPOMHrg46U4mJJFxBM2Hv0kPOBXDHvvgvLl4u1DpG5YkCEvawMli4Vt0xaWmTjKV0bNyz2qcB2a+1Oa20N8HdAo1yVDmXnTrGsHZfICSeI2DshgZEQKtTRIVDI48svw9lnS7TK669LmxsWO0iuFnXDKG4I+yDAd0NznqdNUToMR1B9LXZwxx3jCHuoBF0jR4rF7hSgALHUr74aZsyQhd3/9/+k3dnR2VYcMa+pUWFX3BF2f8UIbYtOxsw3xqwxxqwpKipy4baKEhhH2B2L3RG7r7+OfGwnhj2UxT5ihLhsCgq8bd/9rszl7bdh0SLJtpiREXnelUGDoFcv+VmFXXFD2PMA3+SlmUB+807W2oXW2snW2sn9+mnifOXosm2bpKlNSZHPKSkifm5Z7CkpkJoavJ/zbcF5yZSUSEHpa66R62fMkJS6DzwQ+ZyM8S6Y6sKp4oawfwaMMMYMNcb0AC4D/uXCuMoxwBNPwCmnNHVXuIET6ujLCSdELuzWyoJnOLtEmwv7zp1y9F0o/fa3xYp3A8dSV4tdiVjYrbV1wI+B94BNwCvWWhe+8CrdnS++kOIMy5Y1dVe4wdatXmF1OOEECQdsaGjdWOXlkpZg7lyJNnnnnfAWO7OyJF+6I+xOBEyk/vRAnH++FNYYpCtcxzwxbgxirX0beNuNsZRjg6oquPJK7+dNm9zJPghSiWjfPv/CXlkpKW7Dzcty6JBcl58vYn7FFZKy9rzzQl8bFSXfGpyCG0db2C+6SP4piu48VTqEBx4QMV+4UD63tkZoMJzYcX+uGGidO+arr0TU//Qnsbz/8AfJOxOuVewb8rhjh8SYO4ucinK0UGFXOoTXXoOzzpIan0lJ3q3wbvDVV3JsXrrN8T23RtidvqefLguUreX448W3Xlsrwh7pRiRFCQcVdqXd2bNH3BNz54pYOtvh3WLdOslF3txi79NHLObWhDxu3Ch+8ram1D3+eCn+nJMjAq/CrrQHKuxKu/PBB3I84ww5ui3s69fDuHGSq6U548bBl1+GP9bGjRI+6G+scHD8/F9+CXl5KuxK+6DCrrQ7S5ZIjPnYsfJ51CiJiikvj3xsa8ViD1QMesIEsdhra8Mbb+NGr2++LTjC/t57MrejtXCqKL6osCvtirUi7Gec4fVZN68AFAl5eZIx8cQT/Z8/8UTJV+5EqgTj4EGJoIlE2Hv3hr59JUQS1GJX2gcVdqVd+fpr2L/f64aBphWAImXdOjkGs9h9+wXDmU8kwg7iZ9+7V35WYVfaAxV2pV1ZskSOp5/ubRs2TNLcumGxr18vx3Hj/J8//ngpQef0C4YTEeOGsIPkg+nfP7KxFCUcVNgVv1gLf/sbuJ2v7b33xO88eLC3LSZGIljcEPZ162QjUVKS//OxsRIGGchir6iQEnp1dSLssbGRW9mOn/2449oWMqkorUWFXfHL0qWyM/Spp9wbMz8f3n9f8qM0x63ImPXrA/vXHSZMkH7+8tP87ncwfz48/rgI+/HHy4snEhyLXd0wSnuhwq745cEH5bhhQ9uuz82Vij6+/PnPUsFo3ryW/UeNkjjvI0fadj+Qxc7t2wP71x1OPFG+iTTPT1NdLS8yY+Dee2HVqsjdMNDUYleU9kCFXWnBunXiMomObpuw5+SI3zwtTTb2vPKKJN56+mnxrftLoDVunPRpzeahF1+Ul4ST1MuJTw/HYoeW7piXXxbBX7hQxiwqckfYR4yAOXNkp62itAcq7EoLfvMb8VHPmyd5TmpqWnf9hg3i5vjhDyXU74or4Kc/lQIV8+f7v2bqVDmuWhX+fV5+GZ55Bh57TL4J/PKXsgg7ZUrw6xzh911AtVbcL6NHw/e/DwsWSLsTax8JsbHw4YdNF4wV5Wiiwq40ISdHLOzrr4dZs2QRMVBB5kBs3y7HX/4SPvoIJk6ERx+Ffv38+9dBysz17986Yd+9W4533y05Z957D558EgYMCH5dSop8k/C12FesgLVr4Sc/EVfMrbfKczj//PDnoyidBRV2pQkPPSTpZm+5xZtEq7Xl5LZvl+pCvXuL5f/OO/KS+NnPxKL2hzEwbVrrhH3XLrjkEhHqF1+Ul9EPfhDetRMnipA7/OMfEgZ51VXyOSYGLr5YrG1F6WqosCuNFBVJQYmrr5a0tKNGici31s++fXtTP3rfvvDJJ/KyCMa0abIjtLQ09D0qKmRxdvJkyRT5k5+ISyZcpk2TbIvFxfJ51SoRe02pq3QHVNiVRn7/e4lKuf12+RwfL5EcrbXYd+wIr8JQc6ZNk+OaNaH77tkjx8GDpbTeY4+JxR0ujk9/9WrJG7N2rff+itLVUWFXAKkU9MQTcMEFTYshjx3bOmGvrZVQx7YI+5Qp4pIJxx2za5ccfTc6tYbJk7332rBBKjqpsCvdBRV2BYC33xYXyK23Nm0fM0YWT8ONL9+1SyJU2hKznZIiL5VwhN1ZOB0ypPX3AfH9jxkj93Lup8KudBdU2BVArPKoqJahgmPGSEx3ONkQwVvXsy0WO3gXUP3tCvVl1y5Z2AwVARPqXqtXw8qVsg4wdGjbx1KUzoQKuwLIdv6hQ8Wv7ktrI2OcUMdIhL2oSNw5wdi9GzIz5WXUVqZNg5ISeOMN+VnzuCjdBRV2BRBhd9Ln+uLkSgm36tD27ZLFMD29bfOYPFmOX3wRvN/u3W13wzg4rpeyMnXDKN0LFXaF+nrZYepP2Hv0kAiSxYvDG2v79siyGI4ZI1Z4qLS6u3a1feHU916JifKzCrvSnVBhV8jJkbQBvtEwvnz722JBO5EowWhrqKNDz56SNMv3G0J9PfzlLzK/+++X3bB790ZusUdHe78hhEpDoChdCRX2LkR9PRQWyr/qavfGddLl+rPYQUIgAf71r9Dz27Ej8iyG48d7hb2hQRJoXXONvICeeELcMA0NkVvsANddJ2OnpUU+lqJ0FlTYuxCXXy6+6/R0ET8nq2GkhBL2kSPl3BtvBB9n716x/COx2EF+t507JQ3v+vWya/X++72FP/78Z+nnlrC/8ELk4yhKZ0KFvYtQUwNvvQXf/CbcdJP4xJcudWfsTZskbDA1NXCfCy6A//yn6Xb/ujp49VU5l5bmTXHrhrCDbBxySun94AdwzjmQnCxWO0TuilGU7ooKexdh5UqorIQbb5QiGCkp8PzzrR/niSfgF79o2rZ5c2D/usMFF4iQv/22t+2Xv5QkXGvWyHHePClQMWtW6+fliyPsX34pwj5mDGRkSCjmhRd6C3hkZUV2H0XprqiwdxHef1+iRWbPlgXGSy6BRYvEXREu5eWS4vb++73x5tYGDnX0ZepUsep93TH/+pfkadm9G/70J3jkEXlpBMrgGC6DB4tlvnq1uGHOOMN77vLL5di3LyQkRHYfRemuqLB3EZYsEXFNSZHP114rFvyiReGP8fzzkhPGGKntCbBvnwh+KGGPioJzz5Wc57W1srFn/Xo480yJLnETY8Rqf/llyeHiK+ynnSZ5293wrytKd0WFvQtQXi7Wq6/AnXyy+LLDXfhraJDsjSefDN/7noj8vn2hF059OeccSZe7fLn4262ViJWjwfjxcPiwvDROPdXbHhMDzz4rbiBFUfwTYf11pT1YulSE2VfYjZG86ffdJ+GP/fsHH+OddyQU8YEHJO/4M89ImTqnoHM4wn7GGeJmefNNWcxNSPCmv3Ubx88+fbok7PLl3HOPzj0VpbugFnsnIlD44pIlIqLTpzdtnztXjv/5T/BxrYWHH4aBA2XxceRIuOgi+Pe/ZSHyiSeksEYoevUS6/mtt+RlM3Nm5P70QDjC7vsyUxQlPFTYOwlffy3CuXp10/a9e8WP/o1vtCwkMWmSXPPRR8HHXrRIiinfcYe31Nszz4iPfOtW+NGPwp/nOedIFM1XXx09NwzIjtA77pBIG0VRWocKeyfhww9lofBPf/K2FReLVX7wIPzqVy2viY2VqJRgwl5RATffDBMmNBXw5GSxilub0+Wcc7w/H01hj42VsM5wvkkoitIUFXaXqK+XaJG6urZd7xRWfvVViXaprRVf8o4dElY4aZL/6+bMEQva8ZU35+c/l3N/+pMsPEbK8OHiyunVK/CcFEXpWFTYXeCLL8QH3qOHuEvefLP1Y6xdK6kCDh6E11+XGp4rV8r2+WCWsXOu+S5Ua2Vh9Ykn4Mc/dneR84EH4H//1+vWURSlcxGRsBtjLjbGfG2MaTDGTHZrUl2Nf/5TLPX775fdkL/4RegKQL5UVsLGjbJtPjsbHnpIRPm88+Cyy4JfO3GixLb7umOslR2q998voY0PP9ymXysgF10kLwtFUTonkVrsG4ALgY9dmEuXZckSSft6zz3ws5/JFvtQC5q+rF8vETGTJ0umQafIxO9/H9oHHh0tC6u+9/vyS3G93HKLLJK64YJRFKXrEJGwW2s3WWvDrIbZPamokBqdTljeNdeIS+XBB8Mfw/GvT5okO0p79JANOOEmuZozR1IEOAWe331XjnfcoeXeFOVYpN187MaY+caYNcaYNUVFRe1126POf/4jC6eOsMfHi6W8eHHo8m4Oa9dCv35Sw3PYMNkReuut4c/hvPPk+Oqrcnz3XYl4ycgIfwxFUboPIYXdGLPEGLPBz78LWnMja+1Ca+1ka+3kfv36tX3GnYwlSyQp14wZ3rYbb5RF1BdfDG+MtWvFWnes69YWfRg+XNw4L70ki6/Ll0t6X0VRjk1Cel+ttbr3LwgffNBy81BKigj1ihWhr6+qkoXTC1r1mmzJ5ZfDT38KCxdKqORZZ0U2nqIoXRcNd4yAggLZMepv2/uMGWKJ19QEH2P9enHlRBoTfumlYvHfe6+EXs6cGdl4iqJ0XSINd/yOMSYPmAG8ZYx5z51puccLL0j5s+uua1thimB88IEcTz+95bkZM6QuaTA/+7594raJjW2ZB6a1DBok3xwqKyW1bfP0A4qiHDtEFAhnrX0deN2lubjOgQNwww3eggwvvSS+Z7cWFT/5RNwuJ57Y8pzjc1+xAqZNa3l+61aZS1GR7CwdMCDy+Vx+uSzmqn9dUY5turUr5pln4MgR+PhjSa5VVyc7Ot1i+XLJbx7l5ykOHCjFIPz52VetkusOH5b4c7f84VdeCXfeKUdFUY5duq2w19XBk0+Km2TMGDjuONkx+cc/SuGK1nD99RKfXlvrbSspEf96MF/2jBkthf2jj8RVkpICn34qG5vcolcv+PWvWx9VoyhK96LbCvs//wl5efCTn3jb7rxTNhT5ZlAMxZ498PTT8Je/wHe/682Z7gh2sMLNM2bI9Xl53rYHH4Q+fUTUhw8Pfx6Koijh0m2F/fHHJe+Kb5rZk06SCJbHHpNIlHD4618l98oNN0hc+u23S/uyZbJVP5jF7etnBxln9Wrxgaent/pXUhRFCYsuLewHD0o+lX37mrZ//bUsbP7why0LLc+bB/n54h8PhbUSVTNrFvzhDyLujzwikS7Ll0uIorMw648JE2Qn6qefyudt26C01P9iqqIoilt0aWF/5BFxtQwfLvHbTsz4009LCOF117W85uyzRWxfey30+KtXw5YtMo4xkqq2d28pXLF6dehY8R495KXwnicIdNUqOaqwK4pyNOmywl5fL1EvM2aIu+WXv4S775adnP/3f1Lb01/mgl694FvfknJxgWqMOrzwgqQLuPhi+ZyaCgsWyLeB6urg/nWHc86BTZsgJ0eEvVcvOOGEVv+6iqIoYdNlhf2992Rh8qc/hZdfFrfLww+LBV9aCvPnB772oovEHbNyZeA+ZWXiU//Od6SMnMP110sFIZCQxVA4Pv633hJhnzy5pXtIURTFTbqssC9cKAuQ558vn3/7WxHcZ54R18zs2YGvPfdccZMEc8c88ohE0DiLpQ6xsRIh87//G94C6IgR8m/RIkkfoG4YRVGONl1S2PfulfJz3/2utzxbQoJEsMTFidXub9OQQ3KyRKa89lrTSkdFRfK5pESE/cILZQG0OVOnwl13hT/fc8+V0nW1tSrsiqIcfbqcsNfXS67yhgYpJefLlClQWAg33RR6nEsuEVfOsmXy+YsvJNXAjBnwox9JxM2CBe7M2Tfk0s3ao4qiKP7oUsJurdTafOUV2WF53HEt+/j6w4Pxne/IQuYLL8jnp54S98zevfD3v4vwjxvnzrxPOQWSkiRR16BB7oypKIoSiC4l7PfeKwJ8551S9i0SEhNlEfWVV8TK/9vfpHD01q0SVfP737szZ5AXxu23awFoRVHaB2N9ncztxOTJk+2aNWtafd3bb0vJuUcecaeW59KlUi/0tNPgww9lh2ik6XMVRVGOFsaYtdbaySH7dSVhd5uGBqkxumuXuF3Wr9fiz4qidF7CFfYu5Ypxm6goydoIEveuoq4oSncgokIb3YEf/1ji1a+9tqNnoiiK4g7HvLD37w+PPtrRs1AURXGPY9oVoy/RdaEAAAVZSURBVCiK0h1RYVcURelmqLAriqJ0M1TYFUVRuhkq7IqiKN0MFXZFUZRuhgq7oihKN0OFXVEUpZvRIblijDFFwK42Xt4XOODidI4mXWWuXWWe0HXm2lXmCTrXo8HRmucQa62fas5N6RBhjwRjzJpwkuB0BrrKXLvKPKHrzLWrzBN0rkeDjp6numIURVG6GSrsiqIo3YyuKOwLO3oCraCrzLWrzBO6zly7yjxB53o06NB5djkfu6IoihKcrmixK4qiKEHoUsJujDnLGLPFGLPdGHNXR8/HwRiTZYz5yBizyRjztTHmZk97b2PM+8aYbZ5jWkfPFcAYE22M+cIY86bn81BjzCrPPF82xvTo6DkCGGNSjTGvGWM2e57tjE78TP/b899+gzHmJWNMfGd5rsaY54wxhcaYDT5tfp+jER73/I19aYw5qYPn+VvPf/8vjTGvG2NSfc7d7ZnnFmPMN9trnoHm6nPuNmOMNcb09Xxu92faZYTdGBMNPAl8CzgBuNwYc0LHzqqROuCn1trRwHTgR5653QV8YK0dAXzg+dwZuBnY5PP5QeARzzxLge93yKxa8hjwrrV2FHAiMudO90yNMYOAnwCTrbVjgWjgMjrPc30eOKtZW6Dn+C1ghOfffOCP7TRH8D/P94Gx1trxwFbgbgDP39dlwBjPNX/waER78Twt54oxJgs4E9jt09z+z9Ra2yX+ATOA93w+3w3c3dHzCjDXNzz/cbcAGZ62DGBLJ5hbJvKHfBrwJmCQjRQx/p5zB84zGcjBsw7k094Zn+kgYA/QG6lK9ibwzc70XIFsYEOo5wj8CbjcX7+OmGezc98BXvT83OTvH3gPmNGRz9TT9hpihOQCfTvqmXYZix3vH49DnqetU2GMyQYmAquAdGttAYDn2L/jZtbIo8AdQIPncx+gzFpb5/ncWZ7rMKAI+LPHbfSMMSaRTvhMrbV7gd8hVloBUA6spXM+V4dAz7Ez/519D3jH83Onm6cx5nxgr7V2fbNT7T7XriTsxk9bpwrpMcb0AhYBt1hrKzp6Ps0xxpwLFFpr1/o2++naGZ5rDHAS8Edr7UTgMJ3A7eIPj3/6AmAoMBBIRL5+N6czPNdQdMr/H4wxP0dcni86TX66ddg8jTEJwM+Be/2d9tN2VOfalYQ9D8jy+ZwJ5HfQXFpgjIlFRP1Fa+0/PM37jTEZnvMZQGFHzc/DTOB8Y0wu8HfEHfMokGqMcQqbd5bnmgfkWWtXeT6/hgh9Z3umAGcAOdbaImttLfAP4GQ653N1CPQcO93fmTHmWuBc4Err8WXQ+eZ5HPJiX+/5+8oEPjfGDKAD5tqVhP0zYIQn0qAHsnDyrw6eEyCr3sCzwCZr7cM+p/4FXOv5+VrE995hWGvvttZmWmuzkef3obX2SuAj4CJPtw6fJ4C1dh+wxxhzvKfpdGAjneyZetgNTDfGJHj+X3Dm2umeqw+BnuO/gGs8kRzTgXLHZdMRGGPOAu4EzrfWVvqc+hdwmTEmzhgzFFmYXN0RcwSw1n5lre1vrc32/H3lASd5/j9u/2fanosNLixWnI2sjO8Aft7R8/GZ1yzkq9WXwDrPv7MR//UHwDbPsXdHz9VnzrOBNz0/D0P+KLYDrwJxHT0/z7wmAGs8z/WfQFpnfabAL4DNwAbgL0BcZ3muwEuI778WEZzvB3qOiNvgSc/f2FdIpE9HznM74p92/q6e8un/c888twDf6uhn2ux8Lt7F03Z/prrzVFEUpZvRlVwxiqIoShiosCuKonQzVNgVRVG6GSrsiqIo3QwVdkVRlG6GCruiKEo3Q4VdURSlm6HCriiK0s34/4xabyZ5/bhy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85" y="3530728"/>
            <a:ext cx="4908252" cy="307439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938130" y="180910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Input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55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問題與討論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dirty="0"/>
              <a:t>TCN </a:t>
            </a:r>
            <a:r>
              <a:rPr lang="zh-TW" altLang="en-US" dirty="0" smtClean="0"/>
              <a:t>的特點為一次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Parallelism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考慮所有時間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，而在一段時間後輸出一個預測值，</a:t>
            </a:r>
            <a:r>
              <a:rPr lang="zh-TW" altLang="en-US" dirty="0" smtClean="0"/>
              <a:t>論文中提到為影片、手寫辨識，有固定的時間</a:t>
            </a:r>
            <a:r>
              <a:rPr lang="en-US" altLang="zh-TW" dirty="0" smtClean="0"/>
              <a:t>T</a:t>
            </a:r>
            <a:r>
              <a:rPr lang="zh-TW" altLang="en-US" dirty="0" smtClean="0"/>
              <a:t>，而再第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種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train-test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中該如何配置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Loss</a:t>
            </a:r>
            <a:r>
              <a:rPr lang="zh-TW" altLang="en-US" dirty="0" smtClean="0"/>
              <a:t>無法收斂而有劇烈變化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5252" r="11467" b="-11020"/>
          <a:stretch/>
        </p:blipFill>
        <p:spPr>
          <a:xfrm>
            <a:off x="5986670" y="3509378"/>
            <a:ext cx="1762473" cy="33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121</Words>
  <Application>Microsoft Office PowerPoint</Application>
  <PresentationFormat>寬螢幕</PresentationFormat>
  <Paragraphs>30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等线 Light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Temporal Convolutional Networks for Action Segmentation and Detection</vt:lpstr>
      <vt:lpstr>Long-history</vt:lpstr>
      <vt:lpstr>TCN架構</vt:lpstr>
      <vt:lpstr>Residual block架構</vt:lpstr>
      <vt:lpstr>Data </vt:lpstr>
      <vt:lpstr>conclusion</vt:lpstr>
      <vt:lpstr>問題與討論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</cp:revision>
  <dcterms:created xsi:type="dcterms:W3CDTF">2019-05-19T13:46:30Z</dcterms:created>
  <dcterms:modified xsi:type="dcterms:W3CDTF">2019-05-22T01:13:45Z</dcterms:modified>
</cp:coreProperties>
</file>