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8" r:id="rId7"/>
    <p:sldId id="265" r:id="rId8"/>
    <p:sldId id="264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4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0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79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7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98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76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46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13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2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3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8461-A436-460E-9EF2-3C9C37A11719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A9A-0B5B-4719-ACAF-B990899D0A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7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6865" y="1078401"/>
            <a:ext cx="9598269" cy="235059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Predicting Bitcoin Prices </a:t>
            </a:r>
            <a:r>
              <a:rPr lang="en-US" altLang="zh-TW" dirty="0" smtClean="0"/>
              <a:t>by using </a:t>
            </a:r>
            <a:br>
              <a:rPr lang="en-US" altLang="zh-TW" dirty="0" smtClean="0"/>
            </a:br>
            <a:r>
              <a:rPr lang="en-US" altLang="zh-TW" b="1" dirty="0" smtClean="0"/>
              <a:t>Rolling </a:t>
            </a:r>
            <a:r>
              <a:rPr lang="en-US" altLang="zh-TW" b="1" dirty="0"/>
              <a:t>Window </a:t>
            </a:r>
            <a:r>
              <a:rPr lang="en-US" altLang="zh-TW" b="1" dirty="0" smtClean="0"/>
              <a:t>LSTM model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統</a:t>
            </a:r>
            <a:r>
              <a:rPr lang="zh-TW" altLang="en-US" dirty="0" smtClean="0"/>
              <a:t>研所碩一</a:t>
            </a:r>
            <a:endParaRPr lang="en-US" altLang="zh-TW" dirty="0" smtClean="0"/>
          </a:p>
          <a:p>
            <a:r>
              <a:rPr lang="zh-TW" altLang="en-US" dirty="0" smtClean="0"/>
              <a:t>張</a:t>
            </a:r>
            <a:r>
              <a:rPr lang="zh-TW" altLang="en-US" dirty="0"/>
              <a:t>泳樺</a:t>
            </a:r>
          </a:p>
        </p:txBody>
      </p:sp>
    </p:spTree>
    <p:extLst>
      <p:ext uri="{BB962C8B-B14F-4D97-AF65-F5344CB8AC3E}">
        <p14:creationId xmlns:p14="http://schemas.microsoft.com/office/powerpoint/2010/main" val="7337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14494" r="6748" b="21011"/>
          <a:stretch/>
        </p:blipFill>
        <p:spPr>
          <a:xfrm>
            <a:off x="499621" y="2347382"/>
            <a:ext cx="10633435" cy="2309460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9" y="5008709"/>
            <a:ext cx="9243861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584" y="1575365"/>
            <a:ext cx="5012016" cy="50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-947" r="14767" b="11601"/>
          <a:stretch/>
        </p:blipFill>
        <p:spPr>
          <a:xfrm>
            <a:off x="4637941" y="1113135"/>
            <a:ext cx="6863243" cy="40594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</a:t>
            </a:r>
            <a:r>
              <a:rPr lang="zh-TW" altLang="en-US" dirty="0"/>
              <a:t>背景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" b="100000" l="0" r="99750">
                        <a14:foregroundMark x1="21500" y1="39111" x2="21500" y2="39111"/>
                        <a14:foregroundMark x1="875" y1="50000" x2="125" y2="49556"/>
                        <a14:foregroundMark x1="29250" y1="61778" x2="29250" y2="61778"/>
                        <a14:foregroundMark x1="8875" y1="82222" x2="8875" y2="82222"/>
                        <a14:foregroundMark x1="92250" y1="92444" x2="92250" y2="92444"/>
                        <a14:backgroundMark x1="69125" y1="23778" x2="69125" y2="23778"/>
                        <a14:backgroundMark x1="54125" y1="6889" x2="54125" y2="6889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909249"/>
            <a:ext cx="4888523" cy="29487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42465" y="878929"/>
            <a:ext cx="4102726" cy="83099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>
                  <a:solidFill>
                    <a:schemeClr val="bg1"/>
                  </a:solidFill>
                </a:ln>
              </a:rPr>
              <a:t>USD</a:t>
            </a:r>
            <a:r>
              <a:rPr lang="en-US" altLang="zh-TW" sz="3600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zh-TW" sz="2800" dirty="0">
                <a:ln>
                  <a:solidFill>
                    <a:schemeClr val="bg1"/>
                  </a:solidFill>
                </a:ln>
              </a:rPr>
              <a:t>5</a:t>
            </a:r>
            <a:r>
              <a:rPr lang="en-US" altLang="zh-TW" sz="3600" dirty="0">
                <a:ln>
                  <a:solidFill>
                    <a:schemeClr val="bg1"/>
                  </a:solidFill>
                </a:ln>
              </a:rPr>
              <a:t> to </a:t>
            </a:r>
            <a:r>
              <a:rPr lang="en-US" altLang="zh-TW" sz="4400" dirty="0">
                <a:ln>
                  <a:solidFill>
                    <a:schemeClr val="bg1"/>
                  </a:solidFill>
                </a:ln>
              </a:rPr>
              <a:t>USD</a:t>
            </a:r>
            <a:r>
              <a:rPr lang="en-US" altLang="zh-TW" sz="3600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zh-TW" sz="4800" dirty="0">
                <a:ln>
                  <a:solidFill>
                    <a:schemeClr val="bg1"/>
                  </a:solidFill>
                </a:ln>
              </a:rPr>
              <a:t>4000</a:t>
            </a:r>
            <a:endParaRPr lang="zh-TW" altLang="en-US" sz="4800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3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1693" y="4595049"/>
            <a:ext cx="3021157" cy="22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文獻回</a:t>
            </a:r>
            <a:r>
              <a:rPr lang="zh-TW" altLang="en-US" dirty="0"/>
              <a:t>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b="1" dirty="0" smtClean="0"/>
              <a:t>Bootstrap &amp; fixed-size rolling window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Difficulty in building a test set for model selection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b="1" dirty="0" smtClean="0"/>
              <a:t>Rolling window with regression model &amp;  Bayesian neural network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Cannot reflect sequential characteristic in the model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7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分析方法</a:t>
            </a:r>
            <a:r>
              <a:rPr lang="en-US" altLang="zh-TW" dirty="0" smtClean="0"/>
              <a:t>-RNN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處理時間序列資料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long-term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gradients vanishing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LSTM</a:t>
            </a:r>
          </a:p>
          <a:p>
            <a:endParaRPr lang="zh-TW" altLang="en-US" dirty="0"/>
          </a:p>
        </p:txBody>
      </p:sp>
      <p:pic>
        <p:nvPicPr>
          <p:cNvPr id="4" name="內容版面配置區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68" y="530973"/>
            <a:ext cx="4668717" cy="32860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843" y="4090988"/>
            <a:ext cx="6953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4" y="1218733"/>
            <a:ext cx="5375753" cy="4984606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分析方法</a:t>
            </a:r>
            <a:r>
              <a:rPr lang="en-US" altLang="zh-TW" dirty="0" smtClean="0"/>
              <a:t>- LSTM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-1955461" y="1764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Gate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smtClean="0"/>
              <a:t>input gate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smtClean="0"/>
              <a:t>forget gate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smtClean="0"/>
              <a:t>output gate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Memory ceil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221279" y="2479185"/>
            <a:ext cx="2932977" cy="2023269"/>
            <a:chOff x="6548251" y="2452809"/>
            <a:chExt cx="2932977" cy="2023269"/>
          </a:xfrm>
        </p:grpSpPr>
        <p:grpSp>
          <p:nvGrpSpPr>
            <p:cNvPr id="12" name="群組 11"/>
            <p:cNvGrpSpPr/>
            <p:nvPr/>
          </p:nvGrpSpPr>
          <p:grpSpPr>
            <a:xfrm>
              <a:off x="6548251" y="2452809"/>
              <a:ext cx="2932977" cy="2023269"/>
              <a:chOff x="6343289" y="2754679"/>
              <a:chExt cx="2932977" cy="20232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流程圖: 接點 8"/>
                  <p:cNvSpPr/>
                  <p:nvPr/>
                </p:nvSpPr>
                <p:spPr>
                  <a:xfrm>
                    <a:off x="6343289" y="3453240"/>
                    <a:ext cx="659423" cy="624254"/>
                  </a:xfrm>
                  <a:prstGeom prst="flowChartConnector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" name="流程圖: 接點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3289" y="3453240"/>
                    <a:ext cx="659423" cy="624254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流程圖: 接點 9"/>
                  <p:cNvSpPr/>
                  <p:nvPr/>
                </p:nvSpPr>
                <p:spPr>
                  <a:xfrm>
                    <a:off x="8616842" y="2754679"/>
                    <a:ext cx="659424" cy="639223"/>
                  </a:xfrm>
                  <a:prstGeom prst="flowChartConnector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" name="流程圖: 接點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6842" y="2754679"/>
                    <a:ext cx="659424" cy="639223"/>
                  </a:xfrm>
                  <a:prstGeom prst="flowChartConnector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流程圖: 接點 10"/>
                  <p:cNvSpPr/>
                  <p:nvPr/>
                </p:nvSpPr>
                <p:spPr>
                  <a:xfrm>
                    <a:off x="8616843" y="4153694"/>
                    <a:ext cx="659423" cy="624254"/>
                  </a:xfrm>
                  <a:prstGeom prst="flowChartConnector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" name="流程圖: 接點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6843" y="4153694"/>
                    <a:ext cx="659423" cy="624254"/>
                  </a:xfrm>
                  <a:prstGeom prst="flowChartConnector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流程圖: 接點 14"/>
                <p:cNvSpPr/>
                <p:nvPr/>
              </p:nvSpPr>
              <p:spPr>
                <a:xfrm>
                  <a:off x="7685028" y="3152214"/>
                  <a:ext cx="659423" cy="624254"/>
                </a:xfrm>
                <a:prstGeom prst="flowChartConnector">
                  <a:avLst/>
                </a:prstGeom>
                <a:solidFill>
                  <a:srgbClr val="FF66CC"/>
                </a:solidFill>
                <a:ln>
                  <a:solidFill>
                    <a:srgbClr val="FF66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流程圖: 接點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028" y="3152214"/>
                  <a:ext cx="659423" cy="624254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66CC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6106884" y="1218733"/>
            <a:ext cx="5375753" cy="4984606"/>
            <a:chOff x="5713761" y="1192357"/>
            <a:chExt cx="5375753" cy="4984606"/>
          </a:xfrm>
        </p:grpSpPr>
        <p:pic>
          <p:nvPicPr>
            <p:cNvPr id="18" name="內容版面配置區 3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61" y="1192357"/>
              <a:ext cx="5375753" cy="4984606"/>
            </a:xfrm>
            <a:prstGeom prst="rect">
              <a:avLst/>
            </a:prstGeom>
          </p:spPr>
        </p:pic>
        <p:grpSp>
          <p:nvGrpSpPr>
            <p:cNvPr id="19" name="群組 18"/>
            <p:cNvGrpSpPr/>
            <p:nvPr/>
          </p:nvGrpSpPr>
          <p:grpSpPr>
            <a:xfrm>
              <a:off x="6866965" y="2452809"/>
              <a:ext cx="2932977" cy="2023269"/>
              <a:chOff x="6548251" y="2452809"/>
              <a:chExt cx="2932977" cy="2023269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6548251" y="2452809"/>
                <a:ext cx="2932977" cy="2023269"/>
                <a:chOff x="6343289" y="2754679"/>
                <a:chExt cx="2932977" cy="20232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流程圖: 接點 21"/>
                    <p:cNvSpPr/>
                    <p:nvPr/>
                  </p:nvSpPr>
                  <p:spPr>
                    <a:xfrm>
                      <a:off x="6343289" y="3453240"/>
                      <a:ext cx="659423" cy="624254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" name="流程圖: 接點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3289" y="3453240"/>
                      <a:ext cx="659423" cy="624254"/>
                    </a:xfrm>
                    <a:prstGeom prst="flowChartConnector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流程圖: 接點 22"/>
                    <p:cNvSpPr/>
                    <p:nvPr/>
                  </p:nvSpPr>
                  <p:spPr>
                    <a:xfrm>
                      <a:off x="8616842" y="2754679"/>
                      <a:ext cx="659424" cy="639223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3" name="流程圖: 接點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6842" y="2754679"/>
                      <a:ext cx="659424" cy="639223"/>
                    </a:xfrm>
                    <a:prstGeom prst="flowChartConnector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流程圖: 接點 23"/>
                    <p:cNvSpPr/>
                    <p:nvPr/>
                  </p:nvSpPr>
                  <p:spPr>
                    <a:xfrm>
                      <a:off x="8616843" y="4153694"/>
                      <a:ext cx="659423" cy="624254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4" name="流程圖: 接點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6843" y="4153694"/>
                      <a:ext cx="659423" cy="624254"/>
                    </a:xfrm>
                    <a:prstGeom prst="flowChartConnector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流程圖: 接點 20"/>
                  <p:cNvSpPr/>
                  <p:nvPr/>
                </p:nvSpPr>
                <p:spPr>
                  <a:xfrm>
                    <a:off x="7685028" y="3152214"/>
                    <a:ext cx="659423" cy="624254"/>
                  </a:xfrm>
                  <a:prstGeom prst="flowChartConnector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流程圖: 接點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5028" y="3152214"/>
                    <a:ext cx="659423" cy="624254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rgbClr val="FFFF00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5" name="圖片 24" descr="畫面剪輯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2" t="76923" r="22700" b="12530"/>
          <a:stretch/>
        </p:blipFill>
        <p:spPr>
          <a:xfrm>
            <a:off x="1108358" y="5106721"/>
            <a:ext cx="5185277" cy="6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Rolling window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298122" y="1684551"/>
                <a:ext cx="11893878" cy="4750553"/>
              </a:xfrm>
            </p:spPr>
            <p:txBody>
              <a:bodyPr numCol="1">
                <a:normAutofit fontScale="5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4500" dirty="0">
                    <a:latin typeface="+mj-ea"/>
                    <a:ea typeface="+mj-ea"/>
                  </a:rPr>
                  <a:t>將某個點的取值擴大到包含這個點的一段區間，用區間來進行判斷</a:t>
                </a:r>
                <a:r>
                  <a:rPr lang="zh-TW" altLang="en-US" sz="4500" dirty="0" smtClean="0">
                    <a:latin typeface="+mj-ea"/>
                    <a:ea typeface="+mj-ea"/>
                  </a:rPr>
                  <a:t>，</a:t>
                </a:r>
                <a:r>
                  <a:rPr lang="zh-TW" altLang="en-US" sz="4500" dirty="0">
                    <a:latin typeface="+mj-ea"/>
                    <a:ea typeface="+mj-ea"/>
                  </a:rPr>
                  <a:t>此</a:t>
                </a:r>
                <a:r>
                  <a:rPr lang="zh-TW" altLang="en-US" sz="4500" dirty="0" smtClean="0">
                    <a:latin typeface="+mj-ea"/>
                    <a:ea typeface="+mj-ea"/>
                  </a:rPr>
                  <a:t>區間即窗口</a:t>
                </a:r>
                <a:r>
                  <a:rPr lang="zh-TW" altLang="en-US" sz="4500" dirty="0">
                    <a:latin typeface="+mj-ea"/>
                    <a:ea typeface="+mj-ea"/>
                  </a:rPr>
                  <a:t>。</a:t>
                </a:r>
                <a:endParaRPr lang="en-US" altLang="zh-TW" sz="4500" dirty="0" smtClean="0">
                  <a:latin typeface="+mj-ea"/>
                  <a:ea typeface="+mj-ea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zh-TW" altLang="en-US" sz="4000" dirty="0" smtClean="0">
                    <a:latin typeface="+mj-ea"/>
                    <a:ea typeface="+mj-ea"/>
                  </a:rPr>
                  <a:t>如</a:t>
                </a:r>
                <a:r>
                  <a:rPr lang="zh-TW" altLang="en-US" sz="4000" dirty="0">
                    <a:latin typeface="+mj-ea"/>
                    <a:ea typeface="+mj-ea"/>
                  </a:rPr>
                  <a:t>：</a:t>
                </a:r>
                <a:r>
                  <a:rPr lang="zh-TW" altLang="en-US" sz="4000" dirty="0" smtClean="0">
                    <a:latin typeface="+mj-ea"/>
                    <a:ea typeface="+mj-ea"/>
                  </a:rPr>
                  <a:t>有</a:t>
                </a:r>
                <a:r>
                  <a:rPr lang="en-US" altLang="zh-TW" sz="4000" dirty="0">
                    <a:latin typeface="+mj-ea"/>
                    <a:ea typeface="+mj-ea"/>
                  </a:rPr>
                  <a:t>100</a:t>
                </a:r>
                <a:r>
                  <a:rPr lang="zh-TW" altLang="en-US" sz="4000" dirty="0">
                    <a:latin typeface="+mj-ea"/>
                    <a:ea typeface="+mj-ea"/>
                  </a:rPr>
                  <a:t>個觀測</a:t>
                </a:r>
                <a:r>
                  <a:rPr lang="zh-TW" altLang="en-US" sz="4000" dirty="0" smtClean="0">
                    <a:latin typeface="+mj-ea"/>
                    <a:ea typeface="+mj-ea"/>
                  </a:rPr>
                  <a:t>，用</a:t>
                </a:r>
                <a:r>
                  <a:rPr lang="en-US" altLang="zh-TW" sz="4000" dirty="0">
                    <a:latin typeface="+mj-ea"/>
                    <a:ea typeface="+mj-ea"/>
                  </a:rPr>
                  <a:t>10</a:t>
                </a:r>
                <a:r>
                  <a:rPr lang="zh-TW" altLang="en-US" sz="4000" dirty="0">
                    <a:latin typeface="+mj-ea"/>
                    <a:ea typeface="+mj-ea"/>
                  </a:rPr>
                  <a:t>個</a:t>
                </a:r>
                <a:r>
                  <a:rPr lang="zh-TW" altLang="en-US" sz="4000" dirty="0" smtClean="0">
                    <a:latin typeface="+mj-ea"/>
                    <a:ea typeface="+mj-ea"/>
                  </a:rPr>
                  <a:t>觀測</a:t>
                </a:r>
                <a:endParaRPr lang="en-US" altLang="zh-TW" sz="4000" dirty="0" smtClean="0">
                  <a:latin typeface="+mj-ea"/>
                  <a:ea typeface="+mj-ea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TW" sz="4000" dirty="0">
                    <a:latin typeface="+mj-ea"/>
                    <a:ea typeface="+mj-ea"/>
                  </a:rPr>
                  <a:t> </a:t>
                </a:r>
                <a:r>
                  <a:rPr lang="en-US" altLang="zh-TW" sz="4000" dirty="0" smtClean="0">
                    <a:latin typeface="+mj-ea"/>
                    <a:ea typeface="+mj-ea"/>
                  </a:rPr>
                  <a:t>      </a:t>
                </a:r>
                <a:r>
                  <a:rPr lang="zh-TW" altLang="en-US" sz="4000" dirty="0" smtClean="0">
                    <a:latin typeface="+mj-ea"/>
                    <a:ea typeface="+mj-ea"/>
                  </a:rPr>
                  <a:t>作為</a:t>
                </a:r>
                <a:r>
                  <a:rPr lang="zh-TW" altLang="en-US" sz="4000" dirty="0">
                    <a:latin typeface="+mj-ea"/>
                    <a:ea typeface="+mj-ea"/>
                  </a:rPr>
                  <a:t>一個</a:t>
                </a:r>
                <a:r>
                  <a:rPr lang="en-US" altLang="zh-TW" sz="4000" dirty="0">
                    <a:latin typeface="+mj-ea"/>
                    <a:ea typeface="+mj-ea"/>
                  </a:rPr>
                  <a:t>rolling window </a:t>
                </a:r>
                <a:r>
                  <a:rPr lang="zh-TW" altLang="en-US" sz="4000" dirty="0" smtClean="0">
                    <a:latin typeface="+mj-ea"/>
                    <a:ea typeface="+mj-ea"/>
                  </a:rPr>
                  <a:t>。</a:t>
                </a:r>
                <a:endParaRPr lang="en-US" altLang="zh-TW" sz="4000" dirty="0" smtClean="0">
                  <a:latin typeface="+mj-ea"/>
                  <a:ea typeface="+mj-ea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4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4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11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TW" sz="4000" dirty="0" smtClean="0">
                    <a:latin typeface="+mj-ea"/>
                    <a:ea typeface="+mj-ea"/>
                  </a:rPr>
                  <a:t>=F(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4000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r>
                          <a:rPr lang="en-US" altLang="zh-TW" sz="40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4000" dirty="0" smtClean="0">
                    <a:latin typeface="+mj-ea"/>
                    <a:ea typeface="+mj-ea"/>
                  </a:rPr>
                  <a:t>,</a:t>
                </a:r>
                <a:r>
                  <a:rPr lang="en-US" altLang="zh-TW" sz="40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r>
                          <a:rPr lang="en-US" altLang="zh-TW" sz="40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4000" dirty="0" smtClean="0">
                    <a:latin typeface="+mj-ea"/>
                    <a:ea typeface="+mj-ea"/>
                  </a:rPr>
                  <a:t>….</a:t>
                </a:r>
                <a:r>
                  <a:rPr lang="en-US" altLang="zh-TW" sz="40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  <m:r>
                          <a:rPr lang="en-US" altLang="zh-TW" sz="4000" b="0" i="1" smtClean="0"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4000" dirty="0" smtClean="0">
                    <a:latin typeface="+mj-ea"/>
                    <a:ea typeface="+mj-ea"/>
                  </a:rPr>
                  <a:t>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TW" sz="4000" i="1"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4000" i="1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TW" sz="4000" dirty="0">
                    <a:latin typeface="+mj-ea"/>
                    <a:ea typeface="+mj-ea"/>
                  </a:rPr>
                  <a:t>=F(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r>
                          <a:rPr lang="en-US" altLang="zh-TW" sz="40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4000" dirty="0"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r>
                          <a:rPr lang="en-US" altLang="zh-TW" sz="4000" b="0" i="1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4000" dirty="0">
                    <a:latin typeface="+mj-ea"/>
                    <a:ea typeface="+mj-ea"/>
                  </a:rPr>
                  <a:t>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r>
                          <a:rPr lang="en-US" altLang="zh-TW" sz="40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  <m:r>
                          <a:rPr lang="en-US" altLang="zh-TW" sz="40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4000" dirty="0" smtClean="0">
                    <a:latin typeface="+mj-ea"/>
                    <a:ea typeface="+mj-ea"/>
                  </a:rPr>
                  <a:t>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TW" sz="2800" dirty="0" smtClean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TW" sz="2800" dirty="0" smtClean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TW" sz="2800" dirty="0"/>
                  <a:t>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122" y="1684551"/>
                <a:ext cx="11893878" cy="4750553"/>
              </a:xfrm>
              <a:blipFill>
                <a:blip r:embed="rId2"/>
                <a:stretch>
                  <a:fillRect l="-871" r="-1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8025" t="7399" r="8953"/>
          <a:stretch/>
        </p:blipFill>
        <p:spPr>
          <a:xfrm>
            <a:off x="5316719" y="2494700"/>
            <a:ext cx="6410227" cy="3940404"/>
          </a:xfrm>
          <a:prstGeom prst="rect">
            <a:avLst/>
          </a:prstGeom>
        </p:spPr>
      </p:pic>
      <p:sp>
        <p:nvSpPr>
          <p:cNvPr id="9" name="框架 8"/>
          <p:cNvSpPr/>
          <p:nvPr/>
        </p:nvSpPr>
        <p:spPr>
          <a:xfrm>
            <a:off x="5652940" y="3649172"/>
            <a:ext cx="1930923" cy="1931128"/>
          </a:xfrm>
          <a:prstGeom prst="frame">
            <a:avLst>
              <a:gd name="adj1" fmla="val 4201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setting-(many-to-one)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431" y="15574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 = t</a:t>
            </a:r>
            <a:endParaRPr lang="zh-TW" altLang="en-US" dirty="0"/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r="3034"/>
          <a:stretch/>
        </p:blipFill>
        <p:spPr>
          <a:xfrm>
            <a:off x="6384447" y="3539924"/>
            <a:ext cx="5641197" cy="2916025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1249973" y="2675774"/>
            <a:ext cx="4306765" cy="3575557"/>
            <a:chOff x="1441572" y="2533725"/>
            <a:chExt cx="4846027" cy="3897924"/>
          </a:xfrm>
        </p:grpSpPr>
        <p:grpSp>
          <p:nvGrpSpPr>
            <p:cNvPr id="12" name="群組 11"/>
            <p:cNvGrpSpPr/>
            <p:nvPr/>
          </p:nvGrpSpPr>
          <p:grpSpPr>
            <a:xfrm>
              <a:off x="1441572" y="2533725"/>
              <a:ext cx="4846027" cy="3897924"/>
              <a:chOff x="2233247" y="2076525"/>
              <a:chExt cx="4846027" cy="3897924"/>
            </a:xfrm>
          </p:grpSpPr>
          <p:sp>
            <p:nvSpPr>
              <p:cNvPr id="11" name="流程圖: 接點 10"/>
              <p:cNvSpPr/>
              <p:nvPr/>
            </p:nvSpPr>
            <p:spPr>
              <a:xfrm>
                <a:off x="6542944" y="3757322"/>
                <a:ext cx="536330" cy="536331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2233247" y="2076525"/>
                <a:ext cx="4309697" cy="3897924"/>
                <a:chOff x="2233247" y="2048608"/>
                <a:chExt cx="4309697" cy="3897924"/>
              </a:xfrm>
            </p:grpSpPr>
            <p:sp>
              <p:nvSpPr>
                <p:cNvPr id="4" name="流程圖: 接點 3"/>
                <p:cNvSpPr/>
                <p:nvPr/>
              </p:nvSpPr>
              <p:spPr>
                <a:xfrm>
                  <a:off x="2233247" y="2048608"/>
                  <a:ext cx="536330" cy="536331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流程圖: 接點 4"/>
                <p:cNvSpPr/>
                <p:nvPr/>
              </p:nvSpPr>
              <p:spPr>
                <a:xfrm>
                  <a:off x="2233247" y="2807923"/>
                  <a:ext cx="536330" cy="536331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流程圖: 接點 5"/>
                <p:cNvSpPr/>
                <p:nvPr/>
              </p:nvSpPr>
              <p:spPr>
                <a:xfrm>
                  <a:off x="2259624" y="5410201"/>
                  <a:ext cx="536330" cy="536331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流程圖: 接點 6"/>
                <p:cNvSpPr/>
                <p:nvPr/>
              </p:nvSpPr>
              <p:spPr>
                <a:xfrm>
                  <a:off x="4451839" y="2539757"/>
                  <a:ext cx="536330" cy="536331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流程圖: 接點 7"/>
                <p:cNvSpPr/>
                <p:nvPr/>
              </p:nvSpPr>
              <p:spPr>
                <a:xfrm>
                  <a:off x="4451839" y="3464963"/>
                  <a:ext cx="536330" cy="536331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流程圖: 接點 8"/>
                <p:cNvSpPr/>
                <p:nvPr/>
              </p:nvSpPr>
              <p:spPr>
                <a:xfrm>
                  <a:off x="4478216" y="4718539"/>
                  <a:ext cx="536330" cy="536331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6" name="直線接點 15"/>
                <p:cNvCxnSpPr/>
                <p:nvPr/>
              </p:nvCxnSpPr>
              <p:spPr>
                <a:xfrm>
                  <a:off x="2769577" y="2382715"/>
                  <a:ext cx="1682262" cy="4252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/>
                <p:cNvCxnSpPr>
                  <a:endCxn id="8" idx="2"/>
                </p:cNvCxnSpPr>
                <p:nvPr/>
              </p:nvCxnSpPr>
              <p:spPr>
                <a:xfrm>
                  <a:off x="2757854" y="3169627"/>
                  <a:ext cx="1693985" cy="56350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endCxn id="9" idx="3"/>
                </p:cNvCxnSpPr>
                <p:nvPr/>
              </p:nvCxnSpPr>
              <p:spPr>
                <a:xfrm flipV="1">
                  <a:off x="2795954" y="5176326"/>
                  <a:ext cx="1760806" cy="4970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>
                  <a:endCxn id="8" idx="2"/>
                </p:cNvCxnSpPr>
                <p:nvPr/>
              </p:nvCxnSpPr>
              <p:spPr>
                <a:xfrm>
                  <a:off x="2753458" y="2402683"/>
                  <a:ext cx="1698381" cy="1330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>
                  <a:endCxn id="9" idx="3"/>
                </p:cNvCxnSpPr>
                <p:nvPr/>
              </p:nvCxnSpPr>
              <p:spPr>
                <a:xfrm>
                  <a:off x="2753458" y="2402683"/>
                  <a:ext cx="1803302" cy="27736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>
                  <a:endCxn id="9" idx="3"/>
                </p:cNvCxnSpPr>
                <p:nvPr/>
              </p:nvCxnSpPr>
              <p:spPr>
                <a:xfrm>
                  <a:off x="2766647" y="3180463"/>
                  <a:ext cx="1790113" cy="19958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>
                  <a:stCxn id="7" idx="2"/>
                </p:cNvCxnSpPr>
                <p:nvPr/>
              </p:nvCxnSpPr>
              <p:spPr>
                <a:xfrm flipH="1">
                  <a:off x="2823357" y="2807923"/>
                  <a:ext cx="1628482" cy="2865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>
                  <a:stCxn id="8" idx="2"/>
                </p:cNvCxnSpPr>
                <p:nvPr/>
              </p:nvCxnSpPr>
              <p:spPr>
                <a:xfrm flipH="1">
                  <a:off x="2849735" y="3733129"/>
                  <a:ext cx="1602104" cy="19402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>
                  <a:endCxn id="11" idx="2"/>
                </p:cNvCxnSpPr>
                <p:nvPr/>
              </p:nvCxnSpPr>
              <p:spPr>
                <a:xfrm>
                  <a:off x="4972050" y="2870053"/>
                  <a:ext cx="1570894" cy="1155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>
                  <a:stCxn id="11" idx="2"/>
                </p:cNvCxnSpPr>
                <p:nvPr/>
              </p:nvCxnSpPr>
              <p:spPr>
                <a:xfrm flipH="1">
                  <a:off x="5014546" y="4025488"/>
                  <a:ext cx="1528398" cy="949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>
                  <a:endCxn id="11" idx="2"/>
                </p:cNvCxnSpPr>
                <p:nvPr/>
              </p:nvCxnSpPr>
              <p:spPr>
                <a:xfrm>
                  <a:off x="4972050" y="3833755"/>
                  <a:ext cx="1570894" cy="1917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流程圖: 接點 43"/>
                <p:cNvSpPr/>
                <p:nvPr/>
              </p:nvSpPr>
              <p:spPr>
                <a:xfrm>
                  <a:off x="2527789" y="3733128"/>
                  <a:ext cx="45719" cy="45719"/>
                </a:xfrm>
                <a:prstGeom prst="flowChartConnector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流程圖: 接點 44"/>
                <p:cNvSpPr/>
                <p:nvPr/>
              </p:nvSpPr>
              <p:spPr>
                <a:xfrm>
                  <a:off x="2532187" y="4009155"/>
                  <a:ext cx="45719" cy="45719"/>
                </a:xfrm>
                <a:prstGeom prst="flowChartConnector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流程圖: 接點 45"/>
                <p:cNvSpPr/>
                <p:nvPr/>
              </p:nvSpPr>
              <p:spPr>
                <a:xfrm>
                  <a:off x="2525886" y="4354368"/>
                  <a:ext cx="45719" cy="45719"/>
                </a:xfrm>
                <a:prstGeom prst="flowChartConnector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流程圖: 接點 46"/>
                <p:cNvSpPr/>
                <p:nvPr/>
              </p:nvSpPr>
              <p:spPr>
                <a:xfrm flipV="1">
                  <a:off x="2529696" y="4557275"/>
                  <a:ext cx="45719" cy="45719"/>
                </a:xfrm>
                <a:prstGeom prst="flowChartConnector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流程圖: 接點 47"/>
                <p:cNvSpPr/>
                <p:nvPr/>
              </p:nvSpPr>
              <p:spPr>
                <a:xfrm>
                  <a:off x="4703886" y="4278589"/>
                  <a:ext cx="45719" cy="45719"/>
                </a:xfrm>
                <a:prstGeom prst="flowChartConnector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流程圖: 接點 48"/>
                <p:cNvSpPr/>
                <p:nvPr/>
              </p:nvSpPr>
              <p:spPr>
                <a:xfrm>
                  <a:off x="4699927" y="4534415"/>
                  <a:ext cx="45719" cy="45719"/>
                </a:xfrm>
                <a:prstGeom prst="flowChartConnector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4" name="直線接點 13"/>
            <p:cNvCxnSpPr>
              <a:endCxn id="7" idx="2"/>
            </p:cNvCxnSpPr>
            <p:nvPr/>
          </p:nvCxnSpPr>
          <p:spPr>
            <a:xfrm flipV="1">
              <a:off x="1960317" y="3293040"/>
              <a:ext cx="1699847" cy="3756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1012045" y="205707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17 node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018917" y="207623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Hidden</a:t>
            </a:r>
          </a:p>
          <a:p>
            <a:r>
              <a:rPr lang="en-US" altLang="zh-TW" dirty="0" smtClean="0"/>
              <a:t>10 node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996111" y="2126182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</a:t>
            </a:r>
          </a:p>
          <a:p>
            <a:r>
              <a:rPr lang="en-US" altLang="zh-TW" dirty="0" smtClean="0"/>
              <a:t>1 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61" y="212604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參數介紹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 txBox="1">
                <a:spLocks/>
              </p:cNvSpPr>
              <p:nvPr/>
            </p:nvSpPr>
            <p:spPr>
              <a:xfrm>
                <a:off x="697523" y="1634882"/>
                <a:ext cx="10515600" cy="4351338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# of sample data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： </a:t>
                </a:r>
                <a:r>
                  <a:rPr lang="en-US" altLang="zh-TW" dirty="0" smtClean="0"/>
                  <a:t>sequence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time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𝐿𝑆𝑇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altLang="zh-TW" dirty="0" smtClean="0"/>
                  <a:t>(time-step)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zh-TW" dirty="0" smtClean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5" name="內容版面配置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1634882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7708709" y="2599963"/>
            <a:ext cx="3692769" cy="983050"/>
            <a:chOff x="7411915" y="2230158"/>
            <a:chExt cx="3692769" cy="983050"/>
          </a:xfrm>
        </p:grpSpPr>
        <p:cxnSp>
          <p:nvCxnSpPr>
            <p:cNvPr id="12" name="直線接點 11"/>
            <p:cNvCxnSpPr/>
            <p:nvPr/>
          </p:nvCxnSpPr>
          <p:spPr>
            <a:xfrm flipH="1">
              <a:off x="7411915" y="2595039"/>
              <a:ext cx="254977" cy="61816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10"/>
            <p:cNvGrpSpPr/>
            <p:nvPr/>
          </p:nvGrpSpPr>
          <p:grpSpPr>
            <a:xfrm>
              <a:off x="7666892" y="2230158"/>
              <a:ext cx="3437792" cy="729762"/>
              <a:chOff x="7666892" y="2241639"/>
              <a:chExt cx="3437792" cy="729762"/>
            </a:xfrm>
          </p:grpSpPr>
          <p:sp>
            <p:nvSpPr>
              <p:cNvPr id="9" name="直線圖說文字 1 8"/>
              <p:cNvSpPr/>
              <p:nvPr/>
            </p:nvSpPr>
            <p:spPr>
              <a:xfrm>
                <a:off x="7666892" y="2241639"/>
                <a:ext cx="3437792" cy="729762"/>
              </a:xfrm>
              <a:prstGeom prst="borderCallout1">
                <a:avLst>
                  <a:gd name="adj1" fmla="val 51280"/>
                  <a:gd name="adj2" fmla="val -149"/>
                  <a:gd name="adj3" fmla="val 63102"/>
                  <a:gd name="adj4" fmla="val -21964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30042" y="2399807"/>
                <a:ext cx="31114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err="1" smtClean="0"/>
                  <a:t>Hyperparameter</a:t>
                </a:r>
                <a:r>
                  <a:rPr lang="en-US" altLang="zh-TW" dirty="0" smtClean="0"/>
                  <a:t> </a:t>
                </a:r>
                <a:r>
                  <a:rPr lang="en-US" altLang="zh-TW" sz="2400" dirty="0" smtClean="0"/>
                  <a:t>tuning</a:t>
                </a:r>
                <a:endParaRPr lang="zh-TW" altLang="en-US" sz="2400" dirty="0"/>
              </a:p>
            </p:txBody>
          </p:sp>
        </p:grpSp>
      </p:grpSp>
      <p:pic>
        <p:nvPicPr>
          <p:cNvPr id="10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50" t="9920" r="3536" b="53940"/>
          <a:stretch/>
        </p:blipFill>
        <p:spPr>
          <a:xfrm>
            <a:off x="4166573" y="1274400"/>
            <a:ext cx="7745054" cy="939473"/>
          </a:xfrm>
          <a:prstGeom prst="rect">
            <a:avLst/>
          </a:prstGeom>
        </p:spPr>
      </p:pic>
      <p:pic>
        <p:nvPicPr>
          <p:cNvPr id="15" name="圖片 1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9" b="13955"/>
          <a:stretch/>
        </p:blipFill>
        <p:spPr>
          <a:xfrm>
            <a:off x="2644850" y="4333984"/>
            <a:ext cx="6183996" cy="18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481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0" t="9920" r="3536" b="12569"/>
          <a:stretch/>
        </p:blipFill>
        <p:spPr>
          <a:xfrm>
            <a:off x="499080" y="3700193"/>
            <a:ext cx="11250402" cy="29268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652" y="1506449"/>
            <a:ext cx="11180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N-p</a:t>
            </a:r>
            <a:r>
              <a:rPr lang="zh-TW" altLang="en-US" sz="2800" dirty="0"/>
              <a:t>：</a:t>
            </a:r>
            <a:r>
              <a:rPr lang="en-US" altLang="zh-TW" sz="2800" dirty="0"/>
              <a:t>models</a:t>
            </a:r>
            <a:r>
              <a:rPr lang="zh-TW" altLang="en-US" sz="2800" dirty="0"/>
              <a:t> </a:t>
            </a:r>
            <a:r>
              <a:rPr lang="en-US" altLang="zh-TW" sz="2800" dirty="0"/>
              <a:t>that</a:t>
            </a:r>
            <a:r>
              <a:rPr lang="zh-TW" altLang="en-US" sz="2800" dirty="0"/>
              <a:t> </a:t>
            </a:r>
            <a:r>
              <a:rPr lang="en-US" altLang="zh-TW" sz="2800" dirty="0"/>
              <a:t>predict</a:t>
            </a:r>
            <a:r>
              <a:rPr lang="zh-TW" altLang="en-US" sz="2800" dirty="0"/>
              <a:t> </a:t>
            </a:r>
            <a:r>
              <a:rPr lang="en-US" altLang="zh-TW" sz="2800" dirty="0"/>
              <a:t>N-P</a:t>
            </a:r>
            <a:r>
              <a:rPr lang="zh-TW" altLang="en-US" sz="2800" dirty="0"/>
              <a:t> </a:t>
            </a:r>
            <a:r>
              <a:rPr lang="en-US" altLang="zh-TW" sz="2800" dirty="0"/>
              <a:t>time</a:t>
            </a:r>
            <a:r>
              <a:rPr lang="zh-TW" altLang="en-US" sz="2800" dirty="0"/>
              <a:t> </a:t>
            </a:r>
            <a:r>
              <a:rPr lang="en-US" altLang="zh-TW" sz="2800" dirty="0"/>
              <a:t>series , </a:t>
            </a:r>
            <a:r>
              <a:rPr lang="en-US" altLang="zh-TW" sz="2800" dirty="0" smtClean="0"/>
              <a:t>these </a:t>
            </a:r>
            <a:r>
              <a:rPr lang="en-US" altLang="zh-TW" sz="2800" dirty="0"/>
              <a:t>model </a:t>
            </a:r>
            <a:r>
              <a:rPr lang="en-US" altLang="zh-TW" sz="2800" dirty="0">
                <a:solidFill>
                  <a:srgbClr val="FF0000"/>
                </a:solidFill>
              </a:rPr>
              <a:t>don’t share </a:t>
            </a:r>
            <a:r>
              <a:rPr lang="en-US" altLang="zh-TW" sz="2800" dirty="0" smtClean="0">
                <a:solidFill>
                  <a:srgbClr val="FF0000"/>
                </a:solidFill>
              </a:rPr>
              <a:t>weights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Rolling window LSTM model</a:t>
            </a:r>
            <a:r>
              <a:rPr lang="zh-TW" altLang="en-US" sz="3200" dirty="0"/>
              <a:t>：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/>
              <a:t>Building a model structure</a:t>
            </a:r>
            <a:endParaRPr lang="zh-TW" altLang="en-US" sz="3200" dirty="0"/>
          </a:p>
          <a:p>
            <a:pPr>
              <a:lnSpc>
                <a:spcPct val="150000"/>
              </a:lnSpc>
            </a:pP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184</Words>
  <Application>Microsoft Office PowerPoint</Application>
  <PresentationFormat>寬螢幕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Predicting Bitcoin Prices by using  Rolling Window LSTM model</vt:lpstr>
      <vt:lpstr>研究背景</vt:lpstr>
      <vt:lpstr>文獻回顧</vt:lpstr>
      <vt:lpstr>分析方法-RNN</vt:lpstr>
      <vt:lpstr>分析方法- LSTM</vt:lpstr>
      <vt:lpstr>Rolling window</vt:lpstr>
      <vt:lpstr>Model setting-(many-to-one)</vt:lpstr>
      <vt:lpstr>參數介紹 </vt:lpstr>
      <vt:lpstr>Model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泳樺 張</cp:lastModifiedBy>
  <cp:revision>49</cp:revision>
  <dcterms:created xsi:type="dcterms:W3CDTF">2019-03-24T06:13:42Z</dcterms:created>
  <dcterms:modified xsi:type="dcterms:W3CDTF">2020-10-03T05:59:32Z</dcterms:modified>
</cp:coreProperties>
</file>