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9"/>
  </p:notesMasterIdLst>
  <p:sldIdLst>
    <p:sldId id="258" r:id="rId2"/>
    <p:sldId id="261" r:id="rId3"/>
    <p:sldId id="352" r:id="rId4"/>
    <p:sldId id="259" r:id="rId5"/>
    <p:sldId id="351" r:id="rId6"/>
    <p:sldId id="260" r:id="rId7"/>
    <p:sldId id="256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崇翰 廖崇翰" userId="d3f4af6e8a1d3deb" providerId="LiveId" clId="{45B046A3-8824-437A-8F67-5E824A2F4754}"/>
    <pc:docChg chg="undo custSel addSld delSld modSld sldOrd">
      <pc:chgData name="崇翰 廖崇翰" userId="d3f4af6e8a1d3deb" providerId="LiveId" clId="{45B046A3-8824-437A-8F67-5E824A2F4754}" dt="2022-04-26T15:49:50.728" v="2277" actId="729"/>
      <pc:docMkLst>
        <pc:docMk/>
      </pc:docMkLst>
      <pc:sldChg chg="modSp new mod ord modTransition modShow">
        <pc:chgData name="崇翰 廖崇翰" userId="d3f4af6e8a1d3deb" providerId="LiveId" clId="{45B046A3-8824-437A-8F67-5E824A2F4754}" dt="2022-04-25T14:36:19.181" v="1370" actId="729"/>
        <pc:sldMkLst>
          <pc:docMk/>
          <pc:sldMk cId="1519478022" sldId="256"/>
        </pc:sldMkLst>
        <pc:spChg chg="mod">
          <ac:chgData name="崇翰 廖崇翰" userId="d3f4af6e8a1d3deb" providerId="LiveId" clId="{45B046A3-8824-437A-8F67-5E824A2F4754}" dt="2022-04-25T03:21:21.284" v="28"/>
          <ac:spMkLst>
            <pc:docMk/>
            <pc:sldMk cId="1519478022" sldId="256"/>
            <ac:spMk id="2" creationId="{2FEEBEAF-E164-4A89-884A-BD79AA8BC968}"/>
          </ac:spMkLst>
        </pc:spChg>
        <pc:spChg chg="mod">
          <ac:chgData name="崇翰 廖崇翰" userId="d3f4af6e8a1d3deb" providerId="LiveId" clId="{45B046A3-8824-437A-8F67-5E824A2F4754}" dt="2022-04-25T09:07:40.689" v="661" actId="5793"/>
          <ac:spMkLst>
            <pc:docMk/>
            <pc:sldMk cId="1519478022" sldId="256"/>
            <ac:spMk id="3" creationId="{90A618C4-5C43-46D5-B44E-37D930BBE108}"/>
          </ac:spMkLst>
        </pc:spChg>
      </pc:sldChg>
      <pc:sldChg chg="addSp delSp modSp new del mod ord modTransition modClrScheme modShow chgLayout">
        <pc:chgData name="崇翰 廖崇翰" userId="d3f4af6e8a1d3deb" providerId="LiveId" clId="{45B046A3-8824-437A-8F67-5E824A2F4754}" dt="2022-04-26T15:49:13.621" v="2275" actId="47"/>
        <pc:sldMkLst>
          <pc:docMk/>
          <pc:sldMk cId="338998066" sldId="257"/>
        </pc:sldMkLst>
        <pc:spChg chg="del mod ord">
          <ac:chgData name="崇翰 廖崇翰" userId="d3f4af6e8a1d3deb" providerId="LiveId" clId="{45B046A3-8824-437A-8F67-5E824A2F4754}" dt="2022-04-25T03:21:40.751" v="31" actId="700"/>
          <ac:spMkLst>
            <pc:docMk/>
            <pc:sldMk cId="338998066" sldId="257"/>
            <ac:spMk id="2" creationId="{FD8A09BC-3A12-45D8-91C9-48908E409D35}"/>
          </ac:spMkLst>
        </pc:spChg>
        <pc:spChg chg="mod ord">
          <ac:chgData name="崇翰 廖崇翰" userId="d3f4af6e8a1d3deb" providerId="LiveId" clId="{45B046A3-8824-437A-8F67-5E824A2F4754}" dt="2022-04-25T05:16:36.451" v="631" actId="14100"/>
          <ac:spMkLst>
            <pc:docMk/>
            <pc:sldMk cId="338998066" sldId="257"/>
            <ac:spMk id="3" creationId="{0E98D6CA-A899-4A17-9DC4-602F861778FA}"/>
          </ac:spMkLst>
        </pc:spChg>
        <pc:spChg chg="add mod ord">
          <ac:chgData name="崇翰 廖崇翰" userId="d3f4af6e8a1d3deb" providerId="LiveId" clId="{45B046A3-8824-437A-8F67-5E824A2F4754}" dt="2022-04-25T03:21:40.751" v="31" actId="700"/>
          <ac:spMkLst>
            <pc:docMk/>
            <pc:sldMk cId="338998066" sldId="257"/>
            <ac:spMk id="4" creationId="{86EA9AD5-6105-4578-ABB7-A45A0544B35E}"/>
          </ac:spMkLst>
        </pc:spChg>
      </pc:sldChg>
      <pc:sldChg chg="new del">
        <pc:chgData name="崇翰 廖崇翰" userId="d3f4af6e8a1d3deb" providerId="LiveId" clId="{45B046A3-8824-437A-8F67-5E824A2F4754}" dt="2022-04-25T03:21:05.410" v="27" actId="680"/>
        <pc:sldMkLst>
          <pc:docMk/>
          <pc:sldMk cId="655835816" sldId="258"/>
        </pc:sldMkLst>
      </pc:sldChg>
      <pc:sldChg chg="new del">
        <pc:chgData name="崇翰 廖崇翰" userId="d3f4af6e8a1d3deb" providerId="LiveId" clId="{45B046A3-8824-437A-8F67-5E824A2F4754}" dt="2022-04-25T03:20:58.290" v="25" actId="680"/>
        <pc:sldMkLst>
          <pc:docMk/>
          <pc:sldMk cId="1955169360" sldId="258"/>
        </pc:sldMkLst>
      </pc:sldChg>
      <pc:sldChg chg="modSp new mod modTransition">
        <pc:chgData name="崇翰 廖崇翰" userId="d3f4af6e8a1d3deb" providerId="LiveId" clId="{45B046A3-8824-437A-8F67-5E824A2F4754}" dt="2022-04-25T14:14:07.476" v="1251"/>
        <pc:sldMkLst>
          <pc:docMk/>
          <pc:sldMk cId="3021714084" sldId="258"/>
        </pc:sldMkLst>
        <pc:spChg chg="mod">
          <ac:chgData name="崇翰 廖崇翰" userId="d3f4af6e8a1d3deb" providerId="LiveId" clId="{45B046A3-8824-437A-8F67-5E824A2F4754}" dt="2022-04-25T10:14:44.436" v="715" actId="113"/>
          <ac:spMkLst>
            <pc:docMk/>
            <pc:sldMk cId="3021714084" sldId="258"/>
            <ac:spMk id="2" creationId="{3C1474E7-37E3-4715-A608-DAF16B332B0A}"/>
          </ac:spMkLst>
        </pc:spChg>
        <pc:spChg chg="mod">
          <ac:chgData name="崇翰 廖崇翰" userId="d3f4af6e8a1d3deb" providerId="LiveId" clId="{45B046A3-8824-437A-8F67-5E824A2F4754}" dt="2022-04-25T10:14:38.709" v="714" actId="255"/>
          <ac:spMkLst>
            <pc:docMk/>
            <pc:sldMk cId="3021714084" sldId="258"/>
            <ac:spMk id="3" creationId="{9C9CA00E-30FA-4E82-B296-B4C5F8A214BE}"/>
          </ac:spMkLst>
        </pc:spChg>
      </pc:sldChg>
      <pc:sldChg chg="new del">
        <pc:chgData name="崇翰 廖崇翰" userId="d3f4af6e8a1d3deb" providerId="LiveId" clId="{45B046A3-8824-437A-8F67-5E824A2F4754}" dt="2022-04-25T03:20:57.937" v="24" actId="680"/>
        <pc:sldMkLst>
          <pc:docMk/>
          <pc:sldMk cId="1586225255" sldId="259"/>
        </pc:sldMkLst>
      </pc:sldChg>
      <pc:sldChg chg="addSp modSp new mod modTransition modNotesTx">
        <pc:chgData name="崇翰 廖崇翰" userId="d3f4af6e8a1d3deb" providerId="LiveId" clId="{45B046A3-8824-437A-8F67-5E824A2F4754}" dt="2022-04-25T16:15:46.587" v="1378" actId="20577"/>
        <pc:sldMkLst>
          <pc:docMk/>
          <pc:sldMk cId="3420578326" sldId="259"/>
        </pc:sldMkLst>
        <pc:spChg chg="mod">
          <ac:chgData name="崇翰 廖崇翰" userId="d3f4af6e8a1d3deb" providerId="LiveId" clId="{45B046A3-8824-437A-8F67-5E824A2F4754}" dt="2022-04-25T16:15:46.587" v="1378" actId="20577"/>
          <ac:spMkLst>
            <pc:docMk/>
            <pc:sldMk cId="3420578326" sldId="259"/>
            <ac:spMk id="2" creationId="{834151DD-47E4-42D0-821C-096EC064BA1B}"/>
          </ac:spMkLst>
        </pc:spChg>
        <pc:spChg chg="mod">
          <ac:chgData name="崇翰 廖崇翰" userId="d3f4af6e8a1d3deb" providerId="LiveId" clId="{45B046A3-8824-437A-8F67-5E824A2F4754}" dt="2022-04-25T13:27:48.483" v="970" actId="113"/>
          <ac:spMkLst>
            <pc:docMk/>
            <pc:sldMk cId="3420578326" sldId="259"/>
            <ac:spMk id="3" creationId="{E2D1C704-E798-4998-9711-DD9039B5C339}"/>
          </ac:spMkLst>
        </pc:spChg>
        <pc:picChg chg="add mod">
          <ac:chgData name="崇翰 廖崇翰" userId="d3f4af6e8a1d3deb" providerId="LiveId" clId="{45B046A3-8824-437A-8F67-5E824A2F4754}" dt="2022-04-25T14:31:38.615" v="1366" actId="1076"/>
          <ac:picMkLst>
            <pc:docMk/>
            <pc:sldMk cId="3420578326" sldId="259"/>
            <ac:picMk id="5" creationId="{079FCAB3-4984-47EB-B5A3-7FF6B906189B}"/>
          </ac:picMkLst>
        </pc:picChg>
        <pc:picChg chg="add mod">
          <ac:chgData name="崇翰 廖崇翰" userId="d3f4af6e8a1d3deb" providerId="LiveId" clId="{45B046A3-8824-437A-8F67-5E824A2F4754}" dt="2022-04-25T14:31:17.182" v="1358" actId="1076"/>
          <ac:picMkLst>
            <pc:docMk/>
            <pc:sldMk cId="3420578326" sldId="259"/>
            <ac:picMk id="7" creationId="{0E23F6DD-8099-466A-BF3A-25FA9AE7A523}"/>
          </ac:picMkLst>
        </pc:picChg>
      </pc:sldChg>
      <pc:sldChg chg="new del">
        <pc:chgData name="崇翰 廖崇翰" userId="d3f4af6e8a1d3deb" providerId="LiveId" clId="{45B046A3-8824-437A-8F67-5E824A2F4754}" dt="2022-04-25T09:59:15.314" v="663" actId="680"/>
        <pc:sldMkLst>
          <pc:docMk/>
          <pc:sldMk cId="3913164926" sldId="259"/>
        </pc:sldMkLst>
      </pc:sldChg>
      <pc:sldChg chg="addSp modSp add mod modTransition">
        <pc:chgData name="崇翰 廖崇翰" userId="d3f4af6e8a1d3deb" providerId="LiveId" clId="{45B046A3-8824-437A-8F67-5E824A2F4754}" dt="2022-04-25T14:27:19.179" v="1347" actId="1076"/>
        <pc:sldMkLst>
          <pc:docMk/>
          <pc:sldMk cId="1775992443" sldId="260"/>
        </pc:sldMkLst>
        <pc:spChg chg="mod">
          <ac:chgData name="崇翰 廖崇翰" userId="d3f4af6e8a1d3deb" providerId="LiveId" clId="{45B046A3-8824-437A-8F67-5E824A2F4754}" dt="2022-04-25T13:41:24.504" v="1082" actId="20577"/>
          <ac:spMkLst>
            <pc:docMk/>
            <pc:sldMk cId="1775992443" sldId="260"/>
            <ac:spMk id="2" creationId="{834151DD-47E4-42D0-821C-096EC064BA1B}"/>
          </ac:spMkLst>
        </pc:spChg>
        <pc:spChg chg="mod">
          <ac:chgData name="崇翰 廖崇翰" userId="d3f4af6e8a1d3deb" providerId="LiveId" clId="{45B046A3-8824-437A-8F67-5E824A2F4754}" dt="2022-04-25T14:19:50.572" v="1280"/>
          <ac:spMkLst>
            <pc:docMk/>
            <pc:sldMk cId="1775992443" sldId="260"/>
            <ac:spMk id="3" creationId="{E2D1C704-E798-4998-9711-DD9039B5C339}"/>
          </ac:spMkLst>
        </pc:spChg>
        <pc:spChg chg="add mod">
          <ac:chgData name="崇翰 廖崇翰" userId="d3f4af6e8a1d3deb" providerId="LiveId" clId="{45B046A3-8824-437A-8F67-5E824A2F4754}" dt="2022-04-25T14:19:35.043" v="1279" actId="1076"/>
          <ac:spMkLst>
            <pc:docMk/>
            <pc:sldMk cId="1775992443" sldId="260"/>
            <ac:spMk id="8" creationId="{0BF56F91-DB8F-4923-ABC5-A441EC5645B0}"/>
          </ac:spMkLst>
        </pc:spChg>
        <pc:spChg chg="add mod">
          <ac:chgData name="崇翰 廖崇翰" userId="d3f4af6e8a1d3deb" providerId="LiveId" clId="{45B046A3-8824-437A-8F67-5E824A2F4754}" dt="2022-04-25T14:23:53.069" v="1320" actId="1076"/>
          <ac:spMkLst>
            <pc:docMk/>
            <pc:sldMk cId="1775992443" sldId="260"/>
            <ac:spMk id="10" creationId="{861376A1-1A6D-4863-8D33-CF3B72A2E42B}"/>
          </ac:spMkLst>
        </pc:spChg>
        <pc:spChg chg="add mod">
          <ac:chgData name="崇翰 廖崇翰" userId="d3f4af6e8a1d3deb" providerId="LiveId" clId="{45B046A3-8824-437A-8F67-5E824A2F4754}" dt="2022-04-25T14:24:36.455" v="1331" actId="1076"/>
          <ac:spMkLst>
            <pc:docMk/>
            <pc:sldMk cId="1775992443" sldId="260"/>
            <ac:spMk id="12" creationId="{53142612-F343-4168-9C40-ADEB0A08E6FB}"/>
          </ac:spMkLst>
        </pc:spChg>
        <pc:graphicFrameChg chg="add mod modGraphic">
          <ac:chgData name="崇翰 廖崇翰" userId="d3f4af6e8a1d3deb" providerId="LiveId" clId="{45B046A3-8824-437A-8F67-5E824A2F4754}" dt="2022-04-25T14:26:14.165" v="1342" actId="1076"/>
          <ac:graphicFrameMkLst>
            <pc:docMk/>
            <pc:sldMk cId="1775992443" sldId="260"/>
            <ac:graphicFrameMk id="6" creationId="{87ACCF27-5604-4F4E-914F-0E1164BD62B3}"/>
          </ac:graphicFrameMkLst>
        </pc:graphicFrameChg>
        <pc:picChg chg="add mod">
          <ac:chgData name="崇翰 廖崇翰" userId="d3f4af6e8a1d3deb" providerId="LiveId" clId="{45B046A3-8824-437A-8F67-5E824A2F4754}" dt="2022-04-25T14:27:19.179" v="1347" actId="1076"/>
          <ac:picMkLst>
            <pc:docMk/>
            <pc:sldMk cId="1775992443" sldId="260"/>
            <ac:picMk id="5" creationId="{F5F4EC31-11C3-4CED-8AA1-C3752EADE2DB}"/>
          </ac:picMkLst>
        </pc:picChg>
      </pc:sldChg>
      <pc:sldChg chg="modSp add mod ord modTransition modShow">
        <pc:chgData name="崇翰 廖崇翰" userId="d3f4af6e8a1d3deb" providerId="LiveId" clId="{45B046A3-8824-437A-8F67-5E824A2F4754}" dt="2022-04-26T15:49:47.584" v="2276" actId="729"/>
        <pc:sldMkLst>
          <pc:docMk/>
          <pc:sldMk cId="2679963907" sldId="261"/>
        </pc:sldMkLst>
        <pc:spChg chg="mod">
          <ac:chgData name="崇翰 廖崇翰" userId="d3f4af6e8a1d3deb" providerId="LiveId" clId="{45B046A3-8824-437A-8F67-5E824A2F4754}" dt="2022-04-25T17:20:29.338" v="1858" actId="20577"/>
          <ac:spMkLst>
            <pc:docMk/>
            <pc:sldMk cId="2679963907" sldId="261"/>
            <ac:spMk id="2" creationId="{834151DD-47E4-42D0-821C-096EC064BA1B}"/>
          </ac:spMkLst>
        </pc:spChg>
        <pc:spChg chg="mod">
          <ac:chgData name="崇翰 廖崇翰" userId="d3f4af6e8a1d3deb" providerId="LiveId" clId="{45B046A3-8824-437A-8F67-5E824A2F4754}" dt="2022-04-25T16:41:09.413" v="1396" actId="113"/>
          <ac:spMkLst>
            <pc:docMk/>
            <pc:sldMk cId="2679963907" sldId="261"/>
            <ac:spMk id="3" creationId="{E2D1C704-E798-4998-9711-DD9039B5C339}"/>
          </ac:spMkLst>
        </pc:spChg>
      </pc:sldChg>
      <pc:sldChg chg="addSp modSp add mod modTransition modClrScheme chgLayout">
        <pc:chgData name="崇翰 廖崇翰" userId="d3f4af6e8a1d3deb" providerId="LiveId" clId="{45B046A3-8824-437A-8F67-5E824A2F4754}" dt="2022-04-25T14:14:07.479" v="1255"/>
        <pc:sldMkLst>
          <pc:docMk/>
          <pc:sldMk cId="2536373932" sldId="351"/>
        </pc:sldMkLst>
        <pc:spChg chg="mod ord">
          <ac:chgData name="崇翰 廖崇翰" userId="d3f4af6e8a1d3deb" providerId="LiveId" clId="{45B046A3-8824-437A-8F67-5E824A2F4754}" dt="2022-04-25T13:27:43.957" v="969" actId="113"/>
          <ac:spMkLst>
            <pc:docMk/>
            <pc:sldMk cId="2536373932" sldId="351"/>
            <ac:spMk id="2" creationId="{00000000-0000-0000-0000-000000000000}"/>
          </ac:spMkLst>
        </pc:spChg>
        <pc:spChg chg="mod ord">
          <ac:chgData name="崇翰 廖崇翰" userId="d3f4af6e8a1d3deb" providerId="LiveId" clId="{45B046A3-8824-437A-8F67-5E824A2F4754}" dt="2022-04-25T13:27:31.402" v="967" actId="255"/>
          <ac:spMkLst>
            <pc:docMk/>
            <pc:sldMk cId="2536373932" sldId="351"/>
            <ac:spMk id="3" creationId="{00000000-0000-0000-0000-000000000000}"/>
          </ac:spMkLst>
        </pc:spChg>
        <pc:spChg chg="add mod">
          <ac:chgData name="崇翰 廖崇翰" userId="d3f4af6e8a1d3deb" providerId="LiveId" clId="{45B046A3-8824-437A-8F67-5E824A2F4754}" dt="2022-04-25T13:27:38.447" v="968" actId="255"/>
          <ac:spMkLst>
            <pc:docMk/>
            <pc:sldMk cId="2536373932" sldId="351"/>
            <ac:spMk id="5" creationId="{15C5E6A2-E0DC-44C4-84E9-CDB8105FF9D3}"/>
          </ac:spMkLst>
        </pc:spChg>
        <pc:cxnChg chg="add mod">
          <ac:chgData name="崇翰 廖崇翰" userId="d3f4af6e8a1d3deb" providerId="LiveId" clId="{45B046A3-8824-437A-8F67-5E824A2F4754}" dt="2022-04-25T13:34:09.645" v="983" actId="1076"/>
          <ac:cxnSpMkLst>
            <pc:docMk/>
            <pc:sldMk cId="2536373932" sldId="351"/>
            <ac:cxnSpMk id="7" creationId="{DD391ABD-8501-4107-8686-61ABC9F46527}"/>
          </ac:cxnSpMkLst>
        </pc:cxnChg>
      </pc:sldChg>
      <pc:sldChg chg="new del">
        <pc:chgData name="崇翰 廖崇翰" userId="d3f4af6e8a1d3deb" providerId="LiveId" clId="{45B046A3-8824-437A-8F67-5E824A2F4754}" dt="2022-04-25T13:25:00.721" v="945" actId="680"/>
        <pc:sldMkLst>
          <pc:docMk/>
          <pc:sldMk cId="2747797894" sldId="352"/>
        </pc:sldMkLst>
      </pc:sldChg>
      <pc:sldChg chg="new del">
        <pc:chgData name="崇翰 廖崇翰" userId="d3f4af6e8a1d3deb" providerId="LiveId" clId="{45B046A3-8824-437A-8F67-5E824A2F4754}" dt="2022-04-25T12:49:34.915" v="872" actId="680"/>
        <pc:sldMkLst>
          <pc:docMk/>
          <pc:sldMk cId="3676334514" sldId="352"/>
        </pc:sldMkLst>
      </pc:sldChg>
      <pc:sldChg chg="modSp add mod ord modShow">
        <pc:chgData name="崇翰 廖崇翰" userId="d3f4af6e8a1d3deb" providerId="LiveId" clId="{45B046A3-8824-437A-8F67-5E824A2F4754}" dt="2022-04-26T15:49:50.728" v="2277" actId="729"/>
        <pc:sldMkLst>
          <pc:docMk/>
          <pc:sldMk cId="4041415723" sldId="352"/>
        </pc:sldMkLst>
        <pc:spChg chg="mod">
          <ac:chgData name="崇翰 廖崇翰" userId="d3f4af6e8a1d3deb" providerId="LiveId" clId="{45B046A3-8824-437A-8F67-5E824A2F4754}" dt="2022-04-25T17:49:29.301" v="2257" actId="14100"/>
          <ac:spMkLst>
            <pc:docMk/>
            <pc:sldMk cId="4041415723" sldId="352"/>
            <ac:spMk id="2" creationId="{834151DD-47E4-42D0-821C-096EC064BA1B}"/>
          </ac:spMkLst>
        </pc:spChg>
        <pc:spChg chg="mod">
          <ac:chgData name="崇翰 廖崇翰" userId="d3f4af6e8a1d3deb" providerId="LiveId" clId="{45B046A3-8824-437A-8F67-5E824A2F4754}" dt="2022-04-25T17:49:58.374" v="2273" actId="20577"/>
          <ac:spMkLst>
            <pc:docMk/>
            <pc:sldMk cId="4041415723" sldId="352"/>
            <ac:spMk id="3" creationId="{E2D1C704-E798-4998-9711-DD9039B5C339}"/>
          </ac:spMkLst>
        </pc:spChg>
      </pc:sldChg>
      <pc:sldChg chg="add del ord">
        <pc:chgData name="崇翰 廖崇翰" userId="d3f4af6e8a1d3deb" providerId="LiveId" clId="{45B046A3-8824-437A-8F67-5E824A2F4754}" dt="2022-04-25T17:55:07.016" v="2274" actId="47"/>
        <pc:sldMkLst>
          <pc:docMk/>
          <pc:sldMk cId="488529957" sldId="35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5CB8B-83F4-4F0E-8DE0-3463A8910ACF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089F4-DA4F-4509-BF1C-2DC68120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01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特徵詞選取最大的目標是降低實驗時的複雜度</a:t>
            </a:r>
            <a:r>
              <a:rPr lang="en-US" altLang="zh-TW" sz="1200" dirty="0"/>
              <a:t>(</a:t>
            </a:r>
            <a:r>
              <a:rPr lang="zh-TW" altLang="en-US" sz="1200" dirty="0"/>
              <a:t>資料的維度</a:t>
            </a:r>
            <a:r>
              <a:rPr lang="en-US" altLang="zh-TW" sz="1200" dirty="0"/>
              <a:t>)</a:t>
            </a:r>
            <a:r>
              <a:rPr lang="zh-TW" altLang="en-US" sz="1200" dirty="0"/>
              <a:t>， 但又盡量不減低分析的精確度</a:t>
            </a:r>
            <a:r>
              <a:rPr lang="en-US" altLang="zh-TW" sz="1200" dirty="0"/>
              <a:t>(</a:t>
            </a:r>
            <a:r>
              <a:rPr lang="zh-TW" altLang="en-US" sz="1200" dirty="0"/>
              <a:t>正確率</a:t>
            </a:r>
            <a:r>
              <a:rPr lang="en-US" altLang="zh-TW" sz="1200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089F4-DA4F-4509-BF1C-2DC68120EFF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22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章節標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title"/>
          </p:nvPr>
        </p:nvSpPr>
        <p:spPr>
          <a:xfrm>
            <a:off x="838200" y="2337112"/>
            <a:ext cx="10515600" cy="121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800">
                <a:solidFill>
                  <a:srgbClr val="0B436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7EA9DBB-9B61-4C35-B815-E895BE14C8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Google Shape;17;p9"/>
          <p:cNvSpPr/>
          <p:nvPr/>
        </p:nvSpPr>
        <p:spPr>
          <a:xfrm>
            <a:off x="1" y="6619224"/>
            <a:ext cx="12192000" cy="238777"/>
          </a:xfrm>
          <a:prstGeom prst="rect">
            <a:avLst/>
          </a:prstGeom>
          <a:solidFill>
            <a:srgbClr val="0E4369"/>
          </a:solidFill>
          <a:ln w="12700" cap="flat" cmpd="sng">
            <a:solidFill>
              <a:srgbClr val="0E43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9"/>
          <p:cNvSpPr txBox="1"/>
          <p:nvPr/>
        </p:nvSpPr>
        <p:spPr>
          <a:xfrm>
            <a:off x="8941565" y="656094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347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直排標題及文字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 rot="5400000">
            <a:off x="7133432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7EA9DBB-9B61-4C35-B815-E895BE14C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16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7273BB-5775-4CD1-9615-BD8FA15E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BC4CF7-CBF3-4A98-B37E-445ECA68F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230538-EF23-40BA-8119-D841D6F5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2C1D-B334-4F04-8477-9147D69A1C5C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9C685F-3B8D-46D9-BCED-F2EF3261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446037-3B82-41ED-9077-448729B7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9DBB-9B61-4C35-B815-E895BE14C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310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09600" y="1714488"/>
            <a:ext cx="9956800" cy="4759464"/>
          </a:xfrm>
        </p:spPr>
        <p:txBody>
          <a:bodyPr/>
          <a:lstStyle>
            <a:lvl1pPr>
              <a:defRPr baseline="0">
                <a:latin typeface="+mj-lt"/>
                <a:ea typeface="標楷體" pitchFamily="65" charset="-120"/>
              </a:defRPr>
            </a:lvl1pPr>
            <a:lvl2pPr>
              <a:defRPr baseline="0">
                <a:latin typeface="+mj-lt"/>
                <a:ea typeface="標楷體" pitchFamily="65" charset="-120"/>
              </a:defRPr>
            </a:lvl2pPr>
            <a:lvl3pPr>
              <a:defRPr sz="1900" baseline="0">
                <a:latin typeface="+mj-lt"/>
                <a:ea typeface="標楷體" pitchFamily="65" charset="-120"/>
              </a:defRPr>
            </a:lvl3pPr>
            <a:lvl4pPr>
              <a:defRPr baseline="0">
                <a:latin typeface="+mj-lt"/>
                <a:ea typeface="標楷體" pitchFamily="65" charset="-120"/>
              </a:defRPr>
            </a:lvl4pPr>
            <a:lvl5pPr>
              <a:defRPr baseline="0">
                <a:latin typeface="+mj-lt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rtlCol="0"/>
          <a:lstStyle/>
          <a:p>
            <a:fld id="{57E169D1-FD8F-4286-9D28-09B5A7788756}" type="datetime1">
              <a:rPr lang="zh-TW" altLang="en-US" smtClean="0"/>
              <a:t>2022/4/26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rtlCol="0"/>
          <a:lstStyle/>
          <a:p>
            <a:endParaRPr lang="zh-TW" altLang="en-US" dirty="0"/>
          </a:p>
        </p:txBody>
      </p:sp>
      <p:pic>
        <p:nvPicPr>
          <p:cNvPr id="6" name="圖片 5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15525" y="135236"/>
            <a:ext cx="1727200" cy="57912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10522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標題投影片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subTitle" idx="1"/>
          </p:nvPr>
        </p:nvSpPr>
        <p:spPr>
          <a:xfrm>
            <a:off x="507235" y="868734"/>
            <a:ext cx="11177531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507235" y="159739"/>
            <a:ext cx="11177531" cy="463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400">
                <a:solidFill>
                  <a:srgbClr val="0B436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cxnSp>
        <p:nvCxnSpPr>
          <p:cNvPr id="24" name="Google Shape;24;p7"/>
          <p:cNvCxnSpPr/>
          <p:nvPr/>
        </p:nvCxnSpPr>
        <p:spPr>
          <a:xfrm>
            <a:off x="0" y="661984"/>
            <a:ext cx="12192000" cy="0"/>
          </a:xfrm>
          <a:prstGeom prst="straightConnector1">
            <a:avLst/>
          </a:prstGeom>
          <a:noFill/>
          <a:ln w="28575" cap="flat" cmpd="sng">
            <a:solidFill>
              <a:srgbClr val="0E43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5;p7"/>
          <p:cNvSpPr/>
          <p:nvPr/>
        </p:nvSpPr>
        <p:spPr>
          <a:xfrm>
            <a:off x="1" y="6619224"/>
            <a:ext cx="12192000" cy="238777"/>
          </a:xfrm>
          <a:prstGeom prst="rect">
            <a:avLst/>
          </a:prstGeom>
          <a:solidFill>
            <a:srgbClr val="0E4369"/>
          </a:solidFill>
          <a:ln w="12700" cap="flat" cmpd="sng">
            <a:solidFill>
              <a:srgbClr val="0E43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941565" y="656094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47EA9DBB-9B61-4C35-B815-E895BE14C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18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兩個內容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Google Shape;31;p1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7EA9DBB-9B61-4C35-B815-E895BE14C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08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比較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7EA9DBB-9B61-4C35-B815-E895BE14C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67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只有標題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7EA9DBB-9B61-4C35-B815-E895BE14C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12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空白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7EA9DBB-9B61-4C35-B815-E895BE14C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88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含標題的內容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400"/>
            </a:lvl1pPr>
            <a:lvl2pPr marL="914400" lvl="1" indent="-406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0"/>
            </a:lvl2pPr>
            <a:lvl3pPr marL="1371600" lvl="2" indent="-381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828800" lvl="3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4pPr>
            <a:lvl5pPr marL="2286000" lvl="4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5pPr>
            <a:lvl6pPr marL="2743200" lvl="5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6pPr>
            <a:lvl7pPr marL="3200400" lvl="6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7pPr>
            <a:lvl8pPr marL="3657600" lvl="7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8pPr>
            <a:lvl9pPr marL="4114800" lvl="8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7EA9DBB-9B61-4C35-B815-E895BE14C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28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含標題的圖片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61" name="Google Shape;61;p15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7EA9DBB-9B61-4C35-B815-E895BE14C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43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標題及直排文字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7EA9DBB-9B61-4C35-B815-E895BE14C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70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7EA9DBB-9B61-4C35-B815-E895BE14C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8614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arser.speech.cm.nctu.edu.tw/" TargetMode="External"/><Relationship Id="rId2" Type="http://schemas.openxmlformats.org/officeDocument/2006/relationships/hyperlink" Target="http://ckipsvr.iis.sinica.edu.tw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p.stanford.edu/software/segmenter.s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474E7-37E3-4715-A608-DAF16B33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基金簡介與相關文獻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9CA00E-30FA-4E82-B296-B4C5F8A21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廖萱昀</a:t>
            </a:r>
          </a:p>
        </p:txBody>
      </p:sp>
    </p:spTree>
    <p:extLst>
      <p:ext uri="{BB962C8B-B14F-4D97-AF65-F5344CB8AC3E}">
        <p14:creationId xmlns:p14="http://schemas.microsoft.com/office/powerpoint/2010/main" val="302171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834151DD-47E4-42D0-821C-096EC064B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235" y="868734"/>
            <a:ext cx="11177531" cy="55425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共同基金（</a:t>
            </a:r>
            <a:r>
              <a:rPr lang="en-US" altLang="zh-TW" dirty="0"/>
              <a:t>Mutual Fund</a:t>
            </a:r>
            <a:r>
              <a:rPr lang="zh-TW" altLang="en-US" dirty="0"/>
              <a:t>）</a:t>
            </a:r>
            <a:r>
              <a:rPr lang="en-US" altLang="zh-TW" dirty="0"/>
              <a:t>:</a:t>
            </a:r>
            <a:r>
              <a:rPr lang="zh-TW" altLang="en-US" dirty="0"/>
              <a:t> 集合一群人的資金，投資於股票、債券、貨幣市場或其他金融資產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費用</a:t>
            </a:r>
            <a:r>
              <a:rPr lang="en-US" altLang="zh-TW" dirty="0"/>
              <a:t>:</a:t>
            </a:r>
            <a:r>
              <a:rPr lang="zh-TW" altLang="en-US" dirty="0"/>
              <a:t> 包含手續費、賬戶管理費、經理費、保管費等費用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特色</a:t>
            </a:r>
            <a:r>
              <a:rPr lang="en-US" altLang="zh-TW" dirty="0"/>
              <a:t>:</a:t>
            </a:r>
          </a:p>
          <a:p>
            <a:pPr marL="393700" indent="-342900">
              <a:buAutoNum type="arabicPeriod"/>
            </a:pPr>
            <a:r>
              <a:rPr lang="zh-TW" altLang="en-US" dirty="0"/>
              <a:t>屬於公募基金</a:t>
            </a:r>
            <a:r>
              <a:rPr lang="en-US" altLang="zh-TW" dirty="0"/>
              <a:t>(</a:t>
            </a:r>
            <a:r>
              <a:rPr lang="zh-TW" altLang="en-US" dirty="0"/>
              <a:t>公開募集資金的基金</a:t>
            </a:r>
            <a:r>
              <a:rPr lang="en-US" altLang="zh-TW" dirty="0"/>
              <a:t>)</a:t>
            </a:r>
            <a:r>
              <a:rPr lang="zh-TW" altLang="en-US" dirty="0"/>
              <a:t>，任何人隨時可以申購或贖回</a:t>
            </a:r>
            <a:endParaRPr lang="en-US" altLang="zh-TW" dirty="0"/>
          </a:p>
          <a:p>
            <a:pPr marL="393700" indent="-342900">
              <a:buAutoNum type="arabicPeriod"/>
            </a:pPr>
            <a:r>
              <a:rPr lang="zh-TW" altLang="en-US" dirty="0"/>
              <a:t>一般投資人可以較低的資金規模，投資由專業經理人管理的多樣化投資組合，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接觸到各國股票、債券、原物料、房地產等等</a:t>
            </a:r>
            <a:endParaRPr lang="en-US" altLang="zh-TW" dirty="0"/>
          </a:p>
          <a:p>
            <a:pPr marL="3365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限制</a:t>
            </a:r>
            <a:r>
              <a:rPr lang="en-US" altLang="zh-TW" dirty="0"/>
              <a:t>:</a:t>
            </a:r>
          </a:p>
          <a:p>
            <a:pPr marL="393700" indent="-342900">
              <a:buAutoNum type="arabicPeriod"/>
            </a:pPr>
            <a:r>
              <a:rPr lang="zh-TW" altLang="en-US" dirty="0"/>
              <a:t>經理人要買標的之前要撰寫報告</a:t>
            </a:r>
            <a:endParaRPr lang="en-US" altLang="zh-TW" dirty="0"/>
          </a:p>
          <a:p>
            <a:pPr marL="393700" indent="-342900">
              <a:buAutoNum type="arabicPeriod"/>
            </a:pPr>
            <a:r>
              <a:rPr lang="zh-TW" altLang="en-US" dirty="0"/>
              <a:t>有些股票或衍生性商品不允許購買</a:t>
            </a:r>
            <a:endParaRPr lang="en-US" altLang="zh-TW" dirty="0"/>
          </a:p>
          <a:p>
            <a:pPr marL="393700" indent="-342900">
              <a:buAutoNum type="arabicPeriod"/>
            </a:pPr>
            <a:r>
              <a:rPr lang="zh-TW" altLang="en-US" dirty="0"/>
              <a:t>定期公布基金成效</a:t>
            </a:r>
            <a:r>
              <a:rPr lang="en-US" altLang="zh-TW" dirty="0"/>
              <a:t>(</a:t>
            </a:r>
            <a:r>
              <a:rPr lang="zh-TW" altLang="en-US" dirty="0"/>
              <a:t>投資月報</a:t>
            </a:r>
            <a:r>
              <a:rPr lang="en-US" altLang="zh-TW" dirty="0"/>
              <a:t>)</a:t>
            </a:r>
          </a:p>
          <a:p>
            <a:pPr marL="393700" indent="-342900">
              <a:buAutoNum type="arabicPeriod"/>
            </a:pPr>
            <a:r>
              <a:rPr lang="zh-TW" altLang="en-US" dirty="0"/>
              <a:t>單一持股不能超過特定比例等等</a:t>
            </a:r>
            <a:endParaRPr lang="en-US" altLang="zh-TW" dirty="0"/>
          </a:p>
          <a:p>
            <a:pPr marL="3365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投資人獲利來源</a:t>
            </a:r>
            <a:r>
              <a:rPr lang="en-US" altLang="zh-TW" dirty="0"/>
              <a:t>:</a:t>
            </a:r>
          </a:p>
          <a:p>
            <a:pPr marL="393700" indent="-342900">
              <a:buAutoNum type="arabicPeriod"/>
            </a:pPr>
            <a:r>
              <a:rPr lang="zh-TW" altLang="en-US" dirty="0"/>
              <a:t>基金配息</a:t>
            </a:r>
            <a:endParaRPr lang="en-US" altLang="zh-TW" dirty="0"/>
          </a:p>
          <a:p>
            <a:pPr marL="393700" indent="-342900">
              <a:buAutoNum type="arabicPeriod"/>
            </a:pPr>
            <a:r>
              <a:rPr lang="zh-TW" altLang="en-US" dirty="0"/>
              <a:t>出售基金</a:t>
            </a:r>
            <a:r>
              <a:rPr lang="en-US" altLang="zh-TW" dirty="0"/>
              <a:t>(</a:t>
            </a:r>
            <a:r>
              <a:rPr lang="zh-TW" altLang="en-US" dirty="0"/>
              <a:t>售出淨值</a:t>
            </a:r>
            <a:r>
              <a:rPr lang="en-US" altLang="zh-TW" dirty="0"/>
              <a:t>&gt;</a:t>
            </a:r>
            <a:r>
              <a:rPr lang="zh-TW" altLang="en-US" dirty="0"/>
              <a:t>買入淨值</a:t>
            </a:r>
            <a:r>
              <a:rPr lang="en-US" altLang="zh-TW" dirty="0"/>
              <a:t>)</a:t>
            </a:r>
          </a:p>
          <a:p>
            <a:pPr marL="50800" indent="0"/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2D1C704-E798-4998-9711-DD9039B5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什麼是基金</a:t>
            </a:r>
            <a:r>
              <a:rPr lang="en-US" altLang="zh-TW" b="1" dirty="0"/>
              <a:t>?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679963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834151DD-47E4-42D0-821C-096EC064B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235" y="868734"/>
            <a:ext cx="11177531" cy="25602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基本資料</a:t>
            </a:r>
            <a:r>
              <a:rPr lang="en-US" altLang="zh-TW" dirty="0"/>
              <a:t>:</a:t>
            </a:r>
            <a:r>
              <a:rPr lang="zh-TW" altLang="en-US" dirty="0"/>
              <a:t> 基金規模、每年經理費、風險等級等等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主要持有標的</a:t>
            </a:r>
            <a:r>
              <a:rPr lang="en-US" altLang="zh-TW" dirty="0"/>
              <a:t>:</a:t>
            </a:r>
            <a:r>
              <a:rPr lang="zh-TW" altLang="en-US" dirty="0"/>
              <a:t> 前十大標的</a:t>
            </a:r>
            <a:r>
              <a:rPr lang="en-US" altLang="zh-TW" dirty="0"/>
              <a:t>(</a:t>
            </a:r>
            <a:r>
              <a:rPr lang="zh-TW" altLang="en-US" dirty="0"/>
              <a:t>公司、國家、產業、百分比</a:t>
            </a:r>
            <a:r>
              <a:rPr lang="en-US" altLang="zh-TW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投資組合行業分布</a:t>
            </a:r>
            <a:r>
              <a:rPr lang="en-US" altLang="zh-TW" dirty="0"/>
              <a:t>:</a:t>
            </a:r>
            <a:r>
              <a:rPr lang="zh-TW" altLang="en-US" dirty="0"/>
              <a:t>各行業百分比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基金績效與走勢圖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zh-TW" altLang="en-US" dirty="0"/>
              <a:t>個月、</a:t>
            </a:r>
            <a:r>
              <a:rPr lang="en-US" altLang="zh-TW" dirty="0"/>
              <a:t>6</a:t>
            </a:r>
            <a:r>
              <a:rPr lang="zh-TW" altLang="en-US" dirty="0"/>
              <a:t>個月、</a:t>
            </a:r>
            <a:r>
              <a:rPr lang="en-US" altLang="zh-TW" dirty="0"/>
              <a:t>1</a:t>
            </a:r>
            <a:r>
              <a:rPr lang="zh-TW" altLang="en-US" dirty="0"/>
              <a:t>年、</a:t>
            </a:r>
            <a:r>
              <a:rPr lang="en-US" altLang="zh-TW" dirty="0"/>
              <a:t>2</a:t>
            </a:r>
            <a:r>
              <a:rPr lang="zh-TW" altLang="en-US" dirty="0"/>
              <a:t>年、</a:t>
            </a:r>
            <a:r>
              <a:rPr lang="en-US" altLang="zh-TW" dirty="0"/>
              <a:t>3</a:t>
            </a:r>
            <a:r>
              <a:rPr lang="zh-TW" altLang="en-US" dirty="0"/>
              <a:t>年、</a:t>
            </a:r>
            <a:r>
              <a:rPr lang="en-US" altLang="zh-TW" dirty="0"/>
              <a:t>5</a:t>
            </a:r>
            <a:r>
              <a:rPr lang="zh-TW" altLang="en-US" dirty="0"/>
              <a:t>年累積報酬率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2D1C704-E798-4998-9711-DD9039B5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揭露資訊</a:t>
            </a:r>
            <a:r>
              <a:rPr lang="en-US" altLang="zh-TW" b="1" dirty="0"/>
              <a:t>(</a:t>
            </a:r>
            <a:r>
              <a:rPr lang="zh-TW" altLang="en-US" b="1" dirty="0"/>
              <a:t>每月更新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041415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834151DD-47E4-42D0-821C-096EC064B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235" y="868733"/>
            <a:ext cx="11177531" cy="5490025"/>
          </a:xfrm>
        </p:spPr>
        <p:txBody>
          <a:bodyPr>
            <a:normAutofit/>
          </a:bodyPr>
          <a:lstStyle/>
          <a:p>
            <a:pPr marL="336550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資料庫</a:t>
            </a:r>
            <a:r>
              <a:rPr lang="en-US" altLang="zh-TW" sz="1600" dirty="0"/>
              <a:t>:</a:t>
            </a:r>
            <a:r>
              <a:rPr lang="zh-TW" altLang="en-US" sz="1600" dirty="0"/>
              <a:t> 聯合知識庫</a:t>
            </a:r>
            <a:endParaRPr lang="en-US" altLang="zh-TW" sz="1600" dirty="0"/>
          </a:p>
          <a:p>
            <a:pPr marL="336550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資料處理流程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endParaRPr lang="en-US" altLang="zh-TW" sz="1600" dirty="0"/>
          </a:p>
          <a:p>
            <a:pPr marL="393700" indent="-342900">
              <a:buFont typeface="+mj-lt"/>
              <a:buAutoNum type="arabicPeriod"/>
            </a:pPr>
            <a:r>
              <a:rPr lang="zh-TW" altLang="en-US" sz="1600" dirty="0"/>
              <a:t>網路下載程式</a:t>
            </a:r>
            <a:r>
              <a:rPr lang="en-US" altLang="zh-TW" sz="1600" dirty="0"/>
              <a:t>(Crawling)</a:t>
            </a:r>
            <a:r>
              <a:rPr lang="zh-TW" altLang="en-US" sz="1600" dirty="0"/>
              <a:t>與解析程式</a:t>
            </a:r>
            <a:r>
              <a:rPr lang="en-US" altLang="zh-TW" sz="1600" dirty="0"/>
              <a:t>(Parsing)</a:t>
            </a:r>
            <a:r>
              <a:rPr lang="zh-TW" altLang="en-US" sz="1600" dirty="0"/>
              <a:t>的建置</a:t>
            </a:r>
            <a:r>
              <a:rPr lang="en-US" altLang="zh-TW" sz="1600" dirty="0"/>
              <a:t>:</a:t>
            </a:r>
            <a:r>
              <a:rPr lang="zh-TW" altLang="en-US" sz="1600" dirty="0"/>
              <a:t> 關鍵字搜尋相關新聞，自動化進行新聞的下載並進行內容解析，擷取有用資訊，如：新聞標題、日期、 內文</a:t>
            </a:r>
            <a:r>
              <a:rPr lang="en-US" altLang="zh-TW" sz="1600" dirty="0"/>
              <a:t>…</a:t>
            </a:r>
            <a:r>
              <a:rPr lang="zh-TW" altLang="en-US" sz="1600" dirty="0"/>
              <a:t>等</a:t>
            </a:r>
            <a:endParaRPr lang="en-US" altLang="zh-TW" sz="1600" dirty="0"/>
          </a:p>
          <a:p>
            <a:pPr marL="393700" indent="-342900">
              <a:buFont typeface="+mj-lt"/>
              <a:buAutoNum type="arabicPeriod"/>
            </a:pPr>
            <a:r>
              <a:rPr lang="zh-TW" altLang="en-US" sz="1600" dirty="0"/>
              <a:t>斷詞標記</a:t>
            </a:r>
            <a:r>
              <a:rPr lang="en-US" altLang="zh-TW" sz="1600" dirty="0"/>
              <a:t>(Part-Of-Speech Tagging)</a:t>
            </a:r>
            <a:r>
              <a:rPr lang="zh-TW" altLang="en-US" sz="1600" dirty="0"/>
              <a:t>步驟：利用中央研究院提供的中文斷詞系統</a:t>
            </a:r>
            <a:r>
              <a:rPr lang="en-US" altLang="zh-TW" sz="1600" dirty="0"/>
              <a:t>(CKIP)</a:t>
            </a:r>
            <a:r>
              <a:rPr lang="zh-TW" altLang="en-US" sz="1600" dirty="0"/>
              <a:t>進行中文斷詞步驟，該系統可以將中文文章以最小有意義的詞為單位進行詞的切分，並標記上詞性</a:t>
            </a:r>
            <a:endParaRPr lang="en-US" altLang="zh-TW" sz="1600" dirty="0"/>
          </a:p>
          <a:p>
            <a:pPr marL="393700" indent="-342900">
              <a:buFont typeface="+mj-lt"/>
              <a:buAutoNum type="arabicPeriod"/>
            </a:pPr>
            <a:r>
              <a:rPr lang="zh-TW" altLang="en-US" sz="1600" dirty="0"/>
              <a:t>依時點揀選及合併文章</a:t>
            </a:r>
            <a:r>
              <a:rPr lang="en-US" altLang="zh-TW" sz="1600" dirty="0"/>
              <a:t>(Aggregating Data)</a:t>
            </a:r>
            <a:r>
              <a:rPr lang="zh-TW" altLang="en-US" sz="1600" dirty="0"/>
              <a:t>：以交易日為單位建立資料，並往前選擇 </a:t>
            </a:r>
            <a:r>
              <a:rPr lang="en-US" altLang="zh-TW" sz="1600" dirty="0"/>
              <a:t>n </a:t>
            </a:r>
            <a:r>
              <a:rPr lang="zh-TW" altLang="en-US" sz="1600" dirty="0"/>
              <a:t>日的個股新聞合併為該交易日的預測資訊。例如</a:t>
            </a:r>
            <a:r>
              <a:rPr lang="en-US" altLang="zh-TW" sz="1600" dirty="0"/>
              <a:t>:</a:t>
            </a:r>
            <a:r>
              <a:rPr lang="zh-TW" altLang="en-US" sz="1600" dirty="0"/>
              <a:t>  </a:t>
            </a:r>
            <a:r>
              <a:rPr lang="en-US" altLang="zh-TW" sz="1600" dirty="0"/>
              <a:t>5/4</a:t>
            </a:r>
            <a:r>
              <a:rPr lang="zh-TW" altLang="en-US" sz="1600" dirty="0"/>
              <a:t>即合併 </a:t>
            </a:r>
            <a:r>
              <a:rPr lang="en-US" altLang="zh-TW" sz="1600" dirty="0"/>
              <a:t>5/1</a:t>
            </a:r>
            <a:r>
              <a:rPr lang="zh-TW" altLang="en-US" sz="1600" dirty="0"/>
              <a:t>、</a:t>
            </a:r>
            <a:r>
              <a:rPr lang="en-US" altLang="zh-TW" sz="1600" dirty="0"/>
              <a:t>5/2</a:t>
            </a:r>
            <a:r>
              <a:rPr lang="zh-TW" altLang="en-US" sz="1600" dirty="0"/>
              <a:t>、</a:t>
            </a:r>
            <a:r>
              <a:rPr lang="en-US" altLang="zh-TW" sz="1600" dirty="0"/>
              <a:t>5/3 </a:t>
            </a:r>
            <a:r>
              <a:rPr lang="zh-TW" altLang="en-US" sz="1600" dirty="0"/>
              <a:t>這三天的新聞，若為周一則往前合併四天的新聞</a:t>
            </a:r>
            <a:endParaRPr lang="en-US" altLang="zh-TW" sz="1600" dirty="0"/>
          </a:p>
          <a:p>
            <a:pPr marL="393700" indent="-342900">
              <a:buFont typeface="+mj-lt"/>
              <a:buAutoNum type="arabicPeriod"/>
            </a:pPr>
            <a:r>
              <a:rPr lang="zh-TW" altLang="en-US" sz="1600" dirty="0"/>
              <a:t>特徵詞選取</a:t>
            </a:r>
            <a:r>
              <a:rPr lang="en-US" altLang="zh-TW" sz="1600" dirty="0"/>
              <a:t>(Selecting Features)</a:t>
            </a:r>
            <a:r>
              <a:rPr lang="zh-TW" altLang="en-US" sz="1600" dirty="0"/>
              <a:t>：結合自動化選詞與專家挑詞進行特徵詞選取。先透過自動化選詞，採用卡方統計量</a:t>
            </a:r>
            <a:r>
              <a:rPr lang="en-US" altLang="zh-TW" sz="1600" dirty="0"/>
              <a:t>(X )</a:t>
            </a:r>
            <a:r>
              <a:rPr lang="zh-TW" altLang="en-US" sz="1600" dirty="0"/>
              <a:t>及逆分類頻率</a:t>
            </a:r>
            <a:r>
              <a:rPr lang="en-US" altLang="zh-TW" sz="1600" dirty="0"/>
              <a:t>(Inverse Category Frequency, ICF)</a:t>
            </a:r>
            <a:r>
              <a:rPr lang="zh-TW" altLang="en-US" sz="1600" dirty="0"/>
              <a:t>選詞技術進行實驗，先縮小詞集的數量，再後續由專家挑詞。專家挑詞的目的，希望選取出來的特徵詞，能夠符合財務領域的特性，以及貼近市場對股票投資時所描述的用語</a:t>
            </a:r>
            <a:endParaRPr lang="en-US" altLang="zh-TW" sz="1600" dirty="0"/>
          </a:p>
          <a:p>
            <a:pPr marL="393700" indent="-342900">
              <a:buFont typeface="+mj-lt"/>
              <a:buAutoNum type="arabicPeriod"/>
            </a:pPr>
            <a:endParaRPr lang="zh-TW" altLang="en-US" sz="1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2D1C704-E798-4998-9711-DD9039B5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運用文字探勘在財經新聞內容即時偵測股價反轉時點之研究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9FCAB3-4984-47EB-B5A3-7FF6B9061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34" y="4816324"/>
            <a:ext cx="5494173" cy="117294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E23F6DD-8099-466A-BF3A-25FA9AE7A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981" y="4219816"/>
            <a:ext cx="5402784" cy="231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7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>
          <a:xfrm>
            <a:off x="507235" y="868734"/>
            <a:ext cx="11177531" cy="546900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TW" altLang="en-US" sz="1600" dirty="0"/>
              <a:t>中研院 </a:t>
            </a:r>
            <a:r>
              <a:rPr lang="en-US" altLang="zh-TW" sz="1600" dirty="0"/>
              <a:t>CKIP </a:t>
            </a:r>
            <a:r>
              <a:rPr lang="zh-TW" altLang="en-US" sz="1600" dirty="0">
                <a:hlinkClick r:id="rId2"/>
              </a:rPr>
              <a:t>中文斷詞系統</a:t>
            </a:r>
            <a:endParaRPr lang="en-US" altLang="zh-TW" sz="1600" dirty="0"/>
          </a:p>
          <a:p>
            <a:pPr>
              <a:buFont typeface="+mj-lt"/>
              <a:buAutoNum type="arabicPeriod"/>
            </a:pPr>
            <a:r>
              <a:rPr lang="zh-TW" altLang="en-US" sz="1600" dirty="0">
                <a:hlinkClick r:id="rId3"/>
              </a:rPr>
              <a:t>交通大學語音實驗室線上繁體中文剖析器</a:t>
            </a:r>
            <a:endParaRPr lang="en-US" altLang="zh-TW" sz="1600" dirty="0"/>
          </a:p>
          <a:p>
            <a:pPr>
              <a:buFont typeface="+mj-lt"/>
              <a:buAutoNum type="arabicPeriod"/>
            </a:pPr>
            <a:r>
              <a:rPr lang="en-US" altLang="zh-TW" sz="1600" dirty="0">
                <a:hlinkClick r:id="rId4"/>
              </a:rPr>
              <a:t>Stanford Word </a:t>
            </a:r>
            <a:r>
              <a:rPr lang="en-US" altLang="zh-TW" sz="1600" dirty="0" err="1">
                <a:hlinkClick r:id="rId4"/>
              </a:rPr>
              <a:t>Segmenter</a:t>
            </a:r>
            <a:r>
              <a:rPr lang="en-US" altLang="zh-TW" sz="1600" dirty="0"/>
              <a:t> for Chinese</a:t>
            </a:r>
          </a:p>
          <a:p>
            <a:pPr>
              <a:buFont typeface="+mj-lt"/>
              <a:buAutoNum type="arabicPeriod"/>
            </a:pPr>
            <a:r>
              <a:rPr lang="zh-TW" altLang="en-US" sz="1600" dirty="0"/>
              <a:t>結巴中文斷詞（</a:t>
            </a:r>
            <a:r>
              <a:rPr lang="en-US" altLang="zh-TW" sz="1600" dirty="0" err="1"/>
              <a:t>Jieba</a:t>
            </a:r>
            <a:r>
              <a:rPr lang="zh-TW" altLang="en-US" sz="1600" dirty="0"/>
              <a:t>）</a:t>
            </a:r>
            <a:endParaRPr lang="en-US" altLang="zh-TW" sz="1600" dirty="0"/>
          </a:p>
          <a:p>
            <a:pPr>
              <a:buFont typeface="+mj-lt"/>
              <a:buAutoNum type="arabicPeriod"/>
            </a:pPr>
            <a:r>
              <a:rPr lang="en-US" altLang="zh-TW" sz="1600" dirty="0"/>
              <a:t>SAS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常用中文斷詞系統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5C5E6A2-E0DC-44C4-84E9-CDB8105FF9D3}"/>
              </a:ext>
            </a:extLst>
          </p:cNvPr>
          <p:cNvSpPr txBox="1"/>
          <p:nvPr/>
        </p:nvSpPr>
        <p:spPr>
          <a:xfrm>
            <a:off x="6364013" y="193354"/>
            <a:ext cx="4367050" cy="1771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US" altLang="zh-TW" sz="2400" dirty="0">
                <a:solidFill>
                  <a:srgbClr val="0B4368"/>
                </a:solidFill>
                <a:latin typeface="Times New Roman"/>
                <a:cs typeface="Times New Roman"/>
              </a:rPr>
              <a:t>Feature </a:t>
            </a:r>
            <a:r>
              <a:rPr lang="en-US" altLang="zh-TW" sz="2400" dirty="0">
                <a:solidFill>
                  <a:srgbClr val="0B4368"/>
                </a:solidFill>
                <a:latin typeface="Times New Roman"/>
                <a:cs typeface="Times New Roman"/>
                <a:sym typeface="Times New Roman"/>
              </a:rPr>
              <a:t>Selection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4400"/>
            </a:pPr>
            <a:endParaRPr lang="en-US" altLang="zh-TW" sz="2400" dirty="0">
              <a:solidFill>
                <a:srgbClr val="0B4368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1" indent="-40640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 altLang="zh-TW" sz="1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One-pass ranking</a:t>
            </a:r>
          </a:p>
          <a:p>
            <a:pPr marL="457200" lvl="1" indent="-40640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 altLang="zh-TW" sz="1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Sequential forward selection (SFS)</a:t>
            </a:r>
          </a:p>
          <a:p>
            <a:pPr marL="457200" lvl="1" indent="-40640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 altLang="zh-TW" sz="1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Sequential backward selection (SBS)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D391ABD-8501-4107-8686-61ABC9F46527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60049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37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834151DD-47E4-42D0-821C-096EC064B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235" y="868733"/>
            <a:ext cx="5588765" cy="551104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模型評估</a:t>
            </a:r>
            <a:r>
              <a:rPr lang="en-US" altLang="zh-TW" dirty="0"/>
              <a:t>:</a:t>
            </a:r>
          </a:p>
          <a:p>
            <a:pPr marL="50800" indent="0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2D1C704-E798-4998-9711-DD9039B5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運用文字探勘在財經新聞內容即時偵測股價反轉時點之研究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5F4EC31-11C3-4CED-8AA1-C3752EADE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177" y="1169082"/>
            <a:ext cx="5793726" cy="4736103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7ACCF27-5604-4F4E-914F-0E1164BD6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994741"/>
              </p:ext>
            </p:extLst>
          </p:nvPr>
        </p:nvGraphicFramePr>
        <p:xfrm>
          <a:off x="901753" y="1448673"/>
          <a:ext cx="4384950" cy="19803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5444">
                  <a:extLst>
                    <a:ext uri="{9D8B030D-6E8A-4147-A177-3AD203B41FA5}">
                      <a16:colId xmlns:a16="http://schemas.microsoft.com/office/drawing/2014/main" val="4160491870"/>
                    </a:ext>
                  </a:extLst>
                </a:gridCol>
                <a:gridCol w="826049">
                  <a:extLst>
                    <a:ext uri="{9D8B030D-6E8A-4147-A177-3AD203B41FA5}">
                      <a16:colId xmlns:a16="http://schemas.microsoft.com/office/drawing/2014/main" val="1057698663"/>
                    </a:ext>
                  </a:extLst>
                </a:gridCol>
                <a:gridCol w="1476564">
                  <a:extLst>
                    <a:ext uri="{9D8B030D-6E8A-4147-A177-3AD203B41FA5}">
                      <a16:colId xmlns:a16="http://schemas.microsoft.com/office/drawing/2014/main" val="3193990044"/>
                    </a:ext>
                  </a:extLst>
                </a:gridCol>
                <a:gridCol w="1486893">
                  <a:extLst>
                    <a:ext uri="{9D8B030D-6E8A-4147-A177-3AD203B41FA5}">
                      <a16:colId xmlns:a16="http://schemas.microsoft.com/office/drawing/2014/main" val="2166713085"/>
                    </a:ext>
                  </a:extLst>
                </a:gridCol>
              </a:tblGrid>
              <a:tr h="370783">
                <a:tc rowSpan="2" gridSpan="2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600" b="1" dirty="0"/>
                        <a:t>預測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091986"/>
                  </a:ext>
                </a:extLst>
              </a:tr>
              <a:tr h="430924">
                <a:tc gridSpan="2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申購動能上升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申購動能下降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404573"/>
                  </a:ext>
                </a:extLst>
              </a:tr>
              <a:tr h="589310">
                <a:tc rowSpan="2"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6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實際</a:t>
                      </a:r>
                    </a:p>
                  </a:txBody>
                  <a:tcPr vert="eaVert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申購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TP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FN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473216"/>
                  </a:ext>
                </a:extLst>
              </a:tr>
              <a:tr h="58931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贖回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FP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TN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679475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BF56F91-DB8F-4923-ABC5-A441EC5645B0}"/>
                  </a:ext>
                </a:extLst>
              </p:cNvPr>
              <p:cNvSpPr txBox="1"/>
              <p:nvPr/>
            </p:nvSpPr>
            <p:spPr>
              <a:xfrm>
                <a:off x="901753" y="3774540"/>
                <a:ext cx="2522484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Accuracy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𝐴𝑙𝑙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BF56F91-DB8F-4923-ABC5-A441EC564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53" y="3774540"/>
                <a:ext cx="2522484" cy="495649"/>
              </a:xfrm>
              <a:prstGeom prst="rect">
                <a:avLst/>
              </a:prstGeom>
              <a:blipFill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61376A1-1A6D-4863-8D33-CF3B72A2E42B}"/>
                  </a:ext>
                </a:extLst>
              </p:cNvPr>
              <p:cNvSpPr txBox="1"/>
              <p:nvPr/>
            </p:nvSpPr>
            <p:spPr>
              <a:xfrm>
                <a:off x="1187668" y="4455263"/>
                <a:ext cx="1665888" cy="499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61376A1-1A6D-4863-8D33-CF3B72A2E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68" y="4455263"/>
                <a:ext cx="1665888" cy="499239"/>
              </a:xfrm>
              <a:prstGeom prst="rect">
                <a:avLst/>
              </a:prstGeom>
              <a:blipFill>
                <a:blip r:embed="rId4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3142612-F343-4168-9C40-ADEB0A08E6FB}"/>
                  </a:ext>
                </a:extLst>
              </p:cNvPr>
              <p:cNvSpPr txBox="1"/>
              <p:nvPr/>
            </p:nvSpPr>
            <p:spPr>
              <a:xfrm>
                <a:off x="1229709" y="5199815"/>
                <a:ext cx="1581805" cy="499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FP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3142612-F343-4168-9C40-ADEB0A08E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709" y="5199815"/>
                <a:ext cx="1581805" cy="499239"/>
              </a:xfrm>
              <a:prstGeom prst="rect">
                <a:avLst/>
              </a:prstGeom>
              <a:blipFill>
                <a:blip r:embed="rId5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99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90A618C4-5C43-46D5-B44E-37D930BBE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235" y="868733"/>
            <a:ext cx="11177531" cy="5363101"/>
          </a:xfrm>
        </p:spPr>
        <p:txBody>
          <a:bodyPr>
            <a:normAutofit/>
          </a:bodyPr>
          <a:lstStyle/>
          <a:p>
            <a:r>
              <a:rPr lang="zh-TW" altLang="en-US" dirty="0"/>
              <a:t>契約類別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336550" indent="-285750">
              <a:buFontTx/>
              <a:buChar char="-"/>
            </a:pPr>
            <a:r>
              <a:rPr lang="zh-TW" altLang="en-US" dirty="0"/>
              <a:t>單筆申購</a:t>
            </a:r>
            <a:r>
              <a:rPr lang="en-US" altLang="zh-TW" dirty="0"/>
              <a:t>-</a:t>
            </a:r>
            <a:r>
              <a:rPr lang="zh-TW" altLang="en-US" dirty="0"/>
              <a:t>只扣</a:t>
            </a:r>
            <a:r>
              <a:rPr lang="en-US" altLang="zh-TW" dirty="0"/>
              <a:t>1</a:t>
            </a:r>
            <a:r>
              <a:rPr lang="zh-TW" altLang="en-US" dirty="0"/>
              <a:t>次</a:t>
            </a:r>
            <a:endParaRPr lang="en-US" altLang="zh-TW" dirty="0"/>
          </a:p>
          <a:p>
            <a:pPr marL="336550" indent="-285750">
              <a:buFontTx/>
              <a:buChar char="-"/>
            </a:pPr>
            <a:r>
              <a:rPr lang="en-US" altLang="zh-TW" dirty="0"/>
              <a:t>RSP</a:t>
            </a:r>
            <a:r>
              <a:rPr lang="zh-TW" altLang="en-US" dirty="0"/>
              <a:t>定期定額</a:t>
            </a:r>
            <a:r>
              <a:rPr lang="en-US" altLang="zh-TW" dirty="0"/>
              <a:t>-</a:t>
            </a:r>
            <a:r>
              <a:rPr lang="zh-TW" altLang="en-US" dirty="0"/>
              <a:t>固定在某個時間點進行扣款</a:t>
            </a:r>
            <a:endParaRPr lang="en-US" altLang="zh-TW" dirty="0"/>
          </a:p>
          <a:p>
            <a:pPr marL="336550" indent="-285750">
              <a:buFontTx/>
              <a:buChar char="-"/>
            </a:pPr>
            <a:r>
              <a:rPr lang="en-US" altLang="zh-TW" dirty="0"/>
              <a:t>CRSP</a:t>
            </a:r>
            <a:r>
              <a:rPr lang="zh-TW" altLang="en-US" dirty="0"/>
              <a:t>日日扣</a:t>
            </a:r>
            <a:r>
              <a:rPr lang="en-US" altLang="zh-TW" dirty="0"/>
              <a:t>-</a:t>
            </a:r>
            <a:r>
              <a:rPr lang="zh-TW" altLang="en-US" dirty="0"/>
              <a:t>設定扣款金額與時間</a:t>
            </a:r>
            <a:endParaRPr lang="en-US" altLang="zh-TW" dirty="0"/>
          </a:p>
          <a:p>
            <a:pPr marL="336550" indent="-285750">
              <a:buFontTx/>
              <a:buChar char="-"/>
            </a:pPr>
            <a:r>
              <a:rPr lang="en-US" altLang="zh-TW" dirty="0"/>
              <a:t>ARSP-</a:t>
            </a:r>
            <a:r>
              <a:rPr lang="zh-TW" altLang="en-US" dirty="0"/>
              <a:t>野村獨創「</a:t>
            </a:r>
            <a:r>
              <a:rPr lang="en-US" altLang="zh-TW" dirty="0"/>
              <a:t>D</a:t>
            </a:r>
            <a:r>
              <a:rPr lang="zh-TW" altLang="en-US" dirty="0"/>
              <a:t>檔投資法」，除了每月定時投資，更每日自動比對過去</a:t>
            </a:r>
            <a:r>
              <a:rPr lang="en-US" altLang="zh-TW" dirty="0"/>
              <a:t>10</a:t>
            </a:r>
            <a:r>
              <a:rPr lang="zh-TW" altLang="en-US" dirty="0"/>
              <a:t>個基金營業日的基金淨值，「下跌超過</a:t>
            </a:r>
            <a:r>
              <a:rPr lang="en-US" altLang="zh-TW" dirty="0"/>
              <a:t>10%</a:t>
            </a:r>
            <a:r>
              <a:rPr lang="zh-TW" altLang="en-US" dirty="0"/>
              <a:t>即自動觸發扣款」，克服「追高殺低」的人性弱點，於市場低檔自動加碼扣款，降低投資組合成本，市場反轉時，更有機會迅速實現獲利</a:t>
            </a:r>
            <a:endParaRPr lang="en-US" altLang="zh-TW" dirty="0"/>
          </a:p>
          <a:p>
            <a:pPr marL="336550" indent="-285750">
              <a:buFontTx/>
              <a:buChar char="-"/>
            </a:pPr>
            <a:r>
              <a:rPr lang="en-US" altLang="zh-TW" dirty="0"/>
              <a:t>ROBO NEWAMT-</a:t>
            </a:r>
            <a:r>
              <a:rPr lang="zh-TW" altLang="en-US" dirty="0"/>
              <a:t>母子循環基金，扣母基金</a:t>
            </a:r>
            <a:endParaRPr lang="en-US" altLang="zh-TW" dirty="0"/>
          </a:p>
          <a:p>
            <a:pPr marL="336550" indent="-285750">
              <a:buFontTx/>
              <a:buChar char="-"/>
            </a:pPr>
            <a:r>
              <a:rPr lang="en-US" altLang="zh-TW" dirty="0"/>
              <a:t>ROBO SWITCH</a:t>
            </a:r>
            <a:r>
              <a:rPr lang="zh-TW" altLang="en-US" dirty="0"/>
              <a:t>：母子循環基金，母轉子（母基金賺則投資子基金）</a:t>
            </a:r>
          </a:p>
          <a:p>
            <a:pPr marL="50800" indent="0"/>
            <a:endParaRPr lang="en-US" altLang="zh-TW" dirty="0"/>
          </a:p>
          <a:p>
            <a:pPr marL="50800" indent="0"/>
            <a:r>
              <a:rPr lang="zh-TW" altLang="en-US" b="0" i="0" dirty="0">
                <a:solidFill>
                  <a:srgbClr val="000000"/>
                </a:solidFill>
                <a:effectLst/>
                <a:latin typeface="PingFangTC-Regular"/>
              </a:rPr>
              <a:t>**活利循環投資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PingFangTC-Regular"/>
              </a:rPr>
              <a:t>:</a:t>
            </a:r>
            <a:endParaRPr lang="zh-TW" altLang="en-US" b="0" i="0" dirty="0">
              <a:solidFill>
                <a:srgbClr val="000000"/>
              </a:solidFill>
              <a:effectLst/>
              <a:latin typeface="PingFangTC-Regular"/>
            </a:endParaRPr>
          </a:p>
          <a:p>
            <a:pPr marL="50800" indent="0"/>
            <a:r>
              <a:rPr lang="zh-TW" altLang="en-US" dirty="0"/>
              <a:t>以單筆新申購一檔相對穩健的母基金，再挑選</a:t>
            </a:r>
            <a:r>
              <a:rPr lang="en-US" altLang="zh-TW" dirty="0"/>
              <a:t>1~3</a:t>
            </a:r>
            <a:r>
              <a:rPr lang="zh-TW" altLang="en-US" dirty="0"/>
              <a:t>檔積極成長型的子基金，每月定期定額從母基金轉申購至子基金，當子基金達到指定加碼點時，增加扣款金額，獲取更多單位數。當子基金達指定報酬目標時，自動贖回至母基金，擴大母基金資金池，並再持續餵養子基金，打造長期財富水庫</a:t>
            </a:r>
            <a:endParaRPr lang="en-US" alt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FEEBEAF-E164-4A89-884A-BD79AA8B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47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【固定收益】課堂作業01_修正_第一組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【固定收益】課堂作業01_修正_第一組</Template>
  <TotalTime>883</TotalTime>
  <Words>853</Words>
  <Application>Microsoft Office PowerPoint</Application>
  <PresentationFormat>寬螢幕</PresentationFormat>
  <Paragraphs>67</Paragraphs>
  <Slides>7</Slides>
  <Notes>1</Notes>
  <HiddenSlides>3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PingFangTC-Regular</vt:lpstr>
      <vt:lpstr>Arial</vt:lpstr>
      <vt:lpstr>Calibri</vt:lpstr>
      <vt:lpstr>Cambria Math</vt:lpstr>
      <vt:lpstr>Times New Roman</vt:lpstr>
      <vt:lpstr>Trebuchet MS</vt:lpstr>
      <vt:lpstr>【固定收益】課堂作業01_修正_第一組</vt:lpstr>
      <vt:lpstr>基金簡介與相關文獻</vt:lpstr>
      <vt:lpstr>什麼是基金?</vt:lpstr>
      <vt:lpstr>揭露資訊(每月更新)</vt:lpstr>
      <vt:lpstr>運用文字探勘在財經新聞內容即時偵測股價反轉時點之研究</vt:lpstr>
      <vt:lpstr>常用中文斷詞系統</vt:lpstr>
      <vt:lpstr>運用文字探勘在財經新聞內容即時偵測股價反轉時點之研究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崇翰 廖崇翰</dc:creator>
  <cp:lastModifiedBy>崇翰 廖崇翰</cp:lastModifiedBy>
  <cp:revision>16</cp:revision>
  <dcterms:created xsi:type="dcterms:W3CDTF">2022-04-25T03:17:01Z</dcterms:created>
  <dcterms:modified xsi:type="dcterms:W3CDTF">2022-04-26T15:49:53Z</dcterms:modified>
</cp:coreProperties>
</file>