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3484" r:id="rId4"/>
    <p:sldId id="3490" r:id="rId5"/>
    <p:sldId id="3485" r:id="rId6"/>
    <p:sldId id="3488" r:id="rId7"/>
    <p:sldId id="3486" r:id="rId8"/>
    <p:sldId id="3489" r:id="rId9"/>
    <p:sldId id="3487"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DE4F6"/>
    <a:srgbClr val="F7BF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5" autoAdjust="0"/>
    <p:restoredTop sz="79007" autoAdjust="0"/>
  </p:normalViewPr>
  <p:slideViewPr>
    <p:cSldViewPr snapToGrid="0">
      <p:cViewPr varScale="1">
        <p:scale>
          <a:sx n="95" d="100"/>
          <a:sy n="95" d="100"/>
        </p:scale>
        <p:origin x="1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9D0B2-6D8E-4FE4-8EAE-1B32E142ACB2}" type="datetimeFigureOut">
              <a:rPr lang="zh-CN" altLang="en-US" smtClean="0"/>
              <a:t>2022/4/15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0B335-F2D0-4624-AE5D-EDA3F4FE8566}" type="slidenum">
              <a:rPr lang="zh-CN" altLang="en-US" smtClean="0"/>
              <a:t>‹#›</a:t>
            </a:fld>
            <a:endParaRPr lang="zh-CN" altLang="en-US"/>
          </a:p>
        </p:txBody>
      </p:sp>
    </p:spTree>
    <p:extLst>
      <p:ext uri="{BB962C8B-B14F-4D97-AF65-F5344CB8AC3E}">
        <p14:creationId xmlns:p14="http://schemas.microsoft.com/office/powerpoint/2010/main" val="373502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1</a:t>
            </a:fld>
            <a:endParaRPr lang="zh-CN" altLang="en-US"/>
          </a:p>
        </p:txBody>
      </p:sp>
    </p:spTree>
    <p:extLst>
      <p:ext uri="{BB962C8B-B14F-4D97-AF65-F5344CB8AC3E}">
        <p14:creationId xmlns:p14="http://schemas.microsoft.com/office/powerpoint/2010/main" val="58700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2</a:t>
            </a:fld>
            <a:endParaRPr lang="zh-CN" altLang="en-US"/>
          </a:p>
        </p:txBody>
      </p:sp>
    </p:spTree>
    <p:extLst>
      <p:ext uri="{BB962C8B-B14F-4D97-AF65-F5344CB8AC3E}">
        <p14:creationId xmlns:p14="http://schemas.microsoft.com/office/powerpoint/2010/main" val="345128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3</a:t>
            </a:fld>
            <a:endParaRPr lang="zh-CN" altLang="en-US"/>
          </a:p>
        </p:txBody>
      </p:sp>
    </p:spTree>
    <p:extLst>
      <p:ext uri="{BB962C8B-B14F-4D97-AF65-F5344CB8AC3E}">
        <p14:creationId xmlns:p14="http://schemas.microsoft.com/office/powerpoint/2010/main" val="92068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說明會是在</a:t>
            </a:r>
            <a:r>
              <a:rPr lang="en-US" altLang="zh-CN" dirty="0"/>
              <a:t>4/6</a:t>
            </a:r>
            <a:r>
              <a:rPr lang="zh-CN" altLang="en-US" dirty="0"/>
              <a:t>乙線上的方式舉行的，內容主要介紹了專題主題、目的以及資料結構。</a:t>
            </a:r>
            <a:endParaRPr lang="en-US" altLang="zh-CN" dirty="0"/>
          </a:p>
          <a:p>
            <a:r>
              <a:rPr lang="zh-CN" altLang="en-US" dirty="0"/>
              <a:t>野村投信的專案主題是由過往交易資料與網路新聞預測客戶申購贖回的趨勢。</a:t>
            </a:r>
            <a:endParaRPr lang="en-US" altLang="zh-CN" dirty="0"/>
          </a:p>
          <a:p>
            <a:r>
              <a:rPr lang="zh-CN" altLang="en-US" dirty="0"/>
              <a:t>主要目的為建立模型以提升行銷時的效率與成功率。</a:t>
            </a:r>
            <a:endParaRPr lang="en-US" altLang="zh-CN" dirty="0"/>
          </a:p>
          <a:p>
            <a:r>
              <a:rPr lang="zh-CN" altLang="en-US" dirty="0"/>
              <a:t>資料結構的部分主要是介紹野村將提供的資料其中會包含什麼欄位等等。</a:t>
            </a:r>
            <a:endParaRPr lang="en-US" altLang="zh-CN"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4</a:t>
            </a:fld>
            <a:endParaRPr lang="zh-CN" altLang="en-US"/>
          </a:p>
        </p:txBody>
      </p:sp>
    </p:spTree>
    <p:extLst>
      <p:ext uri="{BB962C8B-B14F-4D97-AF65-F5344CB8AC3E}">
        <p14:creationId xmlns:p14="http://schemas.microsoft.com/office/powerpoint/2010/main" val="219468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5</a:t>
            </a:fld>
            <a:endParaRPr lang="zh-CN" altLang="en-US"/>
          </a:p>
        </p:txBody>
      </p:sp>
    </p:spTree>
    <p:extLst>
      <p:ext uri="{BB962C8B-B14F-4D97-AF65-F5344CB8AC3E}">
        <p14:creationId xmlns:p14="http://schemas.microsoft.com/office/powerpoint/2010/main" val="239682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我們在</a:t>
            </a:r>
            <a:r>
              <a:rPr lang="en-US" altLang="zh-CN" dirty="0"/>
              <a:t>4/10</a:t>
            </a:r>
            <a:r>
              <a:rPr lang="zh-CN" altLang="en-US" dirty="0"/>
              <a:t>以線上會議的方式進行第一次會議。</a:t>
            </a:r>
            <a:endParaRPr lang="en-US" altLang="zh-CN" dirty="0"/>
          </a:p>
          <a:p>
            <a:r>
              <a:rPr lang="zh-CN" altLang="en-US" dirty="0"/>
              <a:t>這次會議中的內容包括了簡報中提到的幾點。（我會唸一下）</a:t>
            </a:r>
            <a:endParaRPr lang="en-US" altLang="zh-CN" dirty="0"/>
          </a:p>
          <a:p>
            <a:r>
              <a:rPr lang="zh-CN" altLang="en-US" dirty="0"/>
              <a:t>其中確認專題主題是因為說明會當天有組員沒有到，所以在會議一開始先讓大家的訊息統一，以免造成誤會或不清楚。</a:t>
            </a:r>
            <a:endParaRPr lang="en-US" altLang="zh-CN" dirty="0"/>
          </a:p>
          <a:p>
            <a:r>
              <a:rPr lang="zh-CN" altLang="en-US" dirty="0"/>
              <a:t>再來因為開會當時還未拿到任何資料，所以我們決定將能做的先做，也就是搜集網路上個基金的討論熱度，因此鎖定了幾個網站進行爬蟲並且分工。</a:t>
            </a:r>
            <a:endParaRPr lang="en-US" altLang="zh-CN" dirty="0"/>
          </a:p>
          <a:p>
            <a:r>
              <a:rPr lang="zh-CN" altLang="en-US" dirty="0"/>
              <a:t>那分工的部分可以參照右邊的圖，那其中我們有請台大的同學幫忙查找與基金相關的介紹以及以往的研究，因為我們這組的組員大多不太熟悉。</a:t>
            </a:r>
            <a:endParaRPr lang="en-US" altLang="zh-CN" dirty="0"/>
          </a:p>
          <a:p>
            <a:r>
              <a:rPr lang="zh-CN" altLang="en-US" dirty="0"/>
              <a:t>最後我們有先定好每次開會的時間，因為如果每次都要喬時間很不方便，並且有確認下次會議前要完成的工作。</a:t>
            </a:r>
            <a:endParaRPr lang="en-US" altLang="zh-CN" dirty="0"/>
          </a:p>
          <a:p>
            <a:r>
              <a:rPr lang="zh-CN" altLang="en-US" dirty="0"/>
              <a:t>然後補充的部分所提到的會議記錄，因為我們這次沒有說好該用什麼方式進行會議記錄所以就是個子紀錄而已，下一次開始應該會採用錄影的方式進行。</a:t>
            </a:r>
          </a:p>
        </p:txBody>
      </p:sp>
      <p:sp>
        <p:nvSpPr>
          <p:cNvPr id="4" name="灯片编号占位符 3"/>
          <p:cNvSpPr>
            <a:spLocks noGrp="1"/>
          </p:cNvSpPr>
          <p:nvPr>
            <p:ph type="sldNum" sz="quarter" idx="5"/>
          </p:nvPr>
        </p:nvSpPr>
        <p:spPr/>
        <p:txBody>
          <a:bodyPr/>
          <a:lstStyle/>
          <a:p>
            <a:fld id="{C750B335-F2D0-4624-AE5D-EDA3F4FE8566}" type="slidenum">
              <a:rPr lang="zh-CN" altLang="en-US" smtClean="0"/>
              <a:t>6</a:t>
            </a:fld>
            <a:endParaRPr lang="zh-CN" altLang="en-US"/>
          </a:p>
        </p:txBody>
      </p:sp>
    </p:spTree>
    <p:extLst>
      <p:ext uri="{BB962C8B-B14F-4D97-AF65-F5344CB8AC3E}">
        <p14:creationId xmlns:p14="http://schemas.microsoft.com/office/powerpoint/2010/main" val="1438211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7</a:t>
            </a:fld>
            <a:endParaRPr lang="zh-CN" altLang="en-US"/>
          </a:p>
        </p:txBody>
      </p:sp>
    </p:spTree>
    <p:extLst>
      <p:ext uri="{BB962C8B-B14F-4D97-AF65-F5344CB8AC3E}">
        <p14:creationId xmlns:p14="http://schemas.microsoft.com/office/powerpoint/2010/main" val="2154599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論文的部分，在之前報告中有一篇相關的論文。（然後會按照上面念）</a:t>
            </a:r>
            <a:endParaRPr lang="en-US" altLang="zh-CN" dirty="0"/>
          </a:p>
          <a:p>
            <a:r>
              <a:rPr lang="zh-CN" altLang="en-US" dirty="0"/>
              <a:t>那其他部分在剛剛前面有提到有進行分工，會在下一次會議的時候進行討論。</a:t>
            </a:r>
          </a:p>
        </p:txBody>
      </p:sp>
      <p:sp>
        <p:nvSpPr>
          <p:cNvPr id="4" name="灯片编号占位符 3"/>
          <p:cNvSpPr>
            <a:spLocks noGrp="1"/>
          </p:cNvSpPr>
          <p:nvPr>
            <p:ph type="sldNum" sz="quarter" idx="5"/>
          </p:nvPr>
        </p:nvSpPr>
        <p:spPr/>
        <p:txBody>
          <a:bodyPr/>
          <a:lstStyle/>
          <a:p>
            <a:fld id="{C750B335-F2D0-4624-AE5D-EDA3F4FE8566}" type="slidenum">
              <a:rPr lang="zh-CN" altLang="en-US" smtClean="0"/>
              <a:t>8</a:t>
            </a:fld>
            <a:endParaRPr lang="zh-CN" altLang="en-US"/>
          </a:p>
        </p:txBody>
      </p:sp>
    </p:spTree>
    <p:extLst>
      <p:ext uri="{BB962C8B-B14F-4D97-AF65-F5344CB8AC3E}">
        <p14:creationId xmlns:p14="http://schemas.microsoft.com/office/powerpoint/2010/main" val="51134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9</a:t>
            </a:fld>
            <a:endParaRPr lang="zh-CN" altLang="en-US"/>
          </a:p>
        </p:txBody>
      </p:sp>
    </p:spTree>
    <p:extLst>
      <p:ext uri="{BB962C8B-B14F-4D97-AF65-F5344CB8AC3E}">
        <p14:creationId xmlns:p14="http://schemas.microsoft.com/office/powerpoint/2010/main" val="80922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4B397-4335-42E1-8AA0-92AA305494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EC3A99-1CF4-4D94-A80D-2E4F5CA38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23C716-E101-4BA0-B1DF-A4B181B4B6AF}"/>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D8ACD33B-E324-44EE-8821-00C1A08973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2A5B0-D333-4EE2-94C5-9BAAF67FD4C8}"/>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204826938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895C9-96D6-4DB4-A1AD-8BF4B2DC41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8D1F58-BAC5-48D2-86C6-03CFC1C947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438854-97F2-4CBF-9C5C-0631AD0B3779}"/>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116952A7-E177-47D9-A8EF-5D5E2404EE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7D450-1254-4EFF-AC0F-390AB1947A0C}"/>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95557912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C0B33F-8B12-4F24-B52A-04E8383A8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D01F8D-3E0F-4827-9B86-13E5ECF982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41C404-2B6E-4B1E-91E9-D867222ECDF2}"/>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E020B0AD-C743-4517-9CCA-ACB78DBA8E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1B527-7E0D-4BA6-8091-4B9A3DD3C8F9}"/>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5066658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907D3-ED42-4EC1-AC38-A05ECD9B85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C0C7C-E774-45AA-80E3-2BEF46F534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1ECF23-56A6-4BF0-9AAE-50E2AA5B0241}"/>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D5C69B7A-3D28-4D87-8622-1D172F63D6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B3833-A4A1-4EF4-9462-F29CCFC984FC}"/>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98250686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2B9A9-793C-4F9A-9117-3A390DA2126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203BEE-7117-4D05-AA23-A29375929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EBF637-4BB0-4406-B65F-2FC20AE5B09C}"/>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199BECA5-B743-4BBA-977E-280F8E016A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DD5A78-8485-4A12-87D4-189F1AFB016B}"/>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249893787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8DBEC-6453-4593-BED1-78428FAD13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3ECEBB-2CD1-40A3-968C-64BB3CABF3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384778-C3AB-45E4-9A94-2DD830E45A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5AF758-9FB3-46CF-8245-887F1767B571}"/>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42D5BDA4-5878-451A-843C-1855A944C9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8D678-FCAC-4190-B8E2-FF3079D25B13}"/>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70611434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8A42E-521D-49D3-89F3-EFDF199E3D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F6059C-7542-4560-87F1-1931CAAE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E4DF32-0624-4CD8-BBD9-5F7FE9594E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576148-B0EA-4BF3-AE8E-E63BD899F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345C60-1ADA-43D5-9540-23A12D7C78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F9E939-5D6E-4C3B-B5A4-94A65136044D}"/>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8" name="页脚占位符 7">
            <a:extLst>
              <a:ext uri="{FF2B5EF4-FFF2-40B4-BE49-F238E27FC236}">
                <a16:creationId xmlns:a16="http://schemas.microsoft.com/office/drawing/2014/main" id="{223FD973-B3C9-4DD8-8024-41BC9D4C0A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F99017-2BE3-46A1-B7F5-990EA71298FF}"/>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19103611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3FBCC-777E-43C4-A7CA-B545F51193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13FEBE-59E3-42FD-80A5-3B0787B89AF8}"/>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4" name="页脚占位符 3">
            <a:extLst>
              <a:ext uri="{FF2B5EF4-FFF2-40B4-BE49-F238E27FC236}">
                <a16:creationId xmlns:a16="http://schemas.microsoft.com/office/drawing/2014/main" id="{3B56C3A8-8116-4CB1-948D-897B6C7C12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0E4DE8-0642-4A0E-BD20-F78531B920C2}"/>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55425581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284211-F30A-4822-98DB-739B3A27CD24}"/>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3" name="页脚占位符 2">
            <a:extLst>
              <a:ext uri="{FF2B5EF4-FFF2-40B4-BE49-F238E27FC236}">
                <a16:creationId xmlns:a16="http://schemas.microsoft.com/office/drawing/2014/main" id="{B259DFEC-480E-467A-8DD8-39EB7796DD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1819C2-0E13-4CB3-912F-66A4D6A45ADB}"/>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408215971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9A880-5D87-476D-902D-635331C9CE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928055-B892-463F-9235-90862BF9C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386119-5E98-4450-A940-40D2D08C5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96F3E5-1B27-48A0-92DA-8A26AE6C7D9E}"/>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8563156E-08CB-4363-82AC-F9FD4E303D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12D6DB-D854-4FAA-B28F-AB4AD577930D}"/>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78084497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B4CB9-BBAE-4012-ABF9-FCE0E084EE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7BC50EF-923B-4EC1-A40D-815B2B61D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83075F-674F-4541-B10D-4A1244280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F743C7-67CF-4637-BC76-85E804FE4DDF}"/>
              </a:ext>
            </a:extLst>
          </p:cNvPr>
          <p:cNvSpPr>
            <a:spLocks noGrp="1"/>
          </p:cNvSpPr>
          <p:nvPr>
            <p:ph type="dt" sz="half" idx="10"/>
          </p:nvPr>
        </p:nvSpPr>
        <p:spPr/>
        <p:txBody>
          <a:bodyPr/>
          <a:lstStyle/>
          <a:p>
            <a:fld id="{E3134A03-34AB-43E4-9153-F3913F13D8E3}"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92A71755-D254-4514-8F5F-2F215B1CD1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0E7F11-370E-460B-A09C-2327505251DF}"/>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35008599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32E4E1-1D39-466B-BD55-DB380A8DE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923F6B-24CB-472C-90D1-6764BC9C2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236092-C589-4C98-9DDD-0B8A233C8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34A03-34AB-43E4-9153-F3913F13D8E3}"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2FCD32B8-8FB7-4A4D-9D99-942A9413E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02A502-3EBB-4FCB-835C-720CBD742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4319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grpSp>
        <p:nvGrpSpPr>
          <p:cNvPr id="3" name="群組 2">
            <a:extLst>
              <a:ext uri="{FF2B5EF4-FFF2-40B4-BE49-F238E27FC236}">
                <a16:creationId xmlns:a16="http://schemas.microsoft.com/office/drawing/2014/main" id="{C1313C15-19E9-D748-9C52-BFE5F2C17DBE}"/>
              </a:ext>
            </a:extLst>
          </p:cNvPr>
          <p:cNvGrpSpPr/>
          <p:nvPr/>
        </p:nvGrpSpPr>
        <p:grpSpPr>
          <a:xfrm>
            <a:off x="2765612" y="1634305"/>
            <a:ext cx="6660776" cy="3589390"/>
            <a:chOff x="3344697" y="1729942"/>
            <a:chExt cx="5498590" cy="3589390"/>
          </a:xfrm>
        </p:grpSpPr>
        <p:sp>
          <p:nvSpPr>
            <p:cNvPr id="2" name="文字方塊 1">
              <a:extLst>
                <a:ext uri="{FF2B5EF4-FFF2-40B4-BE49-F238E27FC236}">
                  <a16:creationId xmlns:a16="http://schemas.microsoft.com/office/drawing/2014/main" id="{BB5EDBC6-75EA-AA4D-8FF4-08A158A9BF11}"/>
                </a:ext>
              </a:extLst>
            </p:cNvPr>
            <p:cNvSpPr txBox="1"/>
            <p:nvPr/>
          </p:nvSpPr>
          <p:spPr>
            <a:xfrm>
              <a:off x="4078056" y="1729942"/>
              <a:ext cx="4031873" cy="1015663"/>
            </a:xfrm>
            <a:prstGeom prst="rect">
              <a:avLst/>
            </a:prstGeom>
            <a:noFill/>
          </p:spPr>
          <p:txBody>
            <a:bodyPr wrap="none" rtlCol="0" anchor="ctr">
              <a:spAutoFit/>
            </a:bodyPr>
            <a:lstStyle/>
            <a:p>
              <a:pPr algn="ctr"/>
              <a:r>
                <a:rPr kumimoji="1" lang="zh-TW" altLang="en-US" sz="6000" b="1" dirty="0">
                  <a:latin typeface="Bahnschrift" panose="020B0502040204020203" pitchFamily="34" charset="0"/>
                  <a:ea typeface="Microsoft JhengHei" panose="020B0604030504040204" pitchFamily="34" charset="-120"/>
                </a:rPr>
                <a:t>第一次檢核</a:t>
              </a:r>
            </a:p>
          </p:txBody>
        </p:sp>
        <p:sp>
          <p:nvSpPr>
            <p:cNvPr id="27" name="文字方塊 26">
              <a:extLst>
                <a:ext uri="{FF2B5EF4-FFF2-40B4-BE49-F238E27FC236}">
                  <a16:creationId xmlns:a16="http://schemas.microsoft.com/office/drawing/2014/main" id="{E02496C0-2B1D-4A41-8CBE-C9519AD550A3}"/>
                </a:ext>
              </a:extLst>
            </p:cNvPr>
            <p:cNvSpPr txBox="1"/>
            <p:nvPr/>
          </p:nvSpPr>
          <p:spPr>
            <a:xfrm>
              <a:off x="4882764" y="2678252"/>
              <a:ext cx="2422458" cy="461665"/>
            </a:xfrm>
            <a:prstGeom prst="rect">
              <a:avLst/>
            </a:prstGeom>
            <a:noFill/>
          </p:spPr>
          <p:txBody>
            <a:bodyPr wrap="none" rtlCol="0" anchor="ctr">
              <a:spAutoFit/>
            </a:bodyPr>
            <a:lstStyle/>
            <a:p>
              <a:pPr algn="ctr"/>
              <a:r>
                <a:rPr kumimoji="1" lang="zh-TW" altLang="en-US" sz="2400" b="1" dirty="0">
                  <a:solidFill>
                    <a:schemeClr val="accent2">
                      <a:lumMod val="75000"/>
                    </a:schemeClr>
                  </a:solidFill>
                  <a:latin typeface="Bahnschrift" panose="020B0502040204020203" pitchFamily="34" charset="0"/>
                  <a:ea typeface="Microsoft JhengHei" panose="020B0604030504040204" pitchFamily="34" charset="-120"/>
                </a:rPr>
                <a:t>野村投信 第三組</a:t>
              </a:r>
            </a:p>
          </p:txBody>
        </p:sp>
        <p:sp>
          <p:nvSpPr>
            <p:cNvPr id="28" name="文字方塊 27">
              <a:extLst>
                <a:ext uri="{FF2B5EF4-FFF2-40B4-BE49-F238E27FC236}">
                  <a16:creationId xmlns:a16="http://schemas.microsoft.com/office/drawing/2014/main" id="{C84AA799-0A13-2848-9C6A-B6BB7CC3F79E}"/>
                </a:ext>
              </a:extLst>
            </p:cNvPr>
            <p:cNvSpPr txBox="1"/>
            <p:nvPr/>
          </p:nvSpPr>
          <p:spPr>
            <a:xfrm>
              <a:off x="3344697" y="3072563"/>
              <a:ext cx="5498590" cy="2246769"/>
            </a:xfrm>
            <a:prstGeom prst="rect">
              <a:avLst/>
            </a:prstGeom>
            <a:noFill/>
          </p:spPr>
          <p:txBody>
            <a:bodyPr wrap="square" rtlCol="0" anchor="ctr">
              <a:spAutoFit/>
            </a:bodyPr>
            <a:lstStyle/>
            <a:p>
              <a:pPr algn="ctr"/>
              <a:r>
                <a:rPr kumimoji="1" lang="zh-TW" altLang="en-US" sz="2000" b="1" dirty="0">
                  <a:solidFill>
                    <a:schemeClr val="accent1">
                      <a:lumMod val="75000"/>
                    </a:schemeClr>
                  </a:solidFill>
                  <a:latin typeface="Bahnschrift" panose="020B0502040204020203" pitchFamily="34" charset="0"/>
                  <a:ea typeface="Microsoft JhengHei" panose="020B0604030504040204" pitchFamily="34" charset="-120"/>
                </a:rPr>
                <a:t>指導老師</a:t>
              </a:r>
              <a:endParaRPr kumimoji="1" lang="en-US" altLang="zh-TW" sz="2000" b="1" dirty="0">
                <a:solidFill>
                  <a:schemeClr val="accent1">
                    <a:lumMod val="75000"/>
                  </a:schemeClr>
                </a:solidFill>
                <a:latin typeface="Bahnschrift" panose="020B0502040204020203" pitchFamily="34" charset="0"/>
                <a:ea typeface="Microsoft JhengHei" panose="020B0604030504040204" pitchFamily="34" charset="-120"/>
              </a:endParaRPr>
            </a:p>
            <a:p>
              <a:pPr algn="ctr"/>
              <a:r>
                <a:rPr lang="zh-TW" altLang="en-US" sz="2000" b="1" dirty="0">
                  <a:latin typeface="Bahnschrift" panose="020B0502040204020203" pitchFamily="34" charset="0"/>
                  <a:ea typeface="Microsoft JhengHei" panose="020B0604030504040204" pitchFamily="34" charset="-120"/>
                </a:rPr>
                <a:t>蔡芸琤</a:t>
              </a:r>
              <a:endParaRPr lang="en-US" altLang="zh-TW" sz="2000" b="1" dirty="0">
                <a:latin typeface="Bahnschrift" panose="020B0502040204020203" pitchFamily="34" charset="0"/>
                <a:ea typeface="Microsoft JhengHei" panose="020B0604030504040204" pitchFamily="34" charset="-120"/>
              </a:endParaRPr>
            </a:p>
            <a:p>
              <a:pPr algn="ctr"/>
              <a:r>
                <a:rPr kumimoji="1" lang="zh-TW" altLang="en-US" sz="2000" b="1" dirty="0">
                  <a:solidFill>
                    <a:schemeClr val="accent1">
                      <a:lumMod val="75000"/>
                    </a:schemeClr>
                  </a:solidFill>
                  <a:latin typeface="Bahnschrift" panose="020B0502040204020203" pitchFamily="34" charset="0"/>
                  <a:ea typeface="Microsoft JhengHei" panose="020B0604030504040204" pitchFamily="34" charset="-120"/>
                </a:rPr>
                <a:t>指導業師</a:t>
              </a:r>
              <a:endParaRPr kumimoji="1" lang="en-US" altLang="zh-TW" sz="2000" b="1" dirty="0">
                <a:solidFill>
                  <a:schemeClr val="accent1">
                    <a:lumMod val="75000"/>
                  </a:schemeClr>
                </a:solidFill>
                <a:latin typeface="Bahnschrift" panose="020B0502040204020203" pitchFamily="34" charset="0"/>
                <a:ea typeface="Microsoft JhengHei" panose="020B0604030504040204" pitchFamily="34" charset="-120"/>
              </a:endParaRPr>
            </a:p>
            <a:p>
              <a:pPr algn="ctr"/>
              <a:r>
                <a:rPr lang="zh-TW" altLang="en-US" sz="2000" b="1" dirty="0">
                  <a:latin typeface="Bahnschrift" panose="020B0502040204020203" pitchFamily="34" charset="0"/>
                  <a:ea typeface="Microsoft JhengHei" panose="020B0604030504040204" pitchFamily="34" charset="-120"/>
                </a:rPr>
                <a:t>陳景堯 洪苡筑 蔡漢錩</a:t>
              </a:r>
              <a:endParaRPr kumimoji="1" lang="en-US" altLang="zh-TW" sz="2000" b="1" dirty="0">
                <a:solidFill>
                  <a:schemeClr val="accent1">
                    <a:lumMod val="75000"/>
                  </a:schemeClr>
                </a:solidFill>
                <a:latin typeface="Bahnschrift" panose="020B0502040204020203" pitchFamily="34" charset="0"/>
                <a:ea typeface="Microsoft JhengHei" panose="020B0604030504040204" pitchFamily="34" charset="-120"/>
              </a:endParaRPr>
            </a:p>
            <a:p>
              <a:pPr algn="ctr"/>
              <a:r>
                <a:rPr kumimoji="1" lang="zh-TW" altLang="en-US" sz="2000" b="1" dirty="0">
                  <a:solidFill>
                    <a:schemeClr val="accent1">
                      <a:lumMod val="75000"/>
                    </a:schemeClr>
                  </a:solidFill>
                  <a:latin typeface="Bahnschrift" panose="020B0502040204020203" pitchFamily="34" charset="0"/>
                  <a:ea typeface="Microsoft JhengHei" panose="020B0604030504040204" pitchFamily="34" charset="-120"/>
                </a:rPr>
                <a:t>組員</a:t>
              </a:r>
              <a:endParaRPr kumimoji="1" lang="en-US" altLang="zh-TW" sz="2000" b="1" dirty="0">
                <a:solidFill>
                  <a:schemeClr val="accent1">
                    <a:lumMod val="75000"/>
                  </a:schemeClr>
                </a:solidFill>
                <a:latin typeface="Bahnschrift" panose="020B0502040204020203" pitchFamily="34" charset="0"/>
                <a:ea typeface="Microsoft JhengHei" panose="020B0604030504040204" pitchFamily="34" charset="-120"/>
              </a:endParaRPr>
            </a:p>
            <a:p>
              <a:pPr algn="ctr"/>
              <a:r>
                <a:rPr kumimoji="1" lang="zh-TW" altLang="en-US" sz="2000" dirty="0">
                  <a:latin typeface="Bahnschrift" panose="020B0502040204020203" pitchFamily="34" charset="0"/>
                  <a:ea typeface="Microsoft JhengHei" panose="020B0604030504040204" pitchFamily="34" charset="-120"/>
                </a:rPr>
                <a:t>台大財金碩一 </a:t>
              </a:r>
              <a:r>
                <a:rPr kumimoji="1" lang="zh-TW" altLang="en-US" sz="2000" b="1" dirty="0">
                  <a:latin typeface="Bahnschrift" panose="020B0502040204020203" pitchFamily="34" charset="0"/>
                  <a:ea typeface="Microsoft JhengHei" panose="020B0604030504040204" pitchFamily="34" charset="-120"/>
                </a:rPr>
                <a:t>廖萱昀</a:t>
              </a:r>
              <a:r>
                <a:rPr kumimoji="1" lang="zh-TW" altLang="en-US" sz="2000" dirty="0">
                  <a:latin typeface="Bahnschrift" panose="020B0502040204020203" pitchFamily="34" charset="0"/>
                  <a:ea typeface="Microsoft JhengHei" panose="020B0604030504040204" pitchFamily="34" charset="-120"/>
                </a:rPr>
                <a:t> 東吳資科碩一 </a:t>
              </a:r>
              <a:r>
                <a:rPr kumimoji="1" lang="zh-TW" altLang="en-US" sz="2000" b="1" dirty="0">
                  <a:latin typeface="Bahnschrift" panose="020B0502040204020203" pitchFamily="34" charset="0"/>
                  <a:ea typeface="Microsoft JhengHei" panose="020B0604030504040204" pitchFamily="34" charset="-120"/>
                </a:rPr>
                <a:t>巫祐瑄</a:t>
              </a:r>
              <a:endParaRPr kumimoji="1" lang="en-US" altLang="zh-TW" sz="2000" b="1" dirty="0">
                <a:latin typeface="Bahnschrift" panose="020B0502040204020203" pitchFamily="34" charset="0"/>
                <a:ea typeface="Microsoft JhengHei" panose="020B0604030504040204" pitchFamily="34" charset="-120"/>
              </a:endParaRPr>
            </a:p>
            <a:p>
              <a:pPr algn="ctr"/>
              <a:r>
                <a:rPr kumimoji="1" lang="zh-TW" altLang="en-US" sz="2000" dirty="0">
                  <a:latin typeface="Bahnschrift" panose="020B0502040204020203" pitchFamily="34" charset="0"/>
                  <a:ea typeface="Microsoft JhengHei" panose="020B0604030504040204" pitchFamily="34" charset="-120"/>
                </a:rPr>
                <a:t>東吳巨資四 </a:t>
              </a:r>
              <a:r>
                <a:rPr kumimoji="1" lang="zh-TW" altLang="en-US" sz="2000" b="1" dirty="0">
                  <a:latin typeface="Bahnschrift" panose="020B0502040204020203" pitchFamily="34" charset="0"/>
                  <a:ea typeface="Microsoft JhengHei" panose="020B0604030504040204" pitchFamily="34" charset="-120"/>
                </a:rPr>
                <a:t>王常在</a:t>
              </a:r>
              <a:r>
                <a:rPr kumimoji="1" lang="zh-TW" altLang="en-US" sz="2000" dirty="0">
                  <a:latin typeface="Bahnschrift" panose="020B0502040204020203" pitchFamily="34" charset="0"/>
                  <a:ea typeface="Microsoft JhengHei" panose="020B0604030504040204" pitchFamily="34" charset="-120"/>
                </a:rPr>
                <a:t> 東吳巨資二 </a:t>
              </a:r>
              <a:r>
                <a:rPr kumimoji="1" lang="zh-TW" altLang="en-US" sz="2000" b="1" dirty="0">
                  <a:latin typeface="Bahnschrift" panose="020B0502040204020203" pitchFamily="34" charset="0"/>
                  <a:ea typeface="Microsoft JhengHei" panose="020B0604030504040204" pitchFamily="34" charset="-120"/>
                </a:rPr>
                <a:t>廖曉珺</a:t>
              </a:r>
              <a:r>
                <a:rPr kumimoji="1" lang="zh-TW" altLang="en-US" sz="2000" dirty="0">
                  <a:latin typeface="Bahnschrift" panose="020B0502040204020203" pitchFamily="34" charset="0"/>
                  <a:ea typeface="Microsoft JhengHei" panose="020B0604030504040204" pitchFamily="34" charset="-120"/>
                </a:rPr>
                <a:t> 東吳巨資二 </a:t>
              </a:r>
              <a:r>
                <a:rPr kumimoji="1" lang="zh-TW" altLang="en-US" sz="2000" b="1" dirty="0">
                  <a:latin typeface="Bahnschrift" panose="020B0502040204020203" pitchFamily="34" charset="0"/>
                  <a:ea typeface="Microsoft JhengHei" panose="020B0604030504040204" pitchFamily="34" charset="-120"/>
                </a:rPr>
                <a:t>郭蕙瑄</a:t>
              </a:r>
            </a:p>
          </p:txBody>
        </p:sp>
      </p:grpSp>
    </p:spTree>
    <p:extLst>
      <p:ext uri="{BB962C8B-B14F-4D97-AF65-F5344CB8AC3E}">
        <p14:creationId xmlns:p14="http://schemas.microsoft.com/office/powerpoint/2010/main" val="149044678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3F35AD8-AE15-4933-A37A-5CE4F4608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293C1971-CE18-45A5-B404-7ECC2DC174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8" name="矩形 7">
            <a:extLst>
              <a:ext uri="{FF2B5EF4-FFF2-40B4-BE49-F238E27FC236}">
                <a16:creationId xmlns:a16="http://schemas.microsoft.com/office/drawing/2014/main" id="{DDB965A3-3AF2-443D-9A25-A1295CAC35D7}"/>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9" name="矩形 8">
            <a:extLst>
              <a:ext uri="{FF2B5EF4-FFF2-40B4-BE49-F238E27FC236}">
                <a16:creationId xmlns:a16="http://schemas.microsoft.com/office/drawing/2014/main" id="{5D97511C-C25F-4794-BAFB-39875F8779A2}"/>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grpSp>
        <p:nvGrpSpPr>
          <p:cNvPr id="29" name="组 1">
            <a:extLst>
              <a:ext uri="{FF2B5EF4-FFF2-40B4-BE49-F238E27FC236}">
                <a16:creationId xmlns:a16="http://schemas.microsoft.com/office/drawing/2014/main" id="{F8F4A70D-B946-42A9-B086-EBD455FE2E47}"/>
              </a:ext>
            </a:extLst>
          </p:cNvPr>
          <p:cNvGrpSpPr/>
          <p:nvPr/>
        </p:nvGrpSpPr>
        <p:grpSpPr>
          <a:xfrm>
            <a:off x="6745670" y="2071694"/>
            <a:ext cx="4422190" cy="690740"/>
            <a:chOff x="6921011" y="1620406"/>
            <a:chExt cx="4422190" cy="690740"/>
          </a:xfrm>
        </p:grpSpPr>
        <p:grpSp>
          <p:nvGrpSpPr>
            <p:cNvPr id="30" name="组 26">
              <a:extLst>
                <a:ext uri="{FF2B5EF4-FFF2-40B4-BE49-F238E27FC236}">
                  <a16:creationId xmlns:a16="http://schemas.microsoft.com/office/drawing/2014/main" id="{1B705176-D37F-434B-97BD-0C6E1F1BA711}"/>
                </a:ext>
              </a:extLst>
            </p:cNvPr>
            <p:cNvGrpSpPr/>
            <p:nvPr/>
          </p:nvGrpSpPr>
          <p:grpSpPr>
            <a:xfrm>
              <a:off x="6921011" y="1620406"/>
              <a:ext cx="690740" cy="690740"/>
              <a:chOff x="6161315" y="1175658"/>
              <a:chExt cx="892628" cy="892628"/>
            </a:xfrm>
          </p:grpSpPr>
          <p:sp>
            <p:nvSpPr>
              <p:cNvPr id="32" name="椭圆 31">
                <a:extLst>
                  <a:ext uri="{FF2B5EF4-FFF2-40B4-BE49-F238E27FC236}">
                    <a16:creationId xmlns:a16="http://schemas.microsoft.com/office/drawing/2014/main" id="{C04D232E-9668-497A-80EA-4E7BB44D8159}"/>
                  </a:ext>
                </a:extLst>
              </p:cNvPr>
              <p:cNvSpPr/>
              <p:nvPr/>
            </p:nvSpPr>
            <p:spPr>
              <a:xfrm>
                <a:off x="6161315" y="1175658"/>
                <a:ext cx="892628" cy="892628"/>
              </a:xfrm>
              <a:prstGeom prst="ellipse">
                <a:avLst/>
              </a:prstGeom>
              <a:noFill/>
              <a:ln>
                <a:solidFill>
                  <a:srgbClr val="CDE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75000"/>
                        <a:lumOff val="25000"/>
                      </a:schemeClr>
                    </a:solidFill>
                    <a:latin typeface="Bahnschrift" panose="020B0502040204020203" pitchFamily="34" charset="0"/>
                    <a:ea typeface="Microsoft JhengHei" panose="020B0604030504040204" pitchFamily="34" charset="-120"/>
                  </a:rPr>
                  <a:t>01</a:t>
                </a:r>
                <a:endParaRPr kumimoji="1" lang="zh-CN" altLang="en-US" sz="2000"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33" name="椭圆 32">
                <a:extLst>
                  <a:ext uri="{FF2B5EF4-FFF2-40B4-BE49-F238E27FC236}">
                    <a16:creationId xmlns:a16="http://schemas.microsoft.com/office/drawing/2014/main" id="{82265560-45C3-493D-BA9A-2004EEA05303}"/>
                  </a:ext>
                </a:extLst>
              </p:cNvPr>
              <p:cNvSpPr/>
              <p:nvPr/>
            </p:nvSpPr>
            <p:spPr>
              <a:xfrm>
                <a:off x="6237515" y="1251858"/>
                <a:ext cx="740228" cy="740228"/>
              </a:xfrm>
              <a:prstGeom prst="ellipse">
                <a:avLst/>
              </a:prstGeom>
              <a:noFill/>
              <a:ln>
                <a:solidFill>
                  <a:srgbClr val="CDE4F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grpSp>
        <p:sp>
          <p:nvSpPr>
            <p:cNvPr id="31" name="文本框 30">
              <a:extLst>
                <a:ext uri="{FF2B5EF4-FFF2-40B4-BE49-F238E27FC236}">
                  <a16:creationId xmlns:a16="http://schemas.microsoft.com/office/drawing/2014/main" id="{73CAB30D-DECC-436C-AB14-4C654CC164E7}"/>
                </a:ext>
              </a:extLst>
            </p:cNvPr>
            <p:cNvSpPr txBox="1"/>
            <p:nvPr/>
          </p:nvSpPr>
          <p:spPr>
            <a:xfrm flipH="1">
              <a:off x="7727459" y="1734943"/>
              <a:ext cx="3615742" cy="461665"/>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r>
                <a:rPr lang="zh-CN" altLang="en-US" sz="2400" b="1" dirty="0">
                  <a:solidFill>
                    <a:schemeClr val="tx1">
                      <a:lumMod val="75000"/>
                      <a:lumOff val="25000"/>
                    </a:schemeClr>
                  </a:solidFill>
                  <a:latin typeface="Bahnschrift" panose="020B0502040204020203" pitchFamily="34" charset="0"/>
                  <a:ea typeface="Microsoft JhengHei" panose="020B0604030504040204" pitchFamily="34" charset="-120"/>
                  <a:cs typeface="Source Han Sans CN" charset="-122"/>
                </a:rPr>
                <a:t>說明會</a:t>
              </a:r>
              <a:endParaRPr lang="en-US" altLang="zh-CN" sz="2400" b="1" dirty="0">
                <a:solidFill>
                  <a:schemeClr val="tx1">
                    <a:lumMod val="75000"/>
                    <a:lumOff val="25000"/>
                  </a:schemeClr>
                </a:solidFill>
                <a:latin typeface="Bahnschrift" panose="020B0502040204020203" pitchFamily="34" charset="0"/>
                <a:ea typeface="Microsoft JhengHei" panose="020B0604030504040204" pitchFamily="34" charset="-120"/>
                <a:cs typeface="Source Han Sans CN" charset="-122"/>
              </a:endParaRPr>
            </a:p>
          </p:txBody>
        </p:sp>
      </p:grpSp>
      <p:grpSp>
        <p:nvGrpSpPr>
          <p:cNvPr id="58" name="组 1">
            <a:extLst>
              <a:ext uri="{FF2B5EF4-FFF2-40B4-BE49-F238E27FC236}">
                <a16:creationId xmlns:a16="http://schemas.microsoft.com/office/drawing/2014/main" id="{814D8A51-3559-6A45-96AF-29986F9F012C}"/>
              </a:ext>
            </a:extLst>
          </p:cNvPr>
          <p:cNvGrpSpPr/>
          <p:nvPr/>
        </p:nvGrpSpPr>
        <p:grpSpPr>
          <a:xfrm>
            <a:off x="6745670" y="3083630"/>
            <a:ext cx="4422190" cy="690740"/>
            <a:chOff x="6921011" y="1620406"/>
            <a:chExt cx="4422190" cy="690740"/>
          </a:xfrm>
        </p:grpSpPr>
        <p:grpSp>
          <p:nvGrpSpPr>
            <p:cNvPr id="61" name="组 26">
              <a:extLst>
                <a:ext uri="{FF2B5EF4-FFF2-40B4-BE49-F238E27FC236}">
                  <a16:creationId xmlns:a16="http://schemas.microsoft.com/office/drawing/2014/main" id="{D54C7BBE-DFE5-A04F-8BD0-946683D0D449}"/>
                </a:ext>
              </a:extLst>
            </p:cNvPr>
            <p:cNvGrpSpPr/>
            <p:nvPr/>
          </p:nvGrpSpPr>
          <p:grpSpPr>
            <a:xfrm>
              <a:off x="6921011" y="1620406"/>
              <a:ext cx="690740" cy="690740"/>
              <a:chOff x="6161315" y="1175658"/>
              <a:chExt cx="892628" cy="892628"/>
            </a:xfrm>
          </p:grpSpPr>
          <p:sp>
            <p:nvSpPr>
              <p:cNvPr id="63" name="椭圆 31">
                <a:extLst>
                  <a:ext uri="{FF2B5EF4-FFF2-40B4-BE49-F238E27FC236}">
                    <a16:creationId xmlns:a16="http://schemas.microsoft.com/office/drawing/2014/main" id="{10CCA107-2169-9A49-87A2-6BDA59C8EB0B}"/>
                  </a:ext>
                </a:extLst>
              </p:cNvPr>
              <p:cNvSpPr/>
              <p:nvPr/>
            </p:nvSpPr>
            <p:spPr>
              <a:xfrm>
                <a:off x="6161315" y="1175658"/>
                <a:ext cx="892628" cy="892628"/>
              </a:xfrm>
              <a:prstGeom prst="ellipse">
                <a:avLst/>
              </a:prstGeom>
              <a:noFill/>
              <a:ln>
                <a:solidFill>
                  <a:srgbClr val="CDE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75000"/>
                        <a:lumOff val="25000"/>
                      </a:schemeClr>
                    </a:solidFill>
                    <a:latin typeface="Bahnschrift" panose="020B0502040204020203" pitchFamily="34" charset="0"/>
                    <a:ea typeface="Microsoft JhengHei" panose="020B0604030504040204" pitchFamily="34" charset="-120"/>
                  </a:rPr>
                  <a:t>02</a:t>
                </a:r>
                <a:endParaRPr kumimoji="1" lang="zh-CN" altLang="en-US" sz="2000"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64" name="椭圆 32">
                <a:extLst>
                  <a:ext uri="{FF2B5EF4-FFF2-40B4-BE49-F238E27FC236}">
                    <a16:creationId xmlns:a16="http://schemas.microsoft.com/office/drawing/2014/main" id="{90C8C6BE-C768-8240-922B-68875E3C75D6}"/>
                  </a:ext>
                </a:extLst>
              </p:cNvPr>
              <p:cNvSpPr/>
              <p:nvPr/>
            </p:nvSpPr>
            <p:spPr>
              <a:xfrm>
                <a:off x="6237515" y="1251858"/>
                <a:ext cx="740228" cy="740228"/>
              </a:xfrm>
              <a:prstGeom prst="ellipse">
                <a:avLst/>
              </a:prstGeom>
              <a:noFill/>
              <a:ln>
                <a:solidFill>
                  <a:srgbClr val="CDE4F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grpSp>
        <p:sp>
          <p:nvSpPr>
            <p:cNvPr id="62" name="文本框 30">
              <a:extLst>
                <a:ext uri="{FF2B5EF4-FFF2-40B4-BE49-F238E27FC236}">
                  <a16:creationId xmlns:a16="http://schemas.microsoft.com/office/drawing/2014/main" id="{27433E87-D930-894E-808F-28258AE509C6}"/>
                </a:ext>
              </a:extLst>
            </p:cNvPr>
            <p:cNvSpPr txBox="1"/>
            <p:nvPr/>
          </p:nvSpPr>
          <p:spPr>
            <a:xfrm flipH="1">
              <a:off x="7727459" y="1734943"/>
              <a:ext cx="3615742" cy="461665"/>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r>
                <a:rPr lang="zh-CN" altLang="en-US" sz="2400" b="1" dirty="0">
                  <a:solidFill>
                    <a:schemeClr val="tx1">
                      <a:lumMod val="75000"/>
                      <a:lumOff val="25000"/>
                    </a:schemeClr>
                  </a:solidFill>
                  <a:latin typeface="Bahnschrift" panose="020B0502040204020203" pitchFamily="34" charset="0"/>
                  <a:ea typeface="Microsoft JhengHei" panose="020B0604030504040204" pitchFamily="34" charset="-120"/>
                  <a:cs typeface="Source Han Sans CN" charset="-122"/>
                </a:rPr>
                <a:t>第一次會議</a:t>
              </a:r>
              <a:endParaRPr lang="en-US" altLang="zh-CN" sz="2400" b="1" dirty="0">
                <a:solidFill>
                  <a:schemeClr val="tx1">
                    <a:lumMod val="75000"/>
                    <a:lumOff val="25000"/>
                  </a:schemeClr>
                </a:solidFill>
                <a:latin typeface="Bahnschrift" panose="020B0502040204020203" pitchFamily="34" charset="0"/>
                <a:ea typeface="Microsoft JhengHei" panose="020B0604030504040204" pitchFamily="34" charset="-120"/>
                <a:cs typeface="Source Han Sans CN" charset="-122"/>
              </a:endParaRPr>
            </a:p>
          </p:txBody>
        </p:sp>
      </p:grpSp>
      <p:grpSp>
        <p:nvGrpSpPr>
          <p:cNvPr id="65" name="组 1">
            <a:extLst>
              <a:ext uri="{FF2B5EF4-FFF2-40B4-BE49-F238E27FC236}">
                <a16:creationId xmlns:a16="http://schemas.microsoft.com/office/drawing/2014/main" id="{884AAA80-C8E8-EF4D-99FD-F368E0BB6810}"/>
              </a:ext>
            </a:extLst>
          </p:cNvPr>
          <p:cNvGrpSpPr/>
          <p:nvPr/>
        </p:nvGrpSpPr>
        <p:grpSpPr>
          <a:xfrm>
            <a:off x="6740798" y="4092184"/>
            <a:ext cx="4422190" cy="690740"/>
            <a:chOff x="6921011" y="1620406"/>
            <a:chExt cx="4422190" cy="690740"/>
          </a:xfrm>
        </p:grpSpPr>
        <p:grpSp>
          <p:nvGrpSpPr>
            <p:cNvPr id="66" name="组 26">
              <a:extLst>
                <a:ext uri="{FF2B5EF4-FFF2-40B4-BE49-F238E27FC236}">
                  <a16:creationId xmlns:a16="http://schemas.microsoft.com/office/drawing/2014/main" id="{03BA96CA-2C2B-2049-AFDC-C36D58577F1D}"/>
                </a:ext>
              </a:extLst>
            </p:cNvPr>
            <p:cNvGrpSpPr/>
            <p:nvPr/>
          </p:nvGrpSpPr>
          <p:grpSpPr>
            <a:xfrm>
              <a:off x="6921011" y="1620406"/>
              <a:ext cx="690740" cy="690740"/>
              <a:chOff x="6161315" y="1175658"/>
              <a:chExt cx="892628" cy="892628"/>
            </a:xfrm>
          </p:grpSpPr>
          <p:sp>
            <p:nvSpPr>
              <p:cNvPr id="68" name="椭圆 31">
                <a:extLst>
                  <a:ext uri="{FF2B5EF4-FFF2-40B4-BE49-F238E27FC236}">
                    <a16:creationId xmlns:a16="http://schemas.microsoft.com/office/drawing/2014/main" id="{4777465B-438C-424F-8225-E41AE8A0E634}"/>
                  </a:ext>
                </a:extLst>
              </p:cNvPr>
              <p:cNvSpPr/>
              <p:nvPr/>
            </p:nvSpPr>
            <p:spPr>
              <a:xfrm>
                <a:off x="6161315" y="1175658"/>
                <a:ext cx="892628" cy="892628"/>
              </a:xfrm>
              <a:prstGeom prst="ellipse">
                <a:avLst/>
              </a:prstGeom>
              <a:noFill/>
              <a:ln>
                <a:solidFill>
                  <a:srgbClr val="CDE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75000"/>
                        <a:lumOff val="25000"/>
                      </a:schemeClr>
                    </a:solidFill>
                    <a:latin typeface="Bahnschrift" panose="020B0502040204020203" pitchFamily="34" charset="0"/>
                    <a:ea typeface="Microsoft JhengHei" panose="020B0604030504040204" pitchFamily="34" charset="-120"/>
                  </a:rPr>
                  <a:t>03</a:t>
                </a:r>
                <a:endParaRPr kumimoji="1" lang="zh-CN" altLang="en-US" sz="2000"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69" name="椭圆 32">
                <a:extLst>
                  <a:ext uri="{FF2B5EF4-FFF2-40B4-BE49-F238E27FC236}">
                    <a16:creationId xmlns:a16="http://schemas.microsoft.com/office/drawing/2014/main" id="{B741A546-7140-2D4C-A240-F90ABD115B18}"/>
                  </a:ext>
                </a:extLst>
              </p:cNvPr>
              <p:cNvSpPr/>
              <p:nvPr/>
            </p:nvSpPr>
            <p:spPr>
              <a:xfrm>
                <a:off x="6237515" y="1251858"/>
                <a:ext cx="740228" cy="740228"/>
              </a:xfrm>
              <a:prstGeom prst="ellipse">
                <a:avLst/>
              </a:prstGeom>
              <a:noFill/>
              <a:ln>
                <a:solidFill>
                  <a:srgbClr val="CDE4F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grpSp>
        <p:sp>
          <p:nvSpPr>
            <p:cNvPr id="67" name="文本框 30">
              <a:extLst>
                <a:ext uri="{FF2B5EF4-FFF2-40B4-BE49-F238E27FC236}">
                  <a16:creationId xmlns:a16="http://schemas.microsoft.com/office/drawing/2014/main" id="{3D1A0616-6E79-A942-A686-940C9F2CD963}"/>
                </a:ext>
              </a:extLst>
            </p:cNvPr>
            <p:cNvSpPr txBox="1"/>
            <p:nvPr/>
          </p:nvSpPr>
          <p:spPr>
            <a:xfrm flipH="1">
              <a:off x="7727459" y="1734943"/>
              <a:ext cx="3615742" cy="461665"/>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r>
                <a:rPr lang="zh-CN" altLang="en-US" sz="2400" b="1" dirty="0">
                  <a:solidFill>
                    <a:schemeClr val="tx1">
                      <a:lumMod val="75000"/>
                      <a:lumOff val="25000"/>
                    </a:schemeClr>
                  </a:solidFill>
                  <a:latin typeface="Bahnschrift" panose="020B0502040204020203" pitchFamily="34" charset="0"/>
                  <a:ea typeface="Microsoft JhengHei" panose="020B0604030504040204" pitchFamily="34" charset="-120"/>
                  <a:cs typeface="Source Han Sans CN" charset="-122"/>
                </a:rPr>
                <a:t>論文引用</a:t>
              </a:r>
              <a:endParaRPr lang="en-US" altLang="zh-CN" sz="2400" b="1" dirty="0">
                <a:solidFill>
                  <a:schemeClr val="tx1">
                    <a:lumMod val="75000"/>
                    <a:lumOff val="25000"/>
                  </a:schemeClr>
                </a:solidFill>
                <a:latin typeface="Bahnschrift" panose="020B0502040204020203" pitchFamily="34" charset="0"/>
                <a:ea typeface="Microsoft JhengHei" panose="020B0604030504040204" pitchFamily="34" charset="-120"/>
                <a:cs typeface="Source Han Sans CN" charset="-122"/>
              </a:endParaRPr>
            </a:p>
          </p:txBody>
        </p:sp>
      </p:grpSp>
      <p:grpSp>
        <p:nvGrpSpPr>
          <p:cNvPr id="4" name="群組 3">
            <a:extLst>
              <a:ext uri="{FF2B5EF4-FFF2-40B4-BE49-F238E27FC236}">
                <a16:creationId xmlns:a16="http://schemas.microsoft.com/office/drawing/2014/main" id="{FF2C8414-C943-0545-8F40-10284435C2BC}"/>
              </a:ext>
            </a:extLst>
          </p:cNvPr>
          <p:cNvGrpSpPr/>
          <p:nvPr/>
        </p:nvGrpSpPr>
        <p:grpSpPr>
          <a:xfrm>
            <a:off x="1555401" y="1472887"/>
            <a:ext cx="4538591" cy="3912224"/>
            <a:chOff x="907741" y="1472887"/>
            <a:chExt cx="4538591" cy="3912224"/>
          </a:xfrm>
        </p:grpSpPr>
        <p:grpSp>
          <p:nvGrpSpPr>
            <p:cNvPr id="60" name="组合 59">
              <a:extLst>
                <a:ext uri="{FF2B5EF4-FFF2-40B4-BE49-F238E27FC236}">
                  <a16:creationId xmlns:a16="http://schemas.microsoft.com/office/drawing/2014/main" id="{7DC0C9A0-C85F-42D0-9683-B331D4CA2B6A}"/>
                </a:ext>
              </a:extLst>
            </p:cNvPr>
            <p:cNvGrpSpPr/>
            <p:nvPr/>
          </p:nvGrpSpPr>
          <p:grpSpPr>
            <a:xfrm>
              <a:off x="907741" y="1472887"/>
              <a:ext cx="4538591" cy="3912224"/>
              <a:chOff x="907741" y="1472887"/>
              <a:chExt cx="4538591" cy="3912224"/>
            </a:xfrm>
          </p:grpSpPr>
          <p:sp>
            <p:nvSpPr>
              <p:cNvPr id="27" name="椭圆 26">
                <a:extLst>
                  <a:ext uri="{FF2B5EF4-FFF2-40B4-BE49-F238E27FC236}">
                    <a16:creationId xmlns:a16="http://schemas.microsoft.com/office/drawing/2014/main" id="{0C72B708-CE98-461D-B26C-5B91134B08FE}"/>
                  </a:ext>
                </a:extLst>
              </p:cNvPr>
              <p:cNvSpPr/>
              <p:nvPr/>
            </p:nvSpPr>
            <p:spPr>
              <a:xfrm>
                <a:off x="1171830" y="1904562"/>
                <a:ext cx="3048875" cy="3048875"/>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pic>
            <p:nvPicPr>
              <p:cNvPr id="26" name="图片 25">
                <a:extLst>
                  <a:ext uri="{FF2B5EF4-FFF2-40B4-BE49-F238E27FC236}">
                    <a16:creationId xmlns:a16="http://schemas.microsoft.com/office/drawing/2014/main" id="{9FB619CB-B8CC-4441-9BDD-52C6B16C15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741" y="1472887"/>
                <a:ext cx="4538591" cy="3912224"/>
              </a:xfrm>
              <a:prstGeom prst="rect">
                <a:avLst/>
              </a:prstGeom>
            </p:spPr>
          </p:pic>
        </p:grpSp>
        <p:sp>
          <p:nvSpPr>
            <p:cNvPr id="70" name="文字方塊 69">
              <a:extLst>
                <a:ext uri="{FF2B5EF4-FFF2-40B4-BE49-F238E27FC236}">
                  <a16:creationId xmlns:a16="http://schemas.microsoft.com/office/drawing/2014/main" id="{A91EC7D1-2529-1D48-B36E-462E7B65BF0C}"/>
                </a:ext>
              </a:extLst>
            </p:cNvPr>
            <p:cNvSpPr txBox="1"/>
            <p:nvPr/>
          </p:nvSpPr>
          <p:spPr>
            <a:xfrm>
              <a:off x="1834492" y="2459503"/>
              <a:ext cx="1723549" cy="1938992"/>
            </a:xfrm>
            <a:prstGeom prst="rect">
              <a:avLst/>
            </a:prstGeom>
            <a:noFill/>
          </p:spPr>
          <p:txBody>
            <a:bodyPr wrap="none" rtlCol="0" anchor="ctr">
              <a:spAutoFit/>
            </a:bodyPr>
            <a:lstStyle/>
            <a:p>
              <a:pPr algn="ctr"/>
              <a:r>
                <a:rPr kumimoji="1" lang="zh-TW" altLang="en-US" sz="6000" b="1" dirty="0">
                  <a:latin typeface="Bahnschrift" panose="020B0502040204020203" pitchFamily="34" charset="0"/>
                  <a:ea typeface="Microsoft JhengHei" panose="020B0604030504040204" pitchFamily="34" charset="-120"/>
                </a:rPr>
                <a:t>重要</a:t>
              </a:r>
              <a:endParaRPr kumimoji="1" lang="en-US" altLang="zh-TW" sz="6000" b="1" dirty="0">
                <a:latin typeface="Bahnschrift" panose="020B0502040204020203" pitchFamily="34" charset="0"/>
                <a:ea typeface="Microsoft JhengHei" panose="020B0604030504040204" pitchFamily="34" charset="-120"/>
              </a:endParaRPr>
            </a:p>
            <a:p>
              <a:pPr algn="ctr"/>
              <a:r>
                <a:rPr kumimoji="1" lang="zh-TW" altLang="en-US" sz="6000" b="1" dirty="0">
                  <a:latin typeface="Bahnschrift" panose="020B0502040204020203" pitchFamily="34" charset="0"/>
                  <a:ea typeface="Microsoft JhengHei" panose="020B0604030504040204" pitchFamily="34" charset="-120"/>
                </a:rPr>
                <a:t>紀錄</a:t>
              </a:r>
            </a:p>
          </p:txBody>
        </p:sp>
      </p:grpSp>
    </p:spTree>
    <p:extLst>
      <p:ext uri="{BB962C8B-B14F-4D97-AF65-F5344CB8AC3E}">
        <p14:creationId xmlns:p14="http://schemas.microsoft.com/office/powerpoint/2010/main" val="42809148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grpSp>
        <p:nvGrpSpPr>
          <p:cNvPr id="3" name="群組 2">
            <a:extLst>
              <a:ext uri="{FF2B5EF4-FFF2-40B4-BE49-F238E27FC236}">
                <a16:creationId xmlns:a16="http://schemas.microsoft.com/office/drawing/2014/main" id="{EA7DC7C8-FA20-E54D-88FD-F9A42EA0C2DA}"/>
              </a:ext>
            </a:extLst>
          </p:cNvPr>
          <p:cNvGrpSpPr/>
          <p:nvPr/>
        </p:nvGrpSpPr>
        <p:grpSpPr>
          <a:xfrm>
            <a:off x="4270748" y="2192518"/>
            <a:ext cx="3149747" cy="1796309"/>
            <a:chOff x="4079146" y="2197027"/>
            <a:chExt cx="3149747" cy="1796309"/>
          </a:xfrm>
        </p:grpSpPr>
        <p:grpSp>
          <p:nvGrpSpPr>
            <p:cNvPr id="12" name="群組 11">
              <a:extLst>
                <a:ext uri="{FF2B5EF4-FFF2-40B4-BE49-F238E27FC236}">
                  <a16:creationId xmlns:a16="http://schemas.microsoft.com/office/drawing/2014/main" id="{F094A8A4-DE06-1941-9733-FDC7CE02DF74}"/>
                </a:ext>
              </a:extLst>
            </p:cNvPr>
            <p:cNvGrpSpPr>
              <a:grpSpLocks noChangeAspect="1"/>
            </p:cNvGrpSpPr>
            <p:nvPr/>
          </p:nvGrpSpPr>
          <p:grpSpPr>
            <a:xfrm>
              <a:off x="4079146" y="2197027"/>
              <a:ext cx="1680158" cy="1448281"/>
              <a:chOff x="907741" y="1472887"/>
              <a:chExt cx="4538591" cy="3912224"/>
            </a:xfrm>
          </p:grpSpPr>
          <p:grpSp>
            <p:nvGrpSpPr>
              <p:cNvPr id="13" name="组合 59">
                <a:extLst>
                  <a:ext uri="{FF2B5EF4-FFF2-40B4-BE49-F238E27FC236}">
                    <a16:creationId xmlns:a16="http://schemas.microsoft.com/office/drawing/2014/main" id="{2C62C6B8-D467-1E42-B4B0-E7C3A185111E}"/>
                  </a:ext>
                </a:extLst>
              </p:cNvPr>
              <p:cNvGrpSpPr/>
              <p:nvPr/>
            </p:nvGrpSpPr>
            <p:grpSpPr>
              <a:xfrm>
                <a:off x="907741" y="1472887"/>
                <a:ext cx="4538591" cy="3912224"/>
                <a:chOff x="907741" y="1472887"/>
                <a:chExt cx="4538591" cy="3912224"/>
              </a:xfrm>
            </p:grpSpPr>
            <p:sp>
              <p:nvSpPr>
                <p:cNvPr id="15" name="椭圆 26">
                  <a:extLst>
                    <a:ext uri="{FF2B5EF4-FFF2-40B4-BE49-F238E27FC236}">
                      <a16:creationId xmlns:a16="http://schemas.microsoft.com/office/drawing/2014/main" id="{4345FB51-7839-BE4E-A9F9-51B06E8EA52D}"/>
                    </a:ext>
                  </a:extLst>
                </p:cNvPr>
                <p:cNvSpPr/>
                <p:nvPr/>
              </p:nvSpPr>
              <p:spPr>
                <a:xfrm>
                  <a:off x="1171830" y="1904562"/>
                  <a:ext cx="3048875" cy="3048875"/>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pic>
              <p:nvPicPr>
                <p:cNvPr id="16" name="图片 25">
                  <a:extLst>
                    <a:ext uri="{FF2B5EF4-FFF2-40B4-BE49-F238E27FC236}">
                      <a16:creationId xmlns:a16="http://schemas.microsoft.com/office/drawing/2014/main" id="{D6B63062-1ACA-184B-9F88-283BAB6953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741" y="1472887"/>
                  <a:ext cx="4538591" cy="3912224"/>
                </a:xfrm>
                <a:prstGeom prst="rect">
                  <a:avLst/>
                </a:prstGeom>
              </p:spPr>
            </p:pic>
          </p:grpSp>
          <p:sp>
            <p:nvSpPr>
              <p:cNvPr id="14" name="文字方塊 13">
                <a:extLst>
                  <a:ext uri="{FF2B5EF4-FFF2-40B4-BE49-F238E27FC236}">
                    <a16:creationId xmlns:a16="http://schemas.microsoft.com/office/drawing/2014/main" id="{A6F8CD03-FBBE-0D4F-9A08-42640F0CF94A}"/>
                  </a:ext>
                </a:extLst>
              </p:cNvPr>
              <p:cNvSpPr txBox="1"/>
              <p:nvPr/>
            </p:nvSpPr>
            <p:spPr>
              <a:xfrm>
                <a:off x="2377109" y="3075055"/>
                <a:ext cx="638315" cy="707886"/>
              </a:xfrm>
              <a:prstGeom prst="rect">
                <a:avLst/>
              </a:prstGeom>
              <a:noFill/>
            </p:spPr>
            <p:txBody>
              <a:bodyPr wrap="none" rtlCol="0" anchor="ctr">
                <a:spAutoFit/>
              </a:bodyPr>
              <a:lstStyle/>
              <a:p>
                <a:pPr algn="ctr"/>
                <a:r>
                  <a:rPr kumimoji="1" lang="en-US" altLang="zh-TW" sz="4000" b="1" dirty="0">
                    <a:latin typeface="Bahnschrift" panose="020B0502040204020203" pitchFamily="34" charset="0"/>
                    <a:ea typeface="Microsoft JhengHei" panose="020B0604030504040204" pitchFamily="34" charset="-120"/>
                  </a:rPr>
                  <a:t>01</a:t>
                </a:r>
                <a:endParaRPr kumimoji="1" lang="zh-TW" altLang="en-US" sz="4000" b="1" dirty="0">
                  <a:latin typeface="Bahnschrift" panose="020B0502040204020203" pitchFamily="34" charset="0"/>
                  <a:ea typeface="Microsoft JhengHei" panose="020B0604030504040204" pitchFamily="34" charset="-120"/>
                </a:endParaRPr>
              </a:p>
            </p:txBody>
          </p:sp>
        </p:grpSp>
        <p:sp>
          <p:nvSpPr>
            <p:cNvPr id="2" name="文字方塊 1">
              <a:extLst>
                <a:ext uri="{FF2B5EF4-FFF2-40B4-BE49-F238E27FC236}">
                  <a16:creationId xmlns:a16="http://schemas.microsoft.com/office/drawing/2014/main" id="{BB5EDBC6-75EA-AA4D-8FF4-08A158A9BF11}"/>
                </a:ext>
              </a:extLst>
            </p:cNvPr>
            <p:cNvSpPr txBox="1"/>
            <p:nvPr/>
          </p:nvSpPr>
          <p:spPr>
            <a:xfrm>
              <a:off x="4735903" y="2977673"/>
              <a:ext cx="2492990" cy="1015663"/>
            </a:xfrm>
            <a:prstGeom prst="rect">
              <a:avLst/>
            </a:prstGeom>
            <a:noFill/>
          </p:spPr>
          <p:txBody>
            <a:bodyPr wrap="none" rtlCol="0" anchor="ctr">
              <a:spAutoFit/>
            </a:bodyPr>
            <a:lstStyle/>
            <a:p>
              <a:pPr algn="ctr"/>
              <a:r>
                <a:rPr kumimoji="1" lang="zh-TW" altLang="en-US" sz="6000" b="1" dirty="0">
                  <a:latin typeface="Bahnschrift" panose="020B0502040204020203" pitchFamily="34" charset="0"/>
                  <a:ea typeface="Microsoft JhengHei" panose="020B0604030504040204" pitchFamily="34" charset="-120"/>
                </a:rPr>
                <a:t>說明會</a:t>
              </a:r>
            </a:p>
          </p:txBody>
        </p:sp>
      </p:grpSp>
    </p:spTree>
    <p:extLst>
      <p:ext uri="{BB962C8B-B14F-4D97-AF65-F5344CB8AC3E}">
        <p14:creationId xmlns:p14="http://schemas.microsoft.com/office/powerpoint/2010/main" val="266639570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grpSp>
        <p:nvGrpSpPr>
          <p:cNvPr id="29" name="群組 28">
            <a:extLst>
              <a:ext uri="{FF2B5EF4-FFF2-40B4-BE49-F238E27FC236}">
                <a16:creationId xmlns:a16="http://schemas.microsoft.com/office/drawing/2014/main" id="{2281304C-B16B-1742-87C0-420F6F61FDB4}"/>
              </a:ext>
            </a:extLst>
          </p:cNvPr>
          <p:cNvGrpSpPr/>
          <p:nvPr/>
        </p:nvGrpSpPr>
        <p:grpSpPr>
          <a:xfrm>
            <a:off x="409527" y="397173"/>
            <a:ext cx="2300307" cy="681820"/>
            <a:chOff x="409527" y="397173"/>
            <a:chExt cx="2300307" cy="681820"/>
          </a:xfrm>
        </p:grpSpPr>
        <p:sp>
          <p:nvSpPr>
            <p:cNvPr id="30" name="椭圆 17">
              <a:extLst>
                <a:ext uri="{FF2B5EF4-FFF2-40B4-BE49-F238E27FC236}">
                  <a16:creationId xmlns:a16="http://schemas.microsoft.com/office/drawing/2014/main" id="{E022937E-66C2-E245-BBA5-9738039DBD51}"/>
                </a:ext>
              </a:extLst>
            </p:cNvPr>
            <p:cNvSpPr>
              <a:spLocks noChangeAspect="1"/>
            </p:cNvSpPr>
            <p:nvPr/>
          </p:nvSpPr>
          <p:spPr>
            <a:xfrm>
              <a:off x="409527" y="397173"/>
              <a:ext cx="681820" cy="681820"/>
            </a:xfrm>
            <a:prstGeom prst="ellipse">
              <a:avLst/>
            </a:prstGeom>
            <a:solidFill>
              <a:srgbClr val="F7BFA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latin typeface="Bahnschrift" panose="020B0502040204020203" pitchFamily="34" charset="0"/>
                  <a:ea typeface="Microsoft JhengHei" panose="020B0604030504040204" pitchFamily="34" charset="-120"/>
                </a:rPr>
                <a:t>01</a:t>
              </a:r>
              <a:endParaRPr lang="zh-CN" altLang="en-US"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31" name="文字方塊 30">
              <a:extLst>
                <a:ext uri="{FF2B5EF4-FFF2-40B4-BE49-F238E27FC236}">
                  <a16:creationId xmlns:a16="http://schemas.microsoft.com/office/drawing/2014/main" id="{EBC746A7-C003-D94D-A3EC-28B8D773A15B}"/>
                </a:ext>
              </a:extLst>
            </p:cNvPr>
            <p:cNvSpPr txBox="1"/>
            <p:nvPr/>
          </p:nvSpPr>
          <p:spPr>
            <a:xfrm>
              <a:off x="1091347" y="538028"/>
              <a:ext cx="1618487" cy="400110"/>
            </a:xfrm>
            <a:prstGeom prst="rect">
              <a:avLst/>
            </a:prstGeom>
            <a:noFill/>
          </p:spPr>
          <p:txBody>
            <a:bodyPr wrap="square" rtlCol="0" anchor="ctr">
              <a:spAutoFit/>
            </a:bodyPr>
            <a:lstStyle/>
            <a:p>
              <a:r>
                <a:rPr kumimoji="1" lang="zh-TW" altLang="en-US" sz="2000" b="1" dirty="0">
                  <a:latin typeface="Bahnschrift" panose="020B0502040204020203" pitchFamily="34" charset="0"/>
                  <a:ea typeface="Microsoft JhengHei" panose="020B0604030504040204" pitchFamily="34" charset="-120"/>
                </a:rPr>
                <a:t>說明會</a:t>
              </a:r>
            </a:p>
          </p:txBody>
        </p:sp>
      </p:grpSp>
      <p:sp>
        <p:nvSpPr>
          <p:cNvPr id="38" name="文字方塊 37">
            <a:extLst>
              <a:ext uri="{FF2B5EF4-FFF2-40B4-BE49-F238E27FC236}">
                <a16:creationId xmlns:a16="http://schemas.microsoft.com/office/drawing/2014/main" id="{B861191A-FECB-E840-B43C-D46F04474F47}"/>
              </a:ext>
            </a:extLst>
          </p:cNvPr>
          <p:cNvSpPr txBox="1"/>
          <p:nvPr/>
        </p:nvSpPr>
        <p:spPr>
          <a:xfrm>
            <a:off x="1091347" y="1320243"/>
            <a:ext cx="9698573" cy="3170099"/>
          </a:xfrm>
          <a:prstGeom prst="rect">
            <a:avLst/>
          </a:prstGeom>
          <a:noFill/>
        </p:spPr>
        <p:txBody>
          <a:bodyPr wrap="square" rtlCol="0" anchor="ctr">
            <a:spAutoFit/>
          </a:bodyPr>
          <a:lstStyle/>
          <a:p>
            <a:r>
              <a:rPr kumimoji="1" lang="zh-TW" altLang="en-US" sz="2000" b="1" dirty="0">
                <a:latin typeface="Bahnschrift" panose="020B0502040204020203" pitchFamily="34" charset="0"/>
                <a:ea typeface="Microsoft JhengHei" panose="020B0604030504040204" pitchFamily="34" charset="-120"/>
              </a:rPr>
              <a:t>日期</a:t>
            </a:r>
            <a:r>
              <a:rPr kumimoji="1" lang="zh-TW" altLang="en-US" sz="2000" dirty="0">
                <a:latin typeface="Bahnschrift" panose="020B0502040204020203" pitchFamily="34" charset="0"/>
                <a:ea typeface="Microsoft JhengHei" panose="020B0604030504040204" pitchFamily="34" charset="-120"/>
              </a:rPr>
              <a:t>：</a:t>
            </a:r>
            <a:r>
              <a:rPr kumimoji="1" lang="en-US" altLang="zh-TW" sz="2000" dirty="0">
                <a:latin typeface="Bahnschrift" panose="020B0502040204020203" pitchFamily="34" charset="0"/>
                <a:ea typeface="Microsoft JhengHei" panose="020B0604030504040204" pitchFamily="34" charset="-120"/>
              </a:rPr>
              <a:t>2022-04-06</a:t>
            </a:r>
          </a:p>
          <a:p>
            <a:r>
              <a:rPr kumimoji="1" lang="zh-TW" altLang="en-US" sz="2000" b="1" dirty="0">
                <a:latin typeface="Bahnschrift" panose="020B0502040204020203" pitchFamily="34" charset="0"/>
                <a:ea typeface="Microsoft JhengHei" panose="020B0604030504040204" pitchFamily="34" charset="-120"/>
              </a:rPr>
              <a:t>內容</a:t>
            </a:r>
            <a:r>
              <a:rPr kumimoji="1" lang="zh-TW" altLang="en-US" sz="2000" dirty="0">
                <a:latin typeface="Bahnschrift" panose="020B0502040204020203" pitchFamily="34" charset="0"/>
                <a:ea typeface="Microsoft JhengHei" panose="020B0604030504040204" pitchFamily="34" charset="-120"/>
              </a:rPr>
              <a:t>：</a:t>
            </a: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專題主題</a:t>
            </a:r>
            <a:br>
              <a:rPr kumimoji="1" lang="en-US" altLang="zh-TW" sz="2000" dirty="0">
                <a:latin typeface="Bahnschrift" panose="020B0502040204020203" pitchFamily="34" charset="0"/>
                <a:ea typeface="Microsoft JhengHei" panose="020B0604030504040204" pitchFamily="34" charset="-120"/>
              </a:rPr>
            </a:br>
            <a:r>
              <a:rPr kumimoji="1" lang="zh-TW" altLang="en-US" sz="2000" dirty="0">
                <a:solidFill>
                  <a:schemeClr val="accent1">
                    <a:lumMod val="75000"/>
                  </a:schemeClr>
                </a:solidFill>
                <a:latin typeface="Bahnschrift" panose="020B0502040204020203" pitchFamily="34" charset="0"/>
                <a:ea typeface="Microsoft JhengHei" panose="020B0604030504040204" pitchFamily="34" charset="-120"/>
              </a:rPr>
              <a:t>由過往交易資料與網路新聞預測客戶申購贖回的趨勢。</a:t>
            </a:r>
            <a:endParaRPr kumimoji="1" lang="en-US" altLang="zh-TW" sz="2000" dirty="0">
              <a:solidFill>
                <a:schemeClr val="accent1">
                  <a:lumMod val="75000"/>
                </a:schemeClr>
              </a:solidFill>
              <a:latin typeface="Bahnschrift" panose="020B0502040204020203" pitchFamily="34" charset="0"/>
              <a:ea typeface="Microsoft JhengHei" panose="020B0604030504040204" pitchFamily="34" charset="-120"/>
            </a:endParaRPr>
          </a:p>
          <a:p>
            <a:pPr marL="800100" lvl="1" indent="-342900">
              <a:buFontTx/>
              <a:buChar char="-"/>
            </a:pP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專案目的</a:t>
            </a:r>
            <a:br>
              <a:rPr kumimoji="1" lang="en-US" altLang="zh-TW" sz="2000" dirty="0">
                <a:solidFill>
                  <a:schemeClr val="accent1">
                    <a:lumMod val="75000"/>
                  </a:schemeClr>
                </a:solidFill>
                <a:latin typeface="Bahnschrift" panose="020B0502040204020203" pitchFamily="34" charset="0"/>
                <a:ea typeface="Microsoft JhengHei" panose="020B0604030504040204" pitchFamily="34" charset="-120"/>
              </a:rPr>
            </a:br>
            <a:r>
              <a:rPr kumimoji="1" lang="zh-TW" altLang="en-US" sz="2000" dirty="0">
                <a:solidFill>
                  <a:schemeClr val="accent1">
                    <a:lumMod val="75000"/>
                  </a:schemeClr>
                </a:solidFill>
                <a:latin typeface="Bahnschrift" panose="020B0502040204020203" pitchFamily="34" charset="0"/>
                <a:ea typeface="Microsoft JhengHei" panose="020B0604030504040204" pitchFamily="34" charset="-120"/>
              </a:rPr>
              <a:t>透過此專案建立快速的市場認知與預測模型，提升行銷時的效率與成功率。</a:t>
            </a:r>
            <a:endParaRPr kumimoji="1" lang="en-US" altLang="zh-TW" sz="2000" dirty="0">
              <a:solidFill>
                <a:schemeClr val="accent1">
                  <a:lumMod val="75000"/>
                </a:schemeClr>
              </a:solidFill>
              <a:latin typeface="Bahnschrift" panose="020B0502040204020203" pitchFamily="34" charset="0"/>
              <a:ea typeface="Microsoft JhengHei" panose="020B0604030504040204" pitchFamily="34" charset="-120"/>
            </a:endParaRPr>
          </a:p>
          <a:p>
            <a:pPr marL="800100" lvl="1" indent="-342900">
              <a:buFontTx/>
              <a:buChar char="-"/>
            </a:pP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資料結構</a:t>
            </a:r>
            <a:br>
              <a:rPr kumimoji="1" lang="en-US" altLang="zh-TW" sz="2000" dirty="0">
                <a:latin typeface="Bahnschrift" panose="020B0502040204020203" pitchFamily="34" charset="0"/>
                <a:ea typeface="Microsoft JhengHei" panose="020B0604030504040204" pitchFamily="34" charset="-120"/>
              </a:rPr>
            </a:br>
            <a:r>
              <a:rPr kumimoji="1" lang="zh-TW" altLang="en-US" sz="2000" dirty="0">
                <a:solidFill>
                  <a:schemeClr val="accent1">
                    <a:lumMod val="75000"/>
                  </a:schemeClr>
                </a:solidFill>
                <a:latin typeface="Bahnschrift" panose="020B0502040204020203" pitchFamily="34" charset="0"/>
                <a:ea typeface="Microsoft JhengHei" panose="020B0604030504040204" pitchFamily="34" charset="-120"/>
              </a:rPr>
              <a:t>野村將提供的資料其結構介紹。</a:t>
            </a:r>
            <a:endParaRPr kumimoji="1" lang="en-US" altLang="zh-TW" sz="2000" dirty="0">
              <a:solidFill>
                <a:schemeClr val="accent1">
                  <a:lumMod val="75000"/>
                </a:schemeClr>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422979514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grpSp>
        <p:nvGrpSpPr>
          <p:cNvPr id="3" name="群組 2">
            <a:extLst>
              <a:ext uri="{FF2B5EF4-FFF2-40B4-BE49-F238E27FC236}">
                <a16:creationId xmlns:a16="http://schemas.microsoft.com/office/drawing/2014/main" id="{EA7DC7C8-FA20-E54D-88FD-F9A42EA0C2DA}"/>
              </a:ext>
            </a:extLst>
          </p:cNvPr>
          <p:cNvGrpSpPr/>
          <p:nvPr/>
        </p:nvGrpSpPr>
        <p:grpSpPr>
          <a:xfrm>
            <a:off x="3419829" y="2091934"/>
            <a:ext cx="4693974" cy="1796309"/>
            <a:chOff x="4079146" y="2197027"/>
            <a:chExt cx="4693974" cy="1796309"/>
          </a:xfrm>
        </p:grpSpPr>
        <p:grpSp>
          <p:nvGrpSpPr>
            <p:cNvPr id="12" name="群組 11">
              <a:extLst>
                <a:ext uri="{FF2B5EF4-FFF2-40B4-BE49-F238E27FC236}">
                  <a16:creationId xmlns:a16="http://schemas.microsoft.com/office/drawing/2014/main" id="{F094A8A4-DE06-1941-9733-FDC7CE02DF74}"/>
                </a:ext>
              </a:extLst>
            </p:cNvPr>
            <p:cNvGrpSpPr>
              <a:grpSpLocks noChangeAspect="1"/>
            </p:cNvGrpSpPr>
            <p:nvPr/>
          </p:nvGrpSpPr>
          <p:grpSpPr>
            <a:xfrm>
              <a:off x="4079146" y="2197027"/>
              <a:ext cx="1680158" cy="1448281"/>
              <a:chOff x="907741" y="1472887"/>
              <a:chExt cx="4538591" cy="3912224"/>
            </a:xfrm>
          </p:grpSpPr>
          <p:grpSp>
            <p:nvGrpSpPr>
              <p:cNvPr id="13" name="组合 59">
                <a:extLst>
                  <a:ext uri="{FF2B5EF4-FFF2-40B4-BE49-F238E27FC236}">
                    <a16:creationId xmlns:a16="http://schemas.microsoft.com/office/drawing/2014/main" id="{2C62C6B8-D467-1E42-B4B0-E7C3A185111E}"/>
                  </a:ext>
                </a:extLst>
              </p:cNvPr>
              <p:cNvGrpSpPr/>
              <p:nvPr/>
            </p:nvGrpSpPr>
            <p:grpSpPr>
              <a:xfrm>
                <a:off x="907741" y="1472887"/>
                <a:ext cx="4538591" cy="3912224"/>
                <a:chOff x="907741" y="1472887"/>
                <a:chExt cx="4538591" cy="3912224"/>
              </a:xfrm>
            </p:grpSpPr>
            <p:sp>
              <p:nvSpPr>
                <p:cNvPr id="15" name="椭圆 26">
                  <a:extLst>
                    <a:ext uri="{FF2B5EF4-FFF2-40B4-BE49-F238E27FC236}">
                      <a16:creationId xmlns:a16="http://schemas.microsoft.com/office/drawing/2014/main" id="{4345FB51-7839-BE4E-A9F9-51B06E8EA52D}"/>
                    </a:ext>
                  </a:extLst>
                </p:cNvPr>
                <p:cNvSpPr/>
                <p:nvPr/>
              </p:nvSpPr>
              <p:spPr>
                <a:xfrm>
                  <a:off x="1171830" y="1904562"/>
                  <a:ext cx="3048875" cy="3048875"/>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pic>
              <p:nvPicPr>
                <p:cNvPr id="16" name="图片 25">
                  <a:extLst>
                    <a:ext uri="{FF2B5EF4-FFF2-40B4-BE49-F238E27FC236}">
                      <a16:creationId xmlns:a16="http://schemas.microsoft.com/office/drawing/2014/main" id="{D6B63062-1ACA-184B-9F88-283BAB6953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741" y="1472887"/>
                  <a:ext cx="4538591" cy="3912224"/>
                </a:xfrm>
                <a:prstGeom prst="rect">
                  <a:avLst/>
                </a:prstGeom>
              </p:spPr>
            </p:pic>
          </p:grpSp>
          <p:sp>
            <p:nvSpPr>
              <p:cNvPr id="14" name="文字方塊 13">
                <a:extLst>
                  <a:ext uri="{FF2B5EF4-FFF2-40B4-BE49-F238E27FC236}">
                    <a16:creationId xmlns:a16="http://schemas.microsoft.com/office/drawing/2014/main" id="{A6F8CD03-FBBE-0D4F-9A08-42640F0CF94A}"/>
                  </a:ext>
                </a:extLst>
              </p:cNvPr>
              <p:cNvSpPr txBox="1"/>
              <p:nvPr/>
            </p:nvSpPr>
            <p:spPr>
              <a:xfrm>
                <a:off x="1706388" y="2472898"/>
                <a:ext cx="1979758" cy="1912204"/>
              </a:xfrm>
              <a:prstGeom prst="rect">
                <a:avLst/>
              </a:prstGeom>
              <a:noFill/>
            </p:spPr>
            <p:txBody>
              <a:bodyPr wrap="none" rtlCol="0" anchor="ctr">
                <a:spAutoFit/>
              </a:bodyPr>
              <a:lstStyle/>
              <a:p>
                <a:pPr algn="ctr"/>
                <a:r>
                  <a:rPr kumimoji="1" lang="en-US" altLang="zh-TW" sz="4000" b="1" dirty="0">
                    <a:latin typeface="Bahnschrift" panose="020B0502040204020203" pitchFamily="34" charset="0"/>
                    <a:ea typeface="Microsoft JhengHei" panose="020B0604030504040204" pitchFamily="34" charset="-120"/>
                  </a:rPr>
                  <a:t>02</a:t>
                </a:r>
                <a:endParaRPr kumimoji="1" lang="zh-TW" altLang="en-US" sz="4000" b="1" dirty="0">
                  <a:latin typeface="Bahnschrift" panose="020B0502040204020203" pitchFamily="34" charset="0"/>
                  <a:ea typeface="Microsoft JhengHei" panose="020B0604030504040204" pitchFamily="34" charset="-120"/>
                </a:endParaRPr>
              </a:p>
            </p:txBody>
          </p:sp>
        </p:grpSp>
        <p:sp>
          <p:nvSpPr>
            <p:cNvPr id="2" name="文字方塊 1">
              <a:extLst>
                <a:ext uri="{FF2B5EF4-FFF2-40B4-BE49-F238E27FC236}">
                  <a16:creationId xmlns:a16="http://schemas.microsoft.com/office/drawing/2014/main" id="{BB5EDBC6-75EA-AA4D-8FF4-08A158A9BF11}"/>
                </a:ext>
              </a:extLst>
            </p:cNvPr>
            <p:cNvSpPr txBox="1"/>
            <p:nvPr/>
          </p:nvSpPr>
          <p:spPr>
            <a:xfrm>
              <a:off x="4741247" y="2977673"/>
              <a:ext cx="4031873" cy="1015663"/>
            </a:xfrm>
            <a:prstGeom prst="rect">
              <a:avLst/>
            </a:prstGeom>
            <a:noFill/>
          </p:spPr>
          <p:txBody>
            <a:bodyPr wrap="none" rtlCol="0" anchor="ctr">
              <a:spAutoFit/>
            </a:bodyPr>
            <a:lstStyle/>
            <a:p>
              <a:pPr algn="ctr"/>
              <a:r>
                <a:rPr kumimoji="1" lang="zh-TW" altLang="en-US" sz="6000" b="1" dirty="0">
                  <a:latin typeface="Bahnschrift" panose="020B0502040204020203" pitchFamily="34" charset="0"/>
                  <a:ea typeface="Microsoft JhengHei" panose="020B0604030504040204" pitchFamily="34" charset="-120"/>
                </a:rPr>
                <a:t>第一次會議</a:t>
              </a:r>
            </a:p>
          </p:txBody>
        </p:sp>
      </p:grpSp>
    </p:spTree>
    <p:extLst>
      <p:ext uri="{BB962C8B-B14F-4D97-AF65-F5344CB8AC3E}">
        <p14:creationId xmlns:p14="http://schemas.microsoft.com/office/powerpoint/2010/main" val="148332562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grpSp>
        <p:nvGrpSpPr>
          <p:cNvPr id="2" name="群組 1">
            <a:extLst>
              <a:ext uri="{FF2B5EF4-FFF2-40B4-BE49-F238E27FC236}">
                <a16:creationId xmlns:a16="http://schemas.microsoft.com/office/drawing/2014/main" id="{72D4074F-61CF-324A-888D-E337698D404E}"/>
              </a:ext>
            </a:extLst>
          </p:cNvPr>
          <p:cNvGrpSpPr/>
          <p:nvPr/>
        </p:nvGrpSpPr>
        <p:grpSpPr>
          <a:xfrm>
            <a:off x="409527" y="397173"/>
            <a:ext cx="2300307" cy="681820"/>
            <a:chOff x="409527" y="397173"/>
            <a:chExt cx="2300307" cy="681820"/>
          </a:xfrm>
        </p:grpSpPr>
        <p:sp>
          <p:nvSpPr>
            <p:cNvPr id="18" name="椭圆 17">
              <a:extLst>
                <a:ext uri="{FF2B5EF4-FFF2-40B4-BE49-F238E27FC236}">
                  <a16:creationId xmlns:a16="http://schemas.microsoft.com/office/drawing/2014/main" id="{2C826E15-431C-4226-A5DF-784EE4BDD4A6}"/>
                </a:ext>
              </a:extLst>
            </p:cNvPr>
            <p:cNvSpPr>
              <a:spLocks noChangeAspect="1"/>
            </p:cNvSpPr>
            <p:nvPr/>
          </p:nvSpPr>
          <p:spPr>
            <a:xfrm>
              <a:off x="409527" y="397173"/>
              <a:ext cx="681820" cy="681820"/>
            </a:xfrm>
            <a:prstGeom prst="ellipse">
              <a:avLst/>
            </a:prstGeom>
            <a:solidFill>
              <a:srgbClr val="F7BFA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latin typeface="Bahnschrift" panose="020B0502040204020203" pitchFamily="34" charset="0"/>
                  <a:ea typeface="Microsoft JhengHei" panose="020B0604030504040204" pitchFamily="34" charset="-120"/>
                </a:rPr>
                <a:t>02</a:t>
              </a:r>
              <a:endParaRPr lang="zh-CN" altLang="en-US"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22" name="文字方塊 21">
              <a:extLst>
                <a:ext uri="{FF2B5EF4-FFF2-40B4-BE49-F238E27FC236}">
                  <a16:creationId xmlns:a16="http://schemas.microsoft.com/office/drawing/2014/main" id="{80212A87-EE0A-8B47-B71A-442BBB951AE4}"/>
                </a:ext>
              </a:extLst>
            </p:cNvPr>
            <p:cNvSpPr txBox="1"/>
            <p:nvPr/>
          </p:nvSpPr>
          <p:spPr>
            <a:xfrm>
              <a:off x="1091347" y="538028"/>
              <a:ext cx="1618487" cy="400110"/>
            </a:xfrm>
            <a:prstGeom prst="rect">
              <a:avLst/>
            </a:prstGeom>
            <a:noFill/>
          </p:spPr>
          <p:txBody>
            <a:bodyPr wrap="square" rtlCol="0" anchor="ctr">
              <a:spAutoFit/>
            </a:bodyPr>
            <a:lstStyle/>
            <a:p>
              <a:r>
                <a:rPr kumimoji="1" lang="zh-TW" altLang="en-US" sz="2000" b="1" dirty="0">
                  <a:latin typeface="Bahnschrift" panose="020B0502040204020203" pitchFamily="34" charset="0"/>
                  <a:ea typeface="Microsoft JhengHei" panose="020B0604030504040204" pitchFamily="34" charset="-120"/>
                </a:rPr>
                <a:t>第一次會議</a:t>
              </a:r>
            </a:p>
          </p:txBody>
        </p:sp>
      </p:grpSp>
      <p:sp>
        <p:nvSpPr>
          <p:cNvPr id="9" name="文字方塊 8">
            <a:extLst>
              <a:ext uri="{FF2B5EF4-FFF2-40B4-BE49-F238E27FC236}">
                <a16:creationId xmlns:a16="http://schemas.microsoft.com/office/drawing/2014/main" id="{3F7EC6C0-9FAB-5341-B91D-51F2B5EC8D46}"/>
              </a:ext>
            </a:extLst>
          </p:cNvPr>
          <p:cNvSpPr txBox="1"/>
          <p:nvPr/>
        </p:nvSpPr>
        <p:spPr>
          <a:xfrm>
            <a:off x="1091347" y="1315739"/>
            <a:ext cx="9698573" cy="5016758"/>
          </a:xfrm>
          <a:prstGeom prst="rect">
            <a:avLst/>
          </a:prstGeom>
          <a:noFill/>
        </p:spPr>
        <p:txBody>
          <a:bodyPr wrap="square" rtlCol="0" anchor="ctr">
            <a:spAutoFit/>
          </a:bodyPr>
          <a:lstStyle/>
          <a:p>
            <a:r>
              <a:rPr kumimoji="1" lang="zh-TW" altLang="en-US" sz="2000" b="1" dirty="0">
                <a:latin typeface="Bahnschrift" panose="020B0502040204020203" pitchFamily="34" charset="0"/>
                <a:ea typeface="Microsoft JhengHei" panose="020B0604030504040204" pitchFamily="34" charset="-120"/>
              </a:rPr>
              <a:t>日期</a:t>
            </a:r>
            <a:r>
              <a:rPr kumimoji="1" lang="zh-TW" altLang="en-US" sz="2000" dirty="0">
                <a:latin typeface="Bahnschrift" panose="020B0502040204020203" pitchFamily="34" charset="0"/>
                <a:ea typeface="Microsoft JhengHei" panose="020B0604030504040204" pitchFamily="34" charset="-120"/>
              </a:rPr>
              <a:t>：</a:t>
            </a:r>
            <a:r>
              <a:rPr kumimoji="1" lang="en-US" altLang="zh-TW" sz="2000" dirty="0">
                <a:latin typeface="Bahnschrift" panose="020B0502040204020203" pitchFamily="34" charset="0"/>
                <a:ea typeface="Microsoft JhengHei" panose="020B0604030504040204" pitchFamily="34" charset="-120"/>
              </a:rPr>
              <a:t>2022-04-10</a:t>
            </a:r>
          </a:p>
          <a:p>
            <a:r>
              <a:rPr kumimoji="1" lang="zh-TW" altLang="en-US" sz="2000" b="1" dirty="0">
                <a:latin typeface="Bahnschrift" panose="020B0502040204020203" pitchFamily="34" charset="0"/>
                <a:ea typeface="Microsoft JhengHei" panose="020B0604030504040204" pitchFamily="34" charset="-120"/>
              </a:rPr>
              <a:t>內容</a:t>
            </a:r>
            <a:r>
              <a:rPr kumimoji="1" lang="zh-TW" altLang="en-US" sz="2000" dirty="0">
                <a:latin typeface="Bahnschrift" panose="020B0502040204020203" pitchFamily="34" charset="0"/>
                <a:ea typeface="Microsoft JhengHei" panose="020B0604030504040204" pitchFamily="34" charset="-120"/>
              </a:rPr>
              <a:t>：</a:t>
            </a: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自我介紹</a:t>
            </a: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確認程式能力</a:t>
            </a: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確認專題主題</a:t>
            </a:r>
            <a:br>
              <a:rPr kumimoji="1" lang="en-US" altLang="zh-TW" sz="2000" dirty="0">
                <a:latin typeface="Bahnschrift" panose="020B0502040204020203" pitchFamily="34" charset="0"/>
                <a:ea typeface="Microsoft JhengHei" panose="020B0604030504040204" pitchFamily="34" charset="-120"/>
              </a:rPr>
            </a:br>
            <a:r>
              <a:rPr kumimoji="1" lang="zh-TW" altLang="en-US" sz="2000" dirty="0">
                <a:solidFill>
                  <a:schemeClr val="accent1">
                    <a:lumMod val="75000"/>
                  </a:schemeClr>
                </a:solidFill>
                <a:latin typeface="Bahnschrift" panose="020B0502040204020203" pitchFamily="34" charset="0"/>
                <a:ea typeface="Microsoft JhengHei" panose="020B0604030504040204" pitchFamily="34" charset="-120"/>
              </a:rPr>
              <a:t>說明會當天有組員未到，因此先與大家確認專題主題。</a:t>
            </a:r>
            <a:endParaRPr kumimoji="1" lang="en-US" altLang="zh-TW" sz="2000" dirty="0">
              <a:solidFill>
                <a:schemeClr val="accent1">
                  <a:lumMod val="75000"/>
                </a:schemeClr>
              </a:solidFill>
              <a:latin typeface="Bahnschrift" panose="020B0502040204020203" pitchFamily="34" charset="0"/>
              <a:ea typeface="Microsoft JhengHei" panose="020B0604030504040204" pitchFamily="34" charset="-120"/>
            </a:endParaRPr>
          </a:p>
          <a:p>
            <a:pPr marL="800100" lvl="1" indent="-342900">
              <a:buFontTx/>
              <a:buChar char="-"/>
            </a:pP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爬蟲分工</a:t>
            </a: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訂定固定開會時間</a:t>
            </a:r>
            <a:br>
              <a:rPr kumimoji="1" lang="en-US" altLang="zh-TW" sz="2000" dirty="0">
                <a:latin typeface="Bahnschrift" panose="020B0502040204020203" pitchFamily="34" charset="0"/>
                <a:ea typeface="Microsoft JhengHei" panose="020B0604030504040204" pitchFamily="34" charset="-120"/>
              </a:rPr>
            </a:br>
            <a:r>
              <a:rPr kumimoji="1" lang="zh-TW" altLang="en-US" sz="2000" dirty="0">
                <a:solidFill>
                  <a:schemeClr val="accent1">
                    <a:lumMod val="75000"/>
                  </a:schemeClr>
                </a:solidFill>
                <a:latin typeface="Bahnschrift" panose="020B0502040204020203" pitchFamily="34" charset="0"/>
                <a:ea typeface="Microsoft JhengHei" panose="020B0604030504040204" pitchFamily="34" charset="-120"/>
              </a:rPr>
              <a:t>如果要開會的話，將會在訂定的時間進行會議。</a:t>
            </a:r>
            <a:endParaRPr kumimoji="1" lang="en-US" altLang="zh-TW" sz="2000" dirty="0">
              <a:solidFill>
                <a:schemeClr val="accent1">
                  <a:lumMod val="75000"/>
                </a:schemeClr>
              </a:solidFill>
              <a:latin typeface="Bahnschrift" panose="020B0502040204020203" pitchFamily="34" charset="0"/>
              <a:ea typeface="Microsoft JhengHei" panose="020B0604030504040204" pitchFamily="34" charset="-120"/>
            </a:endParaRPr>
          </a:p>
          <a:p>
            <a:pPr marL="800100" lvl="1" indent="-342900">
              <a:buFontTx/>
              <a:buChar char="-"/>
            </a:pPr>
            <a:endParaRPr kumimoji="1" lang="en-US" altLang="zh-TW" sz="2000" dirty="0">
              <a:latin typeface="Bahnschrift" panose="020B0502040204020203" pitchFamily="34" charset="0"/>
              <a:ea typeface="Microsoft JhengHei" panose="020B0604030504040204" pitchFamily="34" charset="-120"/>
            </a:endParaRPr>
          </a:p>
          <a:p>
            <a:pPr marL="800100" lvl="1" indent="-342900">
              <a:buFontTx/>
              <a:buChar char="-"/>
            </a:pPr>
            <a:r>
              <a:rPr kumimoji="1" lang="zh-TW" altLang="en-US" sz="2000" dirty="0">
                <a:latin typeface="Bahnschrift" panose="020B0502040204020203" pitchFamily="34" charset="0"/>
                <a:ea typeface="Microsoft JhengHei" panose="020B0604030504040204" pitchFamily="34" charset="-120"/>
              </a:rPr>
              <a:t>確認下次會議前要完成的工作</a:t>
            </a:r>
            <a:endParaRPr kumimoji="1" lang="en-US" altLang="zh-TW" sz="2000" dirty="0">
              <a:latin typeface="Bahnschrift" panose="020B0502040204020203" pitchFamily="34" charset="0"/>
              <a:ea typeface="Microsoft JhengHei" panose="020B0604030504040204" pitchFamily="34" charset="-120"/>
            </a:endParaRPr>
          </a:p>
          <a:p>
            <a:r>
              <a:rPr kumimoji="1" lang="zh-TW" altLang="en-US" sz="2000" b="1" dirty="0">
                <a:latin typeface="Bahnschrift" panose="020B0502040204020203" pitchFamily="34" charset="0"/>
                <a:ea typeface="Microsoft JhengHei" panose="020B0604030504040204" pitchFamily="34" charset="-120"/>
              </a:rPr>
              <a:t>補充</a:t>
            </a:r>
            <a:r>
              <a:rPr kumimoji="1" lang="zh-TW" altLang="en-US" sz="2000" dirty="0">
                <a:latin typeface="Bahnschrift" panose="020B0502040204020203" pitchFamily="34" charset="0"/>
                <a:ea typeface="Microsoft JhengHei" panose="020B0604030504040204" pitchFamily="34" charset="-120"/>
              </a:rPr>
              <a:t>：會議錄影方式待定。</a:t>
            </a:r>
            <a:endParaRPr kumimoji="1" lang="en-US" altLang="zh-TW" sz="2000" dirty="0">
              <a:latin typeface="Bahnschrift" panose="020B0502040204020203" pitchFamily="34" charset="0"/>
              <a:ea typeface="Microsoft JhengHei" panose="020B0604030504040204" pitchFamily="34" charset="-120"/>
            </a:endParaRPr>
          </a:p>
        </p:txBody>
      </p:sp>
      <p:pic>
        <p:nvPicPr>
          <p:cNvPr id="3" name="圖片 2">
            <a:extLst>
              <a:ext uri="{FF2B5EF4-FFF2-40B4-BE49-F238E27FC236}">
                <a16:creationId xmlns:a16="http://schemas.microsoft.com/office/drawing/2014/main" id="{75406FB4-E0E5-C742-ABC3-4BF4A3B4E3CC}"/>
              </a:ext>
            </a:extLst>
          </p:cNvPr>
          <p:cNvPicPr>
            <a:picLocks noChangeAspect="1"/>
          </p:cNvPicPr>
          <p:nvPr/>
        </p:nvPicPr>
        <p:blipFill>
          <a:blip r:embed="rId5"/>
          <a:stretch>
            <a:fillRect/>
          </a:stretch>
        </p:blipFill>
        <p:spPr>
          <a:xfrm>
            <a:off x="8419914" y="1952424"/>
            <a:ext cx="3022786" cy="3743388"/>
          </a:xfrm>
          <a:prstGeom prst="rect">
            <a:avLst/>
          </a:prstGeom>
        </p:spPr>
      </p:pic>
    </p:spTree>
    <p:extLst>
      <p:ext uri="{BB962C8B-B14F-4D97-AF65-F5344CB8AC3E}">
        <p14:creationId xmlns:p14="http://schemas.microsoft.com/office/powerpoint/2010/main" val="3841637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grpSp>
        <p:nvGrpSpPr>
          <p:cNvPr id="3" name="群組 2">
            <a:extLst>
              <a:ext uri="{FF2B5EF4-FFF2-40B4-BE49-F238E27FC236}">
                <a16:creationId xmlns:a16="http://schemas.microsoft.com/office/drawing/2014/main" id="{EA7DC7C8-FA20-E54D-88FD-F9A42EA0C2DA}"/>
              </a:ext>
            </a:extLst>
          </p:cNvPr>
          <p:cNvGrpSpPr/>
          <p:nvPr/>
        </p:nvGrpSpPr>
        <p:grpSpPr>
          <a:xfrm>
            <a:off x="3956932" y="2146798"/>
            <a:ext cx="3924533" cy="1796309"/>
            <a:chOff x="4079146" y="2197027"/>
            <a:chExt cx="3924533" cy="1796309"/>
          </a:xfrm>
        </p:grpSpPr>
        <p:grpSp>
          <p:nvGrpSpPr>
            <p:cNvPr id="12" name="群組 11">
              <a:extLst>
                <a:ext uri="{FF2B5EF4-FFF2-40B4-BE49-F238E27FC236}">
                  <a16:creationId xmlns:a16="http://schemas.microsoft.com/office/drawing/2014/main" id="{F094A8A4-DE06-1941-9733-FDC7CE02DF74}"/>
                </a:ext>
              </a:extLst>
            </p:cNvPr>
            <p:cNvGrpSpPr>
              <a:grpSpLocks noChangeAspect="1"/>
            </p:cNvGrpSpPr>
            <p:nvPr/>
          </p:nvGrpSpPr>
          <p:grpSpPr>
            <a:xfrm>
              <a:off x="4079146" y="2197027"/>
              <a:ext cx="1680158" cy="1448281"/>
              <a:chOff x="907741" y="1472887"/>
              <a:chExt cx="4538591" cy="3912224"/>
            </a:xfrm>
          </p:grpSpPr>
          <p:grpSp>
            <p:nvGrpSpPr>
              <p:cNvPr id="13" name="组合 59">
                <a:extLst>
                  <a:ext uri="{FF2B5EF4-FFF2-40B4-BE49-F238E27FC236}">
                    <a16:creationId xmlns:a16="http://schemas.microsoft.com/office/drawing/2014/main" id="{2C62C6B8-D467-1E42-B4B0-E7C3A185111E}"/>
                  </a:ext>
                </a:extLst>
              </p:cNvPr>
              <p:cNvGrpSpPr/>
              <p:nvPr/>
            </p:nvGrpSpPr>
            <p:grpSpPr>
              <a:xfrm>
                <a:off x="907741" y="1472887"/>
                <a:ext cx="4538591" cy="3912224"/>
                <a:chOff x="907741" y="1472887"/>
                <a:chExt cx="4538591" cy="3912224"/>
              </a:xfrm>
            </p:grpSpPr>
            <p:sp>
              <p:nvSpPr>
                <p:cNvPr id="15" name="椭圆 26">
                  <a:extLst>
                    <a:ext uri="{FF2B5EF4-FFF2-40B4-BE49-F238E27FC236}">
                      <a16:creationId xmlns:a16="http://schemas.microsoft.com/office/drawing/2014/main" id="{4345FB51-7839-BE4E-A9F9-51B06E8EA52D}"/>
                    </a:ext>
                  </a:extLst>
                </p:cNvPr>
                <p:cNvSpPr/>
                <p:nvPr/>
              </p:nvSpPr>
              <p:spPr>
                <a:xfrm>
                  <a:off x="1171830" y="1904562"/>
                  <a:ext cx="3048875" cy="3048875"/>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pic>
              <p:nvPicPr>
                <p:cNvPr id="16" name="图片 25">
                  <a:extLst>
                    <a:ext uri="{FF2B5EF4-FFF2-40B4-BE49-F238E27FC236}">
                      <a16:creationId xmlns:a16="http://schemas.microsoft.com/office/drawing/2014/main" id="{D6B63062-1ACA-184B-9F88-283BAB6953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741" y="1472887"/>
                  <a:ext cx="4538591" cy="3912224"/>
                </a:xfrm>
                <a:prstGeom prst="rect">
                  <a:avLst/>
                </a:prstGeom>
              </p:spPr>
            </p:pic>
          </p:grpSp>
          <p:sp>
            <p:nvSpPr>
              <p:cNvPr id="14" name="文字方塊 13">
                <a:extLst>
                  <a:ext uri="{FF2B5EF4-FFF2-40B4-BE49-F238E27FC236}">
                    <a16:creationId xmlns:a16="http://schemas.microsoft.com/office/drawing/2014/main" id="{A6F8CD03-FBBE-0D4F-9A08-42640F0CF94A}"/>
                  </a:ext>
                </a:extLst>
              </p:cNvPr>
              <p:cNvSpPr txBox="1"/>
              <p:nvPr/>
            </p:nvSpPr>
            <p:spPr>
              <a:xfrm>
                <a:off x="1697727" y="2472898"/>
                <a:ext cx="1997079" cy="1912204"/>
              </a:xfrm>
              <a:prstGeom prst="rect">
                <a:avLst/>
              </a:prstGeom>
              <a:noFill/>
            </p:spPr>
            <p:txBody>
              <a:bodyPr wrap="none" rtlCol="0" anchor="ctr">
                <a:spAutoFit/>
              </a:bodyPr>
              <a:lstStyle/>
              <a:p>
                <a:pPr algn="ctr"/>
                <a:r>
                  <a:rPr kumimoji="1" lang="en-US" altLang="zh-TW" sz="4000" b="1" dirty="0">
                    <a:latin typeface="Bahnschrift" panose="020B0502040204020203" pitchFamily="34" charset="0"/>
                    <a:ea typeface="Microsoft JhengHei" panose="020B0604030504040204" pitchFamily="34" charset="-120"/>
                  </a:rPr>
                  <a:t>03</a:t>
                </a:r>
                <a:endParaRPr kumimoji="1" lang="zh-TW" altLang="en-US" sz="4000" b="1" dirty="0">
                  <a:latin typeface="Bahnschrift" panose="020B0502040204020203" pitchFamily="34" charset="0"/>
                  <a:ea typeface="Microsoft JhengHei" panose="020B0604030504040204" pitchFamily="34" charset="-120"/>
                </a:endParaRPr>
              </a:p>
            </p:txBody>
          </p:sp>
        </p:grpSp>
        <p:sp>
          <p:nvSpPr>
            <p:cNvPr id="2" name="文字方塊 1">
              <a:extLst>
                <a:ext uri="{FF2B5EF4-FFF2-40B4-BE49-F238E27FC236}">
                  <a16:creationId xmlns:a16="http://schemas.microsoft.com/office/drawing/2014/main" id="{BB5EDBC6-75EA-AA4D-8FF4-08A158A9BF11}"/>
                </a:ext>
              </a:extLst>
            </p:cNvPr>
            <p:cNvSpPr txBox="1"/>
            <p:nvPr/>
          </p:nvSpPr>
          <p:spPr>
            <a:xfrm>
              <a:off x="4741247" y="2977673"/>
              <a:ext cx="3262432" cy="1015663"/>
            </a:xfrm>
            <a:prstGeom prst="rect">
              <a:avLst/>
            </a:prstGeom>
            <a:noFill/>
          </p:spPr>
          <p:txBody>
            <a:bodyPr wrap="none" rtlCol="0" anchor="ctr">
              <a:spAutoFit/>
            </a:bodyPr>
            <a:lstStyle/>
            <a:p>
              <a:pPr algn="ctr"/>
              <a:r>
                <a:rPr kumimoji="1" lang="zh-TW" altLang="en-US" sz="6000" b="1" dirty="0">
                  <a:latin typeface="Bahnschrift" panose="020B0502040204020203" pitchFamily="34" charset="0"/>
                  <a:ea typeface="Microsoft JhengHei" panose="020B0604030504040204" pitchFamily="34" charset="-120"/>
                </a:rPr>
                <a:t>參考論文</a:t>
              </a:r>
            </a:p>
          </p:txBody>
        </p:sp>
      </p:grpSp>
    </p:spTree>
    <p:extLst>
      <p:ext uri="{BB962C8B-B14F-4D97-AF65-F5344CB8AC3E}">
        <p14:creationId xmlns:p14="http://schemas.microsoft.com/office/powerpoint/2010/main" val="256306076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Bahnschrift" panose="020B0502040204020203" pitchFamily="34" charset="0"/>
              <a:ea typeface="Microsoft JhengHei" panose="020B0604030504040204" pitchFamily="34" charset="-120"/>
            </a:endParaRPr>
          </a:p>
        </p:txBody>
      </p:sp>
      <p:grpSp>
        <p:nvGrpSpPr>
          <p:cNvPr id="2" name="群組 1">
            <a:extLst>
              <a:ext uri="{FF2B5EF4-FFF2-40B4-BE49-F238E27FC236}">
                <a16:creationId xmlns:a16="http://schemas.microsoft.com/office/drawing/2014/main" id="{72D4074F-61CF-324A-888D-E337698D404E}"/>
              </a:ext>
            </a:extLst>
          </p:cNvPr>
          <p:cNvGrpSpPr/>
          <p:nvPr/>
        </p:nvGrpSpPr>
        <p:grpSpPr>
          <a:xfrm>
            <a:off x="409527" y="397173"/>
            <a:ext cx="2300307" cy="681820"/>
            <a:chOff x="409527" y="397173"/>
            <a:chExt cx="2300307" cy="681820"/>
          </a:xfrm>
        </p:grpSpPr>
        <p:sp>
          <p:nvSpPr>
            <p:cNvPr id="18" name="椭圆 17">
              <a:extLst>
                <a:ext uri="{FF2B5EF4-FFF2-40B4-BE49-F238E27FC236}">
                  <a16:creationId xmlns:a16="http://schemas.microsoft.com/office/drawing/2014/main" id="{2C826E15-431C-4226-A5DF-784EE4BDD4A6}"/>
                </a:ext>
              </a:extLst>
            </p:cNvPr>
            <p:cNvSpPr>
              <a:spLocks noChangeAspect="1"/>
            </p:cNvSpPr>
            <p:nvPr/>
          </p:nvSpPr>
          <p:spPr>
            <a:xfrm>
              <a:off x="409527" y="397173"/>
              <a:ext cx="681820" cy="681820"/>
            </a:xfrm>
            <a:prstGeom prst="ellipse">
              <a:avLst/>
            </a:prstGeom>
            <a:solidFill>
              <a:srgbClr val="F7BFA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latin typeface="Bahnschrift" panose="020B0502040204020203" pitchFamily="34" charset="0"/>
                  <a:ea typeface="Microsoft JhengHei" panose="020B0604030504040204" pitchFamily="34" charset="-120"/>
                </a:rPr>
                <a:t>03</a:t>
              </a:r>
              <a:endParaRPr lang="zh-CN" altLang="en-US" b="1" dirty="0">
                <a:solidFill>
                  <a:schemeClr val="tx1">
                    <a:lumMod val="75000"/>
                    <a:lumOff val="25000"/>
                  </a:schemeClr>
                </a:solidFill>
                <a:latin typeface="Bahnschrift" panose="020B0502040204020203" pitchFamily="34" charset="0"/>
                <a:ea typeface="Microsoft JhengHei" panose="020B0604030504040204" pitchFamily="34" charset="-120"/>
              </a:endParaRPr>
            </a:p>
          </p:txBody>
        </p:sp>
        <p:sp>
          <p:nvSpPr>
            <p:cNvPr id="22" name="文字方塊 21">
              <a:extLst>
                <a:ext uri="{FF2B5EF4-FFF2-40B4-BE49-F238E27FC236}">
                  <a16:creationId xmlns:a16="http://schemas.microsoft.com/office/drawing/2014/main" id="{80212A87-EE0A-8B47-B71A-442BBB951AE4}"/>
                </a:ext>
              </a:extLst>
            </p:cNvPr>
            <p:cNvSpPr txBox="1"/>
            <p:nvPr/>
          </p:nvSpPr>
          <p:spPr>
            <a:xfrm>
              <a:off x="1091347" y="538028"/>
              <a:ext cx="1618487" cy="400110"/>
            </a:xfrm>
            <a:prstGeom prst="rect">
              <a:avLst/>
            </a:prstGeom>
            <a:noFill/>
          </p:spPr>
          <p:txBody>
            <a:bodyPr wrap="square" rtlCol="0" anchor="ctr">
              <a:spAutoFit/>
            </a:bodyPr>
            <a:lstStyle/>
            <a:p>
              <a:r>
                <a:rPr kumimoji="1" lang="zh-TW" altLang="en-US" sz="2000" b="1" dirty="0">
                  <a:latin typeface="Bahnschrift" panose="020B0502040204020203" pitchFamily="34" charset="0"/>
                  <a:ea typeface="Microsoft JhengHei" panose="020B0604030504040204" pitchFamily="34" charset="-120"/>
                </a:rPr>
                <a:t>參考論文</a:t>
              </a:r>
            </a:p>
          </p:txBody>
        </p:sp>
      </p:grpSp>
      <p:sp>
        <p:nvSpPr>
          <p:cNvPr id="9" name="文字方塊 8">
            <a:extLst>
              <a:ext uri="{FF2B5EF4-FFF2-40B4-BE49-F238E27FC236}">
                <a16:creationId xmlns:a16="http://schemas.microsoft.com/office/drawing/2014/main" id="{4BE9FC16-FCDC-9743-BFDD-DC42B7D56463}"/>
              </a:ext>
            </a:extLst>
          </p:cNvPr>
          <p:cNvSpPr txBox="1"/>
          <p:nvPr/>
        </p:nvSpPr>
        <p:spPr>
          <a:xfrm>
            <a:off x="1091347" y="1320243"/>
            <a:ext cx="9698573" cy="1938992"/>
          </a:xfrm>
          <a:prstGeom prst="rect">
            <a:avLst/>
          </a:prstGeom>
          <a:noFill/>
        </p:spPr>
        <p:txBody>
          <a:bodyPr wrap="square" rtlCol="0" anchor="ctr">
            <a:spAutoFit/>
          </a:bodyPr>
          <a:lstStyle/>
          <a:p>
            <a:pPr marL="342900" indent="-342900">
              <a:buFont typeface="Arial" panose="020B0604020202020204" pitchFamily="34" charset="0"/>
              <a:buChar char="•"/>
            </a:pPr>
            <a:r>
              <a:rPr kumimoji="1" lang="en-US" altLang="zh-TW" sz="2000" dirty="0" err="1">
                <a:latin typeface="Bahnschrift" panose="020B0502040204020203" pitchFamily="34" charset="0"/>
                <a:ea typeface="Microsoft JhengHei" panose="020B0604030504040204" pitchFamily="34" charset="-120"/>
              </a:rPr>
              <a:t>TSim</a:t>
            </a:r>
            <a:r>
              <a:rPr kumimoji="1" lang="en-US" altLang="zh-TW" sz="2000" dirty="0">
                <a:latin typeface="Bahnschrift" panose="020B0502040204020203" pitchFamily="34" charset="0"/>
                <a:ea typeface="Microsoft JhengHei" panose="020B0604030504040204" pitchFamily="34" charset="-120"/>
              </a:rPr>
              <a:t>: a system for discovering similar users on Twitter.</a:t>
            </a:r>
            <a:br>
              <a:rPr kumimoji="1" lang="en-US" altLang="zh-TW" sz="2000" dirty="0">
                <a:latin typeface="Bahnschrift" panose="020B0502040204020203" pitchFamily="34" charset="0"/>
                <a:ea typeface="Microsoft JhengHei" panose="020B0604030504040204" pitchFamily="34" charset="-120"/>
              </a:rPr>
            </a:br>
            <a:r>
              <a:rPr kumimoji="1" lang="zh-TW" altLang="en-US" sz="2000" dirty="0">
                <a:solidFill>
                  <a:schemeClr val="accent1">
                    <a:lumMod val="75000"/>
                  </a:schemeClr>
                </a:solidFill>
                <a:latin typeface="Bahnschrift" panose="020B0502040204020203" pitchFamily="34" charset="0"/>
                <a:ea typeface="Microsoft JhengHei" panose="020B0604030504040204" pitchFamily="34" charset="-120"/>
              </a:rPr>
              <a:t>其中有提到用戶相似度計算的幾個方法，本組或許可以依照所獲得的資料進行更改，創造屬於本專案的用戶相似度計算方式。</a:t>
            </a:r>
            <a:endParaRPr kumimoji="1" lang="en-US" altLang="zh-TW" sz="2000" dirty="0">
              <a:solidFill>
                <a:schemeClr val="accent1">
                  <a:lumMod val="75000"/>
                </a:schemeClr>
              </a:solidFill>
              <a:latin typeface="Bahnschrift" panose="020B0502040204020203" pitchFamily="34" charset="0"/>
              <a:ea typeface="Microsoft JhengHei" panose="020B0604030504040204" pitchFamily="34" charset="-120"/>
            </a:endParaRPr>
          </a:p>
          <a:p>
            <a:pPr marL="342900" indent="-342900">
              <a:buFont typeface="Arial" panose="020B0604020202020204" pitchFamily="34" charset="0"/>
              <a:buChar char="•"/>
            </a:pPr>
            <a:endParaRPr kumimoji="1" lang="en-US" altLang="zh-TW" sz="2000" dirty="0">
              <a:latin typeface="Bahnschrift" panose="020B0502040204020203" pitchFamily="34" charset="0"/>
              <a:ea typeface="Microsoft JhengHei" panose="020B0604030504040204" pitchFamily="34" charset="-120"/>
            </a:endParaRPr>
          </a:p>
          <a:p>
            <a:pPr marL="342900" indent="-342900">
              <a:buFont typeface="Arial" panose="020B0604020202020204" pitchFamily="34" charset="0"/>
              <a:buChar char="•"/>
            </a:pPr>
            <a:r>
              <a:rPr kumimoji="1" lang="zh-TW" altLang="en-US" sz="2000" dirty="0">
                <a:latin typeface="Bahnschrift" panose="020B0502040204020203" pitchFamily="34" charset="0"/>
                <a:ea typeface="Microsoft JhengHei" panose="020B0604030504040204" pitchFamily="34" charset="-120"/>
              </a:rPr>
              <a:t>其他</a:t>
            </a:r>
            <a:br>
              <a:rPr kumimoji="1" lang="en-US" altLang="zh-TW" sz="2000" dirty="0">
                <a:latin typeface="Bahnschrift" panose="020B0502040204020203" pitchFamily="34" charset="0"/>
                <a:ea typeface="Microsoft JhengHei" panose="020B0604030504040204" pitchFamily="34" charset="-120"/>
              </a:rPr>
            </a:br>
            <a:r>
              <a:rPr kumimoji="1" lang="zh-TW" altLang="en-US" sz="2000" dirty="0">
                <a:solidFill>
                  <a:schemeClr val="accent1">
                    <a:lumMod val="75000"/>
                  </a:schemeClr>
                </a:solidFill>
                <a:latin typeface="Bahnschrift" panose="020B0502040204020203" pitchFamily="34" charset="0"/>
                <a:ea typeface="Microsoft JhengHei" panose="020B0604030504040204" pitchFamily="34" charset="-120"/>
              </a:rPr>
              <a:t>本組有請財金背景的同學幫忙尋找相關論文，將在下一次會議進行討論。</a:t>
            </a:r>
            <a:endParaRPr kumimoji="1" lang="en-US" altLang="zh-TW" sz="2000" dirty="0">
              <a:solidFill>
                <a:schemeClr val="accent1">
                  <a:lumMod val="75000"/>
                </a:schemeClr>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143530066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panose="020F0502020204030204" pitchFamily="34" charset="0"/>
              <a:ea typeface="Microsoft JhengHei" panose="020B0604030504040204" pitchFamily="34" charset="-120"/>
            </a:endParaRPr>
          </a:p>
        </p:txBody>
      </p:sp>
      <p:grpSp>
        <p:nvGrpSpPr>
          <p:cNvPr id="8" name="群組 7">
            <a:extLst>
              <a:ext uri="{FF2B5EF4-FFF2-40B4-BE49-F238E27FC236}">
                <a16:creationId xmlns:a16="http://schemas.microsoft.com/office/drawing/2014/main" id="{593BC657-9339-2048-B5EF-EAEE4892BDA7}"/>
              </a:ext>
            </a:extLst>
          </p:cNvPr>
          <p:cNvGrpSpPr/>
          <p:nvPr/>
        </p:nvGrpSpPr>
        <p:grpSpPr>
          <a:xfrm>
            <a:off x="4464784" y="2757690"/>
            <a:ext cx="3262432" cy="1342621"/>
            <a:chOff x="4394208" y="2528463"/>
            <a:chExt cx="3262432" cy="1342621"/>
          </a:xfrm>
        </p:grpSpPr>
        <p:sp>
          <p:nvSpPr>
            <p:cNvPr id="2" name="文字方塊 1">
              <a:extLst>
                <a:ext uri="{FF2B5EF4-FFF2-40B4-BE49-F238E27FC236}">
                  <a16:creationId xmlns:a16="http://schemas.microsoft.com/office/drawing/2014/main" id="{BB5EDBC6-75EA-AA4D-8FF4-08A158A9BF11}"/>
                </a:ext>
              </a:extLst>
            </p:cNvPr>
            <p:cNvSpPr txBox="1"/>
            <p:nvPr/>
          </p:nvSpPr>
          <p:spPr>
            <a:xfrm>
              <a:off x="4394208" y="2528463"/>
              <a:ext cx="3262432" cy="1015663"/>
            </a:xfrm>
            <a:prstGeom prst="rect">
              <a:avLst/>
            </a:prstGeom>
            <a:noFill/>
          </p:spPr>
          <p:txBody>
            <a:bodyPr wrap="none" rtlCol="0" anchor="ctr">
              <a:spAutoFit/>
            </a:bodyPr>
            <a:lstStyle/>
            <a:p>
              <a:pPr algn="ctr"/>
              <a:r>
                <a:rPr kumimoji="1" lang="zh-TW" altLang="en-US" sz="6000" b="1" dirty="0">
                  <a:latin typeface="Bahnschrift" panose="020B0502040204020203" pitchFamily="34" charset="0"/>
                  <a:ea typeface="Microsoft JhengHei" panose="020B0604030504040204" pitchFamily="34" charset="-120"/>
                </a:rPr>
                <a:t>感謝聆聽</a:t>
              </a:r>
            </a:p>
          </p:txBody>
        </p:sp>
        <p:sp>
          <p:nvSpPr>
            <p:cNvPr id="27" name="文字方塊 26">
              <a:extLst>
                <a:ext uri="{FF2B5EF4-FFF2-40B4-BE49-F238E27FC236}">
                  <a16:creationId xmlns:a16="http://schemas.microsoft.com/office/drawing/2014/main" id="{E02496C0-2B1D-4A41-8CBE-C9519AD550A3}"/>
                </a:ext>
              </a:extLst>
            </p:cNvPr>
            <p:cNvSpPr txBox="1"/>
            <p:nvPr/>
          </p:nvSpPr>
          <p:spPr>
            <a:xfrm>
              <a:off x="4602596" y="3470974"/>
              <a:ext cx="2845651" cy="400110"/>
            </a:xfrm>
            <a:prstGeom prst="rect">
              <a:avLst/>
            </a:prstGeom>
            <a:noFill/>
          </p:spPr>
          <p:txBody>
            <a:bodyPr wrap="none" rtlCol="0" anchor="ctr">
              <a:spAutoFit/>
            </a:bodyPr>
            <a:lstStyle/>
            <a:p>
              <a:pPr algn="ctr"/>
              <a:r>
                <a:rPr kumimoji="1" lang="en-US" altLang="zh-TW" sz="2000" b="1" dirty="0">
                  <a:solidFill>
                    <a:schemeClr val="accent2">
                      <a:lumMod val="75000"/>
                    </a:schemeClr>
                  </a:solidFill>
                  <a:latin typeface="Bahnschrift" panose="020B0502040204020203" pitchFamily="34" charset="0"/>
                  <a:ea typeface="Microsoft JhengHei" panose="020B0604030504040204" pitchFamily="34" charset="-120"/>
                </a:rPr>
                <a:t>Thank you for listening.</a:t>
              </a:r>
              <a:endParaRPr kumimoji="1" lang="zh-TW" altLang="en-US" sz="2000" b="1" dirty="0">
                <a:solidFill>
                  <a:schemeClr val="accent2">
                    <a:lumMod val="75000"/>
                  </a:schemeClr>
                </a:solidFill>
                <a:latin typeface="Bahnschrift" panose="020B0502040204020203" pitchFamily="34" charset="0"/>
                <a:ea typeface="Microsoft JhengHei" panose="020B0604030504040204" pitchFamily="34" charset="-120"/>
              </a:endParaRPr>
            </a:p>
          </p:txBody>
        </p:sp>
      </p:grpSp>
    </p:spTree>
    <p:extLst>
      <p:ext uri="{BB962C8B-B14F-4D97-AF65-F5344CB8AC3E}">
        <p14:creationId xmlns:p14="http://schemas.microsoft.com/office/powerpoint/2010/main" val="139775459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几何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647</Words>
  <Application>Microsoft Macintosh PowerPoint</Application>
  <PresentationFormat>寬螢幕</PresentationFormat>
  <Paragraphs>77</Paragraphs>
  <Slides>9</Slides>
  <Notes>9</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等线</vt:lpstr>
      <vt:lpstr>等线 Light</vt:lpstr>
      <vt:lpstr>Arial</vt:lpstr>
      <vt:lpstr>Bahnschrift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简约清新模板</dc:title>
  <dc:creator>优品PPT</dc:creator>
  <dc:description>http://www.ypppt.com/</dc:description>
  <cp:lastModifiedBy>巫祐瑄</cp:lastModifiedBy>
  <cp:revision>103</cp:revision>
  <dcterms:created xsi:type="dcterms:W3CDTF">2019-09-24T01:59:55Z</dcterms:created>
  <dcterms:modified xsi:type="dcterms:W3CDTF">2022-04-15T03:26:24Z</dcterms:modified>
</cp:coreProperties>
</file>