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82" r:id="rId4"/>
    <p:sldId id="285" r:id="rId5"/>
    <p:sldId id="291" r:id="rId6"/>
    <p:sldId id="286" r:id="rId7"/>
    <p:sldId id="290" r:id="rId8"/>
    <p:sldId id="292" r:id="rId9"/>
    <p:sldId id="294" r:id="rId10"/>
    <p:sldId id="2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 autoAdjust="0"/>
    <p:restoredTop sz="94498"/>
  </p:normalViewPr>
  <p:slideViewPr>
    <p:cSldViewPr snapToGrid="0" showGuides="1">
      <p:cViewPr varScale="1">
        <p:scale>
          <a:sx n="119" d="100"/>
          <a:sy n="119" d="100"/>
        </p:scale>
        <p:origin x="1088" y="192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4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7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5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6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5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D2E0A-8640-DF44-AF2B-C40E44630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8B75CE-1121-1F45-8C7E-409B964F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E1011-E1E6-9946-914F-B7DD4536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D0DD4-3770-1F4D-8EDF-88421C3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DA488-0F42-304A-940A-88676773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6909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E4912-7BF0-9A4A-9DB4-7E2796EA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8A5DC-8C0C-FA43-A92D-82B14011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CC3C80-E11F-044B-8D33-247A31EB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9DC8EF-9BF5-D741-893B-E2DF4C91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538E2-F157-8449-8897-49371359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30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3D741-BA42-E442-B443-9AABEB2B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F37981-C8B1-9C49-8A74-42E9B4DE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31825D-D19A-804A-8052-90C69403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F2CCC5-B867-1645-924A-B5F5DD66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0D8624-DC1E-EF4D-B64D-B9A7E308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495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CEA78-8354-E64A-8915-D64BF1BC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BC8DC-74FE-7A48-99AC-56054CDE2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9CA4A4-414B-1F46-87C4-96789FF5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900F31-4746-D646-AA35-BB2DF39A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C5A710-F394-DD4C-B059-E7D0DA92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51D08C-EFF5-354A-BB08-71FDF40E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34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4C91D-E5AC-D340-A584-91B5472D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1DEE71-269D-CA4B-B54B-DB77C498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9B0197-39E3-214F-9A8C-1E36BA164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48FC98-443F-BD48-8060-DB75DA29F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5D7B9E-20C7-D94D-BA98-2085D399A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F48FF7-29EC-0349-9A74-45B28689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E70796-2529-7644-95CB-EF88A2B8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4B8E22-6651-3348-8D93-A6892D27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103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A24AD-41CE-884F-AEC4-4C64D225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75B5BC-65E1-8E48-98E9-75AA1E82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718B05-E555-4B46-B495-4071E52C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B13155-D49A-6A45-A111-0B2EA9E1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436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433E09-FDBF-A243-BF92-1852059B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8AC00F-C82D-BA4B-BF4B-AC9FAC65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3E68C6-CF09-C04C-A077-BBFACF18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6397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A20DD-B60B-C342-90A8-F71EC7AE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847645-C093-5840-9950-24A3127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E3885B-03AD-F346-9747-3588F4F8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599530-8296-EE40-B4E2-852B9B9D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93BA0D-7DBC-7445-8B9E-EE660DAC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1C38C8-1ED2-534F-BBE3-F6CEFF3C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1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82C17-7489-F746-839C-210E23AF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735FC5-1C17-6C4D-9F5A-AA3C7BDA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2A4767-72E0-1747-9B11-A336B4DAA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14D7-BDA1-9D4E-B3DC-9D2CDC15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31C70F-D31E-F24F-83D0-006B8534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A57DF9-07BC-5B46-8747-468E5BF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924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5956F-D15F-DD48-B1AD-9692DBC2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675B2C-B9F9-AD4E-8E86-24793B50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BCB721-EB20-4943-93EC-671424DA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FDF5BB-C721-2D49-BAA8-1DF5BC1A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274DBA-91FB-8748-B6CE-C587DEC4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280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C4AF1D-AF45-1B48-8B3E-7CD658C50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64AC43-91A7-1941-A66D-25D6A483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E7DE1-76B3-6148-977D-6B58BEAC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8BA74-1D76-DA4E-BE17-F12C29A06F6A}" type="datetimeFigureOut">
              <a:rPr kumimoji="1" lang="zh-TW" altLang="en-US" smtClean="0"/>
              <a:t>2022/6/9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720DF4-2F03-1B49-A333-49BE6DC7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8E5F15-4AAC-6D43-AFA3-C3EB5D95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76F97-5EA9-5B49-AA9C-E66CB26CAA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912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7">
            <a:extLst>
              <a:ext uri="{FF2B5EF4-FFF2-40B4-BE49-F238E27FC236}">
                <a16:creationId xmlns:a16="http://schemas.microsoft.com/office/drawing/2014/main" id="{0B2EC3CD-22B9-374D-AB9C-348FD642CD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8" name="圆角矩形 8">
            <a:extLst>
              <a:ext uri="{FF2B5EF4-FFF2-40B4-BE49-F238E27FC236}">
                <a16:creationId xmlns:a16="http://schemas.microsoft.com/office/drawing/2014/main" id="{D02B7724-83B3-AA40-8C1F-44BDAA1EE296}"/>
              </a:ext>
            </a:extLst>
          </p:cNvPr>
          <p:cNvSpPr/>
          <p:nvPr userDrawn="1"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">
            <a:extLst>
              <a:ext uri="{FF2B5EF4-FFF2-40B4-BE49-F238E27FC236}">
                <a16:creationId xmlns:a16="http://schemas.microsoft.com/office/drawing/2014/main" id="{9E2F44B5-1435-FB4A-8626-CCEFA0E972DD}"/>
              </a:ext>
            </a:extLst>
          </p:cNvPr>
          <p:cNvCxnSpPr/>
          <p:nvPr userDrawn="1"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53">
            <a:extLst>
              <a:ext uri="{FF2B5EF4-FFF2-40B4-BE49-F238E27FC236}">
                <a16:creationId xmlns:a16="http://schemas.microsoft.com/office/drawing/2014/main" id="{F291D813-0287-ED4D-853C-7C84B4176F72}"/>
              </a:ext>
            </a:extLst>
          </p:cNvPr>
          <p:cNvCxnSpPr/>
          <p:nvPr userDrawn="1"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">
            <a:extLst>
              <a:ext uri="{FF2B5EF4-FFF2-40B4-BE49-F238E27FC236}">
                <a16:creationId xmlns:a16="http://schemas.microsoft.com/office/drawing/2014/main" id="{91C0EFA3-2286-234E-8D15-FD3C409B99B5}"/>
              </a:ext>
            </a:extLst>
          </p:cNvPr>
          <p:cNvCxnSpPr/>
          <p:nvPr userDrawn="1"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5">
            <a:extLst>
              <a:ext uri="{FF2B5EF4-FFF2-40B4-BE49-F238E27FC236}">
                <a16:creationId xmlns:a16="http://schemas.microsoft.com/office/drawing/2014/main" id="{24DFFD68-520F-3E47-9ED6-CEE8C5ABA5EF}"/>
              </a:ext>
            </a:extLst>
          </p:cNvPr>
          <p:cNvCxnSpPr/>
          <p:nvPr userDrawn="1"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頁尾版面配置區 24">
            <a:extLst>
              <a:ext uri="{FF2B5EF4-FFF2-40B4-BE49-F238E27FC236}">
                <a16:creationId xmlns:a16="http://schemas.microsoft.com/office/drawing/2014/main" id="{4967EDEA-F739-AC44-8026-4E861A77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47765" y="6379817"/>
            <a:ext cx="921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2">
            <a:extLst>
              <a:ext uri="{FF2B5EF4-FFF2-40B4-BE49-F238E27FC236}">
                <a16:creationId xmlns:a16="http://schemas.microsoft.com/office/drawing/2014/main" id="{3709AC73-E276-1049-B16A-A90E5B363254}"/>
              </a:ext>
            </a:extLst>
          </p:cNvPr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8" name="平行四边形 5">
              <a:extLst>
                <a:ext uri="{FF2B5EF4-FFF2-40B4-BE49-F238E27FC236}">
                  <a16:creationId xmlns:a16="http://schemas.microsoft.com/office/drawing/2014/main" id="{ED8A28F0-D53B-CA4E-86A1-525B74AF9AD5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9">
              <a:extLst>
                <a:ext uri="{FF2B5EF4-FFF2-40B4-BE49-F238E27FC236}">
                  <a16:creationId xmlns:a16="http://schemas.microsoft.com/office/drawing/2014/main" id="{3511AEE8-06A3-D34F-AFD1-325A6799AF60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3">
            <a:extLst>
              <a:ext uri="{FF2B5EF4-FFF2-40B4-BE49-F238E27FC236}">
                <a16:creationId xmlns:a16="http://schemas.microsoft.com/office/drawing/2014/main" id="{4F70C103-E72F-F642-AC5D-88D50F92B533}"/>
              </a:ext>
            </a:extLst>
          </p:cNvPr>
          <p:cNvGrpSpPr/>
          <p:nvPr userDrawn="1"/>
        </p:nvGrpSpPr>
        <p:grpSpPr>
          <a:xfrm flipH="1">
            <a:off x="11368791" y="5955506"/>
            <a:ext cx="839788" cy="514747"/>
            <a:chOff x="0" y="615156"/>
            <a:chExt cx="839788" cy="514747"/>
          </a:xfrm>
        </p:grpSpPr>
        <p:sp>
          <p:nvSpPr>
            <p:cNvPr id="11" name="平行四边形 4">
              <a:extLst>
                <a:ext uri="{FF2B5EF4-FFF2-40B4-BE49-F238E27FC236}">
                  <a16:creationId xmlns:a16="http://schemas.microsoft.com/office/drawing/2014/main" id="{970FF125-EFE7-3B4D-95F3-729B30BF7783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6">
              <a:extLst>
                <a:ext uri="{FF2B5EF4-FFF2-40B4-BE49-F238E27FC236}">
                  <a16:creationId xmlns:a16="http://schemas.microsoft.com/office/drawing/2014/main" id="{DF437509-7D4B-A242-850D-55BC41238C73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頁尾版面配置區 24">
            <a:extLst>
              <a:ext uri="{FF2B5EF4-FFF2-40B4-BE49-F238E27FC236}">
                <a16:creationId xmlns:a16="http://schemas.microsoft.com/office/drawing/2014/main" id="{CA77FC75-B605-7F47-9908-1E9D76583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47765" y="6379817"/>
            <a:ext cx="921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59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B55BD9F-F054-494C-B513-602CF9327E6F}"/>
              </a:ext>
            </a:extLst>
          </p:cNvPr>
          <p:cNvGrpSpPr/>
          <p:nvPr/>
        </p:nvGrpSpPr>
        <p:grpSpPr>
          <a:xfrm>
            <a:off x="2719114" y="1658998"/>
            <a:ext cx="6753772" cy="3540005"/>
            <a:chOff x="2719113" y="2007705"/>
            <a:chExt cx="6753772" cy="3540005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54F1CD0-026A-2441-B300-0C05D051BD04}"/>
                </a:ext>
              </a:extLst>
            </p:cNvPr>
            <p:cNvSpPr txBox="1"/>
            <p:nvPr/>
          </p:nvSpPr>
          <p:spPr>
            <a:xfrm>
              <a:off x="4208303" y="2007705"/>
              <a:ext cx="3775393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4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第三次檢核報告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CE355A4-1F0E-A643-836F-926D71F50544}"/>
                </a:ext>
              </a:extLst>
            </p:cNvPr>
            <p:cNvSpPr txBox="1"/>
            <p:nvPr/>
          </p:nvSpPr>
          <p:spPr>
            <a:xfrm>
              <a:off x="4512072" y="2715591"/>
              <a:ext cx="3167855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32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野村投信 第三組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60BAE49-DA94-6B4A-A97B-0BDD1E76B410}"/>
                </a:ext>
              </a:extLst>
            </p:cNvPr>
            <p:cNvSpPr txBox="1"/>
            <p:nvPr/>
          </p:nvSpPr>
          <p:spPr>
            <a:xfrm>
              <a:off x="2719113" y="3300941"/>
              <a:ext cx="6753772" cy="224676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chemeClr val="accent3"/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指導教師</a:t>
              </a:r>
              <a:endParaRPr kumimoji="1" lang="en-US" altLang="zh-TW" sz="2000" dirty="0">
                <a:solidFill>
                  <a:schemeClr val="accent3"/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蔡芸琤</a:t>
              </a:r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 </a:t>
              </a:r>
              <a:endPara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2000" dirty="0">
                  <a:solidFill>
                    <a:schemeClr val="accent3"/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指導業師</a:t>
              </a:r>
              <a:endParaRPr kumimoji="1" lang="en-US" altLang="zh-TW" sz="2000" dirty="0">
                <a:solidFill>
                  <a:schemeClr val="accent3"/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陳景堯 洪苡筑 蔡漢錩 </a:t>
              </a:r>
            </a:p>
            <a:p>
              <a:pPr algn="ctr"/>
              <a:r>
                <a:rPr kumimoji="1" lang="zh-TW" altLang="en-US" sz="2000" dirty="0">
                  <a:solidFill>
                    <a:schemeClr val="accent3"/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組員</a:t>
              </a:r>
              <a:endParaRPr kumimoji="1" lang="en-US" altLang="zh-TW" sz="2000" dirty="0">
                <a:solidFill>
                  <a:schemeClr val="accent3"/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台大財金碩一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廖萱昀</a:t>
              </a:r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 東吳資科碩一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巫祐瑄</a:t>
              </a:r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 </a:t>
              </a:r>
              <a:endPara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東吳巨資四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王常在</a:t>
              </a:r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 東吳巨資二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廖曉珺</a:t>
              </a:r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 東吳巨資二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郭蕙瑄</a:t>
              </a:r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 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D55293-EE2B-024C-BAD2-33BA715FC98C}"/>
              </a:ext>
            </a:extLst>
          </p:cNvPr>
          <p:cNvSpPr txBox="1"/>
          <p:nvPr/>
        </p:nvSpPr>
        <p:spPr>
          <a:xfrm>
            <a:off x="997527" y="322118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選用資料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97332B-7719-8B44-9012-35AA6663EF46}"/>
              </a:ext>
            </a:extLst>
          </p:cNvPr>
          <p:cNvSpPr txBox="1"/>
          <p:nvPr/>
        </p:nvSpPr>
        <p:spPr>
          <a:xfrm>
            <a:off x="1282300" y="1182231"/>
            <a:ext cx="962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外部資料</a:t>
            </a:r>
            <a:endParaRPr kumimoji="1" lang="en-US" altLang="zh-TW" sz="2000" b="1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台灣加權指數（</a:t>
            </a: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TWII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）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恐慌指數（</a:t>
            </a: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VIX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）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標準普爾</a:t>
            </a: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500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指數（</a:t>
            </a:r>
            <a:r>
              <a:rPr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S&amp;P 500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）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基金淨值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使用方式：目標日前三天的平均變動率。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BDE7B7-1518-AA47-AEAF-373E5147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56" y="4265146"/>
            <a:ext cx="6868688" cy="13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D55293-EE2B-024C-BAD2-33BA715FC98C}"/>
              </a:ext>
            </a:extLst>
          </p:cNvPr>
          <p:cNvSpPr txBox="1"/>
          <p:nvPr/>
        </p:nvSpPr>
        <p:spPr>
          <a:xfrm>
            <a:off x="997527" y="322118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選用資料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97332B-7719-8B44-9012-35AA6663EF46}"/>
              </a:ext>
            </a:extLst>
          </p:cNvPr>
          <p:cNvSpPr txBox="1"/>
          <p:nvPr/>
        </p:nvSpPr>
        <p:spPr>
          <a:xfrm>
            <a:off x="1282300" y="1182231"/>
            <a:ext cx="962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新聞熱度</a:t>
            </a:r>
            <a:endParaRPr kumimoji="1" lang="en-US" altLang="zh-TW" sz="2000" b="1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正向情緒分數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負向情緒分數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搜集鉅亨網（頭條、國際）、</a:t>
            </a: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PTT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、</a:t>
            </a:r>
            <a:r>
              <a:rPr kumimoji="1" lang="en-US" altLang="zh-TW" sz="2000" dirty="0" err="1">
                <a:latin typeface="Bahnschrift" panose="020B0502040204020203" pitchFamily="34" charset="0"/>
                <a:ea typeface="Microsoft JhengHei" panose="020B0604030504040204" pitchFamily="34" charset="-120"/>
              </a:rPr>
              <a:t>Dcard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等網路新聞及社群討論串，經過文字預處理之後進行斷詞，最後計算正向詞彙以及負向詞彙作為情緒分數，再根據基金名稱、基金持股內容等關鍵字進行篩選。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1977350-4C05-5844-B7B7-B287A86B5B48}"/>
              </a:ext>
            </a:extLst>
          </p:cNvPr>
          <p:cNvGrpSpPr>
            <a:grpSpLocks noChangeAspect="1"/>
          </p:cNvGrpSpPr>
          <p:nvPr/>
        </p:nvGrpSpPr>
        <p:grpSpPr>
          <a:xfrm>
            <a:off x="2520933" y="3476688"/>
            <a:ext cx="7360821" cy="1185332"/>
            <a:chOff x="875594" y="4012114"/>
            <a:chExt cx="10143913" cy="16335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A998C8A-772D-D846-8524-6F431FD80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594" y="4062566"/>
              <a:ext cx="5220406" cy="1532596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A258A92-C633-934C-AB68-1AAB1CB0B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4012114"/>
              <a:ext cx="4923507" cy="1633500"/>
            </a:xfrm>
            <a:prstGeom prst="rect">
              <a:avLst/>
            </a:prstGeom>
          </p:spPr>
        </p:pic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B923BCD9-ABFA-E844-8327-3894AED570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453"/>
          <a:stretch/>
        </p:blipFill>
        <p:spPr>
          <a:xfrm>
            <a:off x="2882880" y="4625410"/>
            <a:ext cx="6426239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D55293-EE2B-024C-BAD2-33BA715FC98C}"/>
              </a:ext>
            </a:extLst>
          </p:cNvPr>
          <p:cNvSpPr txBox="1"/>
          <p:nvPr/>
        </p:nvSpPr>
        <p:spPr>
          <a:xfrm>
            <a:off x="997527" y="322118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欄位總覽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F99939-2D6E-F74A-8A57-02F804B18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50477"/>
              </p:ext>
            </p:extLst>
          </p:nvPr>
        </p:nvGraphicFramePr>
        <p:xfrm>
          <a:off x="997527" y="1109969"/>
          <a:ext cx="10196110" cy="486127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218907">
                  <a:extLst>
                    <a:ext uri="{9D8B030D-6E8A-4147-A177-3AD203B41FA5}">
                      <a16:colId xmlns:a16="http://schemas.microsoft.com/office/drawing/2014/main" val="3697464555"/>
                    </a:ext>
                  </a:extLst>
                </a:gridCol>
                <a:gridCol w="3399562">
                  <a:extLst>
                    <a:ext uri="{9D8B030D-6E8A-4147-A177-3AD203B41FA5}">
                      <a16:colId xmlns:a16="http://schemas.microsoft.com/office/drawing/2014/main" val="3533152483"/>
                    </a:ext>
                  </a:extLst>
                </a:gridCol>
                <a:gridCol w="3577641">
                  <a:extLst>
                    <a:ext uri="{9D8B030D-6E8A-4147-A177-3AD203B41FA5}">
                      <a16:colId xmlns:a16="http://schemas.microsoft.com/office/drawing/2014/main" val="2046026228"/>
                    </a:ext>
                  </a:extLst>
                </a:gridCol>
              </a:tblGrid>
              <a:tr h="457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欄位名稱</a:t>
                      </a:r>
                      <a:endParaRPr lang="zh-TW" altLang="en-US" sz="2000" b="1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欄位說明</a:t>
                      </a:r>
                      <a:endParaRPr lang="zh-TW" altLang="en-US" sz="2000" b="1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範例</a:t>
                      </a:r>
                      <a:endParaRPr lang="zh-TW" altLang="en-US" sz="2000" b="1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655589"/>
                  </a:ext>
                </a:extLst>
              </a:tr>
              <a:tr h="457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Allot_Date</a:t>
                      </a:r>
                      <a:endParaRPr 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交易日期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2021/9/1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52970"/>
                  </a:ext>
                </a:extLst>
              </a:tr>
              <a:tr h="457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Fund_Name</a:t>
                      </a:r>
                      <a:endParaRPr 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基金名稱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野村優質證券投資信託基金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80049"/>
                  </a:ext>
                </a:extLst>
              </a:tr>
              <a:tr h="457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 err="1">
                          <a:solidFill>
                            <a:srgbClr val="202122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TAIEX_index</a:t>
                      </a:r>
                      <a:endParaRPr 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台灣加權指數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-0.015533333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593215"/>
                  </a:ext>
                </a:extLst>
              </a:tr>
              <a:tr h="457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202122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VIX_index</a:t>
                      </a:r>
                      <a:endParaRPr lang="en-US" sz="2000" b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恐慌指數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0.0051</a:t>
                      </a:r>
                      <a:endParaRPr 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378984"/>
                  </a:ext>
                </a:extLst>
              </a:tr>
              <a:tr h="457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202122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S&amp;P_500_index</a:t>
                      </a:r>
                      <a:endParaRPr 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標準普爾</a:t>
                      </a:r>
                      <a:r>
                        <a:rPr lang="en-US" altLang="zh-TW" sz="2000" b="0" dirty="0"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500</a:t>
                      </a:r>
                      <a:r>
                        <a:rPr lang="zh-TW" altLang="en-US" sz="2000" b="0" dirty="0"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指數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dirty="0"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 </a:t>
                      </a:r>
                      <a:r>
                        <a:rPr lang="en-US" altLang="zh-TW" sz="2000" b="0" dirty="0"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0.001089735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945871"/>
                  </a:ext>
                </a:extLst>
              </a:tr>
              <a:tr h="457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 err="1">
                          <a:solidFill>
                            <a:srgbClr val="202122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fund_net_worth</a:t>
                      </a:r>
                      <a:endParaRPr 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基金淨值</a:t>
                      </a:r>
                      <a:endParaRPr lang="zh-TW" altLang="en-US" sz="2000" b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-2.513333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701014"/>
                  </a:ext>
                </a:extLst>
              </a:tr>
              <a:tr h="457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sentiment_score_positive</a:t>
                      </a:r>
                      <a:endParaRPr lang="en-US" sz="2000" b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正向情緒分數</a:t>
                      </a:r>
                      <a:endParaRPr lang="zh-TW" altLang="en-US" sz="2000" b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535153"/>
                  </a:ext>
                </a:extLst>
              </a:tr>
              <a:tr h="457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sentiment_score_negative</a:t>
                      </a:r>
                      <a:endParaRPr lang="en-US" sz="2000" b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負向情緒分數</a:t>
                      </a:r>
                      <a:endParaRPr lang="zh-TW" altLang="en-US" sz="2000" b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20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00501"/>
                  </a:ext>
                </a:extLst>
              </a:tr>
              <a:tr h="73975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 err="1">
                          <a:solidFill>
                            <a:srgbClr val="202122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Allot_Amount</a:t>
                      </a:r>
                      <a:endParaRPr 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交易金額（申購</a:t>
                      </a:r>
                      <a:r>
                        <a:rPr lang="en-US" altLang="zh-TW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-</a:t>
                      </a:r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贖回）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12493</a:t>
                      </a:r>
                      <a:endParaRPr lang="zh-TW" altLang="en-US" sz="2000" b="0" dirty="0">
                        <a:effectLst/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0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5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697332B-7719-8B44-9012-35AA6663EF46}"/>
              </a:ext>
            </a:extLst>
          </p:cNvPr>
          <p:cNvSpPr txBox="1"/>
          <p:nvPr/>
        </p:nvSpPr>
        <p:spPr>
          <a:xfrm>
            <a:off x="1282300" y="1182231"/>
            <a:ext cx="4813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回歸（目標：申購贖回金額）</a:t>
            </a:r>
            <a:endParaRPr kumimoji="1" lang="en-US" altLang="zh-TW" sz="2000" b="1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有無淨值</a:t>
            </a:r>
            <a:endParaRPr kumimoji="1" lang="en-US" altLang="zh-TW" sz="2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914400" lvl="1" indent="-457200">
              <a:buClr>
                <a:schemeClr val="tx1"/>
              </a:buClr>
              <a:buFont typeface="+mj-lt"/>
              <a:buAutoNum type="alphaLcPeriod"/>
            </a:pPr>
            <a:r>
              <a:rPr kumimoji="1" lang="en-US" altLang="zh-TW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Linear Regression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eriod"/>
            </a:pPr>
            <a:r>
              <a:rPr kumimoji="1" lang="en-US" altLang="zh-TW" sz="2000" dirty="0" err="1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XGBoost</a:t>
            </a:r>
            <a:endParaRPr kumimoji="1" lang="en-US" altLang="zh-TW" sz="2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有無情緒分數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914400" lvl="1" indent="-457200">
              <a:buFont typeface="+mj-lt"/>
              <a:buAutoNum type="alphaLcPeriod"/>
            </a:pP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Linear Regression</a:t>
            </a:r>
          </a:p>
          <a:p>
            <a:pPr marL="914400" lvl="1" indent="-457200">
              <a:buFont typeface="+mj-lt"/>
              <a:buAutoNum type="alphaLcPeriod"/>
            </a:pPr>
            <a:r>
              <a:rPr kumimoji="1" lang="en-US" altLang="zh-TW" sz="2000" dirty="0" err="1">
                <a:latin typeface="Bahnschrift" panose="020B0502040204020203" pitchFamily="34" charset="0"/>
                <a:ea typeface="Microsoft JhengHei" panose="020B0604030504040204" pitchFamily="34" charset="-120"/>
              </a:rPr>
              <a:t>XGBoost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r>
              <a:rPr kumimoji="1" lang="zh-TW" altLang="en-US" sz="20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分類（目標：申購贖回行為）</a:t>
            </a:r>
            <a:endParaRPr kumimoji="1" lang="en-US" altLang="zh-TW" sz="2000" b="1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有無淨值</a:t>
            </a:r>
            <a:endParaRPr kumimoji="1" lang="en-US" altLang="zh-TW" sz="2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914400" lvl="1" indent="-457200">
              <a:buClr>
                <a:schemeClr val="tx1"/>
              </a:buClr>
              <a:buFont typeface="+mj-lt"/>
              <a:buAutoNum type="alphaLcPeriod"/>
            </a:pPr>
            <a:r>
              <a:rPr kumimoji="1" lang="en-US" altLang="zh-TW" sz="2000" dirty="0" err="1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Logstic</a:t>
            </a:r>
            <a:r>
              <a:rPr kumimoji="1" lang="en-US" altLang="zh-TW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 Regression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eriod"/>
            </a:pPr>
            <a:r>
              <a:rPr kumimoji="1" lang="en-US" altLang="zh-TW" sz="2000" dirty="0" err="1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XGBoost</a:t>
            </a:r>
            <a:endParaRPr kumimoji="1" lang="en-US" altLang="zh-TW" sz="2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有無情緒分數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pPr marL="914400" lvl="1" indent="-457200">
              <a:buFont typeface="+mj-lt"/>
              <a:buAutoNum type="alphaLcPeriod"/>
            </a:pPr>
            <a:r>
              <a:rPr kumimoji="1" lang="en-US" altLang="zh-TW" sz="2000" dirty="0" err="1">
                <a:latin typeface="Bahnschrift" panose="020B0502040204020203" pitchFamily="34" charset="0"/>
                <a:ea typeface="Microsoft JhengHei" panose="020B0604030504040204" pitchFamily="34" charset="-120"/>
              </a:rPr>
              <a:t>Logstic</a:t>
            </a: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 Regression</a:t>
            </a:r>
          </a:p>
          <a:p>
            <a:pPr marL="914400" lvl="1" indent="-457200">
              <a:buFont typeface="+mj-lt"/>
              <a:buAutoNum type="alphaLcPeriod"/>
            </a:pPr>
            <a:r>
              <a:rPr kumimoji="1" lang="en-US" altLang="zh-TW" sz="2000" dirty="0" err="1">
                <a:latin typeface="Bahnschrift" panose="020B0502040204020203" pitchFamily="34" charset="0"/>
                <a:ea typeface="Microsoft JhengHei" panose="020B0604030504040204" pitchFamily="34" charset="-120"/>
              </a:rPr>
              <a:t>XGBoost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608F4D-6BC4-E146-B137-C2F02528A135}"/>
              </a:ext>
            </a:extLst>
          </p:cNvPr>
          <p:cNvSpPr txBox="1"/>
          <p:nvPr/>
        </p:nvSpPr>
        <p:spPr>
          <a:xfrm>
            <a:off x="997527" y="322118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實驗組合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AF3EF2-78B0-8A44-983B-1A910FC8E155}"/>
              </a:ext>
            </a:extLst>
          </p:cNvPr>
          <p:cNvSpPr txBox="1"/>
          <p:nvPr/>
        </p:nvSpPr>
        <p:spPr>
          <a:xfrm>
            <a:off x="6096000" y="1182231"/>
            <a:ext cx="4813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WHY</a:t>
            </a:r>
            <a:r>
              <a:rPr kumimoji="1" lang="zh-TW" altLang="en-US" sz="2000" b="1" dirty="0">
                <a:solidFill>
                  <a:schemeClr val="accent6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淨值？</a:t>
            </a:r>
            <a:endParaRPr kumimoji="1" lang="en-US" altLang="zh-TW" sz="2000" b="1" dirty="0">
              <a:solidFill>
                <a:schemeClr val="accent6"/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因為淨值部分是之前老師給的建議，且需要特別在網路上蒐集各基金的淨值資料，因此本組想探討究竟淨值資料是否會對基金預測帶來影響。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endParaRPr kumimoji="1" lang="en-US" altLang="zh-TW" sz="2000" b="1" dirty="0">
              <a:solidFill>
                <a:schemeClr val="accent6"/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endParaRPr kumimoji="1" lang="en-US" altLang="zh-TW" sz="2000" b="1" dirty="0">
              <a:solidFill>
                <a:schemeClr val="accent6"/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r>
              <a:rPr kumimoji="1" lang="en-US" altLang="zh-TW" sz="2000" b="1" dirty="0">
                <a:solidFill>
                  <a:schemeClr val="accent6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WHY</a:t>
            </a:r>
            <a:r>
              <a:rPr kumimoji="1" lang="zh-TW" altLang="en-US" sz="2000" b="1" dirty="0">
                <a:solidFill>
                  <a:schemeClr val="accent6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情緒分數？</a:t>
            </a:r>
            <a:endParaRPr kumimoji="1" lang="en-US" altLang="zh-TW" sz="2000" b="1" dirty="0">
              <a:solidFill>
                <a:schemeClr val="accent6"/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本專題主要目標在於探討新聞熱度是否影響基金趨勢預測，因此針對新聞熱度之情緒分數有無進行個別實驗，除此之外也會探討正、負向的影響程度。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58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5608F4D-6BC4-E146-B137-C2F02528A135}"/>
              </a:ext>
            </a:extLst>
          </p:cNvPr>
          <p:cNvSpPr txBox="1"/>
          <p:nvPr/>
        </p:nvSpPr>
        <p:spPr>
          <a:xfrm>
            <a:off x="997527" y="322118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實驗結果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DE99CA-CD6C-6849-9177-EA2D009C2741}"/>
              </a:ext>
            </a:extLst>
          </p:cNvPr>
          <p:cNvSpPr txBox="1"/>
          <p:nvPr/>
        </p:nvSpPr>
        <p:spPr>
          <a:xfrm>
            <a:off x="997527" y="691450"/>
            <a:ext cx="318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回歸（目標：申購贖回金額）</a:t>
            </a:r>
            <a:endParaRPr kumimoji="1" lang="en-US" altLang="zh-TW" b="1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6734B544-B37F-E646-ADAA-A4422A4E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57523"/>
              </p:ext>
            </p:extLst>
          </p:nvPr>
        </p:nvGraphicFramePr>
        <p:xfrm>
          <a:off x="2608577" y="3937229"/>
          <a:ext cx="6974847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6579">
                  <a:extLst>
                    <a:ext uri="{9D8B030D-6E8A-4147-A177-3AD203B41FA5}">
                      <a16:colId xmlns:a16="http://schemas.microsoft.com/office/drawing/2014/main" val="860759135"/>
                    </a:ext>
                  </a:extLst>
                </a:gridCol>
                <a:gridCol w="2598227">
                  <a:extLst>
                    <a:ext uri="{9D8B030D-6E8A-4147-A177-3AD203B41FA5}">
                      <a16:colId xmlns:a16="http://schemas.microsoft.com/office/drawing/2014/main" val="2788577946"/>
                    </a:ext>
                  </a:extLst>
                </a:gridCol>
                <a:gridCol w="3370041">
                  <a:extLst>
                    <a:ext uri="{9D8B030D-6E8A-4147-A177-3AD203B41FA5}">
                      <a16:colId xmlns:a16="http://schemas.microsoft.com/office/drawing/2014/main" val="3332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Task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Model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RMSE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9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有淨值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Linear Regression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87927023.7668797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無淨值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Linear Regression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6.958048577211475e+18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1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有淨值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XGBoost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90420452.42258307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0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無淨值</a:t>
                      </a:r>
                      <a:endParaRPr lang="en-US" altLang="zh-TW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XGBoost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79284519.7752326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1505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4AE47F3-0762-0649-BE1E-91C54869A129}"/>
              </a:ext>
            </a:extLst>
          </p:cNvPr>
          <p:cNvSpPr txBox="1"/>
          <p:nvPr/>
        </p:nvSpPr>
        <p:spPr>
          <a:xfrm>
            <a:off x="1282300" y="1430114"/>
            <a:ext cx="962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solidFill>
                  <a:schemeClr val="accent6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有淨值 </a:t>
            </a:r>
            <a:r>
              <a:rPr kumimoji="1" lang="en-US" altLang="zh-TW" sz="2000" b="1" dirty="0">
                <a:solidFill>
                  <a:schemeClr val="accent6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V.S </a:t>
            </a:r>
            <a:r>
              <a:rPr kumimoji="1" lang="zh-TW" altLang="en-US" sz="2000" b="1" dirty="0">
                <a:solidFill>
                  <a:schemeClr val="accent6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無淨值</a:t>
            </a:r>
            <a:endParaRPr kumimoji="1" lang="en-US" altLang="zh-TW" sz="2000" b="1" dirty="0">
              <a:solidFill>
                <a:schemeClr val="accent6"/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無淨值的結果相較於有淨值的結果來的好，推測原因是，原始資料中的基金名稱為</a:t>
            </a:r>
            <a:r>
              <a:rPr kumimoji="1" lang="zh-TW" altLang="en-US" sz="2000" dirty="0">
                <a:solidFill>
                  <a:schemeClr val="accent2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詳細名稱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（例如：安本標準 </a:t>
            </a: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- 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亞洲小型公司基金 </a:t>
            </a: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A 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累積 美元、安本標準 </a:t>
            </a: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- 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亞洲小型公司基金 </a:t>
            </a:r>
            <a:r>
              <a:rPr kumimoji="1" lang="en-US" altLang="zh-TW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B 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累積 美元），而業師說可以將名稱簡化為</a:t>
            </a:r>
            <a:r>
              <a:rPr kumimoji="1" lang="zh-TW" altLang="en-US" sz="2000" dirty="0">
                <a:solidFill>
                  <a:schemeClr val="accent2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簡化名稱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（例如：安本標準亞洲小型公司基金 ），然而基金淨值是根據</a:t>
            </a:r>
            <a:r>
              <a:rPr kumimoji="1" lang="zh-TW" altLang="en-US" sz="2000" dirty="0">
                <a:solidFill>
                  <a:schemeClr val="accent2"/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詳細名稱</a:t>
            </a:r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的基金有不同的淨值，所以導致最後預測若加入淨值並不會帶來更好的結果，反而更加錯誤。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99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5608F4D-6BC4-E146-B137-C2F02528A135}"/>
              </a:ext>
            </a:extLst>
          </p:cNvPr>
          <p:cNvSpPr txBox="1"/>
          <p:nvPr/>
        </p:nvSpPr>
        <p:spPr>
          <a:xfrm>
            <a:off x="997527" y="322118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實驗結果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DE99CA-CD6C-6849-9177-EA2D009C2741}"/>
              </a:ext>
            </a:extLst>
          </p:cNvPr>
          <p:cNvSpPr txBox="1"/>
          <p:nvPr/>
        </p:nvSpPr>
        <p:spPr>
          <a:xfrm>
            <a:off x="997527" y="691450"/>
            <a:ext cx="318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rPr>
              <a:t>分類（目標：申購贖回行為）</a:t>
            </a:r>
            <a:endParaRPr kumimoji="1" lang="en-US" altLang="zh-TW" b="1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6734B544-B37F-E646-ADAA-A4422A4E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20707"/>
              </p:ext>
            </p:extLst>
          </p:nvPr>
        </p:nvGraphicFramePr>
        <p:xfrm>
          <a:off x="2291705" y="3429000"/>
          <a:ext cx="7608590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7295">
                  <a:extLst>
                    <a:ext uri="{9D8B030D-6E8A-4147-A177-3AD203B41FA5}">
                      <a16:colId xmlns:a16="http://schemas.microsoft.com/office/drawing/2014/main" val="860759135"/>
                    </a:ext>
                  </a:extLst>
                </a:gridCol>
                <a:gridCol w="2686269">
                  <a:extLst>
                    <a:ext uri="{9D8B030D-6E8A-4147-A177-3AD203B41FA5}">
                      <a16:colId xmlns:a16="http://schemas.microsoft.com/office/drawing/2014/main" val="2788577946"/>
                    </a:ext>
                  </a:extLst>
                </a:gridCol>
                <a:gridCol w="1952513">
                  <a:extLst>
                    <a:ext uri="{9D8B030D-6E8A-4147-A177-3AD203B41FA5}">
                      <a16:colId xmlns:a16="http://schemas.microsoft.com/office/drawing/2014/main" val="33323067"/>
                    </a:ext>
                  </a:extLst>
                </a:gridCol>
                <a:gridCol w="1952513">
                  <a:extLst>
                    <a:ext uri="{9D8B030D-6E8A-4147-A177-3AD203B41FA5}">
                      <a16:colId xmlns:a16="http://schemas.microsoft.com/office/drawing/2014/main" val="2244702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Task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Model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accuracy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F1-score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9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有淨值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Logistic Regression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0.6379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0.5894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無淨值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Logistic Regression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0.6473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0.5978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1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有淨值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XGBoost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0.6086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0.5724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0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無淨值</a:t>
                      </a:r>
                      <a:endParaRPr lang="en-US" altLang="zh-TW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XGBoost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0.6161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0.5723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150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D7A43AA-40A0-5045-85EA-393936615415}"/>
              </a:ext>
            </a:extLst>
          </p:cNvPr>
          <p:cNvSpPr txBox="1"/>
          <p:nvPr/>
        </p:nvSpPr>
        <p:spPr>
          <a:xfrm>
            <a:off x="1282300" y="1430114"/>
            <a:ext cx="962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與回歸實驗結果大致相同，有淨值的實驗所得的結果未必較好，推測原因與前者相同。而分類實驗的結果相較於回歸實驗也來的較好一些。就目前實驗結果來說，預測申購贖回的金額還是較為困難的。</a:t>
            </a:r>
            <a:endParaRPr kumimoji="1" lang="en-US" altLang="zh-TW" sz="20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560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5608F4D-6BC4-E146-B137-C2F02528A135}"/>
              </a:ext>
            </a:extLst>
          </p:cNvPr>
          <p:cNvSpPr txBox="1"/>
          <p:nvPr/>
        </p:nvSpPr>
        <p:spPr>
          <a:xfrm>
            <a:off x="997527" y="322118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A5909C-73C1-1349-B35D-E6A1E4964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47760"/>
              </p:ext>
            </p:extLst>
          </p:nvPr>
        </p:nvGraphicFramePr>
        <p:xfrm>
          <a:off x="3363895" y="1447800"/>
          <a:ext cx="5464210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6782">
                  <a:extLst>
                    <a:ext uri="{9D8B030D-6E8A-4147-A177-3AD203B41FA5}">
                      <a16:colId xmlns:a16="http://schemas.microsoft.com/office/drawing/2014/main" val="2788577946"/>
                    </a:ext>
                  </a:extLst>
                </a:gridCol>
                <a:gridCol w="3247428">
                  <a:extLst>
                    <a:ext uri="{9D8B030D-6E8A-4147-A177-3AD203B41FA5}">
                      <a16:colId xmlns:a16="http://schemas.microsoft.com/office/drawing/2014/main" val="3332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主要負責人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9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新聞論壇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王常在、廖曉珺、郭蕙瑄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指標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巫祐瑄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1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巫祐瑄、廖萱昀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0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持股成分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巫祐瑄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1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EDA</a:t>
                      </a:r>
                      <a:endParaRPr lang="zh-TW" altLang="en-US" sz="2000" dirty="0">
                        <a:latin typeface="Bahnschrift" panose="020B0502040204020203" pitchFamily="34" charset="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廖曉珺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9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資料清整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廖曉珺、郭蕙瑄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中文預處理、斷詞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巫祐瑄、廖萱昀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9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情緒分數計算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郭蕙瑄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0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實驗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Bahnschrift" panose="020B0502040204020203" pitchFamily="34" charset="0"/>
                          <a:ea typeface="Microsoft JhengHei" panose="020B0604030504040204" pitchFamily="34" charset="-120"/>
                        </a:rPr>
                        <a:t>王常在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7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35666DC-FC55-7748-B845-7C0619BAAB9C}"/>
              </a:ext>
            </a:extLst>
          </p:cNvPr>
          <p:cNvGrpSpPr/>
          <p:nvPr/>
        </p:nvGrpSpPr>
        <p:grpSpPr>
          <a:xfrm>
            <a:off x="3870877" y="2782670"/>
            <a:ext cx="4450257" cy="1292661"/>
            <a:chOff x="3870876" y="2007705"/>
            <a:chExt cx="4450257" cy="129266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7770EF-ED11-0340-BE67-B79BA5F2E9B5}"/>
                </a:ext>
              </a:extLst>
            </p:cNvPr>
            <p:cNvSpPr txBox="1"/>
            <p:nvPr/>
          </p:nvSpPr>
          <p:spPr>
            <a:xfrm>
              <a:off x="4977745" y="2007705"/>
              <a:ext cx="2236510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4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感謝聆聽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1718701-F68F-9240-9833-AD945E0EE1DE}"/>
                </a:ext>
              </a:extLst>
            </p:cNvPr>
            <p:cNvSpPr txBox="1"/>
            <p:nvPr/>
          </p:nvSpPr>
          <p:spPr>
            <a:xfrm>
              <a:off x="3870876" y="2715591"/>
              <a:ext cx="4450257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32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Thank you for listening.</a:t>
              </a:r>
              <a:endParaRPr kumimoji="1" lang="zh-TW" altLang="en-US" sz="3200" b="1" dirty="0"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013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704</Words>
  <Application>Microsoft Macintosh PowerPoint</Application>
  <PresentationFormat>寬螢幕</PresentationFormat>
  <Paragraphs>148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Bahnschrift</vt:lpstr>
      <vt:lpstr>Calibri</vt:lpstr>
      <vt:lpstr>Calibri Light</vt:lpstr>
      <vt:lpstr>千图网海量PPT模板www.58pic.com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巫祐瑄</cp:lastModifiedBy>
  <cp:revision>111</cp:revision>
  <dcterms:created xsi:type="dcterms:W3CDTF">2018-03-08T13:14:00Z</dcterms:created>
  <dcterms:modified xsi:type="dcterms:W3CDTF">2022-06-10T02:27:09Z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