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3484" r:id="rId4"/>
    <p:sldId id="3490" r:id="rId5"/>
    <p:sldId id="3491" r:id="rId6"/>
    <p:sldId id="3485" r:id="rId7"/>
    <p:sldId id="3493" r:id="rId8"/>
    <p:sldId id="3486" r:id="rId9"/>
    <p:sldId id="3489" r:id="rId10"/>
    <p:sldId id="348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DE4F6"/>
    <a:srgbClr val="F7B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95406" autoAdjust="0"/>
  </p:normalViewPr>
  <p:slideViewPr>
    <p:cSldViewPr snapToGrid="0">
      <p:cViewPr varScale="1">
        <p:scale>
          <a:sx n="117" d="100"/>
          <a:sy n="117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D0B2-6D8E-4FE4-8EAE-1B32E142ACB2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B335-F2D0-4624-AE5D-EDA3F4FE8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2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0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8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8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8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7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2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3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9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4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B397-4335-42E1-8AA0-92AA3054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C3A99-1CF4-4D94-A80D-2E4F5CA3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3C716-E101-4BA0-B1DF-A4B181B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D33B-E324-44EE-8821-00C1A08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2A5B0-D333-4EE2-94C5-9BAAF67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95C9-96D6-4DB4-A1AD-8BF4B2DC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D1F58-BAC5-48D2-86C6-03CFC1C9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38854-97F2-4CBF-9C5C-0631AD0B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952A7-E177-47D9-A8EF-5D5E240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450-1254-4EFF-AC0F-390AB19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C0B33F-8B12-4F24-B52A-04E8383A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01F8D-3E0F-4827-9B86-13E5ECF9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C404-2B6E-4B1E-91E9-D867222E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0B0AD-C743-4517-9CCA-ACB78DB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1B527-7E0D-4BA6-8091-4B9A3DD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907D3-ED42-4EC1-AC38-A05ECD9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C0C7C-E774-45AA-80E3-2BEF46F5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ECF23-56A6-4BF0-9AAE-50E2AA5B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69B7A-3D28-4D87-8622-1D172F6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B3833-A4A1-4EF4-9462-F29CCFC9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B9A9-793C-4F9A-9117-3A390DA2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03BEE-7117-4D05-AA23-A2937592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BF637-4BB0-4406-B65F-2FC20AE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BECA5-B743-4BBA-977E-280F8E01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D5A78-8485-4A12-87D4-189F1A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DBEC-6453-4593-BED1-78428FAD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ECEBB-2CD1-40A3-968C-64BB3CAB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84778-C3AB-45E4-9A94-2DD830E4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AF758-9FB3-46CF-8245-887F1767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5BDA4-5878-451A-843C-1855A94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8D678-FCAC-4190-B8E2-FF3079D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8A42E-521D-49D3-89F3-EFDF199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6059C-7542-4560-87F1-1931CAAE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4DF32-0624-4CD8-BBD9-5F7FE959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76148-B0EA-4BF3-AE8E-E63BD899F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45C60-1ADA-43D5-9540-23A12D7C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9E939-5D6E-4C3B-B5A4-94A65136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3FD973-B3C9-4DD8-8024-41BC9D4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99017-2BE3-46A1-B7F5-990EA71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FBCC-777E-43C4-A7CA-B545F511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3FEBE-59E3-42FD-80A5-3B0787B8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56C3A8-8116-4CB1-948D-897B6C7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E4DE8-0642-4A0E-BD20-F78531B9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284211-F30A-4822-98DB-739B3A2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9DFEC-480E-467A-8DD8-39EB7796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819C2-0E13-4CB3-912F-66A4D6A4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A880-5D87-476D-902D-635331C9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28055-B892-463F-9235-90862BF9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86119-5E98-4450-A940-40D2D08C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6F3E5-1B27-48A0-92DA-8A26AE6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3156E-08CB-4363-82AC-F9FD4E30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2D6DB-D854-4FAA-B28F-AB4AD57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B4CB9-BBAE-4012-ABF9-FCE0E084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BC50EF-923B-4EC1-A40D-815B2B61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3075F-674F-4541-B10D-4A124428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743C7-67CF-4637-BC76-85E804F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71755-D254-4514-8F5F-2F215B1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E7F11-370E-460B-A09C-23275052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2E4E1-1D39-466B-BD55-DB380A8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23F6B-24CB-472C-90D1-6764BC9C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36092-C589-4C98-9DDD-0B8A233C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4A03-34AB-43E4-9153-F3913F13D8E3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D32B8-8FB7-4A4D-9D99-942A9413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A502-3EBB-4FCB-835C-720CBD74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hnschrift" panose="020F050202020403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hnschrift" panose="020F050202020403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1313C15-19E9-D748-9C52-BFE5F2C17DBE}"/>
              </a:ext>
            </a:extLst>
          </p:cNvPr>
          <p:cNvGrpSpPr/>
          <p:nvPr/>
        </p:nvGrpSpPr>
        <p:grpSpPr>
          <a:xfrm>
            <a:off x="2765612" y="1634305"/>
            <a:ext cx="6660776" cy="3589390"/>
            <a:chOff x="3344697" y="1729942"/>
            <a:chExt cx="5498590" cy="3589390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BB5EDBC6-75EA-AA4D-8FF4-08A158A9BF11}"/>
                </a:ext>
              </a:extLst>
            </p:cNvPr>
            <p:cNvSpPr txBox="1"/>
            <p:nvPr/>
          </p:nvSpPr>
          <p:spPr>
            <a:xfrm>
              <a:off x="4747391" y="1729942"/>
              <a:ext cx="2693196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TW" altLang="en-US" sz="6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野村投信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2496C0-2B1D-4A41-8CBE-C9519AD550A3}"/>
                </a:ext>
              </a:extLst>
            </p:cNvPr>
            <p:cNvSpPr txBox="1"/>
            <p:nvPr/>
          </p:nvSpPr>
          <p:spPr>
            <a:xfrm>
              <a:off x="5636658" y="2678252"/>
              <a:ext cx="91467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TW" altLang="en-US" sz="2400" b="1" dirty="0">
                  <a:solidFill>
                    <a:schemeClr val="accent2">
                      <a:lumMod val="7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rPr>
                <a:t>第三組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84AA799-0A13-2848-9C6A-B6BB7CC3F79E}"/>
                </a:ext>
              </a:extLst>
            </p:cNvPr>
            <p:cNvSpPr txBox="1"/>
            <p:nvPr/>
          </p:nvSpPr>
          <p:spPr>
            <a:xfrm>
              <a:off x="3344697" y="3072563"/>
              <a:ext cx="5498590" cy="22467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TW" altLang="en-US" sz="2000" b="1" dirty="0">
                  <a:solidFill>
                    <a:schemeClr val="accent1">
                      <a:lumMod val="7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rPr>
                <a:t>指導老師</a:t>
              </a:r>
              <a:endParaRPr kumimoji="1" lang="en-US" altLang="zh-TW" sz="2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  <a:p>
              <a:pPr algn="ctr"/>
              <a:r>
                <a:rPr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蔡芸琤</a:t>
              </a:r>
              <a:endParaRPr lang="en-US" altLang="zh-TW" sz="2000" b="1" dirty="0"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  <a:p>
              <a:pPr algn="ctr"/>
              <a:r>
                <a:rPr kumimoji="1" lang="zh-TW" altLang="en-US" sz="2000" b="1" dirty="0">
                  <a:solidFill>
                    <a:schemeClr val="accent1">
                      <a:lumMod val="7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rPr>
                <a:t>指導業師</a:t>
              </a:r>
              <a:endParaRPr kumimoji="1" lang="en-US" altLang="zh-TW" sz="2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  <a:p>
              <a:pPr algn="ctr"/>
              <a:r>
                <a:rPr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陳景堯 洪苡筑 蔡漢錩</a:t>
              </a:r>
              <a:endParaRPr kumimoji="1" lang="en-US" altLang="zh-TW" sz="2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  <a:p>
              <a:pPr algn="ctr"/>
              <a:r>
                <a:rPr kumimoji="1" lang="zh-TW" altLang="en-US" sz="2000" b="1" dirty="0">
                  <a:solidFill>
                    <a:schemeClr val="accent1">
                      <a:lumMod val="7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rPr>
                <a:t>組員</a:t>
              </a:r>
              <a:endParaRPr kumimoji="1" lang="en-US" altLang="zh-TW" sz="20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  <a:p>
              <a:pPr algn="ctr"/>
              <a:r>
                <a:rPr kumimoji="1" lang="zh-TW" altLang="en-US" sz="2000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台大財金碩一 </a:t>
              </a:r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廖萱昀</a:t>
              </a:r>
              <a:r>
                <a:rPr kumimoji="1" lang="zh-TW" altLang="en-US" sz="2000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 東吳資科碩一 </a:t>
              </a:r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巫祐瑄</a:t>
              </a:r>
              <a:endParaRPr kumimoji="1" lang="en-US" altLang="zh-TW" sz="2000" b="1" dirty="0"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  <a:p>
              <a:pPr algn="ctr"/>
              <a:r>
                <a:rPr kumimoji="1" lang="zh-TW" altLang="en-US" sz="2000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東吳巨資四 </a:t>
              </a:r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王常在</a:t>
              </a:r>
              <a:r>
                <a:rPr kumimoji="1" lang="zh-TW" altLang="en-US" sz="2000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 東吳巨資二 </a:t>
              </a:r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廖曉珺</a:t>
              </a:r>
              <a:r>
                <a:rPr kumimoji="1" lang="zh-TW" altLang="en-US" sz="2000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 東吳巨資二 </a:t>
              </a:r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郭蕙瑄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04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hnschrift" panose="020F050202020403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hnschrift" panose="020F050202020403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93BC657-9339-2048-B5EF-EAEE4892BDA7}"/>
              </a:ext>
            </a:extLst>
          </p:cNvPr>
          <p:cNvGrpSpPr/>
          <p:nvPr/>
        </p:nvGrpSpPr>
        <p:grpSpPr>
          <a:xfrm>
            <a:off x="4464784" y="2757690"/>
            <a:ext cx="3262432" cy="1342621"/>
            <a:chOff x="4394208" y="2528463"/>
            <a:chExt cx="3262432" cy="1342621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BB5EDBC6-75EA-AA4D-8FF4-08A158A9BF11}"/>
                </a:ext>
              </a:extLst>
            </p:cNvPr>
            <p:cNvSpPr txBox="1"/>
            <p:nvPr/>
          </p:nvSpPr>
          <p:spPr>
            <a:xfrm>
              <a:off x="4394208" y="2528463"/>
              <a:ext cx="3262432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TW" altLang="en-US" sz="6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感謝聆聽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2496C0-2B1D-4A41-8CBE-C9519AD550A3}"/>
                </a:ext>
              </a:extLst>
            </p:cNvPr>
            <p:cNvSpPr txBox="1"/>
            <p:nvPr/>
          </p:nvSpPr>
          <p:spPr>
            <a:xfrm>
              <a:off x="4602596" y="3470974"/>
              <a:ext cx="284565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000" b="1" dirty="0">
                  <a:solidFill>
                    <a:schemeClr val="accent2">
                      <a:lumMod val="7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rPr>
                <a:t>Thank you for listening.</a:t>
              </a:r>
              <a:endParaRPr kumimoji="1" lang="zh-TW" altLang="en-US" sz="20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75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3F35AD8-AE15-4933-A37A-5CE4F4608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C1971-CE18-45A5-B404-7ECC2DC174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B965A3-3AF2-443D-9A25-A1295CAC35D7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97511C-C25F-4794-BAFB-39875F8779A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29" name="组 1">
            <a:extLst>
              <a:ext uri="{FF2B5EF4-FFF2-40B4-BE49-F238E27FC236}">
                <a16:creationId xmlns:a16="http://schemas.microsoft.com/office/drawing/2014/main" id="{F8F4A70D-B946-42A9-B086-EBD455FE2E47}"/>
              </a:ext>
            </a:extLst>
          </p:cNvPr>
          <p:cNvGrpSpPr/>
          <p:nvPr/>
        </p:nvGrpSpPr>
        <p:grpSpPr>
          <a:xfrm>
            <a:off x="6745670" y="2071694"/>
            <a:ext cx="4422190" cy="690740"/>
            <a:chOff x="6921011" y="1620406"/>
            <a:chExt cx="4422190" cy="690740"/>
          </a:xfrm>
        </p:grpSpPr>
        <p:grpSp>
          <p:nvGrpSpPr>
            <p:cNvPr id="30" name="组 26">
              <a:extLst>
                <a:ext uri="{FF2B5EF4-FFF2-40B4-BE49-F238E27FC236}">
                  <a16:creationId xmlns:a16="http://schemas.microsoft.com/office/drawing/2014/main" id="{1B705176-D37F-434B-97BD-0C6E1F1BA711}"/>
                </a:ext>
              </a:extLst>
            </p:cNvPr>
            <p:cNvGrpSpPr/>
            <p:nvPr/>
          </p:nvGrpSpPr>
          <p:grpSpPr>
            <a:xfrm>
              <a:off x="6921011" y="1620406"/>
              <a:ext cx="690740" cy="690740"/>
              <a:chOff x="6161315" y="1175658"/>
              <a:chExt cx="892628" cy="89262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04D232E-9668-497A-80EA-4E7BB44D8159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ea typeface="Microsoft JhengHei" panose="020B0604030504040204" pitchFamily="34" charset="-120"/>
                  </a:rPr>
                  <a:t>01</a:t>
                </a:r>
                <a:endParaRPr kumimoji="1"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2265560-45C3-493D-BA9A-2004EEA05303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3CAB30D-DECC-436C-AB14-4C654CC164E7}"/>
                </a:ext>
              </a:extLst>
            </p:cNvPr>
            <p:cNvSpPr txBox="1"/>
            <p:nvPr/>
          </p:nvSpPr>
          <p:spPr>
            <a:xfrm flipH="1">
              <a:off x="7727459" y="1734943"/>
              <a:ext cx="3615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  <a:cs typeface="Source Han Sans CN" charset="-122"/>
                </a:rPr>
                <a:t>新聞、論壇爬蟲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Source Han Sans CN" charset="-122"/>
              </a:endParaRPr>
            </a:p>
          </p:txBody>
        </p:sp>
      </p:grpSp>
      <p:grpSp>
        <p:nvGrpSpPr>
          <p:cNvPr id="58" name="组 1">
            <a:extLst>
              <a:ext uri="{FF2B5EF4-FFF2-40B4-BE49-F238E27FC236}">
                <a16:creationId xmlns:a16="http://schemas.microsoft.com/office/drawing/2014/main" id="{814D8A51-3559-6A45-96AF-29986F9F012C}"/>
              </a:ext>
            </a:extLst>
          </p:cNvPr>
          <p:cNvGrpSpPr/>
          <p:nvPr/>
        </p:nvGrpSpPr>
        <p:grpSpPr>
          <a:xfrm>
            <a:off x="6745670" y="3083630"/>
            <a:ext cx="4422190" cy="690740"/>
            <a:chOff x="6921011" y="1620406"/>
            <a:chExt cx="4422190" cy="690740"/>
          </a:xfrm>
        </p:grpSpPr>
        <p:grpSp>
          <p:nvGrpSpPr>
            <p:cNvPr id="61" name="组 26">
              <a:extLst>
                <a:ext uri="{FF2B5EF4-FFF2-40B4-BE49-F238E27FC236}">
                  <a16:creationId xmlns:a16="http://schemas.microsoft.com/office/drawing/2014/main" id="{D54C7BBE-DFE5-A04F-8BD0-946683D0D449}"/>
                </a:ext>
              </a:extLst>
            </p:cNvPr>
            <p:cNvGrpSpPr/>
            <p:nvPr/>
          </p:nvGrpSpPr>
          <p:grpSpPr>
            <a:xfrm>
              <a:off x="6921011" y="1620406"/>
              <a:ext cx="690740" cy="690740"/>
              <a:chOff x="6161315" y="1175658"/>
              <a:chExt cx="892628" cy="892628"/>
            </a:xfrm>
          </p:grpSpPr>
          <p:sp>
            <p:nvSpPr>
              <p:cNvPr id="63" name="椭圆 31">
                <a:extLst>
                  <a:ext uri="{FF2B5EF4-FFF2-40B4-BE49-F238E27FC236}">
                    <a16:creationId xmlns:a16="http://schemas.microsoft.com/office/drawing/2014/main" id="{10CCA107-2169-9A49-87A2-6BDA59C8EB0B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ea typeface="Microsoft JhengHei" panose="020B0604030504040204" pitchFamily="34" charset="-120"/>
                  </a:rPr>
                  <a:t>02</a:t>
                </a:r>
                <a:endParaRPr kumimoji="1"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64" name="椭圆 32">
                <a:extLst>
                  <a:ext uri="{FF2B5EF4-FFF2-40B4-BE49-F238E27FC236}">
                    <a16:creationId xmlns:a16="http://schemas.microsoft.com/office/drawing/2014/main" id="{90C8C6BE-C768-8240-922B-68875E3C75D6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62" name="文本框 30">
              <a:extLst>
                <a:ext uri="{FF2B5EF4-FFF2-40B4-BE49-F238E27FC236}">
                  <a16:creationId xmlns:a16="http://schemas.microsoft.com/office/drawing/2014/main" id="{27433E87-D930-894E-808F-28258AE509C6}"/>
                </a:ext>
              </a:extLst>
            </p:cNvPr>
            <p:cNvSpPr txBox="1"/>
            <p:nvPr/>
          </p:nvSpPr>
          <p:spPr>
            <a:xfrm flipH="1">
              <a:off x="7727459" y="1734943"/>
              <a:ext cx="3615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  <a:cs typeface="Source Han Sans CN" charset="-122"/>
                </a:rPr>
                <a:t>高低資產用戶定義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Source Han Sans CN" charset="-122"/>
              </a:endParaRPr>
            </a:p>
          </p:txBody>
        </p:sp>
      </p:grpSp>
      <p:grpSp>
        <p:nvGrpSpPr>
          <p:cNvPr id="65" name="组 1">
            <a:extLst>
              <a:ext uri="{FF2B5EF4-FFF2-40B4-BE49-F238E27FC236}">
                <a16:creationId xmlns:a16="http://schemas.microsoft.com/office/drawing/2014/main" id="{884AAA80-C8E8-EF4D-99FD-F368E0BB6810}"/>
              </a:ext>
            </a:extLst>
          </p:cNvPr>
          <p:cNvGrpSpPr/>
          <p:nvPr/>
        </p:nvGrpSpPr>
        <p:grpSpPr>
          <a:xfrm>
            <a:off x="6740798" y="4092184"/>
            <a:ext cx="4422190" cy="690740"/>
            <a:chOff x="6921011" y="1620406"/>
            <a:chExt cx="4422190" cy="690740"/>
          </a:xfrm>
        </p:grpSpPr>
        <p:grpSp>
          <p:nvGrpSpPr>
            <p:cNvPr id="66" name="组 26">
              <a:extLst>
                <a:ext uri="{FF2B5EF4-FFF2-40B4-BE49-F238E27FC236}">
                  <a16:creationId xmlns:a16="http://schemas.microsoft.com/office/drawing/2014/main" id="{03BA96CA-2C2B-2049-AFDC-C36D58577F1D}"/>
                </a:ext>
              </a:extLst>
            </p:cNvPr>
            <p:cNvGrpSpPr/>
            <p:nvPr/>
          </p:nvGrpSpPr>
          <p:grpSpPr>
            <a:xfrm>
              <a:off x="6921011" y="1620406"/>
              <a:ext cx="690740" cy="690740"/>
              <a:chOff x="6161315" y="1175658"/>
              <a:chExt cx="892628" cy="892628"/>
            </a:xfrm>
          </p:grpSpPr>
          <p:sp>
            <p:nvSpPr>
              <p:cNvPr id="68" name="椭圆 31">
                <a:extLst>
                  <a:ext uri="{FF2B5EF4-FFF2-40B4-BE49-F238E27FC236}">
                    <a16:creationId xmlns:a16="http://schemas.microsoft.com/office/drawing/2014/main" id="{4777465B-438C-424F-8225-E41AE8A0E634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ea typeface="Microsoft JhengHei" panose="020B0604030504040204" pitchFamily="34" charset="-120"/>
                  </a:rPr>
                  <a:t>03</a:t>
                </a:r>
                <a:endParaRPr kumimoji="1"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69" name="椭圆 32">
                <a:extLst>
                  <a:ext uri="{FF2B5EF4-FFF2-40B4-BE49-F238E27FC236}">
                    <a16:creationId xmlns:a16="http://schemas.microsoft.com/office/drawing/2014/main" id="{B741A546-7140-2D4C-A240-F90ABD115B18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67" name="文本框 30">
              <a:extLst>
                <a:ext uri="{FF2B5EF4-FFF2-40B4-BE49-F238E27FC236}">
                  <a16:creationId xmlns:a16="http://schemas.microsoft.com/office/drawing/2014/main" id="{3D1A0616-6E79-A942-A686-940C9F2CD963}"/>
                </a:ext>
              </a:extLst>
            </p:cNvPr>
            <p:cNvSpPr txBox="1"/>
            <p:nvPr/>
          </p:nvSpPr>
          <p:spPr>
            <a:xfrm flipH="1">
              <a:off x="7727459" y="1734943"/>
              <a:ext cx="3615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  <a:cs typeface="Source Han Sans CN" charset="-122"/>
                </a:rPr>
                <a:t>問題討論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Source Han Sans CN" charset="-122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2C8414-C943-0545-8F40-10284435C2BC}"/>
              </a:ext>
            </a:extLst>
          </p:cNvPr>
          <p:cNvGrpSpPr/>
          <p:nvPr/>
        </p:nvGrpSpPr>
        <p:grpSpPr>
          <a:xfrm>
            <a:off x="1555401" y="1472887"/>
            <a:ext cx="4538591" cy="3912224"/>
            <a:chOff x="907741" y="1472887"/>
            <a:chExt cx="4538591" cy="3912224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7DC0C9A0-C85F-42D0-9683-B331D4CA2B6A}"/>
                </a:ext>
              </a:extLst>
            </p:cNvPr>
            <p:cNvGrpSpPr/>
            <p:nvPr/>
          </p:nvGrpSpPr>
          <p:grpSpPr>
            <a:xfrm>
              <a:off x="907741" y="1472887"/>
              <a:ext cx="4538591" cy="3912224"/>
              <a:chOff x="907741" y="1472887"/>
              <a:chExt cx="4538591" cy="3912224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C72B708-CE98-461D-B26C-5B91134B08FE}"/>
                  </a:ext>
                </a:extLst>
              </p:cNvPr>
              <p:cNvSpPr/>
              <p:nvPr/>
            </p:nvSpPr>
            <p:spPr>
              <a:xfrm>
                <a:off x="1171830" y="1904562"/>
                <a:ext cx="3048875" cy="3048875"/>
              </a:xfrm>
              <a:prstGeom prst="ellipse">
                <a:avLst/>
              </a:prstGeom>
              <a:solidFill>
                <a:srgbClr val="F7B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endParaRPr>
              </a:p>
            </p:txBody>
          </p: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9FB619CB-B8CC-4441-9BDD-52C6B16C1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741" y="1472887"/>
                <a:ext cx="4538591" cy="3912224"/>
              </a:xfrm>
              <a:prstGeom prst="rect">
                <a:avLst/>
              </a:prstGeom>
            </p:spPr>
          </p:pic>
        </p:grp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A91EC7D1-2529-1D48-B36E-462E7B65BF0C}"/>
                </a:ext>
              </a:extLst>
            </p:cNvPr>
            <p:cNvSpPr txBox="1"/>
            <p:nvPr/>
          </p:nvSpPr>
          <p:spPr>
            <a:xfrm>
              <a:off x="1834492" y="2459503"/>
              <a:ext cx="1723549" cy="1938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TW" altLang="en-US" sz="6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重要</a:t>
              </a:r>
              <a:endParaRPr kumimoji="1" lang="en-US" altLang="zh-TW" sz="6000" b="1" dirty="0"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  <a:p>
              <a:pPr algn="ctr"/>
              <a:r>
                <a:rPr kumimoji="1" lang="zh-TW" altLang="en-US" sz="6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紀錄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9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hnschrift" panose="020F050202020403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hnschrift" panose="020F050202020403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A7DC7C8-FA20-E54D-88FD-F9A42EA0C2DA}"/>
              </a:ext>
            </a:extLst>
          </p:cNvPr>
          <p:cNvGrpSpPr/>
          <p:nvPr/>
        </p:nvGrpSpPr>
        <p:grpSpPr>
          <a:xfrm>
            <a:off x="2949434" y="1980719"/>
            <a:ext cx="6009948" cy="2008108"/>
            <a:chOff x="2757832" y="1985228"/>
            <a:chExt cx="6009948" cy="2008108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094A8A4-DE06-1941-9733-FDC7CE02DF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57832" y="1985228"/>
              <a:ext cx="1680158" cy="1448281"/>
              <a:chOff x="-2661509" y="900757"/>
              <a:chExt cx="4538590" cy="3912224"/>
            </a:xfrm>
          </p:grpSpPr>
          <p:grpSp>
            <p:nvGrpSpPr>
              <p:cNvPr id="13" name="组合 59">
                <a:extLst>
                  <a:ext uri="{FF2B5EF4-FFF2-40B4-BE49-F238E27FC236}">
                    <a16:creationId xmlns:a16="http://schemas.microsoft.com/office/drawing/2014/main" id="{2C62C6B8-D467-1E42-B4B0-E7C3A185111E}"/>
                  </a:ext>
                </a:extLst>
              </p:cNvPr>
              <p:cNvGrpSpPr/>
              <p:nvPr/>
            </p:nvGrpSpPr>
            <p:grpSpPr>
              <a:xfrm>
                <a:off x="-2661509" y="900757"/>
                <a:ext cx="4538590" cy="3912224"/>
                <a:chOff x="-2661509" y="900757"/>
                <a:chExt cx="4538590" cy="3912224"/>
              </a:xfrm>
            </p:grpSpPr>
            <p:sp>
              <p:nvSpPr>
                <p:cNvPr id="15" name="椭圆 26">
                  <a:extLst>
                    <a:ext uri="{FF2B5EF4-FFF2-40B4-BE49-F238E27FC236}">
                      <a16:creationId xmlns:a16="http://schemas.microsoft.com/office/drawing/2014/main" id="{4345FB51-7839-BE4E-A9F9-51B06E8EA52D}"/>
                    </a:ext>
                  </a:extLst>
                </p:cNvPr>
                <p:cNvSpPr/>
                <p:nvPr/>
              </p:nvSpPr>
              <p:spPr>
                <a:xfrm>
                  <a:off x="-2397423" y="1332428"/>
                  <a:ext cx="3048876" cy="3048876"/>
                </a:xfrm>
                <a:prstGeom prst="ellipse">
                  <a:avLst/>
                </a:prstGeom>
                <a:solidFill>
                  <a:srgbClr val="F7BF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ea typeface="Microsoft JhengHei" panose="020B0604030504040204" pitchFamily="34" charset="-120"/>
                  </a:endParaRPr>
                </a:p>
              </p:txBody>
            </p:sp>
            <p:pic>
              <p:nvPicPr>
                <p:cNvPr id="16" name="图片 25">
                  <a:extLst>
                    <a:ext uri="{FF2B5EF4-FFF2-40B4-BE49-F238E27FC236}">
                      <a16:creationId xmlns:a16="http://schemas.microsoft.com/office/drawing/2014/main" id="{D6B63062-1ACA-184B-9F88-283BAB695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661509" y="900757"/>
                  <a:ext cx="4538590" cy="3912224"/>
                </a:xfrm>
                <a:prstGeom prst="rect">
                  <a:avLst/>
                </a:prstGeom>
              </p:spPr>
            </p:pic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6F8CD03-FBBE-0D4F-9A08-42640F0CF94A}"/>
                  </a:ext>
                </a:extLst>
              </p:cNvPr>
              <p:cNvSpPr txBox="1"/>
              <p:nvPr/>
            </p:nvSpPr>
            <p:spPr>
              <a:xfrm>
                <a:off x="-1735118" y="1900768"/>
                <a:ext cx="1724272" cy="191220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zh-TW" sz="4000" b="1" dirty="0">
                    <a:latin typeface="Bahnschrift" panose="020B0502040204020203" pitchFamily="34" charset="0"/>
                    <a:ea typeface="Microsoft JhengHei" panose="020B0604030504040204" pitchFamily="34" charset="-120"/>
                  </a:rPr>
                  <a:t>01</a:t>
                </a:r>
                <a:endParaRPr kumimoji="1" lang="zh-TW" altLang="en-US" sz="4000" b="1" dirty="0">
                  <a:latin typeface="Bahnschrift" panose="020B0502040204020203" pitchFamily="34" charset="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BB5EDBC6-75EA-AA4D-8FF4-08A158A9BF11}"/>
                </a:ext>
              </a:extLst>
            </p:cNvPr>
            <p:cNvSpPr txBox="1"/>
            <p:nvPr/>
          </p:nvSpPr>
          <p:spPr>
            <a:xfrm>
              <a:off x="3197024" y="2977673"/>
              <a:ext cx="5570756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TW" altLang="en-US" sz="6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新聞、論壇爬蟲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39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281304C-B16B-1742-87C0-420F6F61FDB4}"/>
              </a:ext>
            </a:extLst>
          </p:cNvPr>
          <p:cNvGrpSpPr/>
          <p:nvPr/>
        </p:nvGrpSpPr>
        <p:grpSpPr>
          <a:xfrm>
            <a:off x="409527" y="397173"/>
            <a:ext cx="2779443" cy="681820"/>
            <a:chOff x="409527" y="397173"/>
            <a:chExt cx="2779443" cy="681820"/>
          </a:xfrm>
        </p:grpSpPr>
        <p:sp>
          <p:nvSpPr>
            <p:cNvPr id="30" name="椭圆 17">
              <a:extLst>
                <a:ext uri="{FF2B5EF4-FFF2-40B4-BE49-F238E27FC236}">
                  <a16:creationId xmlns:a16="http://schemas.microsoft.com/office/drawing/2014/main" id="{E022937E-66C2-E245-BBA5-9738039DBD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527" y="397173"/>
              <a:ext cx="681820" cy="681820"/>
            </a:xfrm>
            <a:prstGeom prst="ellipse">
              <a:avLst/>
            </a:prstGeom>
            <a:solidFill>
              <a:srgbClr val="F7BF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rPr>
                <a:t>01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BC746A7-C003-D94D-A3EC-28B8D773A15B}"/>
                </a:ext>
              </a:extLst>
            </p:cNvPr>
            <p:cNvSpPr txBox="1"/>
            <p:nvPr/>
          </p:nvSpPr>
          <p:spPr>
            <a:xfrm>
              <a:off x="1091347" y="538028"/>
              <a:ext cx="209762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新聞、論壇爬蟲</a:t>
              </a: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861191A-FECB-E840-B43C-D46F04474F47}"/>
              </a:ext>
            </a:extLst>
          </p:cNvPr>
          <p:cNvSpPr txBox="1"/>
          <p:nvPr/>
        </p:nvSpPr>
        <p:spPr>
          <a:xfrm>
            <a:off x="1091347" y="1099081"/>
            <a:ext cx="969857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SzPct val="75000"/>
              <a:buFont typeface="Wingdings" pitchFamily="2" charset="2"/>
              <a:buChar char="l"/>
            </a:pP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新聞網站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：鉅亨網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SzPct val="75000"/>
              <a:buFont typeface="Wingdings" pitchFamily="2" charset="2"/>
              <a:buChar char="l"/>
            </a:pP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論壇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PTT fund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板、</a:t>
            </a:r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Dcard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金融板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SzPct val="75000"/>
              <a:buFont typeface="Wingdings" pitchFamily="2" charset="2"/>
              <a:buChar char="l"/>
            </a:pP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時間區間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2021/8/22~2022/2  ➤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財金新聞可能影響</a:t>
            </a:r>
            <a:r>
              <a:rPr kumimoji="1" lang="zh-TW" alt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三到十天後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的交易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SzPct val="75000"/>
              <a:buFont typeface="Wingdings" pitchFamily="2" charset="2"/>
              <a:buChar char="l"/>
            </a:pP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後續應用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：將新聞資料、論壇資料進行</a:t>
            </a:r>
            <a:r>
              <a:rPr kumimoji="1" lang="zh-TW" alt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情緒分析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，以幫助後續預測申購、贖回趨勢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0" name="表格 12">
            <a:extLst>
              <a:ext uri="{FF2B5EF4-FFF2-40B4-BE49-F238E27FC236}">
                <a16:creationId xmlns:a16="http://schemas.microsoft.com/office/drawing/2014/main" id="{19E16528-F361-864D-6CEA-3E513207D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08371"/>
              </p:ext>
            </p:extLst>
          </p:nvPr>
        </p:nvGraphicFramePr>
        <p:xfrm>
          <a:off x="1091350" y="3141757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06289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3787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5508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PublishAt</a:t>
                      </a:r>
                      <a:endParaRPr lang="zh-TW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Title</a:t>
                      </a:r>
                      <a:endParaRPr lang="zh-TW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</a:t>
                      </a:r>
                      <a:endParaRPr lang="zh-TW" alt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5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29749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A33E64-8D6E-7103-6641-2001EB176A60}"/>
              </a:ext>
            </a:extLst>
          </p:cNvPr>
          <p:cNvSpPr txBox="1"/>
          <p:nvPr/>
        </p:nvSpPr>
        <p:spPr>
          <a:xfrm>
            <a:off x="1091350" y="2657428"/>
            <a:ext cx="21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▼鉅亨網</a:t>
            </a:r>
          </a:p>
        </p:txBody>
      </p:sp>
      <p:graphicFrame>
        <p:nvGraphicFramePr>
          <p:cNvPr id="18" name="表格 12">
            <a:extLst>
              <a:ext uri="{FF2B5EF4-FFF2-40B4-BE49-F238E27FC236}">
                <a16:creationId xmlns:a16="http://schemas.microsoft.com/office/drawing/2014/main" id="{9343DF53-009D-45E8-AA83-EC91138D9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76920"/>
              </p:ext>
            </p:extLst>
          </p:nvPr>
        </p:nvGraphicFramePr>
        <p:xfrm>
          <a:off x="1091347" y="4356915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606289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37875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5111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36900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56046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508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主文</a:t>
                      </a:r>
                      <a:r>
                        <a:rPr lang="en-US" altLang="zh-TW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留言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噓</a:t>
                      </a:r>
                      <a:r>
                        <a:rPr lang="en-US" altLang="zh-TW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作者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5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2974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CC2555-9E3D-1FC2-DF31-1430E3149265}"/>
              </a:ext>
            </a:extLst>
          </p:cNvPr>
          <p:cNvSpPr txBox="1"/>
          <p:nvPr/>
        </p:nvSpPr>
        <p:spPr>
          <a:xfrm>
            <a:off x="1091347" y="3872586"/>
            <a:ext cx="21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▼</a:t>
            </a:r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PTT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22" name="表格 12">
            <a:extLst>
              <a:ext uri="{FF2B5EF4-FFF2-40B4-BE49-F238E27FC236}">
                <a16:creationId xmlns:a16="http://schemas.microsoft.com/office/drawing/2014/main" id="{56FD40C2-D428-3323-26C7-36CF0F379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9184"/>
              </p:ext>
            </p:extLst>
          </p:nvPr>
        </p:nvGraphicFramePr>
        <p:xfrm>
          <a:off x="1091347" y="56077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606289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5111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36900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6046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5508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主文</a:t>
                      </a:r>
                      <a:r>
                        <a:rPr lang="en-US" altLang="zh-TW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留言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作者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5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29749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CEDF6087-4DAA-350E-97B5-75C5946F4EE3}"/>
              </a:ext>
            </a:extLst>
          </p:cNvPr>
          <p:cNvSpPr txBox="1"/>
          <p:nvPr/>
        </p:nvSpPr>
        <p:spPr>
          <a:xfrm>
            <a:off x="1091347" y="5123404"/>
            <a:ext cx="21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▼</a:t>
            </a:r>
            <a:r>
              <a:rPr kumimoji="1"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Dcard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97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281304C-B16B-1742-87C0-420F6F61FDB4}"/>
              </a:ext>
            </a:extLst>
          </p:cNvPr>
          <p:cNvGrpSpPr/>
          <p:nvPr/>
        </p:nvGrpSpPr>
        <p:grpSpPr>
          <a:xfrm>
            <a:off x="409527" y="397173"/>
            <a:ext cx="2779443" cy="681820"/>
            <a:chOff x="409527" y="397173"/>
            <a:chExt cx="2779443" cy="681820"/>
          </a:xfrm>
        </p:grpSpPr>
        <p:sp>
          <p:nvSpPr>
            <p:cNvPr id="30" name="椭圆 17">
              <a:extLst>
                <a:ext uri="{FF2B5EF4-FFF2-40B4-BE49-F238E27FC236}">
                  <a16:creationId xmlns:a16="http://schemas.microsoft.com/office/drawing/2014/main" id="{E022937E-66C2-E245-BBA5-9738039DBD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527" y="397173"/>
              <a:ext cx="681820" cy="681820"/>
            </a:xfrm>
            <a:prstGeom prst="ellipse">
              <a:avLst/>
            </a:prstGeom>
            <a:solidFill>
              <a:srgbClr val="F7BF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rPr>
                <a:t>01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BC746A7-C003-D94D-A3EC-28B8D773A15B}"/>
                </a:ext>
              </a:extLst>
            </p:cNvPr>
            <p:cNvSpPr txBox="1"/>
            <p:nvPr/>
          </p:nvSpPr>
          <p:spPr>
            <a:xfrm>
              <a:off x="1091347" y="538028"/>
              <a:ext cx="209762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新聞、論壇爬蟲</a:t>
              </a: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61098844-C62A-32B6-4F5D-63B32BE41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7" y="1531357"/>
            <a:ext cx="5179743" cy="29092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914A1D8-61A7-5B57-40B8-D589D033AD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47"/>
          <a:stretch/>
        </p:blipFill>
        <p:spPr>
          <a:xfrm>
            <a:off x="2931511" y="2482705"/>
            <a:ext cx="5955031" cy="328837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CD8E75B-4507-DC11-6F9F-16A06AFEFE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57"/>
          <a:stretch/>
        </p:blipFill>
        <p:spPr>
          <a:xfrm>
            <a:off x="6829442" y="3485535"/>
            <a:ext cx="4878097" cy="2675235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32E7883F-F263-2FA5-7051-9C26E26ACF1E}"/>
              </a:ext>
            </a:extLst>
          </p:cNvPr>
          <p:cNvSpPr txBox="1"/>
          <p:nvPr/>
        </p:nvSpPr>
        <p:spPr>
          <a:xfrm>
            <a:off x="4714892" y="1072136"/>
            <a:ext cx="21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▼鉅亨網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C3A3019-571D-BF78-6AFB-777BDB393911}"/>
              </a:ext>
            </a:extLst>
          </p:cNvPr>
          <p:cNvSpPr txBox="1"/>
          <p:nvPr/>
        </p:nvSpPr>
        <p:spPr>
          <a:xfrm>
            <a:off x="7829267" y="2066901"/>
            <a:ext cx="21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▼</a:t>
            </a:r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PTT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19BEBA7-26DE-E610-5392-2A77C4D144FE}"/>
              </a:ext>
            </a:extLst>
          </p:cNvPr>
          <p:cNvSpPr txBox="1"/>
          <p:nvPr/>
        </p:nvSpPr>
        <p:spPr>
          <a:xfrm>
            <a:off x="10650264" y="3085425"/>
            <a:ext cx="21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▼</a:t>
            </a:r>
            <a:r>
              <a:rPr kumimoji="1"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Dcard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90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hnschrift" panose="020F050202020403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hnschrift" panose="020F050202020403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A7DC7C8-FA20-E54D-88FD-F9A42EA0C2DA}"/>
              </a:ext>
            </a:extLst>
          </p:cNvPr>
          <p:cNvGrpSpPr/>
          <p:nvPr/>
        </p:nvGrpSpPr>
        <p:grpSpPr>
          <a:xfrm>
            <a:off x="2254795" y="1989825"/>
            <a:ext cx="7013179" cy="1898418"/>
            <a:chOff x="2914112" y="2094918"/>
            <a:chExt cx="7013179" cy="1898418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094A8A4-DE06-1941-9733-FDC7CE02DF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14112" y="2094918"/>
              <a:ext cx="1680158" cy="1448281"/>
              <a:chOff x="-2239351" y="1197061"/>
              <a:chExt cx="4538591" cy="3912224"/>
            </a:xfrm>
          </p:grpSpPr>
          <p:grpSp>
            <p:nvGrpSpPr>
              <p:cNvPr id="13" name="组合 59">
                <a:extLst>
                  <a:ext uri="{FF2B5EF4-FFF2-40B4-BE49-F238E27FC236}">
                    <a16:creationId xmlns:a16="http://schemas.microsoft.com/office/drawing/2014/main" id="{2C62C6B8-D467-1E42-B4B0-E7C3A185111E}"/>
                  </a:ext>
                </a:extLst>
              </p:cNvPr>
              <p:cNvGrpSpPr/>
              <p:nvPr/>
            </p:nvGrpSpPr>
            <p:grpSpPr>
              <a:xfrm>
                <a:off x="-2239351" y="1197061"/>
                <a:ext cx="4538591" cy="3912224"/>
                <a:chOff x="-2239351" y="1197061"/>
                <a:chExt cx="4538591" cy="3912224"/>
              </a:xfrm>
            </p:grpSpPr>
            <p:sp>
              <p:nvSpPr>
                <p:cNvPr id="15" name="椭圆 26">
                  <a:extLst>
                    <a:ext uri="{FF2B5EF4-FFF2-40B4-BE49-F238E27FC236}">
                      <a16:creationId xmlns:a16="http://schemas.microsoft.com/office/drawing/2014/main" id="{4345FB51-7839-BE4E-A9F9-51B06E8EA52D}"/>
                    </a:ext>
                  </a:extLst>
                </p:cNvPr>
                <p:cNvSpPr/>
                <p:nvPr/>
              </p:nvSpPr>
              <p:spPr>
                <a:xfrm>
                  <a:off x="-1981564" y="1628732"/>
                  <a:ext cx="3048874" cy="3048876"/>
                </a:xfrm>
                <a:prstGeom prst="ellipse">
                  <a:avLst/>
                </a:prstGeom>
                <a:solidFill>
                  <a:srgbClr val="F7BF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ea typeface="Microsoft JhengHei" panose="020B0604030504040204" pitchFamily="34" charset="-120"/>
                  </a:endParaRPr>
                </a:p>
              </p:txBody>
            </p:sp>
            <p:pic>
              <p:nvPicPr>
                <p:cNvPr id="16" name="图片 25">
                  <a:extLst>
                    <a:ext uri="{FF2B5EF4-FFF2-40B4-BE49-F238E27FC236}">
                      <a16:creationId xmlns:a16="http://schemas.microsoft.com/office/drawing/2014/main" id="{D6B63062-1ACA-184B-9F88-283BAB695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239351" y="1197061"/>
                  <a:ext cx="4538591" cy="3912224"/>
                </a:xfrm>
                <a:prstGeom prst="rect">
                  <a:avLst/>
                </a:prstGeom>
              </p:spPr>
            </p:pic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6F8CD03-FBBE-0D4F-9A08-42640F0CF94A}"/>
                  </a:ext>
                </a:extLst>
              </p:cNvPr>
              <p:cNvSpPr txBox="1"/>
              <p:nvPr/>
            </p:nvSpPr>
            <p:spPr>
              <a:xfrm>
                <a:off x="-1440704" y="2197072"/>
                <a:ext cx="1979758" cy="191220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zh-TW" sz="4000" b="1" dirty="0">
                    <a:latin typeface="Bahnschrift" panose="020B0502040204020203" pitchFamily="34" charset="0"/>
                    <a:ea typeface="Microsoft JhengHei" panose="020B0604030504040204" pitchFamily="34" charset="-120"/>
                  </a:rPr>
                  <a:t>02</a:t>
                </a:r>
                <a:endParaRPr kumimoji="1" lang="zh-TW" altLang="en-US" sz="4000" b="1" dirty="0">
                  <a:latin typeface="Bahnschrift" panose="020B0502040204020203" pitchFamily="34" charset="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BB5EDBC6-75EA-AA4D-8FF4-08A158A9BF11}"/>
                </a:ext>
              </a:extLst>
            </p:cNvPr>
            <p:cNvSpPr txBox="1"/>
            <p:nvPr/>
          </p:nvSpPr>
          <p:spPr>
            <a:xfrm>
              <a:off x="3587093" y="2977673"/>
              <a:ext cx="6340198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TW" altLang="en-US" sz="6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高低資產用戶定義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32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2D4074F-61CF-324A-888D-E337698D404E}"/>
              </a:ext>
            </a:extLst>
          </p:cNvPr>
          <p:cNvGrpSpPr/>
          <p:nvPr/>
        </p:nvGrpSpPr>
        <p:grpSpPr>
          <a:xfrm>
            <a:off x="409527" y="397173"/>
            <a:ext cx="3365031" cy="681820"/>
            <a:chOff x="409527" y="397173"/>
            <a:chExt cx="3365031" cy="68182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C826E15-431C-4226-A5DF-784EE4BDD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527" y="397173"/>
              <a:ext cx="681820" cy="681820"/>
            </a:xfrm>
            <a:prstGeom prst="ellipse">
              <a:avLst/>
            </a:prstGeom>
            <a:solidFill>
              <a:srgbClr val="F7BF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rPr>
                <a:t>02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0212A87-EE0A-8B47-B71A-442BBB951AE4}"/>
                </a:ext>
              </a:extLst>
            </p:cNvPr>
            <p:cNvSpPr txBox="1"/>
            <p:nvPr/>
          </p:nvSpPr>
          <p:spPr>
            <a:xfrm>
              <a:off x="1091347" y="538028"/>
              <a:ext cx="268321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高低資產用戶定義</a:t>
              </a:r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509845E5-F3FF-4D72-DBFE-B7BBEEB12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21" y="2452645"/>
            <a:ext cx="3520311" cy="393829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1CFCA87-0946-AACF-6A85-A0A3C7B4A8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93" y="2435651"/>
            <a:ext cx="3528633" cy="3938290"/>
          </a:xfrm>
          <a:prstGeom prst="rect">
            <a:avLst/>
          </a:prstGeom>
        </p:spPr>
      </p:pic>
      <p:sp>
        <p:nvSpPr>
          <p:cNvPr id="27" name="圓角矩形 26">
            <a:extLst>
              <a:ext uri="{FF2B5EF4-FFF2-40B4-BE49-F238E27FC236}">
                <a16:creationId xmlns:a16="http://schemas.microsoft.com/office/drawing/2014/main" id="{63E6048A-113D-CD21-1639-382FCB8773F8}"/>
              </a:ext>
            </a:extLst>
          </p:cNvPr>
          <p:cNvSpPr/>
          <p:nvPr/>
        </p:nvSpPr>
        <p:spPr>
          <a:xfrm>
            <a:off x="1469453" y="2003450"/>
            <a:ext cx="3309245" cy="681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申購總金額盒鬚圖</a:t>
            </a:r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83C1F85A-689C-A870-06FD-1182628DFD1E}"/>
              </a:ext>
            </a:extLst>
          </p:cNvPr>
          <p:cNvSpPr/>
          <p:nvPr/>
        </p:nvSpPr>
        <p:spPr>
          <a:xfrm>
            <a:off x="6942886" y="1982180"/>
            <a:ext cx="3309245" cy="681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申購</a:t>
            </a: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贖回總金額盒鬚圖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D8EA7A-8666-F09E-1FEF-24D4D678449C}"/>
              </a:ext>
            </a:extLst>
          </p:cNvPr>
          <p:cNvSpPr txBox="1"/>
          <p:nvPr/>
        </p:nvSpPr>
        <p:spPr>
          <a:xfrm>
            <a:off x="1436665" y="-932673"/>
            <a:ext cx="9473609" cy="95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5000"/>
              <a:buFont typeface="Wingdings" pitchFamily="2" charset="2"/>
              <a:buChar char="l"/>
            </a:pP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：避免高資產的用戶與低資產用戶同時計算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RFM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分數失去平衡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SzPct val="75000"/>
              <a:buFont typeface="Wingdings" pitchFamily="2" charset="2"/>
              <a:buChar char="l"/>
            </a:pP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：總資產大於上界的用戶屬於高資產；其餘屬於低資產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弧線 8">
            <a:extLst>
              <a:ext uri="{FF2B5EF4-FFF2-40B4-BE49-F238E27FC236}">
                <a16:creationId xmlns:a16="http://schemas.microsoft.com/office/drawing/2014/main" id="{4A7AFB5D-7D92-9C51-846C-059CE7E410C9}"/>
              </a:ext>
            </a:extLst>
          </p:cNvPr>
          <p:cNvSpPr/>
          <p:nvPr/>
        </p:nvSpPr>
        <p:spPr>
          <a:xfrm>
            <a:off x="4260451" y="3305146"/>
            <a:ext cx="925033" cy="2205225"/>
          </a:xfrm>
          <a:prstGeom prst="arc">
            <a:avLst>
              <a:gd name="adj1" fmla="val 16200000"/>
              <a:gd name="adj2" fmla="val 551543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72AD1E-674F-5186-5E2D-E1A9EC003E03}"/>
              </a:ext>
            </a:extLst>
          </p:cNvPr>
          <p:cNvSpPr txBox="1"/>
          <p:nvPr/>
        </p:nvSpPr>
        <p:spPr>
          <a:xfrm>
            <a:off x="5313075" y="4148307"/>
            <a:ext cx="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25 %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弧線 19">
            <a:extLst>
              <a:ext uri="{FF2B5EF4-FFF2-40B4-BE49-F238E27FC236}">
                <a16:creationId xmlns:a16="http://schemas.microsoft.com/office/drawing/2014/main" id="{41AC989A-05E8-70B2-AA1F-FA3B2C7A3656}"/>
              </a:ext>
            </a:extLst>
          </p:cNvPr>
          <p:cNvSpPr/>
          <p:nvPr/>
        </p:nvSpPr>
        <p:spPr>
          <a:xfrm>
            <a:off x="9327098" y="3028700"/>
            <a:ext cx="925033" cy="2205225"/>
          </a:xfrm>
          <a:prstGeom prst="arc">
            <a:avLst>
              <a:gd name="adj1" fmla="val 16200000"/>
              <a:gd name="adj2" fmla="val 551543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7A1BC0-3F81-9D7E-C2E0-BCD9C170BD91}"/>
              </a:ext>
            </a:extLst>
          </p:cNvPr>
          <p:cNvSpPr txBox="1"/>
          <p:nvPr/>
        </p:nvSpPr>
        <p:spPr>
          <a:xfrm>
            <a:off x="10379722" y="3871861"/>
            <a:ext cx="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17 %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hnschrift" panose="020F050202020403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hnschrift" panose="020F050202020403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A7DC7C8-FA20-E54D-88FD-F9A42EA0C2DA}"/>
              </a:ext>
            </a:extLst>
          </p:cNvPr>
          <p:cNvGrpSpPr/>
          <p:nvPr/>
        </p:nvGrpSpPr>
        <p:grpSpPr>
          <a:xfrm>
            <a:off x="3956932" y="2146798"/>
            <a:ext cx="3924535" cy="1796309"/>
            <a:chOff x="4079146" y="2197027"/>
            <a:chExt cx="3924535" cy="1796309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094A8A4-DE06-1941-9733-FDC7CE02DF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9146" y="2197027"/>
              <a:ext cx="1680158" cy="1448281"/>
              <a:chOff x="907741" y="1472887"/>
              <a:chExt cx="4538591" cy="3912224"/>
            </a:xfrm>
          </p:grpSpPr>
          <p:grpSp>
            <p:nvGrpSpPr>
              <p:cNvPr id="13" name="组合 59">
                <a:extLst>
                  <a:ext uri="{FF2B5EF4-FFF2-40B4-BE49-F238E27FC236}">
                    <a16:creationId xmlns:a16="http://schemas.microsoft.com/office/drawing/2014/main" id="{2C62C6B8-D467-1E42-B4B0-E7C3A185111E}"/>
                  </a:ext>
                </a:extLst>
              </p:cNvPr>
              <p:cNvGrpSpPr/>
              <p:nvPr/>
            </p:nvGrpSpPr>
            <p:grpSpPr>
              <a:xfrm>
                <a:off x="907741" y="1472887"/>
                <a:ext cx="4538591" cy="3912224"/>
                <a:chOff x="907741" y="1472887"/>
                <a:chExt cx="4538591" cy="3912224"/>
              </a:xfrm>
            </p:grpSpPr>
            <p:sp>
              <p:nvSpPr>
                <p:cNvPr id="15" name="椭圆 26">
                  <a:extLst>
                    <a:ext uri="{FF2B5EF4-FFF2-40B4-BE49-F238E27FC236}">
                      <a16:creationId xmlns:a16="http://schemas.microsoft.com/office/drawing/2014/main" id="{4345FB51-7839-BE4E-A9F9-51B06E8EA52D}"/>
                    </a:ext>
                  </a:extLst>
                </p:cNvPr>
                <p:cNvSpPr/>
                <p:nvPr/>
              </p:nvSpPr>
              <p:spPr>
                <a:xfrm>
                  <a:off x="1171830" y="1904562"/>
                  <a:ext cx="3048875" cy="3048875"/>
                </a:xfrm>
                <a:prstGeom prst="ellipse">
                  <a:avLst/>
                </a:prstGeom>
                <a:solidFill>
                  <a:srgbClr val="F7BF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ea typeface="Microsoft JhengHei" panose="020B0604030504040204" pitchFamily="34" charset="-120"/>
                  </a:endParaRPr>
                </a:p>
              </p:txBody>
            </p:sp>
            <p:pic>
              <p:nvPicPr>
                <p:cNvPr id="16" name="图片 25">
                  <a:extLst>
                    <a:ext uri="{FF2B5EF4-FFF2-40B4-BE49-F238E27FC236}">
                      <a16:creationId xmlns:a16="http://schemas.microsoft.com/office/drawing/2014/main" id="{D6B63062-1ACA-184B-9F88-283BAB695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7741" y="1472887"/>
                  <a:ext cx="4538591" cy="3912224"/>
                </a:xfrm>
                <a:prstGeom prst="rect">
                  <a:avLst/>
                </a:prstGeom>
              </p:spPr>
            </p:pic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6F8CD03-FBBE-0D4F-9A08-42640F0CF94A}"/>
                  </a:ext>
                </a:extLst>
              </p:cNvPr>
              <p:cNvSpPr txBox="1"/>
              <p:nvPr/>
            </p:nvSpPr>
            <p:spPr>
              <a:xfrm>
                <a:off x="1697727" y="2472898"/>
                <a:ext cx="1997079" cy="191220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zh-TW" sz="4000" b="1" dirty="0">
                    <a:latin typeface="Bahnschrift" panose="020B0502040204020203" pitchFamily="34" charset="0"/>
                    <a:ea typeface="Microsoft JhengHei" panose="020B0604030504040204" pitchFamily="34" charset="-120"/>
                  </a:rPr>
                  <a:t>03</a:t>
                </a:r>
                <a:endParaRPr kumimoji="1" lang="zh-TW" altLang="en-US" sz="4000" b="1" dirty="0">
                  <a:latin typeface="Bahnschrift" panose="020B0502040204020203" pitchFamily="34" charset="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BB5EDBC6-75EA-AA4D-8FF4-08A158A9BF11}"/>
                </a:ext>
              </a:extLst>
            </p:cNvPr>
            <p:cNvSpPr txBox="1"/>
            <p:nvPr/>
          </p:nvSpPr>
          <p:spPr>
            <a:xfrm>
              <a:off x="4741249" y="2977673"/>
              <a:ext cx="3262432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TW" altLang="en-US" sz="6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問題討論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06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2D4074F-61CF-324A-888D-E337698D404E}"/>
              </a:ext>
            </a:extLst>
          </p:cNvPr>
          <p:cNvGrpSpPr/>
          <p:nvPr/>
        </p:nvGrpSpPr>
        <p:grpSpPr>
          <a:xfrm>
            <a:off x="409527" y="397173"/>
            <a:ext cx="2300307" cy="681820"/>
            <a:chOff x="409527" y="397173"/>
            <a:chExt cx="2300307" cy="68182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C826E15-431C-4226-A5DF-784EE4BDD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527" y="397173"/>
              <a:ext cx="681820" cy="681820"/>
            </a:xfrm>
            <a:prstGeom prst="ellipse">
              <a:avLst/>
            </a:prstGeom>
            <a:solidFill>
              <a:srgbClr val="F7BF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  <a:ea typeface="Microsoft JhengHei" panose="020B0604030504040204" pitchFamily="34" charset="-120"/>
                </a:rPr>
                <a:t>03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0212A87-EE0A-8B47-B71A-442BBB951AE4}"/>
                </a:ext>
              </a:extLst>
            </p:cNvPr>
            <p:cNvSpPr txBox="1"/>
            <p:nvPr/>
          </p:nvSpPr>
          <p:spPr>
            <a:xfrm>
              <a:off x="1091347" y="538028"/>
              <a:ext cx="161848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TW" altLang="en-US" sz="2000" b="1" dirty="0">
                  <a:latin typeface="Bahnschrift" panose="020B0502040204020203" pitchFamily="34" charset="0"/>
                  <a:ea typeface="Microsoft JhengHei" panose="020B0604030504040204" pitchFamily="34" charset="-120"/>
                </a:rPr>
                <a:t>問題討論</a:t>
              </a: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DA880E-3EEA-BF7C-AC73-074708C040FC}"/>
              </a:ext>
            </a:extLst>
          </p:cNvPr>
          <p:cNvSpPr txBox="1"/>
          <p:nvPr/>
        </p:nvSpPr>
        <p:spPr>
          <a:xfrm>
            <a:off x="700417" y="1320243"/>
            <a:ext cx="10772113" cy="372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疑問求解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目前已從契約類別完成單次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部分贖回的基金判斷，但不確定某些基金是否要判別為同一種基金，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e.g. A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基金、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基金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月配息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未來方向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標準系統字體"/>
              <a:buChar char="-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完成定義高低資產用戶差異進行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標準系統字體"/>
              <a:buChar char="-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情緒分析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標準系統字體"/>
              <a:buChar char="-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獲取基金績效、規模當做參考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標準系統字體"/>
              <a:buChar char="-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尋找預測方法，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fitting data</a:t>
            </a:r>
          </a:p>
        </p:txBody>
      </p:sp>
    </p:spTree>
    <p:extLst>
      <p:ext uri="{BB962C8B-B14F-4D97-AF65-F5344CB8AC3E}">
        <p14:creationId xmlns:p14="http://schemas.microsoft.com/office/powerpoint/2010/main" val="143530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几何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341</Words>
  <Application>Microsoft Macintosh PowerPoint</Application>
  <PresentationFormat>寬螢幕</PresentationFormat>
  <Paragraphs>94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Microsoft JhengHei</vt:lpstr>
      <vt:lpstr>標準系統字體</vt:lpstr>
      <vt:lpstr>等线</vt:lpstr>
      <vt:lpstr>等线 Light</vt:lpstr>
      <vt:lpstr>Arial</vt:lpstr>
      <vt:lpstr>Bahnschrift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简约清新模板</dc:title>
  <dc:creator>优品PPT</dc:creator>
  <dc:description>http://www.ypppt.com/</dc:description>
  <cp:lastModifiedBy>常在 王</cp:lastModifiedBy>
  <cp:revision>107</cp:revision>
  <dcterms:created xsi:type="dcterms:W3CDTF">2019-09-24T01:59:55Z</dcterms:created>
  <dcterms:modified xsi:type="dcterms:W3CDTF">2022-05-19T05:29:54Z</dcterms:modified>
</cp:coreProperties>
</file>