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9" r:id="rId3"/>
    <p:sldId id="258" r:id="rId4"/>
    <p:sldId id="260" r:id="rId5"/>
    <p:sldId id="261" r:id="rId6"/>
    <p:sldId id="262" r:id="rId7"/>
    <p:sldId id="265" r:id="rId8"/>
    <p:sldId id="263" r:id="rId9"/>
    <p:sldId id="266" r:id="rId10"/>
    <p:sldId id="267" r:id="rId11"/>
    <p:sldId id="268" r:id="rId12"/>
    <p:sldId id="264" r:id="rId13"/>
    <p:sldId id="269" r:id="rId14"/>
    <p:sldId id="272" r:id="rId15"/>
    <p:sldId id="271" r:id="rId16"/>
    <p:sldId id="270"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98" autoAdjust="0"/>
    <p:restoredTop sz="94474" autoAdjust="0"/>
  </p:normalViewPr>
  <p:slideViewPr>
    <p:cSldViewPr snapToGrid="0">
      <p:cViewPr varScale="1">
        <p:scale>
          <a:sx n="71" d="100"/>
          <a:sy n="71" d="100"/>
        </p:scale>
        <p:origin x="804"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1CCEA-D4D3-43FF-8375-2B24C3D55AAF}" type="datetimeFigureOut">
              <a:rPr lang="en-IN" smtClean="0"/>
              <a:t>13-04-2023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70BF83-144D-4FAA-85C4-F63CBAF037FD}" type="slidenum">
              <a:rPr lang="en-IN" smtClean="0"/>
              <a:t>‹#›</a:t>
            </a:fld>
            <a:endParaRPr lang="en-IN" dirty="0"/>
          </a:p>
        </p:txBody>
      </p:sp>
    </p:spTree>
    <p:extLst>
      <p:ext uri="{BB962C8B-B14F-4D97-AF65-F5344CB8AC3E}">
        <p14:creationId xmlns:p14="http://schemas.microsoft.com/office/powerpoint/2010/main" val="4260037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4AF850-5123-4570-8B1F-EBCFD07DA681}" type="datetimeFigureOut">
              <a:rPr lang="en-IN" smtClean="0"/>
              <a:t>13-04-2023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FD5E3E2-C678-4368-8DE7-EA1E92B5CA72}" type="slidenum">
              <a:rPr lang="en-IN" smtClean="0"/>
              <a:t>‹#›</a:t>
            </a:fld>
            <a:endParaRPr lang="en-IN"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9139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74AF850-5123-4570-8B1F-EBCFD07DA681}" type="datetimeFigureOut">
              <a:rPr lang="en-IN" smtClean="0"/>
              <a:t>13-04-2023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FD5E3E2-C678-4368-8DE7-EA1E92B5CA72}" type="slidenum">
              <a:rPr lang="en-IN" smtClean="0"/>
              <a:t>‹#›</a:t>
            </a:fld>
            <a:endParaRPr lang="en-IN" dirty="0"/>
          </a:p>
        </p:txBody>
      </p:sp>
    </p:spTree>
    <p:extLst>
      <p:ext uri="{BB962C8B-B14F-4D97-AF65-F5344CB8AC3E}">
        <p14:creationId xmlns:p14="http://schemas.microsoft.com/office/powerpoint/2010/main" val="2874503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4AF850-5123-4570-8B1F-EBCFD07DA681}" type="datetimeFigureOut">
              <a:rPr lang="en-IN" smtClean="0"/>
              <a:t>13-04-2023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FD5E3E2-C678-4368-8DE7-EA1E92B5CA72}" type="slidenum">
              <a:rPr lang="en-IN" smtClean="0"/>
              <a:t>‹#›</a:t>
            </a:fld>
            <a:endParaRPr lang="en-IN" dirty="0"/>
          </a:p>
        </p:txBody>
      </p:sp>
    </p:spTree>
    <p:extLst>
      <p:ext uri="{BB962C8B-B14F-4D97-AF65-F5344CB8AC3E}">
        <p14:creationId xmlns:p14="http://schemas.microsoft.com/office/powerpoint/2010/main" val="3249629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4AF850-5123-4570-8B1F-EBCFD07DA681}" type="datetimeFigureOut">
              <a:rPr lang="en-IN" smtClean="0"/>
              <a:t>13-04-2023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FD5E3E2-C678-4368-8DE7-EA1E92B5CA72}" type="slidenum">
              <a:rPr lang="en-IN" smtClean="0"/>
              <a:t>‹#›</a:t>
            </a:fld>
            <a:endParaRPr lang="en-IN"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28617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4AF850-5123-4570-8B1F-EBCFD07DA681}" type="datetimeFigureOut">
              <a:rPr lang="en-IN" smtClean="0"/>
              <a:t>13-04-2023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FD5E3E2-C678-4368-8DE7-EA1E92B5CA72}" type="slidenum">
              <a:rPr lang="en-IN" smtClean="0"/>
              <a:t>‹#›</a:t>
            </a:fld>
            <a:endParaRPr lang="en-IN" dirty="0"/>
          </a:p>
        </p:txBody>
      </p:sp>
    </p:spTree>
    <p:extLst>
      <p:ext uri="{BB962C8B-B14F-4D97-AF65-F5344CB8AC3E}">
        <p14:creationId xmlns:p14="http://schemas.microsoft.com/office/powerpoint/2010/main" val="2560653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4AF850-5123-4570-8B1F-EBCFD07DA681}" type="datetimeFigureOut">
              <a:rPr lang="en-IN" smtClean="0"/>
              <a:t>13-04-2023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FD5E3E2-C678-4368-8DE7-EA1E92B5CA72}" type="slidenum">
              <a:rPr lang="en-IN" smtClean="0"/>
              <a:t>‹#›</a:t>
            </a:fld>
            <a:endParaRPr lang="en-IN"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74494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4AF850-5123-4570-8B1F-EBCFD07DA681}" type="datetimeFigureOut">
              <a:rPr lang="en-IN" smtClean="0"/>
              <a:t>13-04-2023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FD5E3E2-C678-4368-8DE7-EA1E92B5CA72}" type="slidenum">
              <a:rPr lang="en-IN" smtClean="0"/>
              <a:t>‹#›</a:t>
            </a:fld>
            <a:endParaRPr lang="en-IN" dirty="0"/>
          </a:p>
        </p:txBody>
      </p:sp>
    </p:spTree>
    <p:extLst>
      <p:ext uri="{BB962C8B-B14F-4D97-AF65-F5344CB8AC3E}">
        <p14:creationId xmlns:p14="http://schemas.microsoft.com/office/powerpoint/2010/main" val="729909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4AF850-5123-4570-8B1F-EBCFD07DA681}" type="datetimeFigureOut">
              <a:rPr lang="en-IN" smtClean="0"/>
              <a:t>13-04-2023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FD5E3E2-C678-4368-8DE7-EA1E92B5CA72}" type="slidenum">
              <a:rPr lang="en-IN" smtClean="0"/>
              <a:t>‹#›</a:t>
            </a:fld>
            <a:endParaRPr lang="en-IN" dirty="0"/>
          </a:p>
        </p:txBody>
      </p:sp>
    </p:spTree>
    <p:extLst>
      <p:ext uri="{BB962C8B-B14F-4D97-AF65-F5344CB8AC3E}">
        <p14:creationId xmlns:p14="http://schemas.microsoft.com/office/powerpoint/2010/main" val="829352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4AF850-5123-4570-8B1F-EBCFD07DA681}" type="datetimeFigureOut">
              <a:rPr lang="en-IN" smtClean="0"/>
              <a:t>13-04-2023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FD5E3E2-C678-4368-8DE7-EA1E92B5CA72}" type="slidenum">
              <a:rPr lang="en-IN" smtClean="0"/>
              <a:t>‹#›</a:t>
            </a:fld>
            <a:endParaRPr lang="en-IN" dirty="0"/>
          </a:p>
        </p:txBody>
      </p:sp>
    </p:spTree>
    <p:extLst>
      <p:ext uri="{BB962C8B-B14F-4D97-AF65-F5344CB8AC3E}">
        <p14:creationId xmlns:p14="http://schemas.microsoft.com/office/powerpoint/2010/main" val="149555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4AF850-5123-4570-8B1F-EBCFD07DA681}" type="datetimeFigureOut">
              <a:rPr lang="en-IN" smtClean="0"/>
              <a:t>13-04-2023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FD5E3E2-C678-4368-8DE7-EA1E92B5CA72}" type="slidenum">
              <a:rPr lang="en-IN" smtClean="0"/>
              <a:t>‹#›</a:t>
            </a:fld>
            <a:endParaRPr lang="en-IN" dirty="0"/>
          </a:p>
        </p:txBody>
      </p:sp>
    </p:spTree>
    <p:extLst>
      <p:ext uri="{BB962C8B-B14F-4D97-AF65-F5344CB8AC3E}">
        <p14:creationId xmlns:p14="http://schemas.microsoft.com/office/powerpoint/2010/main" val="3130655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4AF850-5123-4570-8B1F-EBCFD07DA681}" type="datetimeFigureOut">
              <a:rPr lang="en-IN" smtClean="0"/>
              <a:t>13-04-2023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FD5E3E2-C678-4368-8DE7-EA1E92B5CA72}" type="slidenum">
              <a:rPr lang="en-IN" smtClean="0"/>
              <a:t>‹#›</a:t>
            </a:fld>
            <a:endParaRPr lang="en-IN" dirty="0"/>
          </a:p>
        </p:txBody>
      </p:sp>
    </p:spTree>
    <p:extLst>
      <p:ext uri="{BB962C8B-B14F-4D97-AF65-F5344CB8AC3E}">
        <p14:creationId xmlns:p14="http://schemas.microsoft.com/office/powerpoint/2010/main" val="2166030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4AF850-5123-4570-8B1F-EBCFD07DA681}" type="datetimeFigureOut">
              <a:rPr lang="en-IN" smtClean="0"/>
              <a:t>13-04-2023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FD5E3E2-C678-4368-8DE7-EA1E92B5CA72}" type="slidenum">
              <a:rPr lang="en-IN" smtClean="0"/>
              <a:t>‹#›</a:t>
            </a:fld>
            <a:endParaRPr lang="en-IN" dirty="0"/>
          </a:p>
        </p:txBody>
      </p:sp>
    </p:spTree>
    <p:extLst>
      <p:ext uri="{BB962C8B-B14F-4D97-AF65-F5344CB8AC3E}">
        <p14:creationId xmlns:p14="http://schemas.microsoft.com/office/powerpoint/2010/main" val="2992906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4AF850-5123-4570-8B1F-EBCFD07DA681}" type="datetimeFigureOut">
              <a:rPr lang="en-IN" smtClean="0"/>
              <a:t>13-04-2023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FD5E3E2-C678-4368-8DE7-EA1E92B5CA72}" type="slidenum">
              <a:rPr lang="en-IN" smtClean="0"/>
              <a:t>‹#›</a:t>
            </a:fld>
            <a:endParaRPr lang="en-IN" dirty="0"/>
          </a:p>
        </p:txBody>
      </p:sp>
    </p:spTree>
    <p:extLst>
      <p:ext uri="{BB962C8B-B14F-4D97-AF65-F5344CB8AC3E}">
        <p14:creationId xmlns:p14="http://schemas.microsoft.com/office/powerpoint/2010/main" val="100247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4AF850-5123-4570-8B1F-EBCFD07DA681}" type="datetimeFigureOut">
              <a:rPr lang="en-IN" smtClean="0"/>
              <a:t>13-04-2023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FD5E3E2-C678-4368-8DE7-EA1E92B5CA72}" type="slidenum">
              <a:rPr lang="en-IN" smtClean="0"/>
              <a:t>‹#›</a:t>
            </a:fld>
            <a:endParaRPr lang="en-IN" dirty="0"/>
          </a:p>
        </p:txBody>
      </p:sp>
    </p:spTree>
    <p:extLst>
      <p:ext uri="{BB962C8B-B14F-4D97-AF65-F5344CB8AC3E}">
        <p14:creationId xmlns:p14="http://schemas.microsoft.com/office/powerpoint/2010/main" val="104223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4AF850-5123-4570-8B1F-EBCFD07DA681}" type="datetimeFigureOut">
              <a:rPr lang="en-IN" smtClean="0"/>
              <a:t>13-04-2023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FD5E3E2-C678-4368-8DE7-EA1E92B5CA72}" type="slidenum">
              <a:rPr lang="en-IN" smtClean="0"/>
              <a:t>‹#›</a:t>
            </a:fld>
            <a:endParaRPr lang="en-IN" dirty="0"/>
          </a:p>
        </p:txBody>
      </p:sp>
    </p:spTree>
    <p:extLst>
      <p:ext uri="{BB962C8B-B14F-4D97-AF65-F5344CB8AC3E}">
        <p14:creationId xmlns:p14="http://schemas.microsoft.com/office/powerpoint/2010/main" val="221826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4AF850-5123-4570-8B1F-EBCFD07DA681}" type="datetimeFigureOut">
              <a:rPr lang="en-IN" smtClean="0"/>
              <a:t>13-04-2023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FD5E3E2-C678-4368-8DE7-EA1E92B5CA72}" type="slidenum">
              <a:rPr lang="en-IN" smtClean="0"/>
              <a:t>‹#›</a:t>
            </a:fld>
            <a:endParaRPr lang="en-IN" dirty="0"/>
          </a:p>
        </p:txBody>
      </p:sp>
    </p:spTree>
    <p:extLst>
      <p:ext uri="{BB962C8B-B14F-4D97-AF65-F5344CB8AC3E}">
        <p14:creationId xmlns:p14="http://schemas.microsoft.com/office/powerpoint/2010/main" val="3673921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4AF850-5123-4570-8B1F-EBCFD07DA681}" type="datetimeFigureOut">
              <a:rPr lang="en-IN" smtClean="0"/>
              <a:t>13-04-2023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FD5E3E2-C678-4368-8DE7-EA1E92B5CA72}" type="slidenum">
              <a:rPr lang="en-IN" smtClean="0"/>
              <a:t>‹#›</a:t>
            </a:fld>
            <a:endParaRPr lang="en-IN" dirty="0"/>
          </a:p>
        </p:txBody>
      </p:sp>
    </p:spTree>
    <p:extLst>
      <p:ext uri="{BB962C8B-B14F-4D97-AF65-F5344CB8AC3E}">
        <p14:creationId xmlns:p14="http://schemas.microsoft.com/office/powerpoint/2010/main" val="1592023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74AF850-5123-4570-8B1F-EBCFD07DA681}" type="datetimeFigureOut">
              <a:rPr lang="en-IN" smtClean="0"/>
              <a:t>13-04-2023</a:t>
            </a:fld>
            <a:endParaRPr lang="en-IN"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FD5E3E2-C678-4368-8DE7-EA1E92B5CA72}" type="slidenum">
              <a:rPr lang="en-IN" smtClean="0"/>
              <a:t>‹#›</a:t>
            </a:fld>
            <a:endParaRPr lang="en-IN" dirty="0"/>
          </a:p>
        </p:txBody>
      </p:sp>
    </p:spTree>
    <p:extLst>
      <p:ext uri="{BB962C8B-B14F-4D97-AF65-F5344CB8AC3E}">
        <p14:creationId xmlns:p14="http://schemas.microsoft.com/office/powerpoint/2010/main" val="40081529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A picture containing text, toy&#10;&#10;Description automatically generated">
            <a:extLst>
              <a:ext uri="{FF2B5EF4-FFF2-40B4-BE49-F238E27FC236}">
                <a16:creationId xmlns:a16="http://schemas.microsoft.com/office/drawing/2014/main" id="{9AC22177-9B63-564C-F09E-E0441713A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3959"/>
            <a:ext cx="7497618" cy="4813471"/>
          </a:xfrm>
          <a:prstGeom prst="rect">
            <a:avLst/>
          </a:prstGeom>
        </p:spPr>
      </p:pic>
      <p:sp>
        <p:nvSpPr>
          <p:cNvPr id="36" name="TextBox 35">
            <a:extLst>
              <a:ext uri="{FF2B5EF4-FFF2-40B4-BE49-F238E27FC236}">
                <a16:creationId xmlns:a16="http://schemas.microsoft.com/office/drawing/2014/main" id="{8861C359-9370-2896-E205-0DEE43FA7C8F}"/>
              </a:ext>
            </a:extLst>
          </p:cNvPr>
          <p:cNvSpPr txBox="1"/>
          <p:nvPr/>
        </p:nvSpPr>
        <p:spPr>
          <a:xfrm>
            <a:off x="5617029" y="641264"/>
            <a:ext cx="5588000" cy="523220"/>
          </a:xfrm>
          <a:prstGeom prst="rect">
            <a:avLst/>
          </a:prstGeom>
          <a:noFill/>
        </p:spPr>
        <p:txBody>
          <a:bodyPr wrap="square" rtlCol="0">
            <a:spAutoFit/>
          </a:bodyPr>
          <a:lstStyle/>
          <a:p>
            <a:r>
              <a:rPr lang="en-US" sz="2800" b="1" u="sng" dirty="0">
                <a:latin typeface="Mangal" panose="02040503050203030202" pitchFamily="18" charset="0"/>
                <a:cs typeface="Mangal" panose="02040503050203030202" pitchFamily="18" charset="0"/>
              </a:rPr>
              <a:t>(</a:t>
            </a:r>
            <a:r>
              <a:rPr lang="en-US" sz="2800" u="sng" dirty="0">
                <a:latin typeface="Mangal" panose="02040503050203030202" pitchFamily="18" charset="0"/>
                <a:cs typeface="Mangal" panose="02040503050203030202" pitchFamily="18" charset="0"/>
              </a:rPr>
              <a:t>Rule based expert systems)</a:t>
            </a:r>
            <a:endParaRPr lang="en-IN" sz="2800" dirty="0"/>
          </a:p>
        </p:txBody>
      </p:sp>
    </p:spTree>
    <p:extLst>
      <p:ext uri="{BB962C8B-B14F-4D97-AF65-F5344CB8AC3E}">
        <p14:creationId xmlns:p14="http://schemas.microsoft.com/office/powerpoint/2010/main" val="3881418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39F1DD-6B47-D763-82AF-D7ACDC23EC00}"/>
              </a:ext>
            </a:extLst>
          </p:cNvPr>
          <p:cNvSpPr txBox="1"/>
          <p:nvPr/>
        </p:nvSpPr>
        <p:spPr>
          <a:xfrm>
            <a:off x="957943" y="680108"/>
            <a:ext cx="7503885" cy="477054"/>
          </a:xfrm>
          <a:prstGeom prst="rect">
            <a:avLst/>
          </a:prstGeom>
          <a:noFill/>
        </p:spPr>
        <p:txBody>
          <a:bodyPr wrap="square" rtlCol="0">
            <a:spAutoFit/>
          </a:bodyPr>
          <a:lstStyle/>
          <a:p>
            <a:r>
              <a:rPr lang="en-IN" sz="2500" b="1" u="sng" dirty="0">
                <a:latin typeface="Mangal" panose="02040503050203030202" pitchFamily="18" charset="0"/>
                <a:cs typeface="Mangal" panose="02040503050203030202" pitchFamily="18" charset="0"/>
              </a:rPr>
              <a:t>RULE-BASED SYSTEM : MYCIN</a:t>
            </a:r>
          </a:p>
        </p:txBody>
      </p:sp>
      <p:sp>
        <p:nvSpPr>
          <p:cNvPr id="5" name="TextBox 4">
            <a:extLst>
              <a:ext uri="{FF2B5EF4-FFF2-40B4-BE49-F238E27FC236}">
                <a16:creationId xmlns:a16="http://schemas.microsoft.com/office/drawing/2014/main" id="{CC047DAC-7E85-3D50-A6B5-B0F37D9F8B80}"/>
              </a:ext>
            </a:extLst>
          </p:cNvPr>
          <p:cNvSpPr txBox="1"/>
          <p:nvPr/>
        </p:nvSpPr>
        <p:spPr>
          <a:xfrm>
            <a:off x="957943" y="1683657"/>
            <a:ext cx="8403771" cy="3139321"/>
          </a:xfrm>
          <a:prstGeom prst="rect">
            <a:avLst/>
          </a:prstGeom>
          <a:noFill/>
        </p:spPr>
        <p:txBody>
          <a:bodyPr wrap="square" rtlCol="0">
            <a:spAutoFit/>
          </a:bodyPr>
          <a:lstStyle/>
          <a:p>
            <a:r>
              <a:rPr lang="en-US" dirty="0"/>
              <a:t>IF: (1)the stain Of the organism is gram—positive, and</a:t>
            </a:r>
          </a:p>
          <a:p>
            <a:r>
              <a:rPr lang="en-US" dirty="0"/>
              <a:t>               (2)the morphology of the organism is coccus, and</a:t>
            </a:r>
          </a:p>
          <a:p>
            <a:r>
              <a:rPr lang="en-US" dirty="0"/>
              <a:t>               (3)the growth conformation of the organism is clumps, </a:t>
            </a:r>
          </a:p>
          <a:p>
            <a:r>
              <a:rPr lang="en-US" dirty="0"/>
              <a:t>THEN</a:t>
            </a:r>
          </a:p>
          <a:p>
            <a:r>
              <a:rPr lang="en-US" dirty="0"/>
              <a:t>          there is suggestive evidence (0.7) that the identity of the organism is</a:t>
            </a:r>
          </a:p>
          <a:p>
            <a:r>
              <a:rPr lang="en-US" dirty="0"/>
              <a:t>          Staphylococcus.</a:t>
            </a:r>
          </a:p>
          <a:p>
            <a:endParaRPr lang="en-US" dirty="0"/>
          </a:p>
          <a:p>
            <a:r>
              <a:rPr lang="en-US" dirty="0"/>
              <a:t>PREMISE :( SAND    (SAME CNTXT GRAM GRAMPOS)  </a:t>
            </a:r>
          </a:p>
          <a:p>
            <a:r>
              <a:rPr lang="en-US" dirty="0"/>
              <a:t>                                (SAME CNTXT MORPH COCCUS)</a:t>
            </a:r>
          </a:p>
          <a:p>
            <a:r>
              <a:rPr lang="en-US" dirty="0"/>
              <a:t>                		   (SAME CNTXT CONFORM CLUMPS)</a:t>
            </a:r>
          </a:p>
          <a:p>
            <a:r>
              <a:rPr lang="en-US" dirty="0"/>
              <a:t>ACTION:     (CONCLUDE CNTXT IDENT STAPHYLOCOCCUS TALLY .7)</a:t>
            </a:r>
            <a:endParaRPr lang="en-IN" dirty="0"/>
          </a:p>
        </p:txBody>
      </p:sp>
      <p:sp>
        <p:nvSpPr>
          <p:cNvPr id="6" name="TextBox 5">
            <a:extLst>
              <a:ext uri="{FF2B5EF4-FFF2-40B4-BE49-F238E27FC236}">
                <a16:creationId xmlns:a16="http://schemas.microsoft.com/office/drawing/2014/main" id="{3C27F947-330D-F66F-CDA8-093F682E4443}"/>
              </a:ext>
            </a:extLst>
          </p:cNvPr>
          <p:cNvSpPr txBox="1"/>
          <p:nvPr/>
        </p:nvSpPr>
        <p:spPr>
          <a:xfrm>
            <a:off x="957943" y="5588000"/>
            <a:ext cx="4310743" cy="477054"/>
          </a:xfrm>
          <a:prstGeom prst="rect">
            <a:avLst/>
          </a:prstGeom>
          <a:noFill/>
        </p:spPr>
        <p:txBody>
          <a:bodyPr wrap="square" rtlCol="0">
            <a:spAutoFit/>
          </a:bodyPr>
          <a:lstStyle/>
          <a:p>
            <a:r>
              <a:rPr lang="en-IN" sz="2500" b="1" u="sng" dirty="0">
                <a:latin typeface="Mangal" panose="02040503050203030202" pitchFamily="18" charset="0"/>
                <a:cs typeface="Mangal" panose="02040503050203030202" pitchFamily="18" charset="0"/>
              </a:rPr>
              <a:t>MYCIN DAILOGUE</a:t>
            </a:r>
          </a:p>
        </p:txBody>
      </p:sp>
    </p:spTree>
    <p:extLst>
      <p:ext uri="{BB962C8B-B14F-4D97-AF65-F5344CB8AC3E}">
        <p14:creationId xmlns:p14="http://schemas.microsoft.com/office/powerpoint/2010/main" val="2273690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932FAD-B93A-24FB-CCF4-8C74AC2B9D5D}"/>
              </a:ext>
            </a:extLst>
          </p:cNvPr>
          <p:cNvSpPr txBox="1"/>
          <p:nvPr/>
        </p:nvSpPr>
        <p:spPr>
          <a:xfrm>
            <a:off x="928913" y="798286"/>
            <a:ext cx="6023429" cy="477054"/>
          </a:xfrm>
          <a:prstGeom prst="rect">
            <a:avLst/>
          </a:prstGeom>
          <a:noFill/>
        </p:spPr>
        <p:txBody>
          <a:bodyPr wrap="square" rtlCol="0">
            <a:spAutoFit/>
          </a:bodyPr>
          <a:lstStyle/>
          <a:p>
            <a:r>
              <a:rPr lang="en-IN" sz="2500" b="1" u="sng" dirty="0">
                <a:latin typeface="Mangal" panose="02040503050203030202" pitchFamily="18" charset="0"/>
                <a:cs typeface="Mangal" panose="02040503050203030202" pitchFamily="18" charset="0"/>
              </a:rPr>
              <a:t>FAILURE TO QUARRY</a:t>
            </a:r>
          </a:p>
        </p:txBody>
      </p:sp>
      <p:sp>
        <p:nvSpPr>
          <p:cNvPr id="3" name="TextBox 2">
            <a:extLst>
              <a:ext uri="{FF2B5EF4-FFF2-40B4-BE49-F238E27FC236}">
                <a16:creationId xmlns:a16="http://schemas.microsoft.com/office/drawing/2014/main" id="{35A6D49F-6654-674F-525D-7A9101E6376C}"/>
              </a:ext>
            </a:extLst>
          </p:cNvPr>
          <p:cNvSpPr txBox="1"/>
          <p:nvPr/>
        </p:nvSpPr>
        <p:spPr>
          <a:xfrm>
            <a:off x="928913" y="1720840"/>
            <a:ext cx="8868229" cy="3416320"/>
          </a:xfrm>
          <a:prstGeom prst="rect">
            <a:avLst/>
          </a:prstGeom>
          <a:noFill/>
        </p:spPr>
        <p:txBody>
          <a:bodyPr wrap="square" rtlCol="0">
            <a:spAutoFit/>
          </a:bodyPr>
          <a:lstStyle/>
          <a:p>
            <a:r>
              <a:rPr lang="en-IN" dirty="0"/>
              <a:t>‣The interpretation of failure as negation:</a:t>
            </a:r>
          </a:p>
          <a:p>
            <a:r>
              <a:rPr lang="en-IN" dirty="0"/>
              <a:t>   • i.e. Failure to prove query suggests it’s not true</a:t>
            </a:r>
          </a:p>
          <a:p>
            <a:r>
              <a:rPr lang="en-IN" dirty="0"/>
              <a:t>   • However, could also men the database was incomplete or  inadequately 	maintained.</a:t>
            </a:r>
          </a:p>
          <a:p>
            <a:endParaRPr lang="en-IN" dirty="0"/>
          </a:p>
          <a:p>
            <a:r>
              <a:rPr lang="en-IN" dirty="0"/>
              <a:t>‣Under some circumstances, there is a possibility of infinity looping when attempting to retrieve missing information.</a:t>
            </a:r>
          </a:p>
          <a:p>
            <a:endParaRPr lang="en-IN" dirty="0"/>
          </a:p>
          <a:p>
            <a:endParaRPr lang="en-IN" dirty="0"/>
          </a:p>
          <a:p>
            <a:r>
              <a:rPr lang="en-IN" dirty="0"/>
              <a:t>‣In these case:</a:t>
            </a:r>
          </a:p>
          <a:p>
            <a:r>
              <a:rPr lang="en-IN" dirty="0"/>
              <a:t>    •Necessary to apply terminating criteria that explicitly detect this and allow       	to fail gracefully</a:t>
            </a:r>
          </a:p>
        </p:txBody>
      </p:sp>
    </p:spTree>
    <p:extLst>
      <p:ext uri="{BB962C8B-B14F-4D97-AF65-F5344CB8AC3E}">
        <p14:creationId xmlns:p14="http://schemas.microsoft.com/office/powerpoint/2010/main" val="2866282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Expert Systems in AI">
            <a:extLst>
              <a:ext uri="{FF2B5EF4-FFF2-40B4-BE49-F238E27FC236}">
                <a16:creationId xmlns:a16="http://schemas.microsoft.com/office/drawing/2014/main" id="{86DD51D8-DB0C-B2F5-255D-DB7621624A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377371"/>
            <a:ext cx="9122229" cy="6081486"/>
          </a:xfrm>
          <a:prstGeom prst="rect">
            <a:avLst/>
          </a:prstGeom>
          <a:solidFill>
            <a:schemeClr val="tx1"/>
          </a:solidFill>
        </p:spPr>
      </p:pic>
    </p:spTree>
    <p:extLst>
      <p:ext uri="{BB962C8B-B14F-4D97-AF65-F5344CB8AC3E}">
        <p14:creationId xmlns:p14="http://schemas.microsoft.com/office/powerpoint/2010/main" val="2635696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E4E890-BA50-39B9-4B2D-A1862224E2D4}"/>
              </a:ext>
            </a:extLst>
          </p:cNvPr>
          <p:cNvSpPr txBox="1"/>
          <p:nvPr/>
        </p:nvSpPr>
        <p:spPr>
          <a:xfrm>
            <a:off x="1262743" y="986971"/>
            <a:ext cx="6299200" cy="477054"/>
          </a:xfrm>
          <a:prstGeom prst="rect">
            <a:avLst/>
          </a:prstGeom>
          <a:noFill/>
        </p:spPr>
        <p:txBody>
          <a:bodyPr wrap="square" rtlCol="0">
            <a:spAutoFit/>
          </a:bodyPr>
          <a:lstStyle/>
          <a:p>
            <a:r>
              <a:rPr lang="en-IN" sz="2500" b="1" u="sng" dirty="0">
                <a:latin typeface="Mangal" panose="02040503050203030202" pitchFamily="18" charset="0"/>
                <a:cs typeface="Mangal" panose="02040503050203030202" pitchFamily="18" charset="0"/>
              </a:rPr>
              <a:t>CAPABILITIES OF EXPERT SYSTEM</a:t>
            </a:r>
          </a:p>
        </p:txBody>
      </p:sp>
      <p:sp>
        <p:nvSpPr>
          <p:cNvPr id="3" name="TextBox 2">
            <a:extLst>
              <a:ext uri="{FF2B5EF4-FFF2-40B4-BE49-F238E27FC236}">
                <a16:creationId xmlns:a16="http://schemas.microsoft.com/office/drawing/2014/main" id="{28BABE04-6EA5-B4AF-B0E8-A61B3F936FE2}"/>
              </a:ext>
            </a:extLst>
          </p:cNvPr>
          <p:cNvSpPr txBox="1"/>
          <p:nvPr/>
        </p:nvSpPr>
        <p:spPr>
          <a:xfrm>
            <a:off x="1262743" y="1785257"/>
            <a:ext cx="9027886" cy="33636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Advising </a:t>
            </a:r>
          </a:p>
          <a:p>
            <a:pPr marL="285750" indent="-285750">
              <a:lnSpc>
                <a:spcPct val="150000"/>
              </a:lnSpc>
              <a:buFont typeface="Arial" panose="020B0604020202020204" pitchFamily="34" charset="0"/>
              <a:buChar char="•"/>
            </a:pPr>
            <a:r>
              <a:rPr lang="en-US" dirty="0"/>
              <a:t>Provide decision-making capabilities</a:t>
            </a:r>
          </a:p>
          <a:p>
            <a:pPr marL="285750" indent="-285750">
              <a:lnSpc>
                <a:spcPct val="150000"/>
              </a:lnSpc>
              <a:buFont typeface="Arial" panose="020B0604020202020204" pitchFamily="34" charset="0"/>
              <a:buChar char="•"/>
            </a:pPr>
            <a:r>
              <a:rPr lang="en-US" dirty="0"/>
              <a:t>Demonstrate a device</a:t>
            </a:r>
          </a:p>
          <a:p>
            <a:pPr marL="285750" indent="-285750">
              <a:lnSpc>
                <a:spcPct val="150000"/>
              </a:lnSpc>
              <a:buFont typeface="Arial" panose="020B0604020202020204" pitchFamily="34" charset="0"/>
              <a:buChar char="•"/>
            </a:pPr>
            <a:r>
              <a:rPr lang="en-US" dirty="0"/>
              <a:t>Problem-solving</a:t>
            </a:r>
          </a:p>
          <a:p>
            <a:pPr marL="285750" indent="-285750">
              <a:lnSpc>
                <a:spcPct val="150000"/>
              </a:lnSpc>
              <a:buFont typeface="Arial" panose="020B0604020202020204" pitchFamily="34" charset="0"/>
              <a:buChar char="•"/>
            </a:pPr>
            <a:r>
              <a:rPr lang="en-US" dirty="0"/>
              <a:t>Explaining a problem</a:t>
            </a:r>
          </a:p>
          <a:p>
            <a:pPr marL="285750" indent="-285750">
              <a:lnSpc>
                <a:spcPct val="150000"/>
              </a:lnSpc>
              <a:buFont typeface="Arial" panose="020B0604020202020204" pitchFamily="34" charset="0"/>
              <a:buChar char="•"/>
            </a:pPr>
            <a:r>
              <a:rPr lang="en-US" dirty="0"/>
              <a:t>Interpreting the input</a:t>
            </a:r>
          </a:p>
          <a:p>
            <a:pPr marL="285750" indent="-285750">
              <a:lnSpc>
                <a:spcPct val="150000"/>
              </a:lnSpc>
              <a:buFont typeface="Arial" panose="020B0604020202020204" pitchFamily="34" charset="0"/>
              <a:buChar char="•"/>
            </a:pPr>
            <a:r>
              <a:rPr lang="en-US" dirty="0"/>
              <a:t>Predicting results</a:t>
            </a:r>
          </a:p>
          <a:p>
            <a:pPr marL="285750" indent="-285750">
              <a:lnSpc>
                <a:spcPct val="150000"/>
              </a:lnSpc>
              <a:buFont typeface="Arial" panose="020B0604020202020204" pitchFamily="34" charset="0"/>
              <a:buChar char="•"/>
            </a:pPr>
            <a:r>
              <a:rPr lang="en-US" dirty="0"/>
              <a:t>Diagnosis</a:t>
            </a:r>
            <a:endParaRPr lang="en-IN" dirty="0"/>
          </a:p>
        </p:txBody>
      </p:sp>
    </p:spTree>
    <p:extLst>
      <p:ext uri="{BB962C8B-B14F-4D97-AF65-F5344CB8AC3E}">
        <p14:creationId xmlns:p14="http://schemas.microsoft.com/office/powerpoint/2010/main" val="780482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41FAC6-2E0F-E069-9B08-6CCDC9854F28}"/>
              </a:ext>
            </a:extLst>
          </p:cNvPr>
          <p:cNvSpPr txBox="1"/>
          <p:nvPr/>
        </p:nvSpPr>
        <p:spPr>
          <a:xfrm>
            <a:off x="1291772" y="1001485"/>
            <a:ext cx="6502399" cy="477054"/>
          </a:xfrm>
          <a:prstGeom prst="rect">
            <a:avLst/>
          </a:prstGeom>
          <a:noFill/>
        </p:spPr>
        <p:txBody>
          <a:bodyPr wrap="square" rtlCol="0">
            <a:spAutoFit/>
          </a:bodyPr>
          <a:lstStyle/>
          <a:p>
            <a:r>
              <a:rPr lang="en-IN" sz="2500" b="1" u="sng" dirty="0">
                <a:latin typeface="Mangal" panose="02040503050203030202" pitchFamily="18" charset="0"/>
                <a:cs typeface="Mangal" panose="02040503050203030202" pitchFamily="18" charset="0"/>
              </a:rPr>
              <a:t>ADVANTAGES</a:t>
            </a:r>
            <a:r>
              <a:rPr lang="en-IN" b="1" u="sng" dirty="0"/>
              <a:t> </a:t>
            </a:r>
            <a:r>
              <a:rPr lang="en-IN" sz="2500" b="1" u="sng" dirty="0">
                <a:latin typeface="Mangal" panose="02040503050203030202" pitchFamily="18" charset="0"/>
                <a:cs typeface="Mangal" panose="02040503050203030202" pitchFamily="18" charset="0"/>
              </a:rPr>
              <a:t>OF EXPERT SYSTEM</a:t>
            </a:r>
          </a:p>
        </p:txBody>
      </p:sp>
      <p:sp>
        <p:nvSpPr>
          <p:cNvPr id="3" name="TextBox 2">
            <a:extLst>
              <a:ext uri="{FF2B5EF4-FFF2-40B4-BE49-F238E27FC236}">
                <a16:creationId xmlns:a16="http://schemas.microsoft.com/office/drawing/2014/main" id="{25DBA4C5-E4D7-05FF-CA85-78AE875F9FF8}"/>
              </a:ext>
            </a:extLst>
          </p:cNvPr>
          <p:cNvSpPr txBox="1"/>
          <p:nvPr/>
        </p:nvSpPr>
        <p:spPr>
          <a:xfrm>
            <a:off x="1291772" y="1712685"/>
            <a:ext cx="7895772" cy="294817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These systems are highly reproducible.</a:t>
            </a:r>
          </a:p>
          <a:p>
            <a:pPr marL="285750" indent="-285750" algn="just">
              <a:lnSpc>
                <a:spcPct val="150000"/>
              </a:lnSpc>
              <a:buFont typeface="Arial" panose="020B0604020202020204" pitchFamily="34" charset="0"/>
              <a:buChar char="•"/>
            </a:pPr>
            <a:r>
              <a:rPr lang="en-US" dirty="0"/>
              <a:t>They can be used for risky places where the human presence is not safe.</a:t>
            </a:r>
          </a:p>
          <a:p>
            <a:pPr marL="285750" indent="-285750" algn="just">
              <a:lnSpc>
                <a:spcPct val="150000"/>
              </a:lnSpc>
              <a:buFont typeface="Arial" panose="020B0604020202020204" pitchFamily="34" charset="0"/>
              <a:buChar char="•"/>
            </a:pPr>
            <a:r>
              <a:rPr lang="en-US" dirty="0"/>
              <a:t>Error possibilities are less if the KB contains correct knowledge.</a:t>
            </a:r>
          </a:p>
          <a:p>
            <a:pPr marL="285750" indent="-285750" algn="just">
              <a:lnSpc>
                <a:spcPct val="150000"/>
              </a:lnSpc>
              <a:buFont typeface="Arial" panose="020B0604020202020204" pitchFamily="34" charset="0"/>
              <a:buChar char="•"/>
            </a:pPr>
            <a:r>
              <a:rPr lang="en-US" dirty="0"/>
              <a:t>The performance of these systems remains steady as it is not affected by emotions, tension, or fatigue.</a:t>
            </a:r>
          </a:p>
          <a:p>
            <a:pPr marL="285750" indent="-285750" algn="just">
              <a:lnSpc>
                <a:spcPct val="150000"/>
              </a:lnSpc>
              <a:buFont typeface="Arial" panose="020B0604020202020204" pitchFamily="34" charset="0"/>
              <a:buChar char="•"/>
            </a:pPr>
            <a:r>
              <a:rPr lang="en-US" dirty="0"/>
              <a:t>They provide a very high speed to respond to a particular query.</a:t>
            </a:r>
            <a:endParaRPr lang="en-IN" dirty="0"/>
          </a:p>
        </p:txBody>
      </p:sp>
    </p:spTree>
    <p:extLst>
      <p:ext uri="{BB962C8B-B14F-4D97-AF65-F5344CB8AC3E}">
        <p14:creationId xmlns:p14="http://schemas.microsoft.com/office/powerpoint/2010/main" val="1140156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F5244B-346C-CDEE-EB94-6381B4A598AE}"/>
              </a:ext>
            </a:extLst>
          </p:cNvPr>
          <p:cNvSpPr txBox="1"/>
          <p:nvPr/>
        </p:nvSpPr>
        <p:spPr>
          <a:xfrm rot="10800000" flipH="1" flipV="1">
            <a:off x="1335313" y="982468"/>
            <a:ext cx="7039428" cy="477054"/>
          </a:xfrm>
          <a:prstGeom prst="rect">
            <a:avLst/>
          </a:prstGeom>
          <a:noFill/>
        </p:spPr>
        <p:txBody>
          <a:bodyPr wrap="square" rtlCol="0">
            <a:spAutoFit/>
          </a:bodyPr>
          <a:lstStyle/>
          <a:p>
            <a:r>
              <a:rPr lang="en-IN" sz="2500" b="1" u="sng" dirty="0">
                <a:latin typeface="Mangal" panose="02040503050203030202" pitchFamily="18" charset="0"/>
                <a:cs typeface="Mangal" panose="02040503050203030202" pitchFamily="18" charset="0"/>
              </a:rPr>
              <a:t>DISADVANTAGES OF EXPERT SYSTEM</a:t>
            </a:r>
          </a:p>
        </p:txBody>
      </p:sp>
      <p:sp>
        <p:nvSpPr>
          <p:cNvPr id="3" name="TextBox 2">
            <a:extLst>
              <a:ext uri="{FF2B5EF4-FFF2-40B4-BE49-F238E27FC236}">
                <a16:creationId xmlns:a16="http://schemas.microsoft.com/office/drawing/2014/main" id="{32FB64B1-866D-336B-B8FD-C68FBAB634C2}"/>
              </a:ext>
            </a:extLst>
          </p:cNvPr>
          <p:cNvSpPr txBox="1"/>
          <p:nvPr/>
        </p:nvSpPr>
        <p:spPr>
          <a:xfrm>
            <a:off x="1335313" y="1727200"/>
            <a:ext cx="7561943" cy="377917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response of the expert system may get wrong if the knowledge base contains the wrong information.</a:t>
            </a:r>
          </a:p>
          <a:p>
            <a:pPr marL="285750" indent="-285750">
              <a:lnSpc>
                <a:spcPct val="150000"/>
              </a:lnSpc>
              <a:buFont typeface="Arial" panose="020B0604020202020204" pitchFamily="34" charset="0"/>
              <a:buChar char="•"/>
            </a:pPr>
            <a:r>
              <a:rPr lang="en-US" dirty="0"/>
              <a:t>Like a human being, it cannot produce a creative output for different scenarios.</a:t>
            </a:r>
          </a:p>
          <a:p>
            <a:pPr marL="285750" indent="-285750">
              <a:lnSpc>
                <a:spcPct val="150000"/>
              </a:lnSpc>
              <a:buFont typeface="Arial" panose="020B0604020202020204" pitchFamily="34" charset="0"/>
              <a:buChar char="•"/>
            </a:pPr>
            <a:r>
              <a:rPr lang="en-US" dirty="0"/>
              <a:t>Its maintenance and development costs are very high.</a:t>
            </a:r>
          </a:p>
          <a:p>
            <a:pPr marL="285750" indent="-285750">
              <a:lnSpc>
                <a:spcPct val="150000"/>
              </a:lnSpc>
              <a:buFont typeface="Arial" panose="020B0604020202020204" pitchFamily="34" charset="0"/>
              <a:buChar char="•"/>
            </a:pPr>
            <a:r>
              <a:rPr lang="en-US" dirty="0"/>
              <a:t>Knowledge acquisition for designing is much difficult.</a:t>
            </a:r>
          </a:p>
          <a:p>
            <a:pPr marL="285750" indent="-285750">
              <a:lnSpc>
                <a:spcPct val="150000"/>
              </a:lnSpc>
              <a:buFont typeface="Arial" panose="020B0604020202020204" pitchFamily="34" charset="0"/>
              <a:buChar char="•"/>
            </a:pPr>
            <a:r>
              <a:rPr lang="en-US" dirty="0"/>
              <a:t>For each domain, we require a specific ES, which is one of the big limitations.</a:t>
            </a:r>
          </a:p>
          <a:p>
            <a:pPr marL="285750" indent="-285750">
              <a:lnSpc>
                <a:spcPct val="150000"/>
              </a:lnSpc>
              <a:buFont typeface="Arial" panose="020B0604020202020204" pitchFamily="34" charset="0"/>
              <a:buChar char="•"/>
            </a:pPr>
            <a:r>
              <a:rPr lang="en-US" dirty="0"/>
              <a:t>It cannot learn from itself and hence requires manual updates.</a:t>
            </a:r>
            <a:endParaRPr lang="en-IN" dirty="0"/>
          </a:p>
        </p:txBody>
      </p:sp>
    </p:spTree>
    <p:extLst>
      <p:ext uri="{BB962C8B-B14F-4D97-AF65-F5344CB8AC3E}">
        <p14:creationId xmlns:p14="http://schemas.microsoft.com/office/powerpoint/2010/main" val="467601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1EFED0-2670-A4F4-376E-E1D4DD2E3C15}"/>
              </a:ext>
            </a:extLst>
          </p:cNvPr>
          <p:cNvSpPr txBox="1"/>
          <p:nvPr/>
        </p:nvSpPr>
        <p:spPr>
          <a:xfrm>
            <a:off x="1168400" y="1329015"/>
            <a:ext cx="7112000" cy="477054"/>
          </a:xfrm>
          <a:prstGeom prst="rect">
            <a:avLst/>
          </a:prstGeom>
          <a:noFill/>
        </p:spPr>
        <p:txBody>
          <a:bodyPr wrap="square">
            <a:spAutoFit/>
          </a:bodyPr>
          <a:lstStyle/>
          <a:p>
            <a:r>
              <a:rPr lang="en-IN" sz="2500" b="1" u="sng" dirty="0">
                <a:latin typeface="Mangal" panose="02040503050203030202" pitchFamily="18" charset="0"/>
                <a:cs typeface="Mangal" panose="02040503050203030202" pitchFamily="18" charset="0"/>
              </a:rPr>
              <a:t>APPLICATION OF EXPERT SYSTEM</a:t>
            </a:r>
          </a:p>
        </p:txBody>
      </p:sp>
      <p:sp>
        <p:nvSpPr>
          <p:cNvPr id="5" name="TextBox 4">
            <a:extLst>
              <a:ext uri="{FF2B5EF4-FFF2-40B4-BE49-F238E27FC236}">
                <a16:creationId xmlns:a16="http://schemas.microsoft.com/office/drawing/2014/main" id="{668864A7-0025-DB0C-0E84-F41D5BAF99D5}"/>
              </a:ext>
            </a:extLst>
          </p:cNvPr>
          <p:cNvSpPr txBox="1"/>
          <p:nvPr/>
        </p:nvSpPr>
        <p:spPr>
          <a:xfrm>
            <a:off x="1168400" y="2370408"/>
            <a:ext cx="8396514" cy="211718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In designing and manufacturing domain</a:t>
            </a:r>
          </a:p>
          <a:p>
            <a:pPr marL="285750" indent="-285750">
              <a:lnSpc>
                <a:spcPct val="150000"/>
              </a:lnSpc>
              <a:buFont typeface="Arial" panose="020B0604020202020204" pitchFamily="34" charset="0"/>
              <a:buChar char="•"/>
            </a:pPr>
            <a:r>
              <a:rPr lang="en-US" dirty="0"/>
              <a:t>In the knowledge </a:t>
            </a:r>
          </a:p>
          <a:p>
            <a:pPr marL="285750" indent="-285750">
              <a:lnSpc>
                <a:spcPct val="150000"/>
              </a:lnSpc>
              <a:buFont typeface="Arial" panose="020B0604020202020204" pitchFamily="34" charset="0"/>
              <a:buChar char="•"/>
            </a:pPr>
            <a:r>
              <a:rPr lang="en-US" dirty="0"/>
              <a:t>In the finance </a:t>
            </a:r>
          </a:p>
          <a:p>
            <a:pPr marL="285750" indent="-285750">
              <a:lnSpc>
                <a:spcPct val="150000"/>
              </a:lnSpc>
              <a:buFont typeface="Arial" panose="020B0604020202020204" pitchFamily="34" charset="0"/>
              <a:buChar char="•"/>
            </a:pPr>
            <a:r>
              <a:rPr lang="en-US" dirty="0"/>
              <a:t>In the diagnosis and troubleshooting of </a:t>
            </a:r>
          </a:p>
          <a:p>
            <a:pPr marL="285750" indent="-285750">
              <a:lnSpc>
                <a:spcPct val="150000"/>
              </a:lnSpc>
              <a:buFont typeface="Arial" panose="020B0604020202020204" pitchFamily="34" charset="0"/>
              <a:buChar char="•"/>
            </a:pPr>
            <a:r>
              <a:rPr lang="en-US" dirty="0"/>
              <a:t>Planning and Scheduling</a:t>
            </a:r>
          </a:p>
        </p:txBody>
      </p:sp>
    </p:spTree>
    <p:extLst>
      <p:ext uri="{BB962C8B-B14F-4D97-AF65-F5344CB8AC3E}">
        <p14:creationId xmlns:p14="http://schemas.microsoft.com/office/powerpoint/2010/main" val="2589960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95B7A1-57A0-8525-1B8D-01FAB557AE55}"/>
              </a:ext>
            </a:extLst>
          </p:cNvPr>
          <p:cNvSpPr txBox="1"/>
          <p:nvPr/>
        </p:nvSpPr>
        <p:spPr>
          <a:xfrm>
            <a:off x="1045028" y="1887140"/>
            <a:ext cx="8824685" cy="3693319"/>
          </a:xfrm>
          <a:prstGeom prst="rect">
            <a:avLst/>
          </a:prstGeom>
          <a:noFill/>
        </p:spPr>
        <p:txBody>
          <a:bodyPr wrap="square" rtlCol="0">
            <a:spAutoFit/>
          </a:bodyPr>
          <a:lstStyle/>
          <a:p>
            <a:r>
              <a:rPr lang="en-US" dirty="0"/>
              <a:t>We can summarize this discussion of certainty factors and rule-based systems as follows. The approach makes strong independence assumptions that make it relatively easy to use; at the same time assumptions create dangers if rules are not written carefully so that important dependencies are captured. The approach can serve as the basis of practical application programs. These systems use a knowledge base of medical information and algorithms to provide diagnoses, treatment recommendations, and other medical advice. They are particularly useful for routine tasks such as triaging patients, diagnosing common conditions, and monitoring vital signs. Rule-based expert systems have the potential to reduce errors, improve efficiency, and lower costs in healthcare. However, they are limited by their reliance on pre-determined rules and may not always be able to adapt to new information or unique patient situations.</a:t>
            </a:r>
            <a:endParaRPr lang="en-IN" dirty="0"/>
          </a:p>
        </p:txBody>
      </p:sp>
      <p:sp>
        <p:nvSpPr>
          <p:cNvPr id="3" name="TextBox 2">
            <a:extLst>
              <a:ext uri="{FF2B5EF4-FFF2-40B4-BE49-F238E27FC236}">
                <a16:creationId xmlns:a16="http://schemas.microsoft.com/office/drawing/2014/main" id="{082CEFF7-31C6-EF03-2351-E08AB0DC2516}"/>
              </a:ext>
            </a:extLst>
          </p:cNvPr>
          <p:cNvSpPr txBox="1"/>
          <p:nvPr/>
        </p:nvSpPr>
        <p:spPr>
          <a:xfrm>
            <a:off x="1045028" y="1039014"/>
            <a:ext cx="5602514" cy="477054"/>
          </a:xfrm>
          <a:prstGeom prst="rect">
            <a:avLst/>
          </a:prstGeom>
          <a:noFill/>
        </p:spPr>
        <p:txBody>
          <a:bodyPr wrap="square" rtlCol="0">
            <a:spAutoFit/>
          </a:bodyPr>
          <a:lstStyle/>
          <a:p>
            <a:r>
              <a:rPr lang="en-IN" sz="2500" b="1" u="sng" dirty="0">
                <a:latin typeface="Mangal" panose="02040503050203030202" pitchFamily="18" charset="0"/>
                <a:cs typeface="Mangal" panose="02040503050203030202" pitchFamily="18" charset="0"/>
              </a:rPr>
              <a:t>CONCLUSION</a:t>
            </a:r>
          </a:p>
        </p:txBody>
      </p:sp>
    </p:spTree>
    <p:extLst>
      <p:ext uri="{BB962C8B-B14F-4D97-AF65-F5344CB8AC3E}">
        <p14:creationId xmlns:p14="http://schemas.microsoft.com/office/powerpoint/2010/main" val="2829840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electronics&#10;&#10;Description automatically generated">
            <a:extLst>
              <a:ext uri="{FF2B5EF4-FFF2-40B4-BE49-F238E27FC236}">
                <a16:creationId xmlns:a16="http://schemas.microsoft.com/office/drawing/2014/main" id="{9D49EBFA-2172-4218-1D43-A329527F3C8E}"/>
              </a:ext>
            </a:extLst>
          </p:cNvPr>
          <p:cNvPicPr>
            <a:picLocks noChangeAspect="1"/>
          </p:cNvPicPr>
          <p:nvPr/>
        </p:nvPicPr>
        <p:blipFill rotWithShape="1">
          <a:blip r:embed="rId2">
            <a:extLst>
              <a:ext uri="{28A0092B-C50C-407E-A947-70E740481C1C}">
                <a14:useLocalDpi xmlns:a14="http://schemas.microsoft.com/office/drawing/2010/main" val="0"/>
              </a:ext>
            </a:extLst>
          </a:blip>
          <a:srcRect b="7414"/>
          <a:stretch/>
        </p:blipFill>
        <p:spPr>
          <a:xfrm>
            <a:off x="-14514" y="0"/>
            <a:ext cx="12192000" cy="6901405"/>
          </a:xfrm>
          <a:prstGeom prst="rect">
            <a:avLst/>
          </a:prstGeom>
          <a:scene3d>
            <a:camera prst="orthographicFront"/>
            <a:lightRig rig="threePt" dir="t"/>
          </a:scene3d>
          <a:sp3d>
            <a:bevelT/>
          </a:sp3d>
        </p:spPr>
      </p:pic>
    </p:spTree>
    <p:extLst>
      <p:ext uri="{BB962C8B-B14F-4D97-AF65-F5344CB8AC3E}">
        <p14:creationId xmlns:p14="http://schemas.microsoft.com/office/powerpoint/2010/main" val="2816623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9FE829-3CBE-361F-CD69-7435CA207A85}"/>
              </a:ext>
            </a:extLst>
          </p:cNvPr>
          <p:cNvSpPr txBox="1"/>
          <p:nvPr/>
        </p:nvSpPr>
        <p:spPr>
          <a:xfrm>
            <a:off x="1001486" y="549728"/>
            <a:ext cx="2654300" cy="477054"/>
          </a:xfrm>
          <a:prstGeom prst="rect">
            <a:avLst/>
          </a:prstGeom>
          <a:noFill/>
        </p:spPr>
        <p:txBody>
          <a:bodyPr wrap="square" rtlCol="0">
            <a:spAutoFit/>
          </a:bodyPr>
          <a:lstStyle/>
          <a:p>
            <a:r>
              <a:rPr lang="en-IN" sz="2500" b="1" u="sng" dirty="0">
                <a:latin typeface="Mangal" panose="02040503050203030202" pitchFamily="18" charset="0"/>
                <a:cs typeface="Mangal" panose="02040503050203030202" pitchFamily="18" charset="0"/>
              </a:rPr>
              <a:t>OUTLINE</a:t>
            </a:r>
            <a:r>
              <a:rPr lang="en-IN" sz="2500" dirty="0">
                <a:latin typeface="Mangal" panose="02040503050203030202" pitchFamily="18" charset="0"/>
                <a:cs typeface="Mangal" panose="02040503050203030202" pitchFamily="18" charset="0"/>
              </a:rPr>
              <a:t> </a:t>
            </a:r>
          </a:p>
        </p:txBody>
      </p:sp>
      <p:sp>
        <p:nvSpPr>
          <p:cNvPr id="6" name="TextBox 5">
            <a:extLst>
              <a:ext uri="{FF2B5EF4-FFF2-40B4-BE49-F238E27FC236}">
                <a16:creationId xmlns:a16="http://schemas.microsoft.com/office/drawing/2014/main" id="{99C5DF1E-5A4A-857C-26A1-BB07E847E2C4}"/>
              </a:ext>
            </a:extLst>
          </p:cNvPr>
          <p:cNvSpPr txBox="1"/>
          <p:nvPr/>
        </p:nvSpPr>
        <p:spPr>
          <a:xfrm>
            <a:off x="1001486" y="1195613"/>
            <a:ext cx="6168572" cy="545918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800" b="1" dirty="0">
                <a:latin typeface="Mangal" panose="02040503050203030202" pitchFamily="18" charset="0"/>
                <a:cs typeface="Mangal" panose="02040503050203030202" pitchFamily="18" charset="0"/>
              </a:rPr>
              <a:t>ABSTRACT</a:t>
            </a:r>
          </a:p>
          <a:p>
            <a:pPr marL="285750" indent="-285750" algn="just">
              <a:lnSpc>
                <a:spcPct val="150000"/>
              </a:lnSpc>
              <a:buFont typeface="Arial" panose="020B0604020202020204" pitchFamily="34" charset="0"/>
              <a:buChar char="•"/>
            </a:pPr>
            <a:r>
              <a:rPr lang="en-IN" sz="1800" b="1" dirty="0">
                <a:latin typeface="Mangal" panose="02040503050203030202" pitchFamily="18" charset="0"/>
                <a:cs typeface="Mangal" panose="02040503050203030202" pitchFamily="18" charset="0"/>
              </a:rPr>
              <a:t>EXPERT SYSTEM</a:t>
            </a:r>
          </a:p>
          <a:p>
            <a:pPr marL="285750" indent="-285750" algn="just">
              <a:lnSpc>
                <a:spcPct val="150000"/>
              </a:lnSpc>
              <a:buFont typeface="Arial" panose="020B0604020202020204" pitchFamily="34" charset="0"/>
              <a:buChar char="•"/>
            </a:pPr>
            <a:r>
              <a:rPr lang="en-IN" sz="1800" b="1" dirty="0">
                <a:latin typeface="Mangal" panose="02040503050203030202" pitchFamily="18" charset="0"/>
                <a:cs typeface="Mangal" panose="02040503050203030202" pitchFamily="18" charset="0"/>
              </a:rPr>
              <a:t>CHARACTERISTICS OF EXPERT SYSTEM</a:t>
            </a:r>
          </a:p>
          <a:p>
            <a:pPr marL="285750" indent="-285750" algn="just">
              <a:lnSpc>
                <a:spcPct val="150000"/>
              </a:lnSpc>
              <a:buFont typeface="Arial" panose="020B0604020202020204" pitchFamily="34" charset="0"/>
              <a:buChar char="•"/>
            </a:pPr>
            <a:r>
              <a:rPr lang="en-IN" sz="1800" b="1" dirty="0">
                <a:latin typeface="Mangal" panose="02040503050203030202" pitchFamily="18" charset="0"/>
                <a:cs typeface="Mangal" panose="02040503050203030202" pitchFamily="18" charset="0"/>
              </a:rPr>
              <a:t>SYSTEM ARCHITECTURE</a:t>
            </a:r>
          </a:p>
          <a:p>
            <a:pPr marL="285750" indent="-285750" algn="just">
              <a:lnSpc>
                <a:spcPct val="150000"/>
              </a:lnSpc>
              <a:buFont typeface="Arial" panose="020B0604020202020204" pitchFamily="34" charset="0"/>
              <a:buChar char="•"/>
            </a:pPr>
            <a:r>
              <a:rPr lang="en-IN" sz="1800" b="1" dirty="0">
                <a:latin typeface="Mangal" panose="02040503050203030202" pitchFamily="18" charset="0"/>
                <a:cs typeface="Mangal" panose="02040503050203030202" pitchFamily="18" charset="0"/>
              </a:rPr>
              <a:t>MYCIN</a:t>
            </a:r>
          </a:p>
          <a:p>
            <a:pPr marL="285750" indent="-285750" algn="just">
              <a:lnSpc>
                <a:spcPct val="150000"/>
              </a:lnSpc>
              <a:buFont typeface="Arial" panose="020B0604020202020204" pitchFamily="34" charset="0"/>
              <a:buChar char="•"/>
            </a:pPr>
            <a:r>
              <a:rPr lang="en-IN" sz="1800" b="1" dirty="0">
                <a:latin typeface="Mangal" panose="02040503050203030202" pitchFamily="18" charset="0"/>
                <a:cs typeface="Mangal" panose="02040503050203030202" pitchFamily="18" charset="0"/>
              </a:rPr>
              <a:t>RULE-BASED SYSTEM : MYCIN</a:t>
            </a:r>
          </a:p>
          <a:p>
            <a:pPr marL="285750" indent="-285750" algn="just">
              <a:lnSpc>
                <a:spcPct val="150000"/>
              </a:lnSpc>
              <a:buFont typeface="Arial" panose="020B0604020202020204" pitchFamily="34" charset="0"/>
              <a:buChar char="•"/>
            </a:pPr>
            <a:r>
              <a:rPr lang="en-IN" sz="1800" b="1" dirty="0">
                <a:latin typeface="Mangal" panose="02040503050203030202" pitchFamily="18" charset="0"/>
                <a:cs typeface="Mangal" panose="02040503050203030202" pitchFamily="18" charset="0"/>
              </a:rPr>
              <a:t>FAILURE TO QUARRY</a:t>
            </a:r>
          </a:p>
          <a:p>
            <a:pPr marL="285750" indent="-285750" algn="just">
              <a:lnSpc>
                <a:spcPct val="150000"/>
              </a:lnSpc>
              <a:buFont typeface="Arial" panose="020B0604020202020204" pitchFamily="34" charset="0"/>
              <a:buChar char="•"/>
            </a:pPr>
            <a:r>
              <a:rPr lang="en-IN" sz="1800" b="1" dirty="0">
                <a:latin typeface="Mangal" panose="02040503050203030202" pitchFamily="18" charset="0"/>
                <a:cs typeface="Mangal" panose="02040503050203030202" pitchFamily="18" charset="0"/>
              </a:rPr>
              <a:t>WHY EXPET SYSTEM</a:t>
            </a:r>
          </a:p>
          <a:p>
            <a:pPr marL="285750" indent="-285750" algn="just">
              <a:lnSpc>
                <a:spcPct val="150000"/>
              </a:lnSpc>
              <a:buFont typeface="Arial" panose="020B0604020202020204" pitchFamily="34" charset="0"/>
              <a:buChar char="•"/>
            </a:pPr>
            <a:r>
              <a:rPr lang="en-IN" sz="1800" b="1" dirty="0">
                <a:latin typeface="Mangal" panose="02040503050203030202" pitchFamily="18" charset="0"/>
                <a:cs typeface="Mangal" panose="02040503050203030202" pitchFamily="18" charset="0"/>
              </a:rPr>
              <a:t>CAPABILITIES OF EXPERT SYSTEM</a:t>
            </a:r>
          </a:p>
          <a:p>
            <a:pPr marL="285750" indent="-285750" algn="just">
              <a:lnSpc>
                <a:spcPct val="150000"/>
              </a:lnSpc>
              <a:buFont typeface="Arial" panose="020B0604020202020204" pitchFamily="34" charset="0"/>
              <a:buChar char="•"/>
            </a:pPr>
            <a:r>
              <a:rPr lang="en-IN" sz="1800" b="1" dirty="0">
                <a:latin typeface="Mangal" panose="02040503050203030202" pitchFamily="18" charset="0"/>
                <a:cs typeface="Mangal" panose="02040503050203030202" pitchFamily="18" charset="0"/>
              </a:rPr>
              <a:t>ADVANTAGES</a:t>
            </a:r>
            <a:r>
              <a:rPr lang="en-IN" b="1" dirty="0"/>
              <a:t> </a:t>
            </a:r>
            <a:r>
              <a:rPr lang="en-IN" sz="1800" b="1" dirty="0">
                <a:latin typeface="Mangal" panose="02040503050203030202" pitchFamily="18" charset="0"/>
                <a:cs typeface="Mangal" panose="02040503050203030202" pitchFamily="18" charset="0"/>
              </a:rPr>
              <a:t>OF EXPERT SYSTEM</a:t>
            </a:r>
          </a:p>
          <a:p>
            <a:pPr marL="285750" indent="-285750" algn="just">
              <a:lnSpc>
                <a:spcPct val="150000"/>
              </a:lnSpc>
              <a:buFont typeface="Arial" panose="020B0604020202020204" pitchFamily="34" charset="0"/>
              <a:buChar char="•"/>
            </a:pPr>
            <a:r>
              <a:rPr lang="en-IN" sz="1800" b="1" dirty="0">
                <a:latin typeface="Mangal" panose="02040503050203030202" pitchFamily="18" charset="0"/>
                <a:cs typeface="Mangal" panose="02040503050203030202" pitchFamily="18" charset="0"/>
              </a:rPr>
              <a:t>DISADVANTAGES OF EXPERT SYSTEM</a:t>
            </a:r>
          </a:p>
          <a:p>
            <a:pPr marL="285750" indent="-285750" algn="just">
              <a:lnSpc>
                <a:spcPct val="150000"/>
              </a:lnSpc>
              <a:buFont typeface="Arial" panose="020B0604020202020204" pitchFamily="34" charset="0"/>
              <a:buChar char="•"/>
            </a:pPr>
            <a:r>
              <a:rPr lang="en-IN" sz="1800" b="1" dirty="0">
                <a:latin typeface="Mangal" panose="02040503050203030202" pitchFamily="18" charset="0"/>
                <a:cs typeface="Mangal" panose="02040503050203030202" pitchFamily="18" charset="0"/>
              </a:rPr>
              <a:t>APPLICATION OF EXPERT SYSTEM</a:t>
            </a:r>
          </a:p>
          <a:p>
            <a:pPr marL="285750" indent="-285750" algn="just">
              <a:lnSpc>
                <a:spcPct val="150000"/>
              </a:lnSpc>
              <a:buFont typeface="Arial" panose="020B0604020202020204" pitchFamily="34" charset="0"/>
              <a:buChar char="•"/>
            </a:pPr>
            <a:r>
              <a:rPr lang="en-IN" sz="1800" b="1" dirty="0">
                <a:latin typeface="Mangal" panose="02040503050203030202" pitchFamily="18" charset="0"/>
                <a:cs typeface="Mangal" panose="02040503050203030202" pitchFamily="18" charset="0"/>
              </a:rPr>
              <a:t>CONCLUSION</a:t>
            </a:r>
          </a:p>
        </p:txBody>
      </p:sp>
    </p:spTree>
    <p:extLst>
      <p:ext uri="{BB962C8B-B14F-4D97-AF65-F5344CB8AC3E}">
        <p14:creationId xmlns:p14="http://schemas.microsoft.com/office/powerpoint/2010/main" val="918169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FF5CD-3A2F-34B6-08F9-9E523297F58E}"/>
              </a:ext>
            </a:extLst>
          </p:cNvPr>
          <p:cNvSpPr txBox="1"/>
          <p:nvPr/>
        </p:nvSpPr>
        <p:spPr>
          <a:xfrm>
            <a:off x="1837872" y="1718519"/>
            <a:ext cx="2171700" cy="477054"/>
          </a:xfrm>
          <a:prstGeom prst="rect">
            <a:avLst/>
          </a:prstGeom>
          <a:noFill/>
        </p:spPr>
        <p:txBody>
          <a:bodyPr wrap="square" rtlCol="0">
            <a:spAutoFit/>
          </a:bodyPr>
          <a:lstStyle/>
          <a:p>
            <a:r>
              <a:rPr lang="en-IN" sz="2500" b="1" u="sng" dirty="0">
                <a:latin typeface="Mangal" panose="02040503050203030202" pitchFamily="18" charset="0"/>
                <a:cs typeface="Mangal" panose="02040503050203030202" pitchFamily="18" charset="0"/>
              </a:rPr>
              <a:t>ABSTRACT</a:t>
            </a:r>
          </a:p>
        </p:txBody>
      </p:sp>
      <p:sp>
        <p:nvSpPr>
          <p:cNvPr id="3" name="TextBox 2">
            <a:extLst>
              <a:ext uri="{FF2B5EF4-FFF2-40B4-BE49-F238E27FC236}">
                <a16:creationId xmlns:a16="http://schemas.microsoft.com/office/drawing/2014/main" id="{2235984A-3DC5-D76A-196C-9376C10BC359}"/>
              </a:ext>
            </a:extLst>
          </p:cNvPr>
          <p:cNvSpPr txBox="1"/>
          <p:nvPr/>
        </p:nvSpPr>
        <p:spPr>
          <a:xfrm>
            <a:off x="1945277" y="2895600"/>
            <a:ext cx="8483600" cy="1938992"/>
          </a:xfrm>
          <a:prstGeom prst="rect">
            <a:avLst/>
          </a:prstGeom>
          <a:noFill/>
        </p:spPr>
        <p:txBody>
          <a:bodyPr wrap="square" rtlCol="0">
            <a:spAutoFit/>
          </a:bodyPr>
          <a:lstStyle/>
          <a:p>
            <a:r>
              <a:rPr lang="en-US" sz="2000" dirty="0"/>
              <a:t>Expert systems are a rapidly growing technology that use human expert knowledge to solve complex problems in many fields. They are computer programs that emulates the behavior of a human expert and represent knowledge as data or production rules. This paper gives an overview of this technology and discusses a survey on many papers done in health using expert system.</a:t>
            </a:r>
            <a:endParaRPr lang="en-IN" sz="2000" dirty="0"/>
          </a:p>
        </p:txBody>
      </p:sp>
    </p:spTree>
    <p:extLst>
      <p:ext uri="{BB962C8B-B14F-4D97-AF65-F5344CB8AC3E}">
        <p14:creationId xmlns:p14="http://schemas.microsoft.com/office/powerpoint/2010/main" val="3597559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3B0795-6D0A-50C7-6809-94A908FAD2B0}"/>
              </a:ext>
            </a:extLst>
          </p:cNvPr>
          <p:cNvSpPr txBox="1"/>
          <p:nvPr/>
        </p:nvSpPr>
        <p:spPr>
          <a:xfrm>
            <a:off x="990600" y="513442"/>
            <a:ext cx="3606800" cy="477054"/>
          </a:xfrm>
          <a:prstGeom prst="rect">
            <a:avLst/>
          </a:prstGeom>
          <a:noFill/>
        </p:spPr>
        <p:txBody>
          <a:bodyPr wrap="square" rtlCol="0">
            <a:spAutoFit/>
          </a:bodyPr>
          <a:lstStyle/>
          <a:p>
            <a:r>
              <a:rPr lang="en-IN" sz="2500" b="1" u="sng" dirty="0">
                <a:latin typeface="Mangal" panose="02040503050203030202" pitchFamily="18" charset="0"/>
                <a:cs typeface="Mangal" panose="02040503050203030202" pitchFamily="18" charset="0"/>
              </a:rPr>
              <a:t>EXPERT SYSTEM</a:t>
            </a:r>
          </a:p>
        </p:txBody>
      </p:sp>
      <p:sp>
        <p:nvSpPr>
          <p:cNvPr id="3" name="TextBox 2">
            <a:extLst>
              <a:ext uri="{FF2B5EF4-FFF2-40B4-BE49-F238E27FC236}">
                <a16:creationId xmlns:a16="http://schemas.microsoft.com/office/drawing/2014/main" id="{FAC4A523-9AFC-B9EA-BDE4-0F0853CB8753}"/>
              </a:ext>
            </a:extLst>
          </p:cNvPr>
          <p:cNvSpPr txBox="1"/>
          <p:nvPr/>
        </p:nvSpPr>
        <p:spPr>
          <a:xfrm>
            <a:off x="990600" y="1244600"/>
            <a:ext cx="10223500" cy="4401205"/>
          </a:xfrm>
          <a:prstGeom prst="rect">
            <a:avLst/>
          </a:prstGeom>
          <a:noFill/>
        </p:spPr>
        <p:txBody>
          <a:bodyPr wrap="square" rtlCol="0">
            <a:spAutoFit/>
          </a:bodyPr>
          <a:lstStyle/>
          <a:p>
            <a:pPr marL="285750" indent="-285750">
              <a:buFont typeface="Arial" panose="020B0604020202020204" pitchFamily="34" charset="0"/>
              <a:buChar char="•"/>
            </a:pPr>
            <a:r>
              <a:rPr lang="en-IN" sz="2000" dirty="0"/>
              <a:t>Knowledge based system</a:t>
            </a:r>
          </a:p>
          <a:p>
            <a:pPr marL="285750" indent="-285750">
              <a:buFont typeface="Arial" panose="020B0604020202020204" pitchFamily="34" charset="0"/>
              <a:buChar char="•"/>
            </a:pPr>
            <a:r>
              <a:rPr lang="en-IN" sz="2000" dirty="0"/>
              <a:t>Part of artificial intelligence field</a:t>
            </a:r>
          </a:p>
          <a:p>
            <a:pPr marL="285750" indent="-285750">
              <a:buFont typeface="Arial" panose="020B0604020202020204" pitchFamily="34" charset="0"/>
              <a:buChar char="•"/>
            </a:pPr>
            <a:r>
              <a:rPr lang="en-IN" sz="2000" dirty="0"/>
              <a:t>Computer programs that contain some subject-specific knowledge of one or more human experts</a:t>
            </a:r>
          </a:p>
          <a:p>
            <a:pPr marL="285750" indent="-285750">
              <a:buFont typeface="Arial" panose="020B0604020202020204" pitchFamily="34" charset="0"/>
              <a:buChar char="•"/>
            </a:pPr>
            <a:r>
              <a:rPr lang="en-IN" sz="2000" dirty="0"/>
              <a:t>Made up of a set of rules that analyse user supplied information about a specific class of problems</a:t>
            </a:r>
          </a:p>
          <a:p>
            <a:pPr marL="285750" indent="-285750">
              <a:buFont typeface="Arial" panose="020B0604020202020204" pitchFamily="34" charset="0"/>
              <a:buChar char="•"/>
            </a:pPr>
            <a:r>
              <a:rPr lang="en-IN" sz="2000" dirty="0"/>
              <a:t>System that utilise reasoning capabilities and draw conclusions.</a:t>
            </a:r>
          </a:p>
          <a:p>
            <a:pPr algn="just"/>
            <a:endParaRPr lang="en-IN" sz="2000" dirty="0"/>
          </a:p>
          <a:p>
            <a:pPr algn="just"/>
            <a:endParaRPr lang="en-IN" sz="2000" dirty="0"/>
          </a:p>
          <a:p>
            <a:pPr algn="just"/>
            <a:r>
              <a:rPr lang="en-IN" sz="2000" dirty="0"/>
              <a:t>:-</a:t>
            </a:r>
            <a:r>
              <a:rPr lang="en-IN" sz="2000" b="1" dirty="0"/>
              <a:t>DENDRAL</a:t>
            </a:r>
            <a:r>
              <a:rPr lang="en-IN" sz="2000" dirty="0"/>
              <a:t>(1967) determine molecule structure based on mass spectrograms</a:t>
            </a:r>
          </a:p>
          <a:p>
            <a:pPr algn="just"/>
            <a:r>
              <a:rPr lang="en-IN" sz="2000" dirty="0"/>
              <a:t>:-</a:t>
            </a:r>
            <a:r>
              <a:rPr lang="en-IN" sz="2000" b="1" dirty="0"/>
              <a:t>MYCIN</a:t>
            </a:r>
            <a:r>
              <a:rPr lang="en-IN" sz="2000" dirty="0"/>
              <a:t>(1976)   diagnosis &amp;  therapy recommendation for blood disease</a:t>
            </a:r>
          </a:p>
          <a:p>
            <a:pPr algn="just"/>
            <a:r>
              <a:rPr lang="en-IN" sz="2000" dirty="0"/>
              <a:t>:-</a:t>
            </a:r>
            <a:r>
              <a:rPr lang="en-IN" sz="2000" b="1" dirty="0"/>
              <a:t>PROSPECTOR</a:t>
            </a:r>
            <a:r>
              <a:rPr lang="en-IN" sz="2000" dirty="0"/>
              <a:t>(1978) mineral exploration (found a $100M ore deposit)</a:t>
            </a:r>
          </a:p>
          <a:p>
            <a:pPr algn="just"/>
            <a:r>
              <a:rPr lang="en-IN" sz="2000" dirty="0"/>
              <a:t>:-</a:t>
            </a:r>
            <a:r>
              <a:rPr lang="en-IN" sz="2000" b="1" dirty="0"/>
              <a:t>XCON</a:t>
            </a:r>
            <a:r>
              <a:rPr lang="en-IN" sz="2000" dirty="0"/>
              <a:t>(1984) configure </a:t>
            </a:r>
            <a:r>
              <a:rPr lang="en-IN" sz="2000" b="1" dirty="0"/>
              <a:t>VAX </a:t>
            </a:r>
            <a:r>
              <a:rPr lang="en-IN" sz="2000" dirty="0"/>
              <a:t>and </a:t>
            </a:r>
            <a:r>
              <a:rPr lang="en-IN" sz="2000" b="1" dirty="0"/>
              <a:t>PDP-11</a:t>
            </a:r>
            <a:r>
              <a:rPr lang="en-IN" sz="2000" dirty="0"/>
              <a:t> series computer systems (saved </a:t>
            </a:r>
            <a:r>
              <a:rPr lang="en-IN" sz="2000" b="1" dirty="0"/>
              <a:t>DEC       $70M </a:t>
            </a:r>
            <a:r>
              <a:rPr lang="en-IN" sz="2000" dirty="0"/>
              <a:t>per year)</a:t>
            </a:r>
          </a:p>
        </p:txBody>
      </p:sp>
    </p:spTree>
    <p:extLst>
      <p:ext uri="{BB962C8B-B14F-4D97-AF65-F5344CB8AC3E}">
        <p14:creationId xmlns:p14="http://schemas.microsoft.com/office/powerpoint/2010/main" val="2410169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432249-C8E4-3BDE-221D-60397F068AD4}"/>
              </a:ext>
            </a:extLst>
          </p:cNvPr>
          <p:cNvSpPr txBox="1"/>
          <p:nvPr/>
        </p:nvSpPr>
        <p:spPr>
          <a:xfrm>
            <a:off x="1587499" y="939800"/>
            <a:ext cx="7483929" cy="477054"/>
          </a:xfrm>
          <a:prstGeom prst="rect">
            <a:avLst/>
          </a:prstGeom>
          <a:noFill/>
        </p:spPr>
        <p:txBody>
          <a:bodyPr wrap="square" rtlCol="0">
            <a:spAutoFit/>
          </a:bodyPr>
          <a:lstStyle/>
          <a:p>
            <a:r>
              <a:rPr lang="en-IN" sz="2500" b="1" u="sng" dirty="0">
                <a:latin typeface="Mangal" panose="02040503050203030202" pitchFamily="18" charset="0"/>
                <a:cs typeface="Mangal" panose="02040503050203030202" pitchFamily="18" charset="0"/>
              </a:rPr>
              <a:t>CHARACTERISTICS OF EXPERT SYSTEM</a:t>
            </a:r>
          </a:p>
        </p:txBody>
      </p:sp>
      <p:sp>
        <p:nvSpPr>
          <p:cNvPr id="3" name="TextBox 2">
            <a:extLst>
              <a:ext uri="{FF2B5EF4-FFF2-40B4-BE49-F238E27FC236}">
                <a16:creationId xmlns:a16="http://schemas.microsoft.com/office/drawing/2014/main" id="{28649C3D-88A3-F91E-8620-3618D8645466}"/>
              </a:ext>
            </a:extLst>
          </p:cNvPr>
          <p:cNvSpPr txBox="1"/>
          <p:nvPr/>
        </p:nvSpPr>
        <p:spPr>
          <a:xfrm>
            <a:off x="1587500" y="2159000"/>
            <a:ext cx="6591300"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a:t>High Performance:</a:t>
            </a:r>
            <a:r>
              <a:rPr lang="en-US" dirty="0"/>
              <a:t> The expert system provides high performance for solving any type of complex problem of a specific domain with high efficiency and accuracy.</a:t>
            </a:r>
          </a:p>
          <a:p>
            <a:pPr marL="285750" indent="-285750">
              <a:buFont typeface="Arial" panose="020B0604020202020204" pitchFamily="34" charset="0"/>
              <a:buChar char="•"/>
            </a:pPr>
            <a:r>
              <a:rPr lang="en-US" b="1" dirty="0"/>
              <a:t>Understandable:</a:t>
            </a:r>
            <a:r>
              <a:rPr lang="en-US" dirty="0"/>
              <a:t> It responds in a way that can be easily understandable by the user. It can take input in human language and provides the output in the same way.</a:t>
            </a:r>
          </a:p>
          <a:p>
            <a:pPr marL="285750" indent="-285750">
              <a:buFont typeface="Arial" panose="020B0604020202020204" pitchFamily="34" charset="0"/>
              <a:buChar char="•"/>
            </a:pPr>
            <a:r>
              <a:rPr lang="en-US" b="1" dirty="0"/>
              <a:t>Reliable:</a:t>
            </a:r>
            <a:r>
              <a:rPr lang="en-US" dirty="0"/>
              <a:t> It is much reliable for generating an efficient and accurate output.</a:t>
            </a:r>
          </a:p>
          <a:p>
            <a:pPr marL="285750" indent="-285750">
              <a:buFont typeface="Arial" panose="020B0604020202020204" pitchFamily="34" charset="0"/>
              <a:buChar char="•"/>
            </a:pPr>
            <a:r>
              <a:rPr lang="en-US" b="1" dirty="0"/>
              <a:t>Highly responsive:</a:t>
            </a:r>
            <a:r>
              <a:rPr lang="en-US" dirty="0"/>
              <a:t> ES provides the result for any complex query within a very short period of time.</a:t>
            </a:r>
            <a:endParaRPr lang="en-IN" dirty="0"/>
          </a:p>
        </p:txBody>
      </p:sp>
    </p:spTree>
    <p:extLst>
      <p:ext uri="{BB962C8B-B14F-4D97-AF65-F5344CB8AC3E}">
        <p14:creationId xmlns:p14="http://schemas.microsoft.com/office/powerpoint/2010/main" val="2055622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ig2 System Architecture">
            <a:extLst>
              <a:ext uri="{FF2B5EF4-FFF2-40B4-BE49-F238E27FC236}">
                <a16:creationId xmlns:a16="http://schemas.microsoft.com/office/drawing/2014/main" id="{44387FE8-0B6D-792C-3C27-92E718D2AA64}"/>
              </a:ext>
              <a:ext uri="{C183D7F6-B498-43B3-948B-1728B52AA6E4}">
                <adec:decorative xmlns:adec="http://schemas.microsoft.com/office/drawing/2017/decorative" val="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850900" y="2228671"/>
            <a:ext cx="6502400" cy="38577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3C1CE3B-CD52-AD1F-37EA-1F5E729E13CB}"/>
              </a:ext>
            </a:extLst>
          </p:cNvPr>
          <p:cNvSpPr txBox="1"/>
          <p:nvPr/>
        </p:nvSpPr>
        <p:spPr>
          <a:xfrm>
            <a:off x="793466" y="419100"/>
            <a:ext cx="4686300" cy="477054"/>
          </a:xfrm>
          <a:prstGeom prst="rect">
            <a:avLst/>
          </a:prstGeom>
          <a:noFill/>
        </p:spPr>
        <p:txBody>
          <a:bodyPr wrap="square" rtlCol="0">
            <a:spAutoFit/>
          </a:bodyPr>
          <a:lstStyle/>
          <a:p>
            <a:r>
              <a:rPr lang="en-IN" sz="2500" b="1" u="sng" dirty="0">
                <a:latin typeface="Mangal" panose="02040503050203030202" pitchFamily="18" charset="0"/>
                <a:cs typeface="Mangal" panose="02040503050203030202" pitchFamily="18" charset="0"/>
              </a:rPr>
              <a:t>SYSTEM ARCHITECTURE</a:t>
            </a:r>
          </a:p>
        </p:txBody>
      </p:sp>
      <p:sp>
        <p:nvSpPr>
          <p:cNvPr id="4" name="TextBox 3">
            <a:extLst>
              <a:ext uri="{FF2B5EF4-FFF2-40B4-BE49-F238E27FC236}">
                <a16:creationId xmlns:a16="http://schemas.microsoft.com/office/drawing/2014/main" id="{7AB93AB7-A1BB-2A5D-FB1B-E1CB6141D095}"/>
              </a:ext>
            </a:extLst>
          </p:cNvPr>
          <p:cNvSpPr txBox="1"/>
          <p:nvPr/>
        </p:nvSpPr>
        <p:spPr>
          <a:xfrm>
            <a:off x="850900" y="1239247"/>
            <a:ext cx="6502400" cy="646331"/>
          </a:xfrm>
          <a:prstGeom prst="rect">
            <a:avLst/>
          </a:prstGeom>
          <a:noFill/>
        </p:spPr>
        <p:txBody>
          <a:bodyPr wrap="square" rtlCol="0">
            <a:spAutoFit/>
          </a:bodyPr>
          <a:lstStyle/>
          <a:p>
            <a:pPr algn="just"/>
            <a:r>
              <a:rPr lang="en-IN" dirty="0"/>
              <a:t>Usually  expert system are rule based</a:t>
            </a:r>
          </a:p>
          <a:p>
            <a:pPr algn="just"/>
            <a:r>
              <a:rPr lang="en-IN" dirty="0"/>
              <a:t>   -extract expert knowledge in the form of facts &amp; rule</a:t>
            </a:r>
          </a:p>
        </p:txBody>
      </p:sp>
      <p:sp>
        <p:nvSpPr>
          <p:cNvPr id="2" name="TextBox 1">
            <a:extLst>
              <a:ext uri="{FF2B5EF4-FFF2-40B4-BE49-F238E27FC236}">
                <a16:creationId xmlns:a16="http://schemas.microsoft.com/office/drawing/2014/main" id="{E1337D10-69A5-14DC-8B5C-66E833C71759}"/>
              </a:ext>
            </a:extLst>
          </p:cNvPr>
          <p:cNvSpPr txBox="1"/>
          <p:nvPr/>
        </p:nvSpPr>
        <p:spPr>
          <a:xfrm>
            <a:off x="790343" y="6086397"/>
            <a:ext cx="3445481" cy="276999"/>
          </a:xfrm>
          <a:prstGeom prst="rect">
            <a:avLst/>
          </a:prstGeom>
          <a:noFill/>
        </p:spPr>
        <p:txBody>
          <a:bodyPr wrap="square" rtlCol="0">
            <a:spAutoFit/>
          </a:bodyPr>
          <a:lstStyle/>
          <a:p>
            <a:r>
              <a:rPr lang="en-IN" sz="1200" dirty="0"/>
              <a:t>Fig1. System Architecture of Expert System </a:t>
            </a:r>
          </a:p>
        </p:txBody>
      </p:sp>
    </p:spTree>
    <p:extLst>
      <p:ext uri="{BB962C8B-B14F-4D97-AF65-F5344CB8AC3E}">
        <p14:creationId xmlns:p14="http://schemas.microsoft.com/office/powerpoint/2010/main" val="3235124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99399A-8D12-405B-48D6-9886106E7A59}"/>
              </a:ext>
            </a:extLst>
          </p:cNvPr>
          <p:cNvSpPr txBox="1"/>
          <p:nvPr/>
        </p:nvSpPr>
        <p:spPr>
          <a:xfrm>
            <a:off x="451757" y="331357"/>
            <a:ext cx="10185400" cy="3693319"/>
          </a:xfrm>
          <a:prstGeom prst="rect">
            <a:avLst/>
          </a:prstGeom>
          <a:noFill/>
        </p:spPr>
        <p:txBody>
          <a:bodyPr wrap="square" rtlCol="0">
            <a:spAutoFit/>
          </a:bodyPr>
          <a:lstStyle/>
          <a:p>
            <a:pPr marL="342900" indent="-342900">
              <a:buAutoNum type="arabicPeriod"/>
            </a:pPr>
            <a:r>
              <a:rPr lang="en-IN" dirty="0"/>
              <a:t>User interface</a:t>
            </a:r>
          </a:p>
          <a:p>
            <a:pPr marL="342900" indent="-342900">
              <a:buAutoNum type="arabicPeriod"/>
            </a:pPr>
            <a:r>
              <a:rPr lang="en-IN" dirty="0"/>
              <a:t>Inference Engine(Rule of Engines)</a:t>
            </a:r>
          </a:p>
          <a:p>
            <a:pPr algn="just"/>
            <a:r>
              <a:rPr lang="en-IN" dirty="0"/>
              <a:t>          Two types</a:t>
            </a:r>
          </a:p>
          <a:p>
            <a:pPr algn="just"/>
            <a:r>
              <a:rPr lang="en-IN" dirty="0"/>
              <a:t>             •   Deterministic inference engine.</a:t>
            </a:r>
          </a:p>
          <a:p>
            <a:pPr algn="just"/>
            <a:r>
              <a:rPr lang="en-IN" dirty="0"/>
              <a:t>                      - </a:t>
            </a:r>
            <a:r>
              <a:rPr lang="en-US" dirty="0"/>
              <a:t>The conclusions drawn from this type of inference engine are assumed to</a:t>
            </a:r>
          </a:p>
          <a:p>
            <a:pPr algn="just"/>
            <a:r>
              <a:rPr lang="en-US" dirty="0"/>
              <a:t>                         be true .It is based on </a:t>
            </a:r>
            <a:r>
              <a:rPr lang="en-US" b="1" dirty="0"/>
              <a:t>facts</a:t>
            </a:r>
            <a:r>
              <a:rPr lang="en-US" dirty="0"/>
              <a:t> and </a:t>
            </a:r>
            <a:r>
              <a:rPr lang="en-US" b="1" dirty="0"/>
              <a:t>rules.</a:t>
            </a:r>
          </a:p>
          <a:p>
            <a:pPr algn="just"/>
            <a:r>
              <a:rPr lang="en-US" b="1" dirty="0"/>
              <a:t>        </a:t>
            </a:r>
            <a:r>
              <a:rPr lang="en-IN" dirty="0"/>
              <a:t>     •  probabilistic Inference engine.</a:t>
            </a:r>
          </a:p>
          <a:p>
            <a:pPr algn="just"/>
            <a:r>
              <a:rPr lang="en-IN" dirty="0"/>
              <a:t>                     - This type of interface engine contains uncertainty in conclusions, and  based </a:t>
            </a:r>
          </a:p>
          <a:p>
            <a:pPr algn="just"/>
            <a:r>
              <a:rPr lang="en-IN" dirty="0"/>
              <a:t>                       on the probability.</a:t>
            </a:r>
          </a:p>
          <a:p>
            <a:pPr algn="just"/>
            <a:r>
              <a:rPr lang="en-IN" dirty="0"/>
              <a:t>          Interface engine used below modes to derive the solution.</a:t>
            </a:r>
          </a:p>
          <a:p>
            <a:pPr algn="ctr"/>
            <a:r>
              <a:rPr lang="en-IN" dirty="0"/>
              <a:t>              ‣ </a:t>
            </a:r>
            <a:r>
              <a:rPr lang="en-US" dirty="0"/>
              <a:t>Forward Chaining: It starts from the known facts and rules, and applies the     inference rules to add their conclusion to the known facts.</a:t>
            </a:r>
            <a:endParaRPr lang="en-IN" dirty="0"/>
          </a:p>
          <a:p>
            <a:pPr algn="just"/>
            <a:r>
              <a:rPr lang="en-IN" dirty="0"/>
              <a:t>           </a:t>
            </a:r>
          </a:p>
        </p:txBody>
      </p:sp>
      <p:pic>
        <p:nvPicPr>
          <p:cNvPr id="3076" name="Picture 4" descr="Forward and Backward Chaining in Artificial Intelligence | Engineering  Education (EngEd) Program | Section">
            <a:extLst>
              <a:ext uri="{FF2B5EF4-FFF2-40B4-BE49-F238E27FC236}">
                <a16:creationId xmlns:a16="http://schemas.microsoft.com/office/drawing/2014/main" id="{9B3813BE-8EAB-FD61-03D6-ACF878175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0214" y="4024676"/>
            <a:ext cx="5715000" cy="1828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41CCE41-3EA4-E0E9-38DF-84082F87AC2E}"/>
              </a:ext>
            </a:extLst>
          </p:cNvPr>
          <p:cNvSpPr txBox="1"/>
          <p:nvPr/>
        </p:nvSpPr>
        <p:spPr>
          <a:xfrm>
            <a:off x="2440214" y="5853476"/>
            <a:ext cx="5828873" cy="276999"/>
          </a:xfrm>
          <a:prstGeom prst="rect">
            <a:avLst/>
          </a:prstGeom>
          <a:noFill/>
        </p:spPr>
        <p:txBody>
          <a:bodyPr wrap="square" rtlCol="0">
            <a:spAutoFit/>
          </a:bodyPr>
          <a:lstStyle/>
          <a:p>
            <a:r>
              <a:rPr lang="en-IN" sz="1200" dirty="0"/>
              <a:t>Fig2. forward Chaining</a:t>
            </a:r>
          </a:p>
        </p:txBody>
      </p:sp>
    </p:spTree>
    <p:extLst>
      <p:ext uri="{BB962C8B-B14F-4D97-AF65-F5344CB8AC3E}">
        <p14:creationId xmlns:p14="http://schemas.microsoft.com/office/powerpoint/2010/main" val="849903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C132E4-54F4-47F1-A549-6E8012154BA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99131" y="1343523"/>
            <a:ext cx="6398526" cy="1827848"/>
          </a:xfrm>
          <a:prstGeom prst="rect">
            <a:avLst/>
          </a:prstGeom>
        </p:spPr>
      </p:pic>
      <p:sp>
        <p:nvSpPr>
          <p:cNvPr id="4" name="TextBox 3">
            <a:extLst>
              <a:ext uri="{FF2B5EF4-FFF2-40B4-BE49-F238E27FC236}">
                <a16:creationId xmlns:a16="http://schemas.microsoft.com/office/drawing/2014/main" id="{F3460AED-71FF-2AE4-693B-8EF8162F64CC}"/>
              </a:ext>
            </a:extLst>
          </p:cNvPr>
          <p:cNvSpPr txBox="1"/>
          <p:nvPr/>
        </p:nvSpPr>
        <p:spPr>
          <a:xfrm>
            <a:off x="1030514" y="420914"/>
            <a:ext cx="8606972" cy="646331"/>
          </a:xfrm>
          <a:prstGeom prst="rect">
            <a:avLst/>
          </a:prstGeom>
          <a:noFill/>
        </p:spPr>
        <p:txBody>
          <a:bodyPr wrap="square" rtlCol="0">
            <a:spAutoFit/>
          </a:bodyPr>
          <a:lstStyle/>
          <a:p>
            <a:pPr algn="ctr"/>
            <a:r>
              <a:rPr lang="en-IN" dirty="0"/>
              <a:t>‣</a:t>
            </a:r>
            <a:r>
              <a:rPr lang="en-US" dirty="0"/>
              <a:t> Backward Chaining: It is a backward reasoning method that starts from the goal and works backward to prove the known facts.</a:t>
            </a:r>
            <a:endParaRPr lang="en-IN" dirty="0"/>
          </a:p>
        </p:txBody>
      </p:sp>
      <p:sp>
        <p:nvSpPr>
          <p:cNvPr id="5" name="TextBox 4">
            <a:extLst>
              <a:ext uri="{FF2B5EF4-FFF2-40B4-BE49-F238E27FC236}">
                <a16:creationId xmlns:a16="http://schemas.microsoft.com/office/drawing/2014/main" id="{056F6ED7-9EF5-D4AB-9EDE-0DD3E9C6D944}"/>
              </a:ext>
            </a:extLst>
          </p:cNvPr>
          <p:cNvSpPr txBox="1"/>
          <p:nvPr/>
        </p:nvSpPr>
        <p:spPr>
          <a:xfrm>
            <a:off x="261257" y="3686629"/>
            <a:ext cx="10711543" cy="1754326"/>
          </a:xfrm>
          <a:prstGeom prst="rect">
            <a:avLst/>
          </a:prstGeom>
          <a:noFill/>
        </p:spPr>
        <p:txBody>
          <a:bodyPr wrap="square" rtlCol="0">
            <a:spAutoFit/>
          </a:bodyPr>
          <a:lstStyle/>
          <a:p>
            <a:r>
              <a:rPr lang="en-IN" dirty="0"/>
              <a:t>3.Knowledge base</a:t>
            </a:r>
          </a:p>
          <a:p>
            <a:r>
              <a:rPr lang="en-IN" dirty="0"/>
              <a:t>          Component of knowledge based</a:t>
            </a:r>
          </a:p>
          <a:p>
            <a:r>
              <a:rPr lang="en-IN" b="1" dirty="0"/>
              <a:t>                </a:t>
            </a:r>
            <a:r>
              <a:rPr lang="en-US" b="1" dirty="0"/>
              <a:t>Factual Knowledge</a:t>
            </a:r>
            <a:r>
              <a:rPr lang="en-US" dirty="0"/>
              <a:t>: The knowledge which is based on facts   and accepted by</a:t>
            </a:r>
          </a:p>
          <a:p>
            <a:r>
              <a:rPr lang="en-US" dirty="0"/>
              <a:t>                 </a:t>
            </a:r>
            <a:r>
              <a:rPr lang="en-IN" dirty="0"/>
              <a:t>knowledge </a:t>
            </a:r>
            <a:r>
              <a:rPr lang="en-US" dirty="0"/>
              <a:t>engineers comes under factual knowledge.</a:t>
            </a:r>
          </a:p>
          <a:p>
            <a:r>
              <a:rPr lang="en-US" dirty="0"/>
              <a:t>                </a:t>
            </a:r>
            <a:r>
              <a:rPr lang="en-US" b="1" dirty="0"/>
              <a:t>Heuristic Knowledge</a:t>
            </a:r>
            <a:r>
              <a:rPr lang="en-US" dirty="0"/>
              <a:t>: This knowledge is based on practice, the ability to guess,  </a:t>
            </a:r>
          </a:p>
          <a:p>
            <a:r>
              <a:rPr lang="en-US" dirty="0"/>
              <a:t>                  evaluation, and experiences.</a:t>
            </a:r>
            <a:endParaRPr lang="en-IN" dirty="0"/>
          </a:p>
        </p:txBody>
      </p:sp>
      <p:sp>
        <p:nvSpPr>
          <p:cNvPr id="2" name="TextBox 1">
            <a:extLst>
              <a:ext uri="{FF2B5EF4-FFF2-40B4-BE49-F238E27FC236}">
                <a16:creationId xmlns:a16="http://schemas.microsoft.com/office/drawing/2014/main" id="{E9B30C90-AA5D-2C2D-4114-283406E8C396}"/>
              </a:ext>
            </a:extLst>
          </p:cNvPr>
          <p:cNvSpPr txBox="1"/>
          <p:nvPr/>
        </p:nvSpPr>
        <p:spPr>
          <a:xfrm>
            <a:off x="1599131" y="3152001"/>
            <a:ext cx="2327410" cy="276999"/>
          </a:xfrm>
          <a:prstGeom prst="rect">
            <a:avLst/>
          </a:prstGeom>
          <a:noFill/>
        </p:spPr>
        <p:txBody>
          <a:bodyPr wrap="square" rtlCol="0">
            <a:spAutoFit/>
          </a:bodyPr>
          <a:lstStyle/>
          <a:p>
            <a:r>
              <a:rPr lang="en-IN" sz="1200" dirty="0"/>
              <a:t>Fig3. Backward Chaining</a:t>
            </a:r>
          </a:p>
        </p:txBody>
      </p:sp>
    </p:spTree>
    <p:extLst>
      <p:ext uri="{BB962C8B-B14F-4D97-AF65-F5344CB8AC3E}">
        <p14:creationId xmlns:p14="http://schemas.microsoft.com/office/powerpoint/2010/main" val="2410801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B01D45-F1EB-095F-A831-291255D5E361}"/>
              </a:ext>
            </a:extLst>
          </p:cNvPr>
          <p:cNvSpPr txBox="1"/>
          <p:nvPr/>
        </p:nvSpPr>
        <p:spPr>
          <a:xfrm>
            <a:off x="1770743" y="968438"/>
            <a:ext cx="1872343" cy="477054"/>
          </a:xfrm>
          <a:prstGeom prst="rect">
            <a:avLst/>
          </a:prstGeom>
          <a:noFill/>
        </p:spPr>
        <p:txBody>
          <a:bodyPr wrap="square" rtlCol="0">
            <a:spAutoFit/>
          </a:bodyPr>
          <a:lstStyle/>
          <a:p>
            <a:r>
              <a:rPr lang="en-IN" sz="2500" b="1" u="sng" dirty="0">
                <a:latin typeface="Mangal" panose="02040503050203030202" pitchFamily="18" charset="0"/>
                <a:cs typeface="Mangal" panose="02040503050203030202" pitchFamily="18" charset="0"/>
              </a:rPr>
              <a:t>MYCIN</a:t>
            </a:r>
          </a:p>
        </p:txBody>
      </p:sp>
      <p:sp>
        <p:nvSpPr>
          <p:cNvPr id="3" name="TextBox 2">
            <a:extLst>
              <a:ext uri="{FF2B5EF4-FFF2-40B4-BE49-F238E27FC236}">
                <a16:creationId xmlns:a16="http://schemas.microsoft.com/office/drawing/2014/main" id="{3D6E1BB7-F16A-7FCD-E2B2-83D065C83A14}"/>
              </a:ext>
            </a:extLst>
          </p:cNvPr>
          <p:cNvSpPr txBox="1"/>
          <p:nvPr/>
        </p:nvSpPr>
        <p:spPr>
          <a:xfrm>
            <a:off x="1770743" y="2394857"/>
            <a:ext cx="7561944" cy="2585323"/>
          </a:xfrm>
          <a:prstGeom prst="rect">
            <a:avLst/>
          </a:prstGeom>
          <a:noFill/>
        </p:spPr>
        <p:txBody>
          <a:bodyPr wrap="square" rtlCol="0">
            <a:spAutoFit/>
          </a:bodyPr>
          <a:lstStyle/>
          <a:p>
            <a:r>
              <a:rPr lang="en-IN" dirty="0"/>
              <a:t>•medical expert system for analysis of infection</a:t>
            </a:r>
          </a:p>
          <a:p>
            <a:endParaRPr lang="en-IN" dirty="0"/>
          </a:p>
          <a:p>
            <a:r>
              <a:rPr lang="en-IN" dirty="0"/>
              <a:t>•backward chaining rule-based expert system</a:t>
            </a:r>
          </a:p>
          <a:p>
            <a:r>
              <a:rPr lang="en-IN" dirty="0"/>
              <a:t>          -produces focused question</a:t>
            </a:r>
          </a:p>
          <a:p>
            <a:r>
              <a:rPr lang="en-IN" dirty="0"/>
              <a:t>          -easy to produce an user interface that needs only interpret</a:t>
            </a:r>
          </a:p>
          <a:p>
            <a:r>
              <a:rPr lang="en-IN" dirty="0"/>
              <a:t>       	    answer to specific question</a:t>
            </a:r>
          </a:p>
          <a:p>
            <a:r>
              <a:rPr lang="en-IN" dirty="0"/>
              <a:t>           </a:t>
            </a:r>
          </a:p>
          <a:p>
            <a:endParaRPr lang="en-IN" dirty="0"/>
          </a:p>
          <a:p>
            <a:r>
              <a:rPr lang="en-IN" dirty="0"/>
              <a:t>         </a:t>
            </a:r>
          </a:p>
        </p:txBody>
      </p:sp>
    </p:spTree>
    <p:extLst>
      <p:ext uri="{BB962C8B-B14F-4D97-AF65-F5344CB8AC3E}">
        <p14:creationId xmlns:p14="http://schemas.microsoft.com/office/powerpoint/2010/main" val="153870108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1641</TotalTime>
  <Words>1124</Words>
  <Application>Microsoft Office PowerPoint</Application>
  <PresentationFormat>Widescreen</PresentationFormat>
  <Paragraphs>126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Raj Davil</dc:creator>
  <cp:lastModifiedBy>akshaj basur</cp:lastModifiedBy>
  <cp:revision>4</cp:revision>
  <dcterms:created xsi:type="dcterms:W3CDTF">2023-04-05T18:27:59Z</dcterms:created>
  <dcterms:modified xsi:type="dcterms:W3CDTF">2023-04-13T08:15:36Z</dcterms:modified>
</cp:coreProperties>
</file>