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57" r:id="rId3"/>
    <p:sldId id="256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ingspace\Python\derived_data\previous%20result\compared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ingspace\Python\derived_data\previous%20result\compared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ingspace\Python\derived_data\2010-2014\2010-2014%20smooth%20comparis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ingspace\Python\derived_data\1999-2024\2010-2014%20smooth%20compari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Compare the cross-correlation</a:t>
            </a:r>
            <a:r>
              <a:rPr lang="en-US" altLang="zh-CN" baseline="0"/>
              <a:t> during 2010-2014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'2010-2014'!$D$1</c:f>
              <c:strCache>
                <c:ptCount val="1"/>
                <c:pt idx="0">
                  <c:v>previous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'2010-2014'!$A$2:$A$39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</c:strRef>
          </c:cat>
          <c:val>
            <c:numRef>
              <c:f>'2010-2014'!$D$2:$D$39</c:f>
              <c:numCache>
                <c:formatCode>General</c:formatCode>
                <c:ptCount val="38"/>
                <c:pt idx="0">
                  <c:v>0.206919312780249</c:v>
                </c:pt>
                <c:pt idx="1">
                  <c:v>-0.18738966285935901</c:v>
                </c:pt>
                <c:pt idx="2">
                  <c:v>-0.28546231247716802</c:v>
                </c:pt>
                <c:pt idx="3">
                  <c:v>-0.39759906082185498</c:v>
                </c:pt>
                <c:pt idx="4">
                  <c:v>-0.30089783102322898</c:v>
                </c:pt>
                <c:pt idx="5">
                  <c:v>0.297112271891456</c:v>
                </c:pt>
                <c:pt idx="6">
                  <c:v>0.34035868450911899</c:v>
                </c:pt>
                <c:pt idx="7">
                  <c:v>4.12885002750649E-2</c:v>
                </c:pt>
                <c:pt idx="8">
                  <c:v>-0.29502622224313402</c:v>
                </c:pt>
                <c:pt idx="9">
                  <c:v>0.18455486849455</c:v>
                </c:pt>
                <c:pt idx="10">
                  <c:v>0.30466826747608799</c:v>
                </c:pt>
                <c:pt idx="11">
                  <c:v>0.198474164304004</c:v>
                </c:pt>
                <c:pt idx="12">
                  <c:v>0.26862218525597198</c:v>
                </c:pt>
                <c:pt idx="13">
                  <c:v>0.49833530634779999</c:v>
                </c:pt>
                <c:pt idx="14">
                  <c:v>-7.6159194855407605E-2</c:v>
                </c:pt>
                <c:pt idx="15">
                  <c:v>-0.423151773909755</c:v>
                </c:pt>
                <c:pt idx="16">
                  <c:v>8.4838930368093798E-2</c:v>
                </c:pt>
                <c:pt idx="17">
                  <c:v>0.2875906250354</c:v>
                </c:pt>
                <c:pt idx="18">
                  <c:v>0.27471837211677202</c:v>
                </c:pt>
                <c:pt idx="19">
                  <c:v>-3.4793772584407599E-2</c:v>
                </c:pt>
                <c:pt idx="20">
                  <c:v>0.12607739350033201</c:v>
                </c:pt>
                <c:pt idx="21">
                  <c:v>0.411310773337346</c:v>
                </c:pt>
                <c:pt idx="22">
                  <c:v>-0.13491810602754001</c:v>
                </c:pt>
                <c:pt idx="23">
                  <c:v>-0.105625507843131</c:v>
                </c:pt>
                <c:pt idx="24">
                  <c:v>0.30639041396767203</c:v>
                </c:pt>
                <c:pt idx="25">
                  <c:v>-8.8494463446312996E-2</c:v>
                </c:pt>
                <c:pt idx="26">
                  <c:v>-0.110983056490777</c:v>
                </c:pt>
                <c:pt idx="27">
                  <c:v>-0.57296322242841502</c:v>
                </c:pt>
                <c:pt idx="28">
                  <c:v>-0.20045356455775001</c:v>
                </c:pt>
                <c:pt idx="29">
                  <c:v>-0.22475203824300199</c:v>
                </c:pt>
                <c:pt idx="30">
                  <c:v>-0.31374322849748199</c:v>
                </c:pt>
                <c:pt idx="31">
                  <c:v>-0.10627215067315</c:v>
                </c:pt>
                <c:pt idx="32">
                  <c:v>0.180531822715531</c:v>
                </c:pt>
                <c:pt idx="33">
                  <c:v>-0.30179901240929902</c:v>
                </c:pt>
                <c:pt idx="34">
                  <c:v>0.25916163892598199</c:v>
                </c:pt>
                <c:pt idx="35">
                  <c:v>9.4288164398645596E-2</c:v>
                </c:pt>
                <c:pt idx="36">
                  <c:v>-0.26553355233208098</c:v>
                </c:pt>
                <c:pt idx="37">
                  <c:v>-0.144392846255357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AB-46D5-B097-5F37C6CF73A1}"/>
            </c:ext>
          </c:extLst>
        </c:ser>
        <c:ser>
          <c:idx val="1"/>
          <c:order val="1"/>
          <c:tx>
            <c:strRef>
              <c:f>'2010-2014'!$G$1</c:f>
              <c:strCache>
                <c:ptCount val="1"/>
                <c:pt idx="0">
                  <c:v>latest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'2010-2014'!$A$2:$A$39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</c:strRef>
          </c:cat>
          <c:val>
            <c:numRef>
              <c:f>'2010-2014'!$G$2:$G$39</c:f>
              <c:numCache>
                <c:formatCode>General</c:formatCode>
                <c:ptCount val="38"/>
                <c:pt idx="0">
                  <c:v>-0.24540261285072201</c:v>
                </c:pt>
                <c:pt idx="1">
                  <c:v>-0.33347005308565703</c:v>
                </c:pt>
                <c:pt idx="2">
                  <c:v>-0.34159173474796301</c:v>
                </c:pt>
                <c:pt idx="3">
                  <c:v>-0.32106658611426597</c:v>
                </c:pt>
                <c:pt idx="4">
                  <c:v>-0.49596002077446</c:v>
                </c:pt>
                <c:pt idx="5">
                  <c:v>0.36157680725165298</c:v>
                </c:pt>
                <c:pt idx="6">
                  <c:v>0.33994746038437801</c:v>
                </c:pt>
                <c:pt idx="7">
                  <c:v>-0.28323685027140399</c:v>
                </c:pt>
                <c:pt idx="8">
                  <c:v>-0.44584577254278901</c:v>
                </c:pt>
                <c:pt idx="9">
                  <c:v>0.219226093416058</c:v>
                </c:pt>
                <c:pt idx="10">
                  <c:v>0.46623960683659899</c:v>
                </c:pt>
                <c:pt idx="11">
                  <c:v>0.27049276687695001</c:v>
                </c:pt>
                <c:pt idx="12">
                  <c:v>-0.42532827077419999</c:v>
                </c:pt>
                <c:pt idx="13">
                  <c:v>0.705948415409267</c:v>
                </c:pt>
                <c:pt idx="14">
                  <c:v>0.29271250423655698</c:v>
                </c:pt>
                <c:pt idx="15">
                  <c:v>0.53599434920065103</c:v>
                </c:pt>
                <c:pt idx="16">
                  <c:v>-0.1677602337779</c:v>
                </c:pt>
                <c:pt idx="17">
                  <c:v>0.36747166463880399</c:v>
                </c:pt>
                <c:pt idx="18">
                  <c:v>0.33282033410772699</c:v>
                </c:pt>
                <c:pt idx="19">
                  <c:v>0.61419780029214899</c:v>
                </c:pt>
                <c:pt idx="20">
                  <c:v>0.404539905057551</c:v>
                </c:pt>
                <c:pt idx="21">
                  <c:v>0.35420394955860202</c:v>
                </c:pt>
                <c:pt idx="22">
                  <c:v>-0.41745604266011799</c:v>
                </c:pt>
                <c:pt idx="23">
                  <c:v>-0.26927449966498401</c:v>
                </c:pt>
                <c:pt idx="24">
                  <c:v>0.40426533008778098</c:v>
                </c:pt>
                <c:pt idx="25">
                  <c:v>-0.21955588907023499</c:v>
                </c:pt>
                <c:pt idx="26">
                  <c:v>-0.37255944126019602</c:v>
                </c:pt>
                <c:pt idx="27">
                  <c:v>-0.67776362694089498</c:v>
                </c:pt>
                <c:pt idx="28">
                  <c:v>-0.42943363230133202</c:v>
                </c:pt>
                <c:pt idx="29">
                  <c:v>-0.43568719219326901</c:v>
                </c:pt>
                <c:pt idx="30">
                  <c:v>-0.47132595374709302</c:v>
                </c:pt>
                <c:pt idx="31">
                  <c:v>-0.52885758645951497</c:v>
                </c:pt>
                <c:pt idx="32">
                  <c:v>0.34466425924601501</c:v>
                </c:pt>
                <c:pt idx="33">
                  <c:v>0.446746757137364</c:v>
                </c:pt>
                <c:pt idx="34">
                  <c:v>0.42647779293537602</c:v>
                </c:pt>
                <c:pt idx="35">
                  <c:v>0.26694459122733</c:v>
                </c:pt>
                <c:pt idx="36">
                  <c:v>-0.462058906419064</c:v>
                </c:pt>
                <c:pt idx="37">
                  <c:v>0.12575994820727901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AB-46D5-B097-5F37C6CF73A1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93679"/>
        <c:axId val="8292719"/>
      </c:lineChart>
      <c:catAx>
        <c:axId val="829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92719"/>
        <c:crosses val="autoZero"/>
        <c:auto val="1"/>
        <c:lblAlgn val="ctr"/>
        <c:lblOffset val="100"/>
        <c:noMultiLvlLbl val="0"/>
      </c:catAx>
      <c:valAx>
        <c:axId val="829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R2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936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Compare</a:t>
            </a:r>
            <a:r>
              <a:rPr lang="en-US" altLang="zh-CN" baseline="0" dirty="0"/>
              <a:t> result after  improve process during 1999 - 2024 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'1999-2024'!$D$1</c:f>
              <c:strCache>
                <c:ptCount val="1"/>
                <c:pt idx="0">
                  <c:v>previous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'1999-2024'!$A$2:$A$39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</c:strRef>
          </c:cat>
          <c:val>
            <c:numRef>
              <c:f>'1999-2024'!$D$2:$D$39</c:f>
              <c:numCache>
                <c:formatCode>General</c:formatCode>
                <c:ptCount val="38"/>
                <c:pt idx="0">
                  <c:v>-0.27581854824473401</c:v>
                </c:pt>
                <c:pt idx="1">
                  <c:v>-7.2533772366624796E-2</c:v>
                </c:pt>
                <c:pt idx="2">
                  <c:v>8.2500806223009704E-2</c:v>
                </c:pt>
                <c:pt idx="3">
                  <c:v>-0.37779105226979798</c:v>
                </c:pt>
                <c:pt idx="4">
                  <c:v>-0.26059035803932601</c:v>
                </c:pt>
                <c:pt idx="5">
                  <c:v>0.24026228681954401</c:v>
                </c:pt>
                <c:pt idx="6">
                  <c:v>-9.2285597225406399E-2</c:v>
                </c:pt>
                <c:pt idx="7">
                  <c:v>0.11018720265801001</c:v>
                </c:pt>
                <c:pt idx="8">
                  <c:v>-0.26069881092767899</c:v>
                </c:pt>
                <c:pt idx="9">
                  <c:v>6.8103604642102397E-2</c:v>
                </c:pt>
                <c:pt idx="10">
                  <c:v>8.9409776146310502E-2</c:v>
                </c:pt>
                <c:pt idx="11">
                  <c:v>-0.158084960375341</c:v>
                </c:pt>
                <c:pt idx="12">
                  <c:v>-0.19058647071250601</c:v>
                </c:pt>
                <c:pt idx="13">
                  <c:v>0.235577131078578</c:v>
                </c:pt>
                <c:pt idx="14">
                  <c:v>-0.19212601331930501</c:v>
                </c:pt>
                <c:pt idx="15">
                  <c:v>0.18949105447939699</c:v>
                </c:pt>
                <c:pt idx="16">
                  <c:v>0.233784564471994</c:v>
                </c:pt>
                <c:pt idx="17">
                  <c:v>-9.0217927862723896E-2</c:v>
                </c:pt>
                <c:pt idx="18">
                  <c:v>-0.126959534127703</c:v>
                </c:pt>
                <c:pt idx="19">
                  <c:v>-3.8738658215876999E-2</c:v>
                </c:pt>
                <c:pt idx="20">
                  <c:v>0.15898086854746199</c:v>
                </c:pt>
                <c:pt idx="21">
                  <c:v>0.15243297881932</c:v>
                </c:pt>
                <c:pt idx="22">
                  <c:v>-0.120912085822062</c:v>
                </c:pt>
                <c:pt idx="23">
                  <c:v>-0.13231912306306301</c:v>
                </c:pt>
                <c:pt idx="24">
                  <c:v>9.1954443794332305E-2</c:v>
                </c:pt>
                <c:pt idx="25">
                  <c:v>-0.119973189725003</c:v>
                </c:pt>
                <c:pt idx="26">
                  <c:v>-7.90241193689422E-2</c:v>
                </c:pt>
                <c:pt idx="27">
                  <c:v>-3.9350669316461202E-2</c:v>
                </c:pt>
                <c:pt idx="28">
                  <c:v>-0.160822660006125</c:v>
                </c:pt>
                <c:pt idx="29">
                  <c:v>-0.14014075955451799</c:v>
                </c:pt>
                <c:pt idx="30">
                  <c:v>-5.0453727795492197E-2</c:v>
                </c:pt>
                <c:pt idx="31">
                  <c:v>0.131465068079437</c:v>
                </c:pt>
                <c:pt idx="32">
                  <c:v>-0.120979934774435</c:v>
                </c:pt>
                <c:pt idx="33">
                  <c:v>0.16889941322609101</c:v>
                </c:pt>
                <c:pt idx="34">
                  <c:v>0.131510950707807</c:v>
                </c:pt>
                <c:pt idx="35">
                  <c:v>-0.103105883875644</c:v>
                </c:pt>
                <c:pt idx="36">
                  <c:v>-0.21841344964290901</c:v>
                </c:pt>
                <c:pt idx="37">
                  <c:v>-0.13870705160614899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18-4E11-AA47-5454B601E7CF}"/>
            </c:ext>
          </c:extLst>
        </c:ser>
        <c:ser>
          <c:idx val="1"/>
          <c:order val="1"/>
          <c:tx>
            <c:strRef>
              <c:f>'1999-2024'!$G$1</c:f>
              <c:strCache>
                <c:ptCount val="1"/>
                <c:pt idx="0">
                  <c:v>latest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'1999-2024'!$A$2:$A$39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</c:strRef>
          </c:cat>
          <c:val>
            <c:numRef>
              <c:f>'1999-2024'!$G$2:$G$39</c:f>
              <c:numCache>
                <c:formatCode>General</c:formatCode>
                <c:ptCount val="38"/>
                <c:pt idx="0">
                  <c:v>-0.26203396518416999</c:v>
                </c:pt>
                <c:pt idx="1">
                  <c:v>-6.0005368079245398E-2</c:v>
                </c:pt>
                <c:pt idx="2">
                  <c:v>5.2484842619099102E-2</c:v>
                </c:pt>
                <c:pt idx="3">
                  <c:v>-0.48230629401685099</c:v>
                </c:pt>
                <c:pt idx="4">
                  <c:v>-0.39359721894277599</c:v>
                </c:pt>
                <c:pt idx="5">
                  <c:v>0.277733613904874</c:v>
                </c:pt>
                <c:pt idx="6">
                  <c:v>-0.26274872343539901</c:v>
                </c:pt>
                <c:pt idx="7">
                  <c:v>0.14079376913907701</c:v>
                </c:pt>
                <c:pt idx="8">
                  <c:v>-0.28625787288700499</c:v>
                </c:pt>
                <c:pt idx="9">
                  <c:v>0.116996396248879</c:v>
                </c:pt>
                <c:pt idx="10">
                  <c:v>7.9552544267044903E-2</c:v>
                </c:pt>
                <c:pt idx="11">
                  <c:v>-0.25313605021485203</c:v>
                </c:pt>
                <c:pt idx="12">
                  <c:v>-0.33923923522460098</c:v>
                </c:pt>
                <c:pt idx="13">
                  <c:v>0.36408454803953699</c:v>
                </c:pt>
                <c:pt idx="14">
                  <c:v>-0.26871229620988402</c:v>
                </c:pt>
                <c:pt idx="15">
                  <c:v>0.171080608355035</c:v>
                </c:pt>
                <c:pt idx="16">
                  <c:v>0.327777006013726</c:v>
                </c:pt>
                <c:pt idx="17">
                  <c:v>-0.10373779089736899</c:v>
                </c:pt>
                <c:pt idx="18">
                  <c:v>-0.16143870041924999</c:v>
                </c:pt>
                <c:pt idx="19">
                  <c:v>-0.19315554029381801</c:v>
                </c:pt>
                <c:pt idx="20">
                  <c:v>0.17583259179921801</c:v>
                </c:pt>
                <c:pt idx="21">
                  <c:v>0.146612710079774</c:v>
                </c:pt>
                <c:pt idx="22">
                  <c:v>-0.27880400349270901</c:v>
                </c:pt>
                <c:pt idx="23">
                  <c:v>-0.13434058988362399</c:v>
                </c:pt>
                <c:pt idx="24">
                  <c:v>0.35274320042317298</c:v>
                </c:pt>
                <c:pt idx="25">
                  <c:v>-0.115859588435689</c:v>
                </c:pt>
                <c:pt idx="26">
                  <c:v>-9.3581664530405506E-2</c:v>
                </c:pt>
                <c:pt idx="27">
                  <c:v>-0.14655209878113801</c:v>
                </c:pt>
                <c:pt idx="28">
                  <c:v>-0.230918789867576</c:v>
                </c:pt>
                <c:pt idx="29">
                  <c:v>6.5183211497911703E-2</c:v>
                </c:pt>
                <c:pt idx="30">
                  <c:v>0.189689558442828</c:v>
                </c:pt>
                <c:pt idx="31">
                  <c:v>-0.25702014253098299</c:v>
                </c:pt>
                <c:pt idx="32">
                  <c:v>3.7845890708906697E-2</c:v>
                </c:pt>
                <c:pt idx="33">
                  <c:v>0.28066533674641497</c:v>
                </c:pt>
                <c:pt idx="34">
                  <c:v>0.22601824656354</c:v>
                </c:pt>
                <c:pt idx="35">
                  <c:v>-0.19911440660462101</c:v>
                </c:pt>
                <c:pt idx="36">
                  <c:v>-0.28454147221708498</c:v>
                </c:pt>
                <c:pt idx="37">
                  <c:v>6.0662753794001399E-2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18-4E11-AA47-5454B601E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98959"/>
        <c:axId val="8299439"/>
      </c:lineChart>
      <c:catAx>
        <c:axId val="829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99439"/>
        <c:crosses val="autoZero"/>
        <c:auto val="1"/>
        <c:lblAlgn val="ctr"/>
        <c:lblOffset val="100"/>
        <c:noMultiLvlLbl val="0"/>
      </c:catAx>
      <c:valAx>
        <c:axId val="829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R2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989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Compare the cross</a:t>
            </a:r>
            <a:r>
              <a:rPr lang="en-US" altLang="zh-CN" baseline="0" dirty="0"/>
              <a:t>-correlation at different s from 2010 to 2014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695462798333009E-2"/>
          <c:y val="8.3193879834788098E-2"/>
          <c:w val="0.9278947120857205"/>
          <c:h val="0.81650963397017229"/>
        </c:manualLayout>
      </c:layout>
      <c:lineChart>
        <c:grouping val="standard"/>
        <c:varyColors val="0"/>
        <c:ser>
          <c:idx val="1"/>
          <c:order val="1"/>
          <c:tx>
            <c:strRef>
              <c:f>Sheet1!$G$2</c:f>
              <c:strCache>
                <c:ptCount val="1"/>
                <c:pt idx="0">
                  <c:v>S=0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Sheet1!$A$3:$A$40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  <c:extLst xmlns:c15="http://schemas.microsoft.com/office/drawing/2012/chart"/>
            </c:strRef>
          </c:cat>
          <c:val>
            <c:numRef>
              <c:f>Sheet1!$G$3:$G$40</c:f>
              <c:numCache>
                <c:formatCode>General</c:formatCode>
                <c:ptCount val="38"/>
                <c:pt idx="0">
                  <c:v>-0.37902637302580799</c:v>
                </c:pt>
                <c:pt idx="1">
                  <c:v>-0.317084893425223</c:v>
                </c:pt>
                <c:pt idx="2">
                  <c:v>-0.31135550998843697</c:v>
                </c:pt>
                <c:pt idx="3">
                  <c:v>-0.29299230684475902</c:v>
                </c:pt>
                <c:pt idx="4">
                  <c:v>-0.49202276425325903</c:v>
                </c:pt>
                <c:pt idx="5">
                  <c:v>0.33493975881725702</c:v>
                </c:pt>
                <c:pt idx="6">
                  <c:v>0.38930490800587503</c:v>
                </c:pt>
                <c:pt idx="7">
                  <c:v>-0.25224542597000899</c:v>
                </c:pt>
                <c:pt idx="8">
                  <c:v>-0.40808536401499002</c:v>
                </c:pt>
                <c:pt idx="9">
                  <c:v>0.198493660322731</c:v>
                </c:pt>
                <c:pt idx="10">
                  <c:v>-0.34219550919388297</c:v>
                </c:pt>
                <c:pt idx="11">
                  <c:v>0.30798322599670003</c:v>
                </c:pt>
                <c:pt idx="12">
                  <c:v>-0.41892527890958198</c:v>
                </c:pt>
                <c:pt idx="13">
                  <c:v>0.54517013032199702</c:v>
                </c:pt>
                <c:pt idx="14">
                  <c:v>0.26429172547301599</c:v>
                </c:pt>
                <c:pt idx="15">
                  <c:v>0.47110055664380202</c:v>
                </c:pt>
                <c:pt idx="16">
                  <c:v>-0.17498359997780799</c:v>
                </c:pt>
                <c:pt idx="17">
                  <c:v>0.36769756208575199</c:v>
                </c:pt>
                <c:pt idx="18">
                  <c:v>0.39990878522034101</c:v>
                </c:pt>
                <c:pt idx="19">
                  <c:v>0.59365520391467597</c:v>
                </c:pt>
                <c:pt idx="20">
                  <c:v>0.50103530686668696</c:v>
                </c:pt>
                <c:pt idx="21">
                  <c:v>0.33735241616128703</c:v>
                </c:pt>
                <c:pt idx="22">
                  <c:v>-0.52973665939047399</c:v>
                </c:pt>
                <c:pt idx="23">
                  <c:v>-0.25067259582735602</c:v>
                </c:pt>
                <c:pt idx="24">
                  <c:v>0.48947446885925699</c:v>
                </c:pt>
                <c:pt idx="25">
                  <c:v>-0.39381902313147099</c:v>
                </c:pt>
                <c:pt idx="26">
                  <c:v>0.572527782169301</c:v>
                </c:pt>
                <c:pt idx="27">
                  <c:v>-0.64626429824576204</c:v>
                </c:pt>
                <c:pt idx="28">
                  <c:v>-0.60052564107732198</c:v>
                </c:pt>
                <c:pt idx="29">
                  <c:v>-0.33810278592665599</c:v>
                </c:pt>
                <c:pt idx="30">
                  <c:v>-0.45668986669632</c:v>
                </c:pt>
                <c:pt idx="31">
                  <c:v>-0.52659633189107302</c:v>
                </c:pt>
                <c:pt idx="32">
                  <c:v>0.31624552774985998</c:v>
                </c:pt>
                <c:pt idx="33">
                  <c:v>0.44615517413394301</c:v>
                </c:pt>
                <c:pt idx="34">
                  <c:v>0.48811442022026702</c:v>
                </c:pt>
                <c:pt idx="35">
                  <c:v>0.21319110768278299</c:v>
                </c:pt>
                <c:pt idx="36">
                  <c:v>-0.56394758651411003</c:v>
                </c:pt>
                <c:pt idx="37">
                  <c:v>0.24866315774053199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24A3-4100-A101-A29E66AC68C2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S =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Sheet1!$A$3:$A$40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</c:strRef>
          </c:cat>
          <c:val>
            <c:numRef>
              <c:f>Sheet1!$J$3:$J$40</c:f>
              <c:numCache>
                <c:formatCode>General</c:formatCode>
                <c:ptCount val="38"/>
                <c:pt idx="0">
                  <c:v>-0.24540261285072201</c:v>
                </c:pt>
                <c:pt idx="1">
                  <c:v>-0.33347005308565703</c:v>
                </c:pt>
                <c:pt idx="2">
                  <c:v>-0.34159173474796301</c:v>
                </c:pt>
                <c:pt idx="3">
                  <c:v>-0.32106658611426597</c:v>
                </c:pt>
                <c:pt idx="4">
                  <c:v>-0.49596002077446</c:v>
                </c:pt>
                <c:pt idx="5">
                  <c:v>0.36157680725165298</c:v>
                </c:pt>
                <c:pt idx="6">
                  <c:v>0.33994746038437801</c:v>
                </c:pt>
                <c:pt idx="7">
                  <c:v>-0.28323685027140399</c:v>
                </c:pt>
                <c:pt idx="8">
                  <c:v>-0.44584577254278901</c:v>
                </c:pt>
                <c:pt idx="9">
                  <c:v>0.219226093416058</c:v>
                </c:pt>
                <c:pt idx="10">
                  <c:v>0.46623960683659899</c:v>
                </c:pt>
                <c:pt idx="11">
                  <c:v>0.27049276687695001</c:v>
                </c:pt>
                <c:pt idx="12">
                  <c:v>-0.42532827077419999</c:v>
                </c:pt>
                <c:pt idx="13">
                  <c:v>0.705948415409267</c:v>
                </c:pt>
                <c:pt idx="14">
                  <c:v>0.29271250423655698</c:v>
                </c:pt>
                <c:pt idx="15">
                  <c:v>0.53599434920065103</c:v>
                </c:pt>
                <c:pt idx="16">
                  <c:v>-0.1677602337779</c:v>
                </c:pt>
                <c:pt idx="17">
                  <c:v>0.36747166463880399</c:v>
                </c:pt>
                <c:pt idx="18">
                  <c:v>0.33282033410772699</c:v>
                </c:pt>
                <c:pt idx="19">
                  <c:v>0.61419780029214899</c:v>
                </c:pt>
                <c:pt idx="20">
                  <c:v>0.404539905057551</c:v>
                </c:pt>
                <c:pt idx="21">
                  <c:v>0.35420394955860202</c:v>
                </c:pt>
                <c:pt idx="22">
                  <c:v>-0.41745604266011799</c:v>
                </c:pt>
                <c:pt idx="23">
                  <c:v>-0.26927449966498401</c:v>
                </c:pt>
                <c:pt idx="24">
                  <c:v>0.40426533008778098</c:v>
                </c:pt>
                <c:pt idx="25">
                  <c:v>-0.21955588907023499</c:v>
                </c:pt>
                <c:pt idx="26">
                  <c:v>-0.37255944126019602</c:v>
                </c:pt>
                <c:pt idx="27">
                  <c:v>-0.67776362694089498</c:v>
                </c:pt>
                <c:pt idx="28">
                  <c:v>-0.42943363230133202</c:v>
                </c:pt>
                <c:pt idx="29">
                  <c:v>-0.43568719219326901</c:v>
                </c:pt>
                <c:pt idx="30">
                  <c:v>-0.47132595374709302</c:v>
                </c:pt>
                <c:pt idx="31">
                  <c:v>-0.52885758645951497</c:v>
                </c:pt>
                <c:pt idx="32">
                  <c:v>0.34466425924601501</c:v>
                </c:pt>
                <c:pt idx="33">
                  <c:v>0.446746757137364</c:v>
                </c:pt>
                <c:pt idx="34">
                  <c:v>0.42647779293537602</c:v>
                </c:pt>
                <c:pt idx="35">
                  <c:v>0.26694459122733</c:v>
                </c:pt>
                <c:pt idx="36">
                  <c:v>-0.462058906419064</c:v>
                </c:pt>
                <c:pt idx="37">
                  <c:v>0.12575994820727901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3-4100-A101-A29E66AC68C2}"/>
            </c:ext>
          </c:extLst>
        </c:ser>
        <c:ser>
          <c:idx val="3"/>
          <c:order val="3"/>
          <c:tx>
            <c:strRef>
              <c:f>Sheet1!$M$2</c:f>
              <c:strCache>
                <c:ptCount val="1"/>
                <c:pt idx="0">
                  <c:v>S = 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Sheet1!$A$3:$A$40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</c:strRef>
          </c:cat>
          <c:val>
            <c:numRef>
              <c:f>Sheet1!$M$3:$M$40</c:f>
              <c:numCache>
                <c:formatCode>General</c:formatCode>
                <c:ptCount val="38"/>
                <c:pt idx="0">
                  <c:v>-0.14994542143800299</c:v>
                </c:pt>
                <c:pt idx="1">
                  <c:v>-0.35551245410600102</c:v>
                </c:pt>
                <c:pt idx="2">
                  <c:v>-0.35984571721603797</c:v>
                </c:pt>
                <c:pt idx="3">
                  <c:v>-0.43990460105204099</c:v>
                </c:pt>
                <c:pt idx="4">
                  <c:v>-0.53757853184301696</c:v>
                </c:pt>
                <c:pt idx="5">
                  <c:v>0.37998684361741902</c:v>
                </c:pt>
                <c:pt idx="6">
                  <c:v>0.40397652935446798</c:v>
                </c:pt>
                <c:pt idx="7">
                  <c:v>-0.17956575768614899</c:v>
                </c:pt>
                <c:pt idx="8">
                  <c:v>-0.41794677759816501</c:v>
                </c:pt>
                <c:pt idx="9">
                  <c:v>0.24128892624492401</c:v>
                </c:pt>
                <c:pt idx="10">
                  <c:v>0.36988212570532703</c:v>
                </c:pt>
                <c:pt idx="11">
                  <c:v>-0.28912907347575101</c:v>
                </c:pt>
                <c:pt idx="12">
                  <c:v>-0.48522290325422002</c:v>
                </c:pt>
                <c:pt idx="13">
                  <c:v>0.66027459263952704</c:v>
                </c:pt>
                <c:pt idx="14">
                  <c:v>0.380554488759553</c:v>
                </c:pt>
                <c:pt idx="15">
                  <c:v>0.49751816930676601</c:v>
                </c:pt>
                <c:pt idx="16">
                  <c:v>-0.162867192402815</c:v>
                </c:pt>
                <c:pt idx="17">
                  <c:v>0.40358308625153999</c:v>
                </c:pt>
                <c:pt idx="18">
                  <c:v>0.45729735495955298</c:v>
                </c:pt>
                <c:pt idx="19">
                  <c:v>0.57211234104644804</c:v>
                </c:pt>
                <c:pt idx="20">
                  <c:v>0.413834087385548</c:v>
                </c:pt>
                <c:pt idx="21">
                  <c:v>0.36806085315252501</c:v>
                </c:pt>
                <c:pt idx="22">
                  <c:v>-0.50282369732740895</c:v>
                </c:pt>
                <c:pt idx="23">
                  <c:v>-0.238673624294135</c:v>
                </c:pt>
                <c:pt idx="24">
                  <c:v>0.51896219593065196</c:v>
                </c:pt>
                <c:pt idx="25">
                  <c:v>-0.31862687815769097</c:v>
                </c:pt>
                <c:pt idx="26">
                  <c:v>-0.417570880692681</c:v>
                </c:pt>
                <c:pt idx="27">
                  <c:v>-0.69706803368123504</c:v>
                </c:pt>
                <c:pt idx="28">
                  <c:v>-0.45329450240754499</c:v>
                </c:pt>
                <c:pt idx="29">
                  <c:v>-0.42418752023604001</c:v>
                </c:pt>
                <c:pt idx="30">
                  <c:v>-0.56658399540716697</c:v>
                </c:pt>
                <c:pt idx="31">
                  <c:v>-0.55546207694721805</c:v>
                </c:pt>
                <c:pt idx="32">
                  <c:v>0.48905982774419499</c:v>
                </c:pt>
                <c:pt idx="33">
                  <c:v>0.47493136902438299</c:v>
                </c:pt>
                <c:pt idx="34">
                  <c:v>0.49025762873183998</c:v>
                </c:pt>
                <c:pt idx="35">
                  <c:v>0.21522965934401</c:v>
                </c:pt>
                <c:pt idx="36">
                  <c:v>-0.56076533541754903</c:v>
                </c:pt>
                <c:pt idx="37">
                  <c:v>6.61743485575505E-2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A3-4100-A101-A29E66AC6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845087"/>
        <c:axId val="42484556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Sheet1!$D$2</c15:sqref>
                        </c15:formulaRef>
                      </c:ext>
                    </c:extLst>
                    <c:strCache>
                      <c:ptCount val="1"/>
                      <c:pt idx="0">
                        <c:v>No smoothing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Pt>
                  <c:idx val="1"/>
                  <c:marker>
                    <c:symbol val="none"/>
                  </c:marker>
                  <c:bubble3D val="0"/>
                  <c:spPr>
                    <a:ln w="28575" cap="rnd">
                      <a:solidFill>
                        <a:srgbClr val="FFC000"/>
                      </a:solidFill>
                      <a:round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3-24A3-4100-A101-A29E66AC68C2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Sheet1!$A$3:$A$40</c15:sqref>
                        </c15:formulaRef>
                      </c:ext>
                    </c:extLst>
                    <c:strCache>
                      <c:ptCount val="38"/>
                      <c:pt idx="0">
                        <c:v>nzd0002</c:v>
                      </c:pt>
                      <c:pt idx="1">
                        <c:v>nzd0011</c:v>
                      </c:pt>
                      <c:pt idx="2">
                        <c:v>nzd0025</c:v>
                      </c:pt>
                      <c:pt idx="3">
                        <c:v>nzd0029</c:v>
                      </c:pt>
                      <c:pt idx="4">
                        <c:v>nzd0036</c:v>
                      </c:pt>
                      <c:pt idx="5">
                        <c:v>nzd0046</c:v>
                      </c:pt>
                      <c:pt idx="6">
                        <c:v>nzd0053</c:v>
                      </c:pt>
                      <c:pt idx="7">
                        <c:v>nzd0054</c:v>
                      </c:pt>
                      <c:pt idx="8">
                        <c:v>nzd0059</c:v>
                      </c:pt>
                      <c:pt idx="9">
                        <c:v>nzd0070</c:v>
                      </c:pt>
                      <c:pt idx="10">
                        <c:v>nzd0075</c:v>
                      </c:pt>
                      <c:pt idx="11">
                        <c:v>nzd0100</c:v>
                      </c:pt>
                      <c:pt idx="12">
                        <c:v>nzd0106</c:v>
                      </c:pt>
                      <c:pt idx="13">
                        <c:v>nzd0115</c:v>
                      </c:pt>
                      <c:pt idx="14">
                        <c:v>nzd0119</c:v>
                      </c:pt>
                      <c:pt idx="15">
                        <c:v>nzd0121</c:v>
                      </c:pt>
                      <c:pt idx="16">
                        <c:v>nzd0161</c:v>
                      </c:pt>
                      <c:pt idx="17">
                        <c:v>nzd0191</c:v>
                      </c:pt>
                      <c:pt idx="18">
                        <c:v>nzd0215</c:v>
                      </c:pt>
                      <c:pt idx="19">
                        <c:v>nzd0231</c:v>
                      </c:pt>
                      <c:pt idx="20">
                        <c:v>nzd0236</c:v>
                      </c:pt>
                      <c:pt idx="21">
                        <c:v>nzd0232</c:v>
                      </c:pt>
                      <c:pt idx="22">
                        <c:v>nzd0240</c:v>
                      </c:pt>
                      <c:pt idx="23">
                        <c:v>nzd0242</c:v>
                      </c:pt>
                      <c:pt idx="24">
                        <c:v>nzd0257</c:v>
                      </c:pt>
                      <c:pt idx="25">
                        <c:v>nzd0263</c:v>
                      </c:pt>
                      <c:pt idx="26">
                        <c:v>nzd0273</c:v>
                      </c:pt>
                      <c:pt idx="27">
                        <c:v>nzd0275</c:v>
                      </c:pt>
                      <c:pt idx="28">
                        <c:v>nzd0277</c:v>
                      </c:pt>
                      <c:pt idx="29">
                        <c:v>nzd0279</c:v>
                      </c:pt>
                      <c:pt idx="30">
                        <c:v>nzd0286</c:v>
                      </c:pt>
                      <c:pt idx="31">
                        <c:v>nzd0295</c:v>
                      </c:pt>
                      <c:pt idx="32">
                        <c:v>nzd0299</c:v>
                      </c:pt>
                      <c:pt idx="33">
                        <c:v>nzd0315</c:v>
                      </c:pt>
                      <c:pt idx="34">
                        <c:v>nzd0321</c:v>
                      </c:pt>
                      <c:pt idx="35">
                        <c:v>nzd0324</c:v>
                      </c:pt>
                      <c:pt idx="36">
                        <c:v>nzd0343</c:v>
                      </c:pt>
                      <c:pt idx="37">
                        <c:v>nzd0348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Sheet1!$D$3:$D$40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-0.32829351234263798</c:v>
                      </c:pt>
                      <c:pt idx="1">
                        <c:v>-0.26483444586450999</c:v>
                      </c:pt>
                      <c:pt idx="2">
                        <c:v>-0.41515561601902101</c:v>
                      </c:pt>
                      <c:pt idx="3">
                        <c:v>0.23755650538308201</c:v>
                      </c:pt>
                      <c:pt idx="4">
                        <c:v>-0.29525583623850299</c:v>
                      </c:pt>
                      <c:pt idx="5">
                        <c:v>0.16839970244371799</c:v>
                      </c:pt>
                      <c:pt idx="6">
                        <c:v>0.21127032237006799</c:v>
                      </c:pt>
                      <c:pt idx="7">
                        <c:v>-0.21679889497701299</c:v>
                      </c:pt>
                      <c:pt idx="8">
                        <c:v>-0.323640210152913</c:v>
                      </c:pt>
                      <c:pt idx="9">
                        <c:v>-0.15732987431627701</c:v>
                      </c:pt>
                      <c:pt idx="10">
                        <c:v>0.28933278408445501</c:v>
                      </c:pt>
                      <c:pt idx="11">
                        <c:v>0.24301075026777899</c:v>
                      </c:pt>
                      <c:pt idx="12">
                        <c:v>0.235695415684371</c:v>
                      </c:pt>
                      <c:pt idx="13">
                        <c:v>0.550954665185868</c:v>
                      </c:pt>
                      <c:pt idx="14">
                        <c:v>-0.25423104075823899</c:v>
                      </c:pt>
                      <c:pt idx="15">
                        <c:v>0.32717107198956902</c:v>
                      </c:pt>
                      <c:pt idx="16">
                        <c:v>-0.16203123561044999</c:v>
                      </c:pt>
                      <c:pt idx="17">
                        <c:v>0.27048155500432502</c:v>
                      </c:pt>
                      <c:pt idx="18">
                        <c:v>-0.123278924806198</c:v>
                      </c:pt>
                      <c:pt idx="19">
                        <c:v>0.22665343920610001</c:v>
                      </c:pt>
                      <c:pt idx="20">
                        <c:v>0.239727436244979</c:v>
                      </c:pt>
                      <c:pt idx="21">
                        <c:v>0.28662561332900999</c:v>
                      </c:pt>
                      <c:pt idx="22">
                        <c:v>-0.29942080415497802</c:v>
                      </c:pt>
                      <c:pt idx="23">
                        <c:v>-0.20777731932617399</c:v>
                      </c:pt>
                      <c:pt idx="24">
                        <c:v>0.16404596212693801</c:v>
                      </c:pt>
                      <c:pt idx="25">
                        <c:v>-0.14319080194667899</c:v>
                      </c:pt>
                      <c:pt idx="26">
                        <c:v>-0.207512413044316</c:v>
                      </c:pt>
                      <c:pt idx="27">
                        <c:v>-0.55873780322826305</c:v>
                      </c:pt>
                      <c:pt idx="28">
                        <c:v>-0.29958545768441702</c:v>
                      </c:pt>
                      <c:pt idx="29">
                        <c:v>-0.291887901758424</c:v>
                      </c:pt>
                      <c:pt idx="30">
                        <c:v>-0.28717577039207198</c:v>
                      </c:pt>
                      <c:pt idx="31">
                        <c:v>-0.27867253582669899</c:v>
                      </c:pt>
                      <c:pt idx="32">
                        <c:v>0.30215890361745701</c:v>
                      </c:pt>
                      <c:pt idx="33">
                        <c:v>0.31438465829432199</c:v>
                      </c:pt>
                      <c:pt idx="34">
                        <c:v>0.30422908273680199</c:v>
                      </c:pt>
                      <c:pt idx="35">
                        <c:v>0.165681267340231</c:v>
                      </c:pt>
                      <c:pt idx="36">
                        <c:v>-0.29509955911029401</c:v>
                      </c:pt>
                      <c:pt idx="37">
                        <c:v>0.169271058524393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24A3-4100-A101-A29E66AC68C2}"/>
                  </c:ext>
                </c:extLst>
              </c15:ser>
            </c15:filteredLineSeries>
          </c:ext>
        </c:extLst>
      </c:lineChart>
      <c:catAx>
        <c:axId val="42484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845567"/>
        <c:crosses val="autoZero"/>
        <c:auto val="1"/>
        <c:lblAlgn val="ctr"/>
        <c:lblOffset val="100"/>
        <c:noMultiLvlLbl val="0"/>
      </c:catAx>
      <c:valAx>
        <c:axId val="42484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cross-correlation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8450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Compare the cross</a:t>
            </a:r>
            <a:r>
              <a:rPr lang="en-US" altLang="zh-CN" baseline="0"/>
              <a:t>-correlation at different s from 1999 to 2024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No smoothing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C000"/>
                </a:solidFill>
                <a:round/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1A2C-40AE-9095-55EE60D043BD}"/>
              </c:ext>
            </c:extLst>
          </c:dPt>
          <c:cat>
            <c:strRef>
              <c:f>Sheet1!$A$3:$A$40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  <c:extLst xmlns:c15="http://schemas.microsoft.com/office/drawing/2012/chart"/>
            </c:strRef>
          </c:cat>
          <c:val>
            <c:numRef>
              <c:f>Sheet1!$D$3:$D$40</c:f>
              <c:numCache>
                <c:formatCode>General</c:formatCode>
                <c:ptCount val="38"/>
                <c:pt idx="0">
                  <c:v>-0.22859132095163001</c:v>
                </c:pt>
                <c:pt idx="1">
                  <c:v>-0.112027135132999</c:v>
                </c:pt>
                <c:pt idx="2">
                  <c:v>8.3485985928275205E-2</c:v>
                </c:pt>
                <c:pt idx="3">
                  <c:v>-0.30288717499041301</c:v>
                </c:pt>
                <c:pt idx="4">
                  <c:v>-0.21401824925056601</c:v>
                </c:pt>
                <c:pt idx="5">
                  <c:v>0.24147655965633699</c:v>
                </c:pt>
                <c:pt idx="6">
                  <c:v>-0.19366285086912999</c:v>
                </c:pt>
                <c:pt idx="7">
                  <c:v>0.16978591680008701</c:v>
                </c:pt>
                <c:pt idx="8">
                  <c:v>-0.192344491450404</c:v>
                </c:pt>
                <c:pt idx="9">
                  <c:v>7.5305950349740497E-2</c:v>
                </c:pt>
                <c:pt idx="10">
                  <c:v>0.13678980424838799</c:v>
                </c:pt>
                <c:pt idx="11">
                  <c:v>-0.138361555334099</c:v>
                </c:pt>
                <c:pt idx="12">
                  <c:v>-0.18677047608230701</c:v>
                </c:pt>
                <c:pt idx="13">
                  <c:v>0.24603611441355999</c:v>
                </c:pt>
                <c:pt idx="14">
                  <c:v>-0.15596376587778699</c:v>
                </c:pt>
                <c:pt idx="15">
                  <c:v>0.106315781116056</c:v>
                </c:pt>
                <c:pt idx="16">
                  <c:v>0.25435369863298202</c:v>
                </c:pt>
                <c:pt idx="17">
                  <c:v>-3.9596971419608697E-2</c:v>
                </c:pt>
                <c:pt idx="18">
                  <c:v>-8.5972592953883903E-2</c:v>
                </c:pt>
                <c:pt idx="19">
                  <c:v>-0.100756609010468</c:v>
                </c:pt>
                <c:pt idx="20">
                  <c:v>0.102069417566459</c:v>
                </c:pt>
                <c:pt idx="21">
                  <c:v>0.17000700766033999</c:v>
                </c:pt>
                <c:pt idx="22">
                  <c:v>-0.164649738974537</c:v>
                </c:pt>
                <c:pt idx="23">
                  <c:v>-8.0122972192942996E-2</c:v>
                </c:pt>
                <c:pt idx="24">
                  <c:v>0.15424969243492401</c:v>
                </c:pt>
                <c:pt idx="25">
                  <c:v>-0.106082204635952</c:v>
                </c:pt>
                <c:pt idx="26">
                  <c:v>3.9779359451486598E-2</c:v>
                </c:pt>
                <c:pt idx="27">
                  <c:v>-0.172083135626552</c:v>
                </c:pt>
                <c:pt idx="28">
                  <c:v>-0.15561803688596401</c:v>
                </c:pt>
                <c:pt idx="29">
                  <c:v>2.8520104040063301E-2</c:v>
                </c:pt>
                <c:pt idx="30">
                  <c:v>0.14859752160529399</c:v>
                </c:pt>
                <c:pt idx="31">
                  <c:v>-0.187608686756359</c:v>
                </c:pt>
                <c:pt idx="32">
                  <c:v>7.6322021543515597E-2</c:v>
                </c:pt>
                <c:pt idx="33">
                  <c:v>0.19412179388821699</c:v>
                </c:pt>
                <c:pt idx="34">
                  <c:v>0.18341560963565201</c:v>
                </c:pt>
                <c:pt idx="35">
                  <c:v>-0.12484216084114599</c:v>
                </c:pt>
                <c:pt idx="36">
                  <c:v>-0.197856015674445</c:v>
                </c:pt>
                <c:pt idx="37">
                  <c:v>0.154566657379827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1A2C-40AE-9095-55EE60D043BD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S=0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Sheet1!$A$3:$A$40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  <c:extLst xmlns:c15="http://schemas.microsoft.com/office/drawing/2012/chart"/>
            </c:strRef>
          </c:cat>
          <c:val>
            <c:numRef>
              <c:f>Sheet1!$G$3:$G$40</c:f>
              <c:numCache>
                <c:formatCode>General</c:formatCode>
                <c:ptCount val="38"/>
                <c:pt idx="0">
                  <c:v>-0.25953615037412298</c:v>
                </c:pt>
                <c:pt idx="1">
                  <c:v>-5.5947807185959098E-2</c:v>
                </c:pt>
                <c:pt idx="2">
                  <c:v>5.6950090888621997E-2</c:v>
                </c:pt>
                <c:pt idx="3">
                  <c:v>-0.47701945422334402</c:v>
                </c:pt>
                <c:pt idx="4">
                  <c:v>-0.39400864541381297</c:v>
                </c:pt>
                <c:pt idx="5">
                  <c:v>0.20372277828191901</c:v>
                </c:pt>
                <c:pt idx="6">
                  <c:v>-0.301481107833864</c:v>
                </c:pt>
                <c:pt idx="7">
                  <c:v>0.152476813503928</c:v>
                </c:pt>
                <c:pt idx="8">
                  <c:v>-0.27668630899448499</c:v>
                </c:pt>
                <c:pt idx="9">
                  <c:v>0.115283882835126</c:v>
                </c:pt>
                <c:pt idx="10">
                  <c:v>-0.24366755337462101</c:v>
                </c:pt>
                <c:pt idx="11">
                  <c:v>-0.26965781277032602</c:v>
                </c:pt>
                <c:pt idx="12">
                  <c:v>-0.38406544499267298</c:v>
                </c:pt>
                <c:pt idx="13">
                  <c:v>0.35665801910209199</c:v>
                </c:pt>
                <c:pt idx="14">
                  <c:v>-0.27041486593915398</c:v>
                </c:pt>
                <c:pt idx="15">
                  <c:v>0.16247292393200699</c:v>
                </c:pt>
                <c:pt idx="16">
                  <c:v>0.32933554988573699</c:v>
                </c:pt>
                <c:pt idx="17">
                  <c:v>-0.10806334431817601</c:v>
                </c:pt>
                <c:pt idx="18">
                  <c:v>-0.168737961498207</c:v>
                </c:pt>
                <c:pt idx="19">
                  <c:v>-0.1866930005145</c:v>
                </c:pt>
                <c:pt idx="20">
                  <c:v>0.190053618256176</c:v>
                </c:pt>
                <c:pt idx="21">
                  <c:v>0.14223594540581899</c:v>
                </c:pt>
                <c:pt idx="22">
                  <c:v>-0.31122420050698202</c:v>
                </c:pt>
                <c:pt idx="23">
                  <c:v>-0.13769045533679</c:v>
                </c:pt>
                <c:pt idx="24">
                  <c:v>0.37636831021986</c:v>
                </c:pt>
                <c:pt idx="25">
                  <c:v>4.8621448788468302E-2</c:v>
                </c:pt>
                <c:pt idx="26">
                  <c:v>-7.6292252583909398E-2</c:v>
                </c:pt>
                <c:pt idx="27">
                  <c:v>-0.148927533484668</c:v>
                </c:pt>
                <c:pt idx="28">
                  <c:v>-0.35308230132945601</c:v>
                </c:pt>
                <c:pt idx="29">
                  <c:v>0.10055908537668599</c:v>
                </c:pt>
                <c:pt idx="30">
                  <c:v>0.20232962099371701</c:v>
                </c:pt>
                <c:pt idx="31">
                  <c:v>-0.25687070301375498</c:v>
                </c:pt>
                <c:pt idx="32">
                  <c:v>-1.4137567958380001E-2</c:v>
                </c:pt>
                <c:pt idx="33">
                  <c:v>0.28570382805972</c:v>
                </c:pt>
                <c:pt idx="34">
                  <c:v>0.26195489301303398</c:v>
                </c:pt>
                <c:pt idx="35">
                  <c:v>-0.22864304832502</c:v>
                </c:pt>
                <c:pt idx="36">
                  <c:v>-0.27366756269109899</c:v>
                </c:pt>
                <c:pt idx="37">
                  <c:v>0.12630139685543201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1A2C-40AE-9095-55EE60D043BD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S =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Sheet1!$A$3:$A$40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</c:strRef>
          </c:cat>
          <c:val>
            <c:numRef>
              <c:f>Sheet1!$J$3:$J$40</c:f>
              <c:numCache>
                <c:formatCode>General</c:formatCode>
                <c:ptCount val="38"/>
                <c:pt idx="0">
                  <c:v>-0.26203396518416999</c:v>
                </c:pt>
                <c:pt idx="1">
                  <c:v>-6.0005368079245398E-2</c:v>
                </c:pt>
                <c:pt idx="2">
                  <c:v>5.2484842619099102E-2</c:v>
                </c:pt>
                <c:pt idx="3">
                  <c:v>-0.48230629401685099</c:v>
                </c:pt>
                <c:pt idx="4">
                  <c:v>-0.39359721894277599</c:v>
                </c:pt>
                <c:pt idx="5">
                  <c:v>0.277733613904874</c:v>
                </c:pt>
                <c:pt idx="6">
                  <c:v>-0.26274872343539901</c:v>
                </c:pt>
                <c:pt idx="7">
                  <c:v>0.14079376913907701</c:v>
                </c:pt>
                <c:pt idx="8">
                  <c:v>-0.28625787288700499</c:v>
                </c:pt>
                <c:pt idx="9">
                  <c:v>0.116996396248879</c:v>
                </c:pt>
                <c:pt idx="10">
                  <c:v>7.9552544267044903E-2</c:v>
                </c:pt>
                <c:pt idx="11">
                  <c:v>-0.25313605021485203</c:v>
                </c:pt>
                <c:pt idx="12">
                  <c:v>-0.33923923522460098</c:v>
                </c:pt>
                <c:pt idx="13">
                  <c:v>0.36408454803953699</c:v>
                </c:pt>
                <c:pt idx="14">
                  <c:v>-0.26871229620988402</c:v>
                </c:pt>
                <c:pt idx="15">
                  <c:v>0.171080608355035</c:v>
                </c:pt>
                <c:pt idx="16">
                  <c:v>0.327777006013726</c:v>
                </c:pt>
                <c:pt idx="17">
                  <c:v>-0.10373779089736899</c:v>
                </c:pt>
                <c:pt idx="18">
                  <c:v>-0.16143870041924999</c:v>
                </c:pt>
                <c:pt idx="19">
                  <c:v>-0.19315554029381801</c:v>
                </c:pt>
                <c:pt idx="20">
                  <c:v>0.17583259179921801</c:v>
                </c:pt>
                <c:pt idx="21">
                  <c:v>0.146612710079774</c:v>
                </c:pt>
                <c:pt idx="22">
                  <c:v>-0.27880400349270901</c:v>
                </c:pt>
                <c:pt idx="23">
                  <c:v>-0.13434058988362399</c:v>
                </c:pt>
                <c:pt idx="24">
                  <c:v>0.35274320042317298</c:v>
                </c:pt>
                <c:pt idx="25">
                  <c:v>-0.115859588435689</c:v>
                </c:pt>
                <c:pt idx="26">
                  <c:v>-9.3581664530405506E-2</c:v>
                </c:pt>
                <c:pt idx="27">
                  <c:v>-0.14655209878113801</c:v>
                </c:pt>
                <c:pt idx="28">
                  <c:v>-0.230918789867576</c:v>
                </c:pt>
                <c:pt idx="29">
                  <c:v>6.5183211497911703E-2</c:v>
                </c:pt>
                <c:pt idx="30">
                  <c:v>0.189689558442828</c:v>
                </c:pt>
                <c:pt idx="31">
                  <c:v>-0.25702014253098299</c:v>
                </c:pt>
                <c:pt idx="32">
                  <c:v>3.7845890708906697E-2</c:v>
                </c:pt>
                <c:pt idx="33">
                  <c:v>0.28066533674641497</c:v>
                </c:pt>
                <c:pt idx="34">
                  <c:v>0.22601824656354</c:v>
                </c:pt>
                <c:pt idx="35">
                  <c:v>-0.19911440660462101</c:v>
                </c:pt>
                <c:pt idx="36">
                  <c:v>-0.28454147221708498</c:v>
                </c:pt>
                <c:pt idx="37">
                  <c:v>6.0662753794001399E-2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2C-40AE-9095-55EE60D043BD}"/>
            </c:ext>
          </c:extLst>
        </c:ser>
        <c:ser>
          <c:idx val="3"/>
          <c:order val="3"/>
          <c:tx>
            <c:strRef>
              <c:f>Sheet1!$M$2</c:f>
              <c:strCache>
                <c:ptCount val="1"/>
                <c:pt idx="0">
                  <c:v>S = 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Sheet1!$A$3:$A$40</c:f>
              <c:strCache>
                <c:ptCount val="38"/>
                <c:pt idx="0">
                  <c:v>nzd0002</c:v>
                </c:pt>
                <c:pt idx="1">
                  <c:v>nzd0011</c:v>
                </c:pt>
                <c:pt idx="2">
                  <c:v>nzd0025</c:v>
                </c:pt>
                <c:pt idx="3">
                  <c:v>nzd0029</c:v>
                </c:pt>
                <c:pt idx="4">
                  <c:v>nzd0036</c:v>
                </c:pt>
                <c:pt idx="5">
                  <c:v>nzd0046</c:v>
                </c:pt>
                <c:pt idx="6">
                  <c:v>nzd0053</c:v>
                </c:pt>
                <c:pt idx="7">
                  <c:v>nzd0054</c:v>
                </c:pt>
                <c:pt idx="8">
                  <c:v>nzd0059</c:v>
                </c:pt>
                <c:pt idx="9">
                  <c:v>nzd0070</c:v>
                </c:pt>
                <c:pt idx="10">
                  <c:v>nzd0075</c:v>
                </c:pt>
                <c:pt idx="11">
                  <c:v>nzd0100</c:v>
                </c:pt>
                <c:pt idx="12">
                  <c:v>nzd0106</c:v>
                </c:pt>
                <c:pt idx="13">
                  <c:v>nzd0115</c:v>
                </c:pt>
                <c:pt idx="14">
                  <c:v>nzd0119</c:v>
                </c:pt>
                <c:pt idx="15">
                  <c:v>nzd0121</c:v>
                </c:pt>
                <c:pt idx="16">
                  <c:v>nzd0161</c:v>
                </c:pt>
                <c:pt idx="17">
                  <c:v>nzd0191</c:v>
                </c:pt>
                <c:pt idx="18">
                  <c:v>nzd0215</c:v>
                </c:pt>
                <c:pt idx="19">
                  <c:v>nzd0231</c:v>
                </c:pt>
                <c:pt idx="20">
                  <c:v>nzd0236</c:v>
                </c:pt>
                <c:pt idx="21">
                  <c:v>nzd0232</c:v>
                </c:pt>
                <c:pt idx="22">
                  <c:v>nzd0240</c:v>
                </c:pt>
                <c:pt idx="23">
                  <c:v>nzd0242</c:v>
                </c:pt>
                <c:pt idx="24">
                  <c:v>nzd0257</c:v>
                </c:pt>
                <c:pt idx="25">
                  <c:v>nzd0263</c:v>
                </c:pt>
                <c:pt idx="26">
                  <c:v>nzd0273</c:v>
                </c:pt>
                <c:pt idx="27">
                  <c:v>nzd0275</c:v>
                </c:pt>
                <c:pt idx="28">
                  <c:v>nzd0277</c:v>
                </c:pt>
                <c:pt idx="29">
                  <c:v>nzd0279</c:v>
                </c:pt>
                <c:pt idx="30">
                  <c:v>nzd0286</c:v>
                </c:pt>
                <c:pt idx="31">
                  <c:v>nzd0295</c:v>
                </c:pt>
                <c:pt idx="32">
                  <c:v>nzd0299</c:v>
                </c:pt>
                <c:pt idx="33">
                  <c:v>nzd0315</c:v>
                </c:pt>
                <c:pt idx="34">
                  <c:v>nzd0321</c:v>
                </c:pt>
                <c:pt idx="35">
                  <c:v>nzd0324</c:v>
                </c:pt>
                <c:pt idx="36">
                  <c:v>nzd0343</c:v>
                </c:pt>
                <c:pt idx="37">
                  <c:v>nzd0348</c:v>
                </c:pt>
              </c:strCache>
            </c:strRef>
          </c:cat>
          <c:val>
            <c:numRef>
              <c:f>Sheet1!$M$3:$M$40</c:f>
              <c:numCache>
                <c:formatCode>General</c:formatCode>
                <c:ptCount val="38"/>
                <c:pt idx="0">
                  <c:v>-0.26116047840912499</c:v>
                </c:pt>
                <c:pt idx="1">
                  <c:v>-5.41047503854006E-2</c:v>
                </c:pt>
                <c:pt idx="2">
                  <c:v>7.2016485230800398E-2</c:v>
                </c:pt>
                <c:pt idx="3">
                  <c:v>-0.50581903388228699</c:v>
                </c:pt>
                <c:pt idx="4">
                  <c:v>-0.42443230056433601</c:v>
                </c:pt>
                <c:pt idx="5">
                  <c:v>0.25065852095741198</c:v>
                </c:pt>
                <c:pt idx="6">
                  <c:v>-0.29171388960790601</c:v>
                </c:pt>
                <c:pt idx="7">
                  <c:v>0.13207503322891301</c:v>
                </c:pt>
                <c:pt idx="8">
                  <c:v>-0.26498761263034099</c:v>
                </c:pt>
                <c:pt idx="9">
                  <c:v>0.112225011991876</c:v>
                </c:pt>
                <c:pt idx="10">
                  <c:v>-4.26207783352687E-2</c:v>
                </c:pt>
                <c:pt idx="11">
                  <c:v>-0.36787993804501801</c:v>
                </c:pt>
                <c:pt idx="12">
                  <c:v>-0.39386357891653201</c:v>
                </c:pt>
                <c:pt idx="13">
                  <c:v>0.36791407611107702</c:v>
                </c:pt>
                <c:pt idx="14">
                  <c:v>-0.32491677798838697</c:v>
                </c:pt>
                <c:pt idx="15">
                  <c:v>0.18123276372210401</c:v>
                </c:pt>
                <c:pt idx="16">
                  <c:v>0.37496447638802599</c:v>
                </c:pt>
                <c:pt idx="17">
                  <c:v>-0.118258701031178</c:v>
                </c:pt>
                <c:pt idx="18">
                  <c:v>-0.18322862108815099</c:v>
                </c:pt>
                <c:pt idx="19">
                  <c:v>-0.20616123778519699</c:v>
                </c:pt>
                <c:pt idx="20">
                  <c:v>0.17862672106420399</c:v>
                </c:pt>
                <c:pt idx="21">
                  <c:v>0.12459765308508799</c:v>
                </c:pt>
                <c:pt idx="22">
                  <c:v>-0.31547942386441902</c:v>
                </c:pt>
                <c:pt idx="23">
                  <c:v>-0.12873662661379201</c:v>
                </c:pt>
                <c:pt idx="24">
                  <c:v>0.39078517446949501</c:v>
                </c:pt>
                <c:pt idx="25">
                  <c:v>-0.133797161010722</c:v>
                </c:pt>
                <c:pt idx="26">
                  <c:v>-0.103366638695593</c:v>
                </c:pt>
                <c:pt idx="27">
                  <c:v>-0.152497868628691</c:v>
                </c:pt>
                <c:pt idx="28">
                  <c:v>-0.27971865406243701</c:v>
                </c:pt>
                <c:pt idx="29">
                  <c:v>9.7926288711576298E-2</c:v>
                </c:pt>
                <c:pt idx="30">
                  <c:v>0.203003632165564</c:v>
                </c:pt>
                <c:pt idx="31">
                  <c:v>-0.25778927759868703</c:v>
                </c:pt>
                <c:pt idx="32">
                  <c:v>5.1658632267071299E-2</c:v>
                </c:pt>
                <c:pt idx="33">
                  <c:v>0.30906772152699102</c:v>
                </c:pt>
                <c:pt idx="34">
                  <c:v>0.26732374236887702</c:v>
                </c:pt>
                <c:pt idx="35">
                  <c:v>-0.213240559664643</c:v>
                </c:pt>
                <c:pt idx="36">
                  <c:v>-0.29546424400938698</c:v>
                </c:pt>
                <c:pt idx="37">
                  <c:v>5.2549763657695897E-2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2C-40AE-9095-55EE60D043BD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845087"/>
        <c:axId val="424845567"/>
        <c:extLst/>
      </c:lineChart>
      <c:catAx>
        <c:axId val="42484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845567"/>
        <c:crosses val="autoZero"/>
        <c:auto val="1"/>
        <c:lblAlgn val="ctr"/>
        <c:lblOffset val="100"/>
        <c:noMultiLvlLbl val="0"/>
      </c:catAx>
      <c:valAx>
        <c:axId val="42484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cross-correlation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8450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927F-91A1-4134-A8E4-9D885F64E588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5671B-A51E-4216-AD91-BB19D5656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9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D2461-3890-E880-087F-1AB53A57D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995B29-C847-BD5F-0D7C-6E2C7F73BE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9CCA79-7CC7-DCF6-567D-F20316BDA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17201-F907-0D63-10E6-E2C4D8D05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5671B-A51E-4216-AD91-BB19D56560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5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4C9E1-1EEB-5469-6C52-A098EEB17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389D11-A8F5-7A36-99D8-B1B2258BC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43C7A70-8E14-7324-33F4-882B84F31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3242A0-D755-4656-F0D1-05A66E79E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5671B-A51E-4216-AD91-BB19D56560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1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5671B-A51E-4216-AD91-BB19D56560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5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1F89D-D41F-9C5E-1E91-31BFAF955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5AABE4-CCFF-1AC0-A268-632FD713F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EFB727-6A75-C3FC-78FF-2CE3CF888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992D1-D756-9DB9-3F9A-F27F1F611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5671B-A51E-4216-AD91-BB19D56560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7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2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9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54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8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3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9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66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4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9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9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9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663D32-6D6B-424A-9EA3-D81C6DBF3A44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28EC1C-3F59-4BB6-9EAB-778C517A6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4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48651-916B-6310-1716-B95CD815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1FC85-8785-8850-2192-73579BEF67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cap="none" dirty="0"/>
              <a:t>How to determine the study period — whether to use the full time series or extract a specific time window.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cap="none" dirty="0"/>
              <a:t>How to choose an appropriate smoothing parameter </a:t>
            </a:r>
            <a:r>
              <a:rPr lang="en-US" altLang="zh-CN" i="1" cap="none" dirty="0"/>
              <a:t>s</a:t>
            </a:r>
            <a:r>
              <a:rPr lang="en-US" altLang="zh-CN" cap="none" dirty="0"/>
              <a:t> — whether to use adaptive smoothing, no smoothing, or a fixed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cap="none" dirty="0"/>
              <a:t>Introduce additional climate indices (</a:t>
            </a:r>
            <a:r>
              <a:rPr lang="en-US" altLang="zh-CN" cap="none" dirty="0" err="1"/>
              <a:t>iod</a:t>
            </a:r>
            <a:r>
              <a:rPr lang="en-US" altLang="zh-CN" cap="none" dirty="0"/>
              <a:t>, </a:t>
            </a:r>
            <a:r>
              <a:rPr lang="en-US" altLang="zh-CN" cap="none" dirty="0" err="1"/>
              <a:t>zw3</a:t>
            </a:r>
            <a:r>
              <a:rPr lang="en-US" altLang="zh-CN" cap="none" dirty="0"/>
              <a:t>, </a:t>
            </a:r>
            <a:r>
              <a:rPr lang="en-US" altLang="zh-CN" cap="none" dirty="0" err="1"/>
              <a:t>sam</a:t>
            </a:r>
            <a:r>
              <a:rPr lang="en-US" altLang="zh-CN" cap="none" dirty="0"/>
              <a:t>, etc.) And apply unsupervised learning to explore the relationships among them.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50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C5FE-214E-1175-5763-B8CA0EAE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6B8922-6EB2-14EB-1C78-800BDD90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99" y="160194"/>
            <a:ext cx="11278851" cy="676883"/>
          </a:xfrm>
        </p:spPr>
        <p:txBody>
          <a:bodyPr>
            <a:normAutofit fontScale="90000"/>
          </a:bodyPr>
          <a:lstStyle/>
          <a:p>
            <a:r>
              <a:rPr lang="en-US" altLang="zh-CN" cap="none" dirty="0">
                <a:latin typeface="Times New Roman" panose="02020603050405020304" pitchFamily="18" charset="0"/>
              </a:rPr>
              <a:t>Remove long-term mean</a:t>
            </a:r>
            <a:r>
              <a:rPr lang="en-US" altLang="zh-CN" cap="none" dirty="0"/>
              <a:t>, Detrend, Monthly mean anomalies </a:t>
            </a:r>
            <a:r>
              <a:rPr lang="en-US" altLang="zh-CN" cap="none" dirty="0">
                <a:latin typeface="Times New Roman" panose="02020603050405020304" pitchFamily="18" charset="0"/>
              </a:rPr>
              <a:t>	</a:t>
            </a:r>
            <a:endParaRPr lang="zh-CN" altLang="en-US" cap="none" dirty="0"/>
          </a:p>
        </p:txBody>
      </p:sp>
      <p:pic>
        <p:nvPicPr>
          <p:cNvPr id="7" name="图片 6" descr="图表, 直方图&#10;&#10;AI 生成的内容可能不正确。">
            <a:extLst>
              <a:ext uri="{FF2B5EF4-FFF2-40B4-BE49-F238E27FC236}">
                <a16:creationId xmlns:a16="http://schemas.microsoft.com/office/drawing/2014/main" id="{3531943A-9D09-E2D4-D85A-5D41B73B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7721" b="5853"/>
          <a:stretch/>
        </p:blipFill>
        <p:spPr>
          <a:xfrm>
            <a:off x="66051" y="1895674"/>
            <a:ext cx="5200218" cy="1824443"/>
          </a:xfrm>
          <a:prstGeom prst="rect">
            <a:avLst/>
          </a:prstGeom>
        </p:spPr>
      </p:pic>
      <p:pic>
        <p:nvPicPr>
          <p:cNvPr id="9" name="图片 8" descr="图表, 折线图&#10;&#10;AI 生成的内容可能不正确。">
            <a:extLst>
              <a:ext uri="{FF2B5EF4-FFF2-40B4-BE49-F238E27FC236}">
                <a16:creationId xmlns:a16="http://schemas.microsoft.com/office/drawing/2014/main" id="{AFDDF111-9036-5C87-9F4B-05EE4BE98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8879" b="7598"/>
          <a:stretch/>
        </p:blipFill>
        <p:spPr>
          <a:xfrm>
            <a:off x="6861814" y="1779401"/>
            <a:ext cx="5330186" cy="1824442"/>
          </a:xfrm>
          <a:prstGeom prst="rect">
            <a:avLst/>
          </a:prstGeom>
        </p:spPr>
      </p:pic>
      <p:pic>
        <p:nvPicPr>
          <p:cNvPr id="11" name="图片 10" descr="图表&#10;&#10;AI 生成的内容可能不正确。">
            <a:extLst>
              <a:ext uri="{FF2B5EF4-FFF2-40B4-BE49-F238E27FC236}">
                <a16:creationId xmlns:a16="http://schemas.microsoft.com/office/drawing/2014/main" id="{BC9D1C4A-A2BA-1086-1644-A1813348B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t="8357" b="6173"/>
          <a:stretch/>
        </p:blipFill>
        <p:spPr>
          <a:xfrm>
            <a:off x="6685687" y="4855128"/>
            <a:ext cx="5255278" cy="1833377"/>
          </a:xfrm>
          <a:prstGeom prst="rect">
            <a:avLst/>
          </a:prstGeom>
        </p:spPr>
      </p:pic>
      <p:pic>
        <p:nvPicPr>
          <p:cNvPr id="13" name="图片 12" descr="图表, 折线图, 直方图&#10;&#10;AI 生成的内容可能不正确。">
            <a:extLst>
              <a:ext uri="{FF2B5EF4-FFF2-40B4-BE49-F238E27FC236}">
                <a16:creationId xmlns:a16="http://schemas.microsoft.com/office/drawing/2014/main" id="{946114BF-06B7-7558-49B1-AC102593F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7788" b="7313"/>
          <a:stretch/>
        </p:blipFill>
        <p:spPr>
          <a:xfrm>
            <a:off x="161686" y="4864062"/>
            <a:ext cx="5255278" cy="1824443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59A025EC-2951-BA1F-7AB3-5C2C21C23136}"/>
              </a:ext>
            </a:extLst>
          </p:cNvPr>
          <p:cNvSpPr/>
          <p:nvPr/>
        </p:nvSpPr>
        <p:spPr>
          <a:xfrm>
            <a:off x="5475833" y="2609945"/>
            <a:ext cx="1158647" cy="2797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339BE328-3111-31A8-8B42-BBEE16CFC47A}"/>
              </a:ext>
            </a:extLst>
          </p:cNvPr>
          <p:cNvSpPr/>
          <p:nvPr/>
        </p:nvSpPr>
        <p:spPr>
          <a:xfrm>
            <a:off x="7598016" y="3694135"/>
            <a:ext cx="242675" cy="1070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5C1C2F4-17A2-48EC-4FD0-F730673143A2}"/>
              </a:ext>
            </a:extLst>
          </p:cNvPr>
          <p:cNvSpPr/>
          <p:nvPr/>
        </p:nvSpPr>
        <p:spPr>
          <a:xfrm rot="5400000">
            <a:off x="5883526" y="5248888"/>
            <a:ext cx="343262" cy="10976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4DCD83C-CBAA-99DA-50E4-D43946A26E68}"/>
                  </a:ext>
                </a:extLst>
              </p:cNvPr>
              <p:cNvSpPr txBox="1"/>
              <p:nvPr/>
            </p:nvSpPr>
            <p:spPr>
              <a:xfrm>
                <a:off x="2989864" y="896995"/>
                <a:ext cx="68462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−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/>
                  <a:t> represents the overall mean over the entire period, which shifts the series to a "zero-based" reference, making it easier to compare the magnitude of variations across different transects.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4DCD83C-CBAA-99DA-50E4-D43946A2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864" y="896995"/>
                <a:ext cx="6846286" cy="923330"/>
              </a:xfrm>
              <a:prstGeom prst="rect">
                <a:avLst/>
              </a:prstGeom>
              <a:blipFill>
                <a:blip r:embed="rId6"/>
                <a:stretch>
                  <a:fillRect l="-712" t="-3289" r="-1246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8407A3-FB19-2883-B9C1-01C7676D024A}"/>
                  </a:ext>
                </a:extLst>
              </p:cNvPr>
              <p:cNvSpPr txBox="1"/>
              <p:nvPr/>
            </p:nvSpPr>
            <p:spPr>
              <a:xfrm>
                <a:off x="161686" y="3810410"/>
                <a:ext cx="6861813" cy="124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𝐴𝑛𝑜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By subtracting the multi-year monthly climatology, the seasonal cycle and long-term background are removed, allowing the anomalies—rather than the “normal” seasonal variations—to be more clearly reflected. 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8407A3-FB19-2883-B9C1-01C7676D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86" y="3810410"/>
                <a:ext cx="6861813" cy="1245597"/>
              </a:xfrm>
              <a:prstGeom prst="rect">
                <a:avLst/>
              </a:prstGeom>
              <a:blipFill>
                <a:blip r:embed="rId7"/>
                <a:stretch>
                  <a:fillRect l="-800" r="-1689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6137B0-996A-2FBF-3DE5-CA599E5F7935}"/>
                  </a:ext>
                </a:extLst>
              </p:cNvPr>
              <p:cNvSpPr txBox="1"/>
              <p:nvPr/>
            </p:nvSpPr>
            <p:spPr>
              <a:xfrm>
                <a:off x="7911058" y="3632837"/>
                <a:ext cx="42148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Remove the long-term rising or declining trend to focus on interannual and seasonal fluctuations as well as event-driven signals. 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6137B0-996A-2FBF-3DE5-CA599E5F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58" y="3632837"/>
                <a:ext cx="4214891" cy="1200329"/>
              </a:xfrm>
              <a:prstGeom prst="rect">
                <a:avLst/>
              </a:prstGeom>
              <a:blipFill>
                <a:blip r:embed="rId8"/>
                <a:stretch>
                  <a:fillRect l="-130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62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63133B-FC14-5456-DB89-10C6E05D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3717"/>
            <a:ext cx="10364451" cy="626083"/>
          </a:xfrm>
        </p:spPr>
        <p:txBody>
          <a:bodyPr/>
          <a:lstStyle/>
          <a:p>
            <a:r>
              <a:rPr lang="en-US" altLang="zh-CN" cap="none" dirty="0"/>
              <a:t>Significant data: Trend</a:t>
            </a:r>
            <a:r>
              <a:rPr lang="en-US" altLang="zh-CN" cap="none" dirty="0">
                <a:latin typeface="Times New Roman" panose="02020603050405020304" pitchFamily="18" charset="0"/>
              </a:rPr>
              <a:t>	</a:t>
            </a:r>
            <a:endParaRPr lang="zh-CN" altLang="en-US" cap="none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CD96C3D-B1E9-DC25-6A43-ECF347E770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786" y="1107546"/>
            <a:ext cx="7105191" cy="4413991"/>
          </a:xfrm>
        </p:spPr>
      </p:pic>
      <p:pic>
        <p:nvPicPr>
          <p:cNvPr id="9" name="图片 8" descr="表格&#10;&#10;AI 生成的内容可能不正确。">
            <a:extLst>
              <a:ext uri="{FF2B5EF4-FFF2-40B4-BE49-F238E27FC236}">
                <a16:creationId xmlns:a16="http://schemas.microsoft.com/office/drawing/2014/main" id="{2BFAA845-7C9D-A36F-A5D2-8ABF3C71A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42" b="24244"/>
          <a:stretch/>
        </p:blipFill>
        <p:spPr>
          <a:xfrm>
            <a:off x="6186723" y="2917996"/>
            <a:ext cx="5822491" cy="38401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679837-4327-67BB-DBDE-537F855EF7DB}"/>
              </a:ext>
            </a:extLst>
          </p:cNvPr>
          <p:cNvSpPr txBox="1"/>
          <p:nvPr/>
        </p:nvSpPr>
        <p:spPr>
          <a:xfrm>
            <a:off x="7505700" y="1051735"/>
            <a:ext cx="4629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detrending the selected coastlines, transects with an </a:t>
            </a:r>
            <a:r>
              <a:rPr lang="en-US" altLang="zh-CN" dirty="0" err="1"/>
              <a:t>R²</a:t>
            </a:r>
            <a:r>
              <a:rPr lang="en-US" altLang="zh-CN" dirty="0"/>
              <a:t> score greater than 0.05 were filtered to ensure the reliability of the processed data. The average variation of these filtered transects was then used to represent the overall coastline change.</a:t>
            </a:r>
          </a:p>
        </p:txBody>
      </p:sp>
    </p:spTree>
    <p:extLst>
      <p:ext uri="{BB962C8B-B14F-4D97-AF65-F5344CB8AC3E}">
        <p14:creationId xmlns:p14="http://schemas.microsoft.com/office/powerpoint/2010/main" val="400640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B3A06-F58A-8CDD-6ACD-A1F036A83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6EDB040-94E6-5CF9-7AD4-A1C8AF3D2ADD}"/>
              </a:ext>
            </a:extLst>
          </p:cNvPr>
          <p:cNvSpPr/>
          <p:nvPr/>
        </p:nvSpPr>
        <p:spPr>
          <a:xfrm>
            <a:off x="285750" y="837077"/>
            <a:ext cx="11722100" cy="5860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E8E24F4-4841-0817-DF99-40BE16DD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99" y="160194"/>
            <a:ext cx="11278851" cy="676883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The improvement after process</a:t>
            </a:r>
            <a:endParaRPr lang="zh-CN" altLang="en-US" cap="none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B18102D6-267D-765E-C7D1-6CD923EB9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162959"/>
              </p:ext>
            </p:extLst>
          </p:nvPr>
        </p:nvGraphicFramePr>
        <p:xfrm>
          <a:off x="762000" y="1092200"/>
          <a:ext cx="9675812" cy="51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01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B4E5C-CF19-D92D-E0BE-D0DC7A264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B00AAA0-5FEC-2066-8EF6-535D1B801D24}"/>
              </a:ext>
            </a:extLst>
          </p:cNvPr>
          <p:cNvSpPr/>
          <p:nvPr/>
        </p:nvSpPr>
        <p:spPr>
          <a:xfrm>
            <a:off x="285750" y="837077"/>
            <a:ext cx="11722100" cy="5860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D6D176-F280-3F44-9009-41D17F65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99" y="160194"/>
            <a:ext cx="11278851" cy="676883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The improvement after process</a:t>
            </a:r>
            <a:endParaRPr lang="zh-CN" altLang="en-US" cap="none" dirty="0"/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CB6E7DE-642F-0803-78AC-17C9F13D7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461493"/>
              </p:ext>
            </p:extLst>
          </p:nvPr>
        </p:nvGraphicFramePr>
        <p:xfrm>
          <a:off x="1181100" y="1276349"/>
          <a:ext cx="9272587" cy="4852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091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16CC-4320-A63A-082B-578F6343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8EDA19-6E3F-1E41-8524-EA833EA57AB9}"/>
              </a:ext>
            </a:extLst>
          </p:cNvPr>
          <p:cNvSpPr/>
          <p:nvPr/>
        </p:nvSpPr>
        <p:spPr>
          <a:xfrm>
            <a:off x="285750" y="837077"/>
            <a:ext cx="11722100" cy="5860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94A787-C652-F873-C483-A0C1AB36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99" y="160194"/>
            <a:ext cx="11278851" cy="676883"/>
          </a:xfrm>
        </p:spPr>
        <p:txBody>
          <a:bodyPr>
            <a:normAutofit/>
          </a:bodyPr>
          <a:lstStyle/>
          <a:p>
            <a:r>
              <a:rPr lang="en-US" altLang="zh-CN" cap="none" dirty="0">
                <a:latin typeface="Times New Roman" panose="02020603050405020304" pitchFamily="18" charset="0"/>
              </a:rPr>
              <a:t>Smooth parameter S influence</a:t>
            </a:r>
            <a:endParaRPr lang="zh-CN" altLang="en-US" cap="none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164920CF-EE9D-69DD-A393-4197F916A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42949"/>
              </p:ext>
            </p:extLst>
          </p:nvPr>
        </p:nvGraphicFramePr>
        <p:xfrm>
          <a:off x="368300" y="958850"/>
          <a:ext cx="11537950" cy="5738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638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19E4C-9C01-87E2-93B2-864E024FA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CE8A84-A6FE-67F7-6C35-B53F13ECC097}"/>
              </a:ext>
            </a:extLst>
          </p:cNvPr>
          <p:cNvSpPr/>
          <p:nvPr/>
        </p:nvSpPr>
        <p:spPr>
          <a:xfrm>
            <a:off x="285750" y="837077"/>
            <a:ext cx="11722100" cy="5860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D12A7C3-7067-82F8-26B2-DE70B57E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99" y="160194"/>
            <a:ext cx="11278851" cy="676883"/>
          </a:xfrm>
        </p:spPr>
        <p:txBody>
          <a:bodyPr>
            <a:normAutofit/>
          </a:bodyPr>
          <a:lstStyle/>
          <a:p>
            <a:r>
              <a:rPr lang="en-US" altLang="zh-CN" cap="none" dirty="0">
                <a:latin typeface="Times New Roman" panose="02020603050405020304" pitchFamily="18" charset="0"/>
              </a:rPr>
              <a:t>Smooth parameter S influence</a:t>
            </a:r>
            <a:endParaRPr lang="zh-CN" altLang="en-US" cap="none" dirty="0"/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64920CF-EE9D-69DD-A393-4197F916A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631077"/>
              </p:ext>
            </p:extLst>
          </p:nvPr>
        </p:nvGraphicFramePr>
        <p:xfrm>
          <a:off x="367674" y="935573"/>
          <a:ext cx="11558252" cy="566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637701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3562</TotalTime>
  <Words>303</Words>
  <Application>Microsoft Office PowerPoint</Application>
  <PresentationFormat>宽屏</PresentationFormat>
  <Paragraphs>28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Cambria Math</vt:lpstr>
      <vt:lpstr>Times New Roman</vt:lpstr>
      <vt:lpstr>Tw Cen MT</vt:lpstr>
      <vt:lpstr>水滴</vt:lpstr>
      <vt:lpstr>Question</vt:lpstr>
      <vt:lpstr>Remove long-term mean, Detrend, Monthly mean anomalies  </vt:lpstr>
      <vt:lpstr>Significant data: Trend </vt:lpstr>
      <vt:lpstr>The improvement after process</vt:lpstr>
      <vt:lpstr>The improvement after process</vt:lpstr>
      <vt:lpstr>Smooth parameter S influence</vt:lpstr>
      <vt:lpstr>Smooth parameter S influence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 Liu</dc:creator>
  <cp:lastModifiedBy>Chang Liu</cp:lastModifiedBy>
  <cp:revision>9</cp:revision>
  <dcterms:created xsi:type="dcterms:W3CDTF">2025-10-06T21:32:51Z</dcterms:created>
  <dcterms:modified xsi:type="dcterms:W3CDTF">2025-10-11T07:55:37Z</dcterms:modified>
</cp:coreProperties>
</file>