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5" r:id="rId7"/>
    <p:sldId id="268" r:id="rId8"/>
    <p:sldId id="283" r:id="rId9"/>
    <p:sldId id="266" r:id="rId10"/>
    <p:sldId id="267" r:id="rId11"/>
    <p:sldId id="270" r:id="rId12"/>
    <p:sldId id="275" r:id="rId13"/>
    <p:sldId id="269" r:id="rId14"/>
    <p:sldId id="282" r:id="rId15"/>
    <p:sldId id="276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ysClr val="window" lastClr="FFFFFF">
                <a:alpha val="50000"/>
              </a:sysClr>
            </a:solidFill>
            <a:ln w="19050">
              <a:noFill/>
            </a:ln>
          </c:spPr>
          <c:dPt>
            <c:idx val="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AC9-4ED0-82A0-BC561760DDD8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AC9-4ED0-82A0-BC561760DDD8}"/>
              </c:ext>
            </c:extLst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AC9-4ED0-82A0-BC561760DDD8}"/>
              </c:ext>
            </c:extLst>
          </c:dPt>
          <c:dPt>
            <c:idx val="3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AC9-4ED0-82A0-BC561760DDD8}"/>
              </c:ext>
            </c:extLst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2AC9-4ED0-82A0-BC561760DDD8}"/>
              </c:ext>
            </c:extLst>
          </c:dPt>
          <c:dPt>
            <c:idx val="5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2AC9-4ED0-82A0-BC561760DDD8}"/>
              </c:ext>
            </c:extLst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2AC9-4ED0-82A0-BC561760DDD8}"/>
              </c:ext>
            </c:extLst>
          </c:dPt>
          <c:dPt>
            <c:idx val="7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2AC9-4ED0-82A0-BC561760DDD8}"/>
              </c:ext>
            </c:extLst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2AC9-4ED0-82A0-BC561760DDD8}"/>
              </c:ext>
            </c:extLst>
          </c:dPt>
          <c:dPt>
            <c:idx val="9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2AC9-4ED0-82A0-BC561760DDD8}"/>
              </c:ext>
            </c:extLst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2AC9-4ED0-82A0-BC561760DDD8}"/>
              </c:ext>
            </c:extLst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2AC9-4ED0-82A0-BC561760DDD8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8-2AC9-4ED0-82A0-BC561760DD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ysClr val="window" lastClr="FFFFFF">
                <a:alpha val="50000"/>
              </a:sysClr>
            </a:solidFill>
            <a:ln w="19050">
              <a:noFill/>
            </a:ln>
          </c:spPr>
          <c:dPt>
            <c:idx val="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A-2AC9-4ED0-82A0-BC561760DDD8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C-2AC9-4ED0-82A0-BC561760DDD8}"/>
              </c:ext>
            </c:extLst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E-2AC9-4ED0-82A0-BC561760DDD8}"/>
              </c:ext>
            </c:extLst>
          </c:dPt>
          <c:dPt>
            <c:idx val="3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0-2AC9-4ED0-82A0-BC561760DDD8}"/>
              </c:ext>
            </c:extLst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2-2AC9-4ED0-82A0-BC561760DDD8}"/>
              </c:ext>
            </c:extLst>
          </c:dPt>
          <c:dPt>
            <c:idx val="5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4-2AC9-4ED0-82A0-BC561760DDD8}"/>
              </c:ext>
            </c:extLst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6-2AC9-4ED0-82A0-BC561760DDD8}"/>
              </c:ext>
            </c:extLst>
          </c:dPt>
          <c:dPt>
            <c:idx val="7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8-2AC9-4ED0-82A0-BC561760DDD8}"/>
              </c:ext>
            </c:extLst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A-2AC9-4ED0-82A0-BC561760DDD8}"/>
              </c:ext>
            </c:extLst>
          </c:dPt>
          <c:dPt>
            <c:idx val="9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C-2AC9-4ED0-82A0-BC561760DDD8}"/>
              </c:ext>
            </c:extLst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E-2AC9-4ED0-82A0-BC561760DDD8}"/>
              </c:ext>
            </c:extLst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0-2AC9-4ED0-82A0-BC561760DDD8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31-2AC9-4ED0-82A0-BC561760DD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ysClr val="window" lastClr="FFFFFF">
                <a:alpha val="50000"/>
              </a:sysClr>
            </a:solidFill>
            <a:ln w="19050">
              <a:noFill/>
            </a:ln>
          </c:spPr>
          <c:dPt>
            <c:idx val="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3-2AC9-4ED0-82A0-BC561760DDD8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5-2AC9-4ED0-82A0-BC561760DDD8}"/>
              </c:ext>
            </c:extLst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7-2AC9-4ED0-82A0-BC561760DDD8}"/>
              </c:ext>
            </c:extLst>
          </c:dPt>
          <c:dPt>
            <c:idx val="3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9-2AC9-4ED0-82A0-BC561760DDD8}"/>
              </c:ext>
            </c:extLst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B-2AC9-4ED0-82A0-BC561760DDD8}"/>
              </c:ext>
            </c:extLst>
          </c:dPt>
          <c:dPt>
            <c:idx val="5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D-2AC9-4ED0-82A0-BC561760DDD8}"/>
              </c:ext>
            </c:extLst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F-2AC9-4ED0-82A0-BC561760DDD8}"/>
              </c:ext>
            </c:extLst>
          </c:dPt>
          <c:dPt>
            <c:idx val="7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1-2AC9-4ED0-82A0-BC561760DDD8}"/>
              </c:ext>
            </c:extLst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3-2AC9-4ED0-82A0-BC561760DDD8}"/>
              </c:ext>
            </c:extLst>
          </c:dPt>
          <c:dPt>
            <c:idx val="9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5-2AC9-4ED0-82A0-BC561760DDD8}"/>
              </c:ext>
            </c:extLst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7-2AC9-4ED0-82A0-BC561760DDD8}"/>
              </c:ext>
            </c:extLst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9-2AC9-4ED0-82A0-BC561760DDD8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4A-2AC9-4ED0-82A0-BC561760DDD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ysClr val="window" lastClr="FFFFFF">
                <a:alpha val="50000"/>
              </a:sysClr>
            </a:solidFill>
            <a:ln w="19050">
              <a:noFill/>
            </a:ln>
          </c:spPr>
          <c:dPt>
            <c:idx val="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C-2AC9-4ED0-82A0-BC561760DDD8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E-2AC9-4ED0-82A0-BC561760DDD8}"/>
              </c:ext>
            </c:extLst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0-2AC9-4ED0-82A0-BC561760DDD8}"/>
              </c:ext>
            </c:extLst>
          </c:dPt>
          <c:dPt>
            <c:idx val="3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2-2AC9-4ED0-82A0-BC561760DDD8}"/>
              </c:ext>
            </c:extLst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4-2AC9-4ED0-82A0-BC561760DDD8}"/>
              </c:ext>
            </c:extLst>
          </c:dPt>
          <c:dPt>
            <c:idx val="5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6-2AC9-4ED0-82A0-BC561760DDD8}"/>
              </c:ext>
            </c:extLst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8-2AC9-4ED0-82A0-BC561760DDD8}"/>
              </c:ext>
            </c:extLst>
          </c:dPt>
          <c:dPt>
            <c:idx val="7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A-2AC9-4ED0-82A0-BC561760DDD8}"/>
              </c:ext>
            </c:extLst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C-2AC9-4ED0-82A0-BC561760DDD8}"/>
              </c:ext>
            </c:extLst>
          </c:dPt>
          <c:dPt>
            <c:idx val="9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E-2AC9-4ED0-82A0-BC561760DDD8}"/>
              </c:ext>
            </c:extLst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60-2AC9-4ED0-82A0-BC561760DDD8}"/>
              </c:ext>
            </c:extLst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62-2AC9-4ED0-82A0-BC561760DDD8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63-2AC9-4ED0-82A0-BC561760DDD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65-2AC9-4ED0-82A0-BC561760DDD8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67-2AC9-4ED0-82A0-BC561760DDD8}"/>
              </c:ext>
            </c:extLst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69-2AC9-4ED0-82A0-BC561760DDD8}"/>
              </c:ext>
            </c:extLst>
          </c:dPt>
          <c:dPt>
            <c:idx val="3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6B-2AC9-4ED0-82A0-BC561760DDD8}"/>
              </c:ext>
            </c:extLst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6D-2AC9-4ED0-82A0-BC561760DDD8}"/>
              </c:ext>
            </c:extLst>
          </c:dPt>
          <c:dPt>
            <c:idx val="5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6F-2AC9-4ED0-82A0-BC561760DDD8}"/>
              </c:ext>
            </c:extLst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71-2AC9-4ED0-82A0-BC561760DDD8}"/>
              </c:ext>
            </c:extLst>
          </c:dPt>
          <c:dPt>
            <c:idx val="7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73-2AC9-4ED0-82A0-BC561760DDD8}"/>
              </c:ext>
            </c:extLst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75-2AC9-4ED0-82A0-BC561760DDD8}"/>
              </c:ext>
            </c:extLst>
          </c:dPt>
          <c:dPt>
            <c:idx val="9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77-2AC9-4ED0-82A0-BC561760DDD8}"/>
              </c:ext>
            </c:extLst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79-2AC9-4ED0-82A0-BC561760DDD8}"/>
              </c:ext>
            </c:extLst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7B-2AC9-4ED0-82A0-BC561760DDD8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7C-2AC9-4ED0-82A0-BC561760DDD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7E-2AC9-4ED0-82A0-BC561760DDD8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80-2AC9-4ED0-82A0-BC561760DDD8}"/>
              </c:ext>
            </c:extLst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82-2AC9-4ED0-82A0-BC561760DDD8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84-2AC9-4ED0-82A0-BC561760DDD8}"/>
              </c:ext>
            </c:extLst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86-2AC9-4ED0-82A0-BC561760DDD8}"/>
              </c:ext>
            </c:extLst>
          </c:dPt>
          <c:dPt>
            <c:idx val="5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88-2AC9-4ED0-82A0-BC561760DDD8}"/>
              </c:ext>
            </c:extLst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8A-2AC9-4ED0-82A0-BC561760DDD8}"/>
              </c:ext>
            </c:extLst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8C-2AC9-4ED0-82A0-BC561760DDD8}"/>
              </c:ext>
            </c:extLst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8E-2AC9-4ED0-82A0-BC561760DDD8}"/>
              </c:ext>
            </c:extLst>
          </c:dPt>
          <c:dPt>
            <c:idx val="9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90-2AC9-4ED0-82A0-BC561760DDD8}"/>
              </c:ext>
            </c:extLst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92-2AC9-4ED0-82A0-BC561760DDD8}"/>
              </c:ext>
            </c:extLst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94-2AC9-4ED0-82A0-BC561760DDD8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Sheet1!$G$2:$G$13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95-2AC9-4ED0-82A0-BC561760DDD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97-2AC9-4ED0-82A0-BC561760DDD8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99-2AC9-4ED0-82A0-BC561760DDD8}"/>
              </c:ext>
            </c:extLst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9B-2AC9-4ED0-82A0-BC561760DDD8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9D-2AC9-4ED0-82A0-BC561760DDD8}"/>
              </c:ext>
            </c:extLst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9F-2AC9-4ED0-82A0-BC561760DDD8}"/>
              </c:ext>
            </c:extLst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A1-2AC9-4ED0-82A0-BC561760DDD8}"/>
              </c:ext>
            </c:extLst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A3-2AC9-4ED0-82A0-BC561760DDD8}"/>
              </c:ext>
            </c:extLst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A5-2AC9-4ED0-82A0-BC561760DDD8}"/>
              </c:ext>
            </c:extLst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A7-2AC9-4ED0-82A0-BC561760DDD8}"/>
              </c:ext>
            </c:extLst>
          </c:dPt>
          <c:dPt>
            <c:idx val="9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A9-2AC9-4ED0-82A0-BC561760DDD8}"/>
              </c:ext>
            </c:extLst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AB-2AC9-4ED0-82A0-BC561760DDD8}"/>
              </c:ext>
            </c:extLst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AD-2AC9-4ED0-82A0-BC561760DDD8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Sheet1!$H$2:$H$13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AE-2AC9-4ED0-82A0-BC561760DDD8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8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B0-2AC9-4ED0-82A0-BC561760DDD8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B2-2AC9-4ED0-82A0-BC561760DDD8}"/>
              </c:ext>
            </c:extLst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B4-2AC9-4ED0-82A0-BC561760DDD8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B6-2AC9-4ED0-82A0-BC561760DDD8}"/>
              </c:ext>
            </c:extLst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B8-2AC9-4ED0-82A0-BC561760DDD8}"/>
              </c:ext>
            </c:extLst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BA-2AC9-4ED0-82A0-BC561760DDD8}"/>
              </c:ext>
            </c:extLst>
          </c:dPt>
          <c:dPt>
            <c:idx val="6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BC-2AC9-4ED0-82A0-BC561760DDD8}"/>
              </c:ext>
            </c:extLst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BE-2AC9-4ED0-82A0-BC561760DDD8}"/>
              </c:ext>
            </c:extLst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C0-2AC9-4ED0-82A0-BC561760DDD8}"/>
              </c:ext>
            </c:extLst>
          </c:dPt>
          <c:dPt>
            <c:idx val="9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C2-2AC9-4ED0-82A0-BC561760DDD8}"/>
              </c:ext>
            </c:extLst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C4-2AC9-4ED0-82A0-BC561760DDD8}"/>
              </c:ext>
            </c:extLst>
          </c:dPt>
          <c:dPt>
            <c:idx val="11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C6-2AC9-4ED0-82A0-BC561760DDD8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Sheet1!$I$2:$I$13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C7-2AC9-4ED0-82A0-BC561760DDD8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9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C9-2AC9-4ED0-82A0-BC561760DDD8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CB-2AC9-4ED0-82A0-BC561760DDD8}"/>
              </c:ext>
            </c:extLst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CD-2AC9-4ED0-82A0-BC561760DDD8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CF-2AC9-4ED0-82A0-BC561760DDD8}"/>
              </c:ext>
            </c:extLst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D1-2AC9-4ED0-82A0-BC561760DDD8}"/>
              </c:ext>
            </c:extLst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D3-2AC9-4ED0-82A0-BC561760DDD8}"/>
              </c:ext>
            </c:extLst>
          </c:dPt>
          <c:dPt>
            <c:idx val="6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D5-2AC9-4ED0-82A0-BC561760DDD8}"/>
              </c:ext>
            </c:extLst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D7-2AC9-4ED0-82A0-BC561760DDD8}"/>
              </c:ext>
            </c:extLst>
          </c:dPt>
          <c:dPt>
            <c:idx val="8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D9-2AC9-4ED0-82A0-BC561760DDD8}"/>
              </c:ext>
            </c:extLst>
          </c:dPt>
          <c:dPt>
            <c:idx val="9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DB-2AC9-4ED0-82A0-BC561760DDD8}"/>
              </c:ext>
            </c:extLst>
          </c:dPt>
          <c:dPt>
            <c:idx val="10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DD-2AC9-4ED0-82A0-BC561760DDD8}"/>
              </c:ext>
            </c:extLst>
          </c:dPt>
          <c:dPt>
            <c:idx val="11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DF-2AC9-4ED0-82A0-BC561760DDD8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Sheet1!$J$2:$J$13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E0-2AC9-4ED0-82A0-BC561760D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1"/>
      </c:doughnutChart>
      <c:doughnutChart>
        <c:varyColors val="1"/>
        <c:ser>
          <c:idx val="9"/>
          <c:order val="9"/>
          <c:tx>
            <c:strRef>
              <c:f>Sheet1!$K$1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5B9BD5">
                <a:alpha val="20000"/>
              </a:srgbClr>
            </a:solidFill>
            <a:ln w="19050">
              <a:noFill/>
            </a:ln>
          </c:spPr>
          <c:dPt>
            <c:idx val="0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E2-2AC9-4ED0-82A0-BC561760DDD8}"/>
              </c:ext>
            </c:extLst>
          </c:dPt>
          <c:dPt>
            <c:idx val="1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E4-2AC9-4ED0-82A0-BC561760DDD8}"/>
              </c:ext>
            </c:extLst>
          </c:dPt>
          <c:dPt>
            <c:idx val="2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E6-2AC9-4ED0-82A0-BC561760DDD8}"/>
              </c:ext>
            </c:extLst>
          </c:dPt>
          <c:dPt>
            <c:idx val="3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E8-2AC9-4ED0-82A0-BC561760DDD8}"/>
              </c:ext>
            </c:extLst>
          </c:dPt>
          <c:dPt>
            <c:idx val="4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EA-2AC9-4ED0-82A0-BC561760DDD8}"/>
              </c:ext>
            </c:extLst>
          </c:dPt>
          <c:dPt>
            <c:idx val="5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EC-2AC9-4ED0-82A0-BC561760DDD8}"/>
              </c:ext>
            </c:extLst>
          </c:dPt>
          <c:dPt>
            <c:idx val="6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EE-2AC9-4ED0-82A0-BC561760DDD8}"/>
              </c:ext>
            </c:extLst>
          </c:dPt>
          <c:dPt>
            <c:idx val="7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F0-2AC9-4ED0-82A0-BC561760DDD8}"/>
              </c:ext>
            </c:extLst>
          </c:dPt>
          <c:dPt>
            <c:idx val="8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F2-2AC9-4ED0-82A0-BC561760DDD8}"/>
              </c:ext>
            </c:extLst>
          </c:dPt>
          <c:dPt>
            <c:idx val="9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F4-2AC9-4ED0-82A0-BC561760DDD8}"/>
              </c:ext>
            </c:extLst>
          </c:dPt>
          <c:dPt>
            <c:idx val="10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F6-2AC9-4ED0-82A0-BC561760DDD8}"/>
              </c:ext>
            </c:extLst>
          </c:dPt>
          <c:dPt>
            <c:idx val="11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F8-2AC9-4ED0-82A0-BC561760DDD8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Sheet1!$K$2:$K$13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F9-2AC9-4ED0-82A0-BC561760D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2019/3/14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1416864" y="66117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51263" y="1599204"/>
            <a:ext cx="10965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产品流通的可视化表达与数据挖掘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开题答辩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83998" y="4207359"/>
            <a:ext cx="3685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学校：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浙江农林大学 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班级：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计算机科学与技术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153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班 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姓名：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倪畅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导师：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陈文辉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-12616"/>
            <a:ext cx="7794278" cy="410301"/>
            <a:chOff x="0" y="-12616"/>
            <a:chExt cx="7794278" cy="41030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37" b="97861" l="3209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998" y="-12616"/>
              <a:ext cx="410301" cy="410301"/>
            </a:xfrm>
            <a:prstGeom prst="rect">
              <a:avLst/>
            </a:prstGeom>
          </p:spPr>
        </p:pic>
        <p:grpSp>
          <p:nvGrpSpPr>
            <p:cNvPr id="8" name="组合 7"/>
            <p:cNvGrpSpPr/>
            <p:nvPr/>
          </p:nvGrpSpPr>
          <p:grpSpPr>
            <a:xfrm>
              <a:off x="0" y="-12616"/>
              <a:ext cx="7794278" cy="397150"/>
              <a:chOff x="0" y="-12616"/>
              <a:chExt cx="7794278" cy="397150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6"/>
                <a:ext cx="383998" cy="383998"/>
              </a:xfrm>
              <a:prstGeom prst="rect">
                <a:avLst/>
              </a:prstGeom>
            </p:spPr>
          </p:pic>
          <p:grpSp>
            <p:nvGrpSpPr>
              <p:cNvPr id="7" name="组合 6"/>
              <p:cNvGrpSpPr/>
              <p:nvPr/>
            </p:nvGrpSpPr>
            <p:grpSpPr>
              <a:xfrm>
                <a:off x="767996" y="-12616"/>
                <a:ext cx="7026282" cy="338554"/>
                <a:chOff x="1433384" y="536"/>
                <a:chExt cx="7026282" cy="338554"/>
              </a:xfrm>
            </p:grpSpPr>
            <p:sp>
              <p:nvSpPr>
                <p:cNvPr id="2" name="文本框 1"/>
                <p:cNvSpPr txBox="1"/>
                <p:nvPr/>
              </p:nvSpPr>
              <p:spPr>
                <a:xfrm>
                  <a:off x="1433384" y="536"/>
                  <a:ext cx="70262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浙江农林大学信息工程学院计算机科学与技术专业</a:t>
                  </a:r>
                  <a:r>
                    <a:rPr lang="en-US" altLang="zh-CN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2019</a:t>
                  </a:r>
                  <a:r>
                    <a:rPr lang="zh-CN" altLang="en-US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届毕业论文开题答辩</a:t>
                  </a:r>
                </a:p>
              </p:txBody>
            </p:sp>
            <p:cxnSp>
              <p:nvCxnSpPr>
                <p:cNvPr id="6" name="直接连接符 5"/>
                <p:cNvCxnSpPr/>
                <p:nvPr/>
              </p:nvCxnSpPr>
              <p:spPr>
                <a:xfrm>
                  <a:off x="1508817" y="335507"/>
                  <a:ext cx="687541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944565" y="812657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研发情况</a:t>
            </a:r>
          </a:p>
        </p:txBody>
      </p:sp>
      <p:sp>
        <p:nvSpPr>
          <p:cNvPr id="47" name="矩形 46"/>
          <p:cNvSpPr/>
          <p:nvPr/>
        </p:nvSpPr>
        <p:spPr>
          <a:xfrm>
            <a:off x="7035389" y="2225205"/>
            <a:ext cx="4694768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前端技术：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React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bootstrap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axios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Ant Design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Echarts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npm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…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后端技术：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SSM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Java8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Druid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Lombok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Logback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WebSocket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Maven…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代码管理：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Git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数据库：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服务器：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Tomcat</a:t>
            </a: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测试：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Postman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Junit</a:t>
            </a:r>
            <a:endParaRPr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9110" y="1760964"/>
            <a:ext cx="6608512" cy="4853518"/>
            <a:chOff x="259110" y="1760964"/>
            <a:chExt cx="6608512" cy="4853518"/>
          </a:xfrm>
        </p:grpSpPr>
        <p:graphicFrame>
          <p:nvGraphicFramePr>
            <p:cNvPr id="43" name="图表 42"/>
            <p:cNvGraphicFramePr/>
            <p:nvPr>
              <p:extLst>
                <p:ext uri="{D42A27DB-BD31-4B8C-83A1-F6EECF244321}">
                  <p14:modId xmlns:p14="http://schemas.microsoft.com/office/powerpoint/2010/main" val="923054147"/>
                </p:ext>
              </p:extLst>
            </p:nvPr>
          </p:nvGraphicFramePr>
          <p:xfrm>
            <a:off x="259110" y="1760964"/>
            <a:ext cx="5136007" cy="48535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4" name="椭圆 43"/>
            <p:cNvSpPr/>
            <p:nvPr/>
          </p:nvSpPr>
          <p:spPr>
            <a:xfrm flipH="1">
              <a:off x="2681730" y="3998445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rgbClr val="FBFDFE">
                    <a:alpha val="2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4614498" y="3998445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rgbClr val="FBFDFE">
                    <a:alpha val="2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4361912" y="3024365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rgbClr val="FBFDFE">
                    <a:alpha val="2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591853" y="3567400"/>
              <a:ext cx="1130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15%</a:t>
              </a:r>
              <a:endPara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263353" y="3204365"/>
              <a:ext cx="1130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30%</a:t>
              </a:r>
              <a:endPara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230417" y="4511985"/>
              <a:ext cx="1130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55%</a:t>
              </a:r>
              <a:endPara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911671" y="2604082"/>
              <a:ext cx="1130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前端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694235" y="3376168"/>
              <a:ext cx="2173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接口联调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551671" y="5531861"/>
              <a:ext cx="1130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后端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0" y="-12616"/>
            <a:ext cx="7794278" cy="410301"/>
            <a:chOff x="0" y="-12616"/>
            <a:chExt cx="7794278" cy="410301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37" b="97861" l="3209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998" y="-12616"/>
              <a:ext cx="410301" cy="410301"/>
            </a:xfrm>
            <a:prstGeom prst="rect">
              <a:avLst/>
            </a:prstGeom>
          </p:spPr>
        </p:pic>
        <p:grpSp>
          <p:nvGrpSpPr>
            <p:cNvPr id="16" name="组合 15"/>
            <p:cNvGrpSpPr/>
            <p:nvPr/>
          </p:nvGrpSpPr>
          <p:grpSpPr>
            <a:xfrm>
              <a:off x="0" y="-12616"/>
              <a:ext cx="7794278" cy="397150"/>
              <a:chOff x="0" y="-12616"/>
              <a:chExt cx="7794278" cy="397150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6"/>
                <a:ext cx="383998" cy="383998"/>
              </a:xfrm>
              <a:prstGeom prst="rect">
                <a:avLst/>
              </a:prstGeom>
            </p:spPr>
          </p:pic>
          <p:grpSp>
            <p:nvGrpSpPr>
              <p:cNvPr id="18" name="组合 17"/>
              <p:cNvGrpSpPr/>
              <p:nvPr/>
            </p:nvGrpSpPr>
            <p:grpSpPr>
              <a:xfrm>
                <a:off x="767996" y="-12616"/>
                <a:ext cx="7026282" cy="338554"/>
                <a:chOff x="1433384" y="536"/>
                <a:chExt cx="7026282" cy="338554"/>
              </a:xfrm>
            </p:grpSpPr>
            <p:sp>
              <p:nvSpPr>
                <p:cNvPr id="19" name="文本框 18"/>
                <p:cNvSpPr txBox="1"/>
                <p:nvPr/>
              </p:nvSpPr>
              <p:spPr>
                <a:xfrm>
                  <a:off x="1433384" y="536"/>
                  <a:ext cx="70262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浙江农林大学信息工程学院计算机科学与技术专业</a:t>
                  </a:r>
                  <a:r>
                    <a:rPr lang="en-US" altLang="zh-CN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2019</a:t>
                  </a:r>
                  <a:r>
                    <a:rPr lang="zh-CN" altLang="en-US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届毕业论文开题答辩</a:t>
                  </a:r>
                </a:p>
              </p:txBody>
            </p:sp>
            <p:cxnSp>
              <p:nvCxnSpPr>
                <p:cNvPr id="20" name="直接连接符 19"/>
                <p:cNvCxnSpPr/>
                <p:nvPr/>
              </p:nvCxnSpPr>
              <p:spPr>
                <a:xfrm>
                  <a:off x="1508817" y="335507"/>
                  <a:ext cx="687541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" name="文本框 20"/>
          <p:cNvSpPr txBox="1"/>
          <p:nvPr/>
        </p:nvSpPr>
        <p:spPr>
          <a:xfrm>
            <a:off x="649981" y="1477252"/>
            <a:ext cx="4356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研发占比</a:t>
            </a:r>
            <a:endParaRPr lang="zh-CN" altLang="en-US" sz="2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73356" y="1477251"/>
            <a:ext cx="4356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研发技术</a:t>
            </a:r>
            <a:endParaRPr lang="zh-CN" altLang="en-US" sz="2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7" grpId="0"/>
      <p:bldGraphic spid="43" grpId="0">
        <p:bldAsOne/>
      </p:bldGraphic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3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研究进度安排</a:t>
            </a: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0" y="-12616"/>
            <a:ext cx="7794278" cy="410301"/>
            <a:chOff x="0" y="-12616"/>
            <a:chExt cx="7794278" cy="410301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37" b="97861" l="3209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998" y="-12616"/>
              <a:ext cx="410301" cy="410301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0" y="-12616"/>
              <a:ext cx="7794278" cy="397150"/>
              <a:chOff x="0" y="-12616"/>
              <a:chExt cx="7794278" cy="397150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6"/>
                <a:ext cx="383998" cy="383998"/>
              </a:xfrm>
              <a:prstGeom prst="rect">
                <a:avLst/>
              </a:prstGeom>
            </p:spPr>
          </p:pic>
          <p:grpSp>
            <p:nvGrpSpPr>
              <p:cNvPr id="19" name="组合 18"/>
              <p:cNvGrpSpPr/>
              <p:nvPr/>
            </p:nvGrpSpPr>
            <p:grpSpPr>
              <a:xfrm>
                <a:off x="767996" y="-12616"/>
                <a:ext cx="7026282" cy="338554"/>
                <a:chOff x="1433384" y="536"/>
                <a:chExt cx="7026282" cy="338554"/>
              </a:xfrm>
            </p:grpSpPr>
            <p:sp>
              <p:nvSpPr>
                <p:cNvPr id="20" name="文本框 19"/>
                <p:cNvSpPr txBox="1"/>
                <p:nvPr/>
              </p:nvSpPr>
              <p:spPr>
                <a:xfrm>
                  <a:off x="1433384" y="536"/>
                  <a:ext cx="70262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浙江农林大学信息工程学院计算机科学与技术专业</a:t>
                  </a:r>
                  <a:r>
                    <a:rPr lang="en-US" altLang="zh-CN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2019</a:t>
                  </a:r>
                  <a:r>
                    <a:rPr lang="zh-CN" altLang="en-US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届毕业论文开题答辩</a:t>
                  </a:r>
                </a:p>
              </p:txBody>
            </p:sp>
            <p:cxnSp>
              <p:nvCxnSpPr>
                <p:cNvPr id="21" name="直接连接符 20"/>
                <p:cNvCxnSpPr/>
                <p:nvPr/>
              </p:nvCxnSpPr>
              <p:spPr>
                <a:xfrm>
                  <a:off x="1508817" y="335507"/>
                  <a:ext cx="687541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486497" y="442149"/>
            <a:ext cx="435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</a:rPr>
              <a:t>研究进度安排</a:t>
            </a:r>
          </a:p>
        </p:txBody>
      </p:sp>
      <p:sp>
        <p:nvSpPr>
          <p:cNvPr id="45" name="椭圆 44"/>
          <p:cNvSpPr/>
          <p:nvPr/>
        </p:nvSpPr>
        <p:spPr>
          <a:xfrm flipH="1">
            <a:off x="2960318" y="2839330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 flipH="1">
            <a:off x="1612262" y="2459074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 flipH="1">
            <a:off x="4314620" y="2075924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 flipH="1">
            <a:off x="5664898" y="2606940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522316"/>
              </p:ext>
            </p:extLst>
          </p:nvPr>
        </p:nvGraphicFramePr>
        <p:xfrm>
          <a:off x="817700" y="1497575"/>
          <a:ext cx="10547370" cy="44504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5357">
                  <a:extLst>
                    <a:ext uri="{9D8B030D-6E8A-4147-A177-3AD203B41FA5}">
                      <a16:colId xmlns:a16="http://schemas.microsoft.com/office/drawing/2014/main" xmlns="" val="1706918076"/>
                    </a:ext>
                  </a:extLst>
                </a:gridCol>
                <a:gridCol w="4015686">
                  <a:extLst>
                    <a:ext uri="{9D8B030D-6E8A-4147-A177-3AD203B41FA5}">
                      <a16:colId xmlns:a16="http://schemas.microsoft.com/office/drawing/2014/main" xmlns="" val="1026656868"/>
                    </a:ext>
                  </a:extLst>
                </a:gridCol>
                <a:gridCol w="5666327">
                  <a:extLst>
                    <a:ext uri="{9D8B030D-6E8A-4147-A177-3AD203B41FA5}">
                      <a16:colId xmlns:a16="http://schemas.microsoft.com/office/drawing/2014/main" xmlns="" val="3706191135"/>
                    </a:ext>
                  </a:extLst>
                </a:gridCol>
              </a:tblGrid>
              <a:tr h="49449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sz="2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703075316"/>
                  </a:ext>
                </a:extLst>
              </a:tr>
              <a:tr h="49449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2400" kern="100" dirty="0">
                        <a:solidFill>
                          <a:schemeClr val="dk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2018.11.15</a:t>
                      </a:r>
                      <a:r>
                        <a:rPr lang="en-US" altLang="zh-CN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2018.12.15</a:t>
                      </a:r>
                      <a:endParaRPr lang="zh-CN" altLang="en-US" sz="2400" kern="100" dirty="0">
                        <a:solidFill>
                          <a:schemeClr val="dk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查阅文献，外文翻译，撰写文献综述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082297923"/>
                  </a:ext>
                </a:extLst>
              </a:tr>
              <a:tr h="49449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2400" kern="100" dirty="0">
                        <a:solidFill>
                          <a:schemeClr val="dk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2018.12.15</a:t>
                      </a:r>
                      <a:r>
                        <a:rPr lang="en-US" altLang="zh-CN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2018.12.22</a:t>
                      </a:r>
                      <a:endParaRPr lang="zh-CN" altLang="en-US" sz="2400" kern="100" dirty="0">
                        <a:solidFill>
                          <a:schemeClr val="dk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kern="10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课题调研，收集资料，撰写开题报告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94027907"/>
                  </a:ext>
                </a:extLst>
              </a:tr>
              <a:tr h="49449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2400" kern="100" dirty="0">
                        <a:solidFill>
                          <a:schemeClr val="dk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2018.12.22</a:t>
                      </a:r>
                      <a:r>
                        <a:rPr lang="en-US" altLang="zh-CN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2018.12.25</a:t>
                      </a:r>
                      <a:endParaRPr lang="zh-CN" altLang="en-US" sz="2400" kern="100" dirty="0">
                        <a:solidFill>
                          <a:schemeClr val="dk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需求分析，</a:t>
                      </a:r>
                      <a:r>
                        <a:rPr lang="zh-CN" altLang="zh-CN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拟定技术实现方案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26168545"/>
                  </a:ext>
                </a:extLst>
              </a:tr>
              <a:tr h="49449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2400" kern="100">
                        <a:solidFill>
                          <a:schemeClr val="dk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2018.11.22</a:t>
                      </a:r>
                      <a:r>
                        <a:rPr lang="en-US" altLang="zh-CN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2019.01.31</a:t>
                      </a:r>
                      <a:endParaRPr lang="zh-CN" altLang="en-US" sz="2400" kern="100" dirty="0">
                        <a:solidFill>
                          <a:schemeClr val="dk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完成系统设计与开发</a:t>
                      </a:r>
                      <a:endParaRPr lang="zh-CN" altLang="zh-CN" sz="2400" kern="100" dirty="0">
                        <a:solidFill>
                          <a:schemeClr val="dk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581316960"/>
                  </a:ext>
                </a:extLst>
              </a:tr>
              <a:tr h="49449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2400" kern="100">
                        <a:solidFill>
                          <a:schemeClr val="dk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2019.01.31</a:t>
                      </a:r>
                      <a:r>
                        <a:rPr lang="en-US" altLang="zh-CN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2019.03.15</a:t>
                      </a:r>
                      <a:endParaRPr lang="zh-CN" altLang="en-US" sz="2400" kern="100" dirty="0">
                        <a:solidFill>
                          <a:schemeClr val="dk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</a:t>
                      </a:r>
                      <a:r>
                        <a:rPr lang="en-US" altLang="zh-CN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BUG</a:t>
                      </a:r>
                      <a:r>
                        <a:rPr lang="zh-CN" altLang="en-US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测试和系统后期优化维护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23318821"/>
                  </a:ext>
                </a:extLst>
              </a:tr>
              <a:tr h="49449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2400" kern="100">
                        <a:solidFill>
                          <a:schemeClr val="dk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2019.03.15</a:t>
                      </a:r>
                      <a:r>
                        <a:rPr lang="en-US" altLang="zh-CN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2019.04.30</a:t>
                      </a:r>
                      <a:endParaRPr lang="zh-CN" altLang="en-US" sz="2400" kern="100" dirty="0">
                        <a:solidFill>
                          <a:schemeClr val="dk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毕业论文撰写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121993364"/>
                  </a:ext>
                </a:extLst>
              </a:tr>
              <a:tr h="49449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2400" kern="100">
                        <a:solidFill>
                          <a:schemeClr val="dk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时间待定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毕业论文评审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924417877"/>
                  </a:ext>
                </a:extLst>
              </a:tr>
              <a:tr h="494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2400" kern="100" dirty="0">
                        <a:solidFill>
                          <a:schemeClr val="dk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时间待定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毕业论文答辩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24751983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0" y="-12616"/>
            <a:ext cx="7794278" cy="410301"/>
            <a:chOff x="0" y="-12616"/>
            <a:chExt cx="7794278" cy="41030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37" b="97861" l="3209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998" y="-12616"/>
              <a:ext cx="410301" cy="410301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>
              <a:off x="0" y="-12616"/>
              <a:ext cx="7794278" cy="397150"/>
              <a:chOff x="0" y="-12616"/>
              <a:chExt cx="7794278" cy="397150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6"/>
                <a:ext cx="383998" cy="383998"/>
              </a:xfrm>
              <a:prstGeom prst="rect">
                <a:avLst/>
              </a:prstGeom>
            </p:spPr>
          </p:pic>
          <p:grpSp>
            <p:nvGrpSpPr>
              <p:cNvPr id="14" name="组合 13"/>
              <p:cNvGrpSpPr/>
              <p:nvPr/>
            </p:nvGrpSpPr>
            <p:grpSpPr>
              <a:xfrm>
                <a:off x="767996" y="-12616"/>
                <a:ext cx="7026282" cy="338554"/>
                <a:chOff x="1433384" y="536"/>
                <a:chExt cx="7026282" cy="338554"/>
              </a:xfrm>
            </p:grpSpPr>
            <p:sp>
              <p:nvSpPr>
                <p:cNvPr id="15" name="文本框 14"/>
                <p:cNvSpPr txBox="1"/>
                <p:nvPr/>
              </p:nvSpPr>
              <p:spPr>
                <a:xfrm>
                  <a:off x="1433384" y="536"/>
                  <a:ext cx="70262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浙江农林大学信息工程学院计算机科学与技术专业</a:t>
                  </a:r>
                  <a:r>
                    <a:rPr lang="en-US" altLang="zh-CN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2019</a:t>
                  </a:r>
                  <a:r>
                    <a:rPr lang="zh-CN" altLang="en-US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届毕业论文开题答辩</a:t>
                  </a:r>
                </a:p>
              </p:txBody>
            </p:sp>
            <p:cxnSp>
              <p:nvCxnSpPr>
                <p:cNvPr id="16" name="直接连接符 15"/>
                <p:cNvCxnSpPr/>
                <p:nvPr/>
              </p:nvCxnSpPr>
              <p:spPr>
                <a:xfrm>
                  <a:off x="1508817" y="335507"/>
                  <a:ext cx="687541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5" grpId="0" bldLvl="0" animBg="1"/>
      <p:bldP spid="46" grpId="0" bldLvl="0" animBg="1"/>
      <p:bldP spid="47" grpId="0" bldLvl="0" animBg="1"/>
      <p:bldP spid="4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6901488" y="82780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项目进度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0" y="-12616"/>
            <a:ext cx="7794278" cy="410301"/>
            <a:chOff x="0" y="-12616"/>
            <a:chExt cx="7794278" cy="410301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37" b="97861" l="3209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998" y="-12616"/>
              <a:ext cx="410301" cy="410301"/>
            </a:xfrm>
            <a:prstGeom prst="rect">
              <a:avLst/>
            </a:prstGeom>
          </p:spPr>
        </p:pic>
        <p:grpSp>
          <p:nvGrpSpPr>
            <p:cNvPr id="33" name="组合 32"/>
            <p:cNvGrpSpPr/>
            <p:nvPr/>
          </p:nvGrpSpPr>
          <p:grpSpPr>
            <a:xfrm>
              <a:off x="0" y="-12616"/>
              <a:ext cx="7794278" cy="397150"/>
              <a:chOff x="0" y="-12616"/>
              <a:chExt cx="7794278" cy="397150"/>
            </a:xfrm>
          </p:grpSpPr>
          <p:pic>
            <p:nvPicPr>
              <p:cNvPr id="37" name="图片 3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6"/>
                <a:ext cx="383998" cy="383998"/>
              </a:xfrm>
              <a:prstGeom prst="rect">
                <a:avLst/>
              </a:prstGeom>
            </p:spPr>
          </p:pic>
          <p:grpSp>
            <p:nvGrpSpPr>
              <p:cNvPr id="38" name="组合 37"/>
              <p:cNvGrpSpPr/>
              <p:nvPr/>
            </p:nvGrpSpPr>
            <p:grpSpPr>
              <a:xfrm>
                <a:off x="767996" y="-12616"/>
                <a:ext cx="7026282" cy="338554"/>
                <a:chOff x="1433384" y="536"/>
                <a:chExt cx="7026282" cy="338554"/>
              </a:xfrm>
            </p:grpSpPr>
            <p:sp>
              <p:nvSpPr>
                <p:cNvPr id="39" name="文本框 38"/>
                <p:cNvSpPr txBox="1"/>
                <p:nvPr/>
              </p:nvSpPr>
              <p:spPr>
                <a:xfrm>
                  <a:off x="1433384" y="536"/>
                  <a:ext cx="70262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浙江农林大学信息工程学院计算机科学与技术专业</a:t>
                  </a: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2019</a:t>
                  </a:r>
                  <a:r>
                    <a:rPr kumimoji="0" lang="zh-CN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届毕业论文开题答辩</a:t>
                  </a:r>
                </a:p>
              </p:txBody>
            </p:sp>
            <p:cxnSp>
              <p:nvCxnSpPr>
                <p:cNvPr id="41" name="直接连接符 40"/>
                <p:cNvCxnSpPr/>
                <p:nvPr/>
              </p:nvCxnSpPr>
              <p:spPr>
                <a:xfrm>
                  <a:off x="1508817" y="335507"/>
                  <a:ext cx="687541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810003EB-D228-43FC-B35F-C50623FD4F94}"/>
              </a:ext>
            </a:extLst>
          </p:cNvPr>
          <p:cNvGrpSpPr/>
          <p:nvPr/>
        </p:nvGrpSpPr>
        <p:grpSpPr>
          <a:xfrm>
            <a:off x="1179054" y="1381804"/>
            <a:ext cx="10079235" cy="4780719"/>
            <a:chOff x="589148" y="1373415"/>
            <a:chExt cx="10079235" cy="478071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xmlns="" id="{F3B638BB-9C87-40CC-9027-626AB77F0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148" y="1373415"/>
              <a:ext cx="5256149" cy="478071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935A95E9-FC50-49F4-A6A1-D65EA817E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45297" y="2621139"/>
              <a:ext cx="4823086" cy="35329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1223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答辩人：倪畅</a:t>
              </a: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4272915" y="1643380"/>
            <a:ext cx="361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谢谢指导</a:t>
            </a: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0" y="-12616"/>
            <a:ext cx="7794278" cy="410301"/>
            <a:chOff x="0" y="-12616"/>
            <a:chExt cx="7794278" cy="410301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37" b="97861" l="3209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998" y="-12616"/>
              <a:ext cx="410301" cy="410301"/>
            </a:xfrm>
            <a:prstGeom prst="rect">
              <a:avLst/>
            </a:prstGeom>
          </p:spPr>
        </p:pic>
        <p:grpSp>
          <p:nvGrpSpPr>
            <p:cNvPr id="41" name="组合 40"/>
            <p:cNvGrpSpPr/>
            <p:nvPr/>
          </p:nvGrpSpPr>
          <p:grpSpPr>
            <a:xfrm>
              <a:off x="0" y="-12616"/>
              <a:ext cx="7794278" cy="397150"/>
              <a:chOff x="0" y="-12616"/>
              <a:chExt cx="7794278" cy="397150"/>
            </a:xfrm>
          </p:grpSpPr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6"/>
                <a:ext cx="383998" cy="383998"/>
              </a:xfrm>
              <a:prstGeom prst="rect">
                <a:avLst/>
              </a:prstGeom>
            </p:spPr>
          </p:pic>
          <p:grpSp>
            <p:nvGrpSpPr>
              <p:cNvPr id="43" name="组合 42"/>
              <p:cNvGrpSpPr/>
              <p:nvPr/>
            </p:nvGrpSpPr>
            <p:grpSpPr>
              <a:xfrm>
                <a:off x="767996" y="-12616"/>
                <a:ext cx="7026282" cy="338554"/>
                <a:chOff x="1433384" y="536"/>
                <a:chExt cx="7026282" cy="338554"/>
              </a:xfrm>
            </p:grpSpPr>
            <p:sp>
              <p:nvSpPr>
                <p:cNvPr id="44" name="文本框 43"/>
                <p:cNvSpPr txBox="1"/>
                <p:nvPr/>
              </p:nvSpPr>
              <p:spPr>
                <a:xfrm>
                  <a:off x="1433384" y="536"/>
                  <a:ext cx="70262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prstClr val="white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浙江农林大学信息工程学院计算机科学与技术专业</a:t>
                  </a:r>
                  <a:r>
                    <a:rPr lang="en-US" altLang="zh-CN" sz="1600" dirty="0">
                      <a:solidFill>
                        <a:prstClr val="white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2019</a:t>
                  </a:r>
                  <a:r>
                    <a:rPr lang="zh-CN" altLang="en-US" sz="1600" dirty="0">
                      <a:solidFill>
                        <a:prstClr val="white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届毕业论文开题答辩</a:t>
                  </a:r>
                </a:p>
              </p:txBody>
            </p:sp>
            <p:cxnSp>
              <p:nvCxnSpPr>
                <p:cNvPr id="45" name="直接连接符 44"/>
                <p:cNvCxnSpPr/>
                <p:nvPr/>
              </p:nvCxnSpPr>
              <p:spPr>
                <a:xfrm>
                  <a:off x="1508817" y="335507"/>
                  <a:ext cx="687541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291760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4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系统演示</a:t>
            </a: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0" y="-12616"/>
            <a:ext cx="7794278" cy="410301"/>
            <a:chOff x="0" y="-12616"/>
            <a:chExt cx="7794278" cy="410301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37" b="97861" l="3209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998" y="-12616"/>
              <a:ext cx="410301" cy="410301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0" y="-12616"/>
              <a:ext cx="7794278" cy="397150"/>
              <a:chOff x="0" y="-12616"/>
              <a:chExt cx="7794278" cy="397150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6"/>
                <a:ext cx="383998" cy="383998"/>
              </a:xfrm>
              <a:prstGeom prst="rect">
                <a:avLst/>
              </a:prstGeom>
            </p:spPr>
          </p:pic>
          <p:grpSp>
            <p:nvGrpSpPr>
              <p:cNvPr id="19" name="组合 18"/>
              <p:cNvGrpSpPr/>
              <p:nvPr/>
            </p:nvGrpSpPr>
            <p:grpSpPr>
              <a:xfrm>
                <a:off x="767996" y="-12616"/>
                <a:ext cx="7026282" cy="338554"/>
                <a:chOff x="1433384" y="536"/>
                <a:chExt cx="7026282" cy="338554"/>
              </a:xfrm>
            </p:grpSpPr>
            <p:sp>
              <p:nvSpPr>
                <p:cNvPr id="20" name="文本框 19"/>
                <p:cNvSpPr txBox="1"/>
                <p:nvPr/>
              </p:nvSpPr>
              <p:spPr>
                <a:xfrm>
                  <a:off x="1433384" y="536"/>
                  <a:ext cx="70262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浙江农林大学信息工程学院计算机科学与技术专业</a:t>
                  </a:r>
                  <a:r>
                    <a:rPr lang="en-US" altLang="zh-CN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2019</a:t>
                  </a:r>
                  <a:r>
                    <a:rPr lang="zh-CN" altLang="en-US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届毕业论文开题答辩</a:t>
                  </a:r>
                </a:p>
              </p:txBody>
            </p:sp>
            <p:cxnSp>
              <p:nvCxnSpPr>
                <p:cNvPr id="21" name="直接连接符 20"/>
                <p:cNvCxnSpPr/>
                <p:nvPr/>
              </p:nvCxnSpPr>
              <p:spPr>
                <a:xfrm>
                  <a:off x="1508817" y="335507"/>
                  <a:ext cx="687541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9588" y="614843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051" y="4202619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0763" y="2545242"/>
            <a:ext cx="395208" cy="396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366" y="367503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268" y="1652904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262" y="1461399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5971" y="1027275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215" y="-12077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1435970" y="-557904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7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7718" y="4699018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135" y="469256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455401" y="-1764747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8975" y="2095947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82" y="215494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791" y="107714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610" y="7335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479" y="123435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6429" y="56166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50762" y="52405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5815" y="1521412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1999" y="431636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stCxn id="134" idx="5"/>
            <a:endCxn id="129" idx="0"/>
          </p:cNvCxnSpPr>
          <p:nvPr/>
        </p:nvCxnSpPr>
        <p:spPr>
          <a:xfrm>
            <a:off x="708777" y="-1510924"/>
            <a:ext cx="875619" cy="2538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31" idx="4"/>
            <a:endCxn id="129" idx="0"/>
          </p:cNvCxnSpPr>
          <p:nvPr/>
        </p:nvCxnSpPr>
        <p:spPr>
          <a:xfrm>
            <a:off x="1584395" y="-260533"/>
            <a:ext cx="1" cy="128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4394" y="217155"/>
            <a:ext cx="1313698" cy="78945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  <a:endCxn id="120" idx="5"/>
          </p:cNvCxnSpPr>
          <p:nvPr/>
        </p:nvCxnSpPr>
        <p:spPr>
          <a:xfrm flipH="1" flipV="1">
            <a:off x="-163117" y="216916"/>
            <a:ext cx="1599088" cy="959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121" idx="7"/>
          </p:cNvCxnSpPr>
          <p:nvPr/>
        </p:nvCxnSpPr>
        <p:spPr>
          <a:xfrm flipH="1">
            <a:off x="-33885" y="1185607"/>
            <a:ext cx="1454138" cy="9538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  <a:endCxn id="121" idx="7"/>
          </p:cNvCxnSpPr>
          <p:nvPr/>
        </p:nvCxnSpPr>
        <p:spPr>
          <a:xfrm flipH="1" flipV="1">
            <a:off x="-33885" y="2139496"/>
            <a:ext cx="1074648" cy="60374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8367" y="1324647"/>
            <a:ext cx="346029" cy="12205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8367" y="1715222"/>
            <a:ext cx="824368" cy="83002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89347" y="1281098"/>
            <a:ext cx="329915" cy="32898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3827" y="2883249"/>
            <a:ext cx="494813" cy="1319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21" idx="5"/>
            <a:endCxn id="124" idx="1"/>
          </p:cNvCxnSpPr>
          <p:nvPr/>
        </p:nvCxnSpPr>
        <p:spPr>
          <a:xfrm>
            <a:off x="-33885" y="2349769"/>
            <a:ext cx="555139" cy="188711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  <a:endCxn id="122" idx="6"/>
          </p:cNvCxnSpPr>
          <p:nvPr/>
        </p:nvCxnSpPr>
        <p:spPr>
          <a:xfrm flipH="1">
            <a:off x="-903878" y="4236882"/>
            <a:ext cx="1425132" cy="1997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6364" y="4402319"/>
            <a:ext cx="394890" cy="17461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6364" y="4898718"/>
            <a:ext cx="985557" cy="1249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4494" y="2941242"/>
            <a:ext cx="43873" cy="175777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0602" y="3823716"/>
            <a:ext cx="1822764" cy="4958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094" y="2883249"/>
            <a:ext cx="1208745" cy="8353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7687" y="1758771"/>
            <a:ext cx="524104" cy="19162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6742" y="1990830"/>
            <a:ext cx="906403" cy="172774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7819" y="275134"/>
            <a:ext cx="805053" cy="13777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111" y="617942"/>
            <a:ext cx="2459024" cy="99214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2820" y="1175961"/>
            <a:ext cx="1912448" cy="6748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066" y="3928852"/>
            <a:ext cx="1309773" cy="80442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599" y="723078"/>
            <a:ext cx="836009" cy="9878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423" y="77182"/>
            <a:ext cx="1539712" cy="54076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35" idx="4"/>
            <a:endCxn id="133" idx="1"/>
          </p:cNvCxnSpPr>
          <p:nvPr/>
        </p:nvCxnSpPr>
        <p:spPr>
          <a:xfrm>
            <a:off x="4364742" y="-774698"/>
            <a:ext cx="453866" cy="128750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476" y="1850857"/>
            <a:ext cx="948499" cy="3620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526" y="2212929"/>
            <a:ext cx="871059" cy="1417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215" y="2295647"/>
            <a:ext cx="2182963" cy="152806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511" y="723078"/>
            <a:ext cx="1065074" cy="1466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30" y="1330964"/>
            <a:ext cx="683534" cy="85823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44" idx="4"/>
            <a:endCxn id="138" idx="0"/>
          </p:cNvCxnSpPr>
          <p:nvPr/>
        </p:nvCxnSpPr>
        <p:spPr>
          <a:xfrm flipH="1">
            <a:off x="7047216" y="-387109"/>
            <a:ext cx="98460" cy="146425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1984" y="269556"/>
            <a:ext cx="3441972" cy="3483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  <a:endCxn id="144" idx="3"/>
          </p:cNvCxnSpPr>
          <p:nvPr/>
        </p:nvCxnSpPr>
        <p:spPr>
          <a:xfrm flipV="1">
            <a:off x="5028511" y="-430658"/>
            <a:ext cx="2012213" cy="94346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640" y="1225828"/>
            <a:ext cx="1518839" cy="157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35" idx="5"/>
            <a:endCxn id="140" idx="1"/>
          </p:cNvCxnSpPr>
          <p:nvPr/>
        </p:nvCxnSpPr>
        <p:spPr>
          <a:xfrm>
            <a:off x="4469693" y="-818247"/>
            <a:ext cx="4288259" cy="20961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1328" y="761361"/>
            <a:ext cx="1149304" cy="62168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39" idx="6"/>
            <a:endCxn id="150" idx="3"/>
          </p:cNvCxnSpPr>
          <p:nvPr/>
        </p:nvCxnSpPr>
        <p:spPr>
          <a:xfrm flipV="1">
            <a:off x="8931818" y="-461826"/>
            <a:ext cx="1630369" cy="7331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  <a:endCxn id="150" idx="4"/>
          </p:cNvCxnSpPr>
          <p:nvPr/>
        </p:nvCxnSpPr>
        <p:spPr>
          <a:xfrm flipV="1">
            <a:off x="10325777" y="-418277"/>
            <a:ext cx="341362" cy="1014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  <a:endCxn id="150" idx="4"/>
          </p:cNvCxnSpPr>
          <p:nvPr/>
        </p:nvCxnSpPr>
        <p:spPr>
          <a:xfrm flipV="1">
            <a:off x="8967855" y="-418277"/>
            <a:ext cx="1699284" cy="16961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818" y="271304"/>
            <a:ext cx="2718944" cy="4014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  <a:endCxn id="150" idx="5"/>
          </p:cNvCxnSpPr>
          <p:nvPr/>
        </p:nvCxnSpPr>
        <p:spPr>
          <a:xfrm flipH="1" flipV="1">
            <a:off x="10772090" y="-461826"/>
            <a:ext cx="1291602" cy="20412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980" y="678643"/>
            <a:ext cx="1703712" cy="9007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4138" y="777872"/>
            <a:ext cx="159554" cy="801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39" idx="1"/>
            <a:endCxn id="144" idx="5"/>
          </p:cNvCxnSpPr>
          <p:nvPr/>
        </p:nvCxnSpPr>
        <p:spPr>
          <a:xfrm flipH="1" flipV="1">
            <a:off x="7250627" y="-430658"/>
            <a:ext cx="1343860" cy="5619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24" y="2388903"/>
            <a:ext cx="385734" cy="192746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6742" y="3928852"/>
            <a:ext cx="2845257" cy="536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5028511" y="723078"/>
            <a:ext cx="1870280" cy="5027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3" idx="3"/>
            <a:endCxn id="147" idx="7"/>
          </p:cNvCxnSpPr>
          <p:nvPr/>
        </p:nvCxnSpPr>
        <p:spPr>
          <a:xfrm flipH="1">
            <a:off x="11904138" y="-126198"/>
            <a:ext cx="615137" cy="6937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1920" y="2974729"/>
            <a:ext cx="1966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7597694" y="2780598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7597694" y="3591873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7597694" y="4403148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7597694" y="5214423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582568" y="2804056"/>
            <a:ext cx="2357190" cy="495300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选题背景和意义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582568" y="3621246"/>
            <a:ext cx="2357190" cy="495300"/>
            <a:chOff x="8859539" y="2817720"/>
            <a:chExt cx="2357190" cy="495300"/>
          </a:xfrm>
        </p:grpSpPr>
        <p:sp>
          <p:nvSpPr>
            <p:cNvPr id="166" name="矩形 165"/>
            <p:cNvSpPr/>
            <p:nvPr/>
          </p:nvSpPr>
          <p:spPr>
            <a:xfrm>
              <a:off x="8859539" y="2817720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71255" y="2842378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系统设计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582568" y="4438436"/>
            <a:ext cx="2357190" cy="495300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研究进度安排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582568" y="5255626"/>
            <a:ext cx="2357190" cy="495300"/>
            <a:chOff x="8846728" y="4295858"/>
            <a:chExt cx="2357190" cy="495300"/>
          </a:xfrm>
        </p:grpSpPr>
        <p:sp>
          <p:nvSpPr>
            <p:cNvPr id="170" name="矩形 169"/>
            <p:cNvSpPr/>
            <p:nvPr/>
          </p:nvSpPr>
          <p:spPr>
            <a:xfrm>
              <a:off x="8846728" y="4295858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8858444" y="4320516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系统演示</a:t>
              </a: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0" y="-12616"/>
            <a:ext cx="7794278" cy="410301"/>
            <a:chOff x="0" y="-12616"/>
            <a:chExt cx="7794278" cy="410301"/>
          </a:xfrm>
        </p:grpSpPr>
        <p:pic>
          <p:nvPicPr>
            <p:cNvPr id="146" name="图片 14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37" b="97861" l="3209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998" y="-12616"/>
              <a:ext cx="410301" cy="410301"/>
            </a:xfrm>
            <a:prstGeom prst="rect">
              <a:avLst/>
            </a:prstGeom>
          </p:spPr>
        </p:pic>
        <p:grpSp>
          <p:nvGrpSpPr>
            <p:cNvPr id="149" name="组合 148"/>
            <p:cNvGrpSpPr/>
            <p:nvPr/>
          </p:nvGrpSpPr>
          <p:grpSpPr>
            <a:xfrm>
              <a:off x="0" y="-12616"/>
              <a:ext cx="7794278" cy="397150"/>
              <a:chOff x="0" y="-12616"/>
              <a:chExt cx="7794278" cy="397150"/>
            </a:xfrm>
          </p:grpSpPr>
          <p:pic>
            <p:nvPicPr>
              <p:cNvPr id="152" name="图片 15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6"/>
                <a:ext cx="383998" cy="383998"/>
              </a:xfrm>
              <a:prstGeom prst="rect">
                <a:avLst/>
              </a:prstGeom>
            </p:spPr>
          </p:pic>
          <p:grpSp>
            <p:nvGrpSpPr>
              <p:cNvPr id="155" name="组合 154"/>
              <p:cNvGrpSpPr/>
              <p:nvPr/>
            </p:nvGrpSpPr>
            <p:grpSpPr>
              <a:xfrm>
                <a:off x="767996" y="-12616"/>
                <a:ext cx="7026282" cy="338554"/>
                <a:chOff x="1433384" y="536"/>
                <a:chExt cx="7026282" cy="338554"/>
              </a:xfrm>
            </p:grpSpPr>
            <p:sp>
              <p:nvSpPr>
                <p:cNvPr id="156" name="文本框 155"/>
                <p:cNvSpPr txBox="1"/>
                <p:nvPr/>
              </p:nvSpPr>
              <p:spPr>
                <a:xfrm>
                  <a:off x="1433384" y="536"/>
                  <a:ext cx="70262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浙江农林大学信息工程学院计算机科学与技术专业</a:t>
                  </a:r>
                  <a:r>
                    <a:rPr lang="en-US" altLang="zh-CN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2019</a:t>
                  </a:r>
                  <a:r>
                    <a:rPr lang="zh-CN" altLang="en-US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届毕业论文开题答辩</a:t>
                  </a:r>
                </a:p>
              </p:txBody>
            </p:sp>
            <p:cxnSp>
              <p:nvCxnSpPr>
                <p:cNvPr id="158" name="直接连接符 157"/>
                <p:cNvCxnSpPr/>
                <p:nvPr/>
              </p:nvCxnSpPr>
              <p:spPr>
                <a:xfrm>
                  <a:off x="1508817" y="335507"/>
                  <a:ext cx="687541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23" grpId="0" bldLvl="0" animBg="1"/>
      <p:bldP spid="124" grpId="0" bldLvl="0" animBg="1"/>
      <p:bldP spid="125" grpId="0" bldLvl="0" animBg="1"/>
      <p:bldP spid="126" grpId="0" bldLvl="0" animBg="1"/>
      <p:bldP spid="127" grpId="0" bldLvl="0" animBg="1"/>
      <p:bldP spid="128" grpId="0" bldLvl="0" animBg="1"/>
      <p:bldP spid="129" grpId="0" bldLvl="0" animBg="1"/>
      <p:bldP spid="130" grpId="0" bldLvl="0" animBg="1"/>
      <p:bldP spid="131" grpId="0" bldLvl="0" animBg="1"/>
      <p:bldP spid="132" grpId="0" bldLvl="0" animBg="1"/>
      <p:bldP spid="133" grpId="0" bldLvl="0" animBg="1"/>
      <p:bldP spid="134" grpId="0" bldLvl="0" animBg="1"/>
      <p:bldP spid="135" grpId="0" bldLvl="0" animBg="1"/>
      <p:bldP spid="136" grpId="0" bldLvl="0" animBg="1"/>
      <p:bldP spid="137" grpId="0" bldLvl="0" animBg="1"/>
      <p:bldP spid="138" grpId="0" bldLvl="0" animBg="1"/>
      <p:bldP spid="139" grpId="0" bldLvl="0" animBg="1"/>
      <p:bldP spid="140" grpId="0" bldLvl="0" animBg="1"/>
      <p:bldP spid="144" grpId="0" bldLvl="0" animBg="1"/>
      <p:bldP spid="145" grpId="0" bldLvl="0" animBg="1"/>
      <p:bldP spid="147" grpId="0" bldLvl="0" animBg="1"/>
      <p:bldP spid="148" grpId="0" bldLvl="0" animBg="1"/>
      <p:bldP spid="150" grpId="0" bldLvl="0" animBg="1"/>
      <p:bldP spid="174" grpId="0" bldLvl="0" animBg="1"/>
      <p:bldP spid="183" grpId="0" bldLvl="0" animBg="1"/>
      <p:bldP spid="151" grpId="0"/>
      <p:bldP spid="153" grpId="0" bldLvl="0" animBg="1"/>
      <p:bldP spid="154" grpId="0" bldLvl="0" animBg="1"/>
      <p:bldP spid="157" grpId="0" bldLvl="0" animBg="1"/>
      <p:bldP spid="16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102219" y="2108135"/>
            <a:ext cx="5053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选题背景和意义</a:t>
            </a: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0" y="-12616"/>
            <a:ext cx="7794278" cy="410301"/>
            <a:chOff x="0" y="-12616"/>
            <a:chExt cx="7794278" cy="410301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37" b="97861" l="3209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998" y="-12616"/>
              <a:ext cx="410301" cy="410301"/>
            </a:xfrm>
            <a:prstGeom prst="rect">
              <a:avLst/>
            </a:prstGeom>
          </p:spPr>
        </p:pic>
        <p:grpSp>
          <p:nvGrpSpPr>
            <p:cNvPr id="18" name="组合 17"/>
            <p:cNvGrpSpPr/>
            <p:nvPr/>
          </p:nvGrpSpPr>
          <p:grpSpPr>
            <a:xfrm>
              <a:off x="0" y="-12616"/>
              <a:ext cx="7794278" cy="397150"/>
              <a:chOff x="0" y="-12616"/>
              <a:chExt cx="7794278" cy="397150"/>
            </a:xfrm>
          </p:grpSpPr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6"/>
                <a:ext cx="383998" cy="383998"/>
              </a:xfrm>
              <a:prstGeom prst="rect">
                <a:avLst/>
              </a:prstGeom>
            </p:spPr>
          </p:pic>
          <p:grpSp>
            <p:nvGrpSpPr>
              <p:cNvPr id="20" name="组合 19"/>
              <p:cNvGrpSpPr/>
              <p:nvPr/>
            </p:nvGrpSpPr>
            <p:grpSpPr>
              <a:xfrm>
                <a:off x="767996" y="-12616"/>
                <a:ext cx="7026282" cy="338554"/>
                <a:chOff x="1433384" y="536"/>
                <a:chExt cx="7026282" cy="338554"/>
              </a:xfrm>
            </p:grpSpPr>
            <p:sp>
              <p:nvSpPr>
                <p:cNvPr id="21" name="文本框 20"/>
                <p:cNvSpPr txBox="1"/>
                <p:nvPr/>
              </p:nvSpPr>
              <p:spPr>
                <a:xfrm>
                  <a:off x="1433384" y="536"/>
                  <a:ext cx="70262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浙江农林大学信息工程学院计算机科学与技术专业</a:t>
                  </a:r>
                  <a:r>
                    <a:rPr lang="en-US" altLang="zh-CN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2019</a:t>
                  </a:r>
                  <a:r>
                    <a:rPr lang="zh-CN" altLang="en-US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届毕业论文开题答辩</a:t>
                  </a:r>
                </a:p>
              </p:txBody>
            </p:sp>
            <p:cxnSp>
              <p:nvCxnSpPr>
                <p:cNvPr id="22" name="直接连接符 21"/>
                <p:cNvCxnSpPr/>
                <p:nvPr/>
              </p:nvCxnSpPr>
              <p:spPr>
                <a:xfrm>
                  <a:off x="1508817" y="335507"/>
                  <a:ext cx="687541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565908" y="616499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选题背景和意义</a:t>
            </a:r>
          </a:p>
        </p:txBody>
      </p:sp>
      <p:grpSp>
        <p:nvGrpSpPr>
          <p:cNvPr id="27" name="组 26"/>
          <p:cNvGrpSpPr/>
          <p:nvPr/>
        </p:nvGrpSpPr>
        <p:grpSpPr>
          <a:xfrm>
            <a:off x="6584077" y="1473110"/>
            <a:ext cx="4916260" cy="1443857"/>
            <a:chOff x="6584077" y="1299745"/>
            <a:chExt cx="4916260" cy="1443857"/>
          </a:xfrm>
        </p:grpSpPr>
        <p:sp>
          <p:nvSpPr>
            <p:cNvPr id="28" name="矩形 27"/>
            <p:cNvSpPr/>
            <p:nvPr/>
          </p:nvSpPr>
          <p:spPr>
            <a:xfrm>
              <a:off x="6607902" y="1714409"/>
              <a:ext cx="4892435" cy="1029193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目前我国正在全面建设智慧城市，在城市的基础设施、社会民主等方面充分利用物联网、互联网、云计算、大数据等技术手段，对城市居民生活工作企业经营和发展和政府管理过程中的相关活动，进行智慧地感知、分析和应对，为市民提供一个更美好的生活和工作环境。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6584077" y="1299745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智慧城市建设</a:t>
              </a: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5130711" y="1473111"/>
            <a:ext cx="1227196" cy="1227194"/>
            <a:chOff x="4888524" y="1547446"/>
            <a:chExt cx="1383323" cy="1383323"/>
          </a:xfrm>
        </p:grpSpPr>
        <p:sp>
          <p:nvSpPr>
            <p:cNvPr id="3" name="菱形 2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809454" y="1516005"/>
            <a:ext cx="1124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6600" kern="0">
                <a:solidFill>
                  <a:schemeClr val="bg1"/>
                </a:solidFill>
                <a:ea typeface="微软雅黑" panose="020B0503020204020204" charset="-122"/>
              </a:rPr>
              <a:t>01</a:t>
            </a:r>
            <a:endParaRPr lang="en-US" altLang="zh-CN" sz="6600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33480" y="1760465"/>
            <a:ext cx="2156593" cy="628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智慧化</a:t>
            </a:r>
            <a:endParaRPr lang="en-US" altLang="zh-CN" sz="1400" b="1" kern="0" dirty="0">
              <a:solidFill>
                <a:schemeClr val="bg1"/>
              </a:solidFill>
              <a:ea typeface="微软雅黑" panose="020B0503020204020204" charset="-122"/>
            </a:endParaRPr>
          </a:p>
          <a:p>
            <a:pPr defTabSz="1218565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城市建设</a:t>
            </a:r>
            <a:endParaRPr lang="en-US" altLang="zh-CN" sz="14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671242" y="2086708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 33"/>
          <p:cNvGrpSpPr/>
          <p:nvPr/>
        </p:nvGrpSpPr>
        <p:grpSpPr>
          <a:xfrm>
            <a:off x="6584077" y="2979049"/>
            <a:ext cx="4916260" cy="747063"/>
            <a:chOff x="6584077" y="1299745"/>
            <a:chExt cx="4916260" cy="747063"/>
          </a:xfrm>
        </p:grpSpPr>
        <p:sp>
          <p:nvSpPr>
            <p:cNvPr id="41" name="矩形 40"/>
            <p:cNvSpPr/>
            <p:nvPr/>
          </p:nvSpPr>
          <p:spPr>
            <a:xfrm>
              <a:off x="6607902" y="1714409"/>
              <a:ext cx="4892435" cy="332399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没有数据，就没有互联网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6584077" y="1299745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数据时代</a:t>
              </a: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5130711" y="2979050"/>
            <a:ext cx="1227196" cy="1227194"/>
            <a:chOff x="4888524" y="1547446"/>
            <a:chExt cx="1383323" cy="1383323"/>
          </a:xfrm>
        </p:grpSpPr>
        <p:sp>
          <p:nvSpPr>
            <p:cNvPr id="39" name="菱形 3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809454" y="3021944"/>
            <a:ext cx="1124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6600" kern="0" dirty="0">
                <a:solidFill>
                  <a:schemeClr val="bg1"/>
                </a:solidFill>
                <a:ea typeface="微软雅黑" panose="020B0503020204020204" charset="-122"/>
              </a:rPr>
              <a:t>02</a:t>
            </a:r>
          </a:p>
        </p:txBody>
      </p:sp>
      <p:sp>
        <p:nvSpPr>
          <p:cNvPr id="37" name="矩形 36"/>
          <p:cNvSpPr/>
          <p:nvPr/>
        </p:nvSpPr>
        <p:spPr>
          <a:xfrm>
            <a:off x="1933480" y="3266404"/>
            <a:ext cx="2156593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互联化</a:t>
            </a:r>
            <a:endParaRPr lang="en-US" altLang="zh-CN" sz="1400" b="1" kern="0" dirty="0">
              <a:solidFill>
                <a:schemeClr val="bg1"/>
              </a:solidFill>
              <a:ea typeface="微软雅黑" panose="020B0503020204020204" charset="-122"/>
            </a:endParaRPr>
          </a:p>
          <a:p>
            <a:pPr defTabSz="1218565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生活方式</a:t>
            </a:r>
            <a:endParaRPr lang="en-US" altLang="zh-CN" sz="14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cxnSp>
        <p:nvCxnSpPr>
          <p:cNvPr id="38" name="直线连接符 37"/>
          <p:cNvCxnSpPr/>
          <p:nvPr/>
        </p:nvCxnSpPr>
        <p:spPr>
          <a:xfrm>
            <a:off x="3671242" y="3592647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 43"/>
          <p:cNvGrpSpPr/>
          <p:nvPr/>
        </p:nvGrpSpPr>
        <p:grpSpPr>
          <a:xfrm>
            <a:off x="6584077" y="4484987"/>
            <a:ext cx="4916260" cy="1227194"/>
            <a:chOff x="6584077" y="1299745"/>
            <a:chExt cx="4916260" cy="1227194"/>
          </a:xfrm>
        </p:grpSpPr>
        <p:sp>
          <p:nvSpPr>
            <p:cNvPr id="51" name="矩形 50"/>
            <p:cNvSpPr/>
            <p:nvPr/>
          </p:nvSpPr>
          <p:spPr>
            <a:xfrm>
              <a:off x="6607902" y="1714409"/>
              <a:ext cx="4892435" cy="81253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自从我从去年暑假开始在杭州实习，自己买菜烧饭就成了生活的一部分。现在菜场的价格都没有像超市那样明码标价，所以，我想开发一款平台来让价格更加透明规范。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6584077" y="1299745"/>
              <a:ext cx="249299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价格透明，便利民生</a:t>
              </a: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5130711" y="4484988"/>
            <a:ext cx="1227196" cy="1227194"/>
            <a:chOff x="4888524" y="1547446"/>
            <a:chExt cx="1383323" cy="1383323"/>
          </a:xfrm>
        </p:grpSpPr>
        <p:sp>
          <p:nvSpPr>
            <p:cNvPr id="49" name="菱形 4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809454" y="4527882"/>
            <a:ext cx="1124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6600" kern="0" dirty="0">
                <a:solidFill>
                  <a:schemeClr val="bg1"/>
                </a:solidFill>
                <a:ea typeface="微软雅黑" panose="020B0503020204020204" charset="-122"/>
              </a:rPr>
              <a:t>03</a:t>
            </a:r>
          </a:p>
        </p:txBody>
      </p:sp>
      <p:sp>
        <p:nvSpPr>
          <p:cNvPr id="47" name="矩形 46"/>
          <p:cNvSpPr/>
          <p:nvPr/>
        </p:nvSpPr>
        <p:spPr>
          <a:xfrm>
            <a:off x="1933480" y="4772342"/>
            <a:ext cx="2156593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透明化</a:t>
            </a:r>
            <a:endParaRPr lang="en-US" altLang="zh-CN" sz="1400" b="1" kern="0" dirty="0">
              <a:solidFill>
                <a:schemeClr val="bg1"/>
              </a:solidFill>
              <a:ea typeface="微软雅黑" panose="020B0503020204020204" charset="-122"/>
            </a:endParaRPr>
          </a:p>
          <a:p>
            <a:pPr defTabSz="1218565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价格行情</a:t>
            </a:r>
            <a:endParaRPr lang="en-US" altLang="zh-CN" sz="14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cxnSp>
        <p:nvCxnSpPr>
          <p:cNvPr id="48" name="直线连接符 47"/>
          <p:cNvCxnSpPr/>
          <p:nvPr/>
        </p:nvCxnSpPr>
        <p:spPr>
          <a:xfrm>
            <a:off x="3671242" y="5098585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0" y="-12616"/>
            <a:ext cx="7794278" cy="410301"/>
            <a:chOff x="0" y="-12616"/>
            <a:chExt cx="7794278" cy="410301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37" b="97861" l="3209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998" y="-12616"/>
              <a:ext cx="410301" cy="410301"/>
            </a:xfrm>
            <a:prstGeom prst="rect">
              <a:avLst/>
            </a:prstGeom>
          </p:spPr>
        </p:pic>
        <p:grpSp>
          <p:nvGrpSpPr>
            <p:cNvPr id="53" name="组合 52"/>
            <p:cNvGrpSpPr/>
            <p:nvPr/>
          </p:nvGrpSpPr>
          <p:grpSpPr>
            <a:xfrm>
              <a:off x="0" y="-12616"/>
              <a:ext cx="7794278" cy="397150"/>
              <a:chOff x="0" y="-12616"/>
              <a:chExt cx="7794278" cy="397150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6"/>
                <a:ext cx="383998" cy="383998"/>
              </a:xfrm>
              <a:prstGeom prst="rect">
                <a:avLst/>
              </a:prstGeom>
            </p:spPr>
          </p:pic>
          <p:grpSp>
            <p:nvGrpSpPr>
              <p:cNvPr id="55" name="组合 54"/>
              <p:cNvGrpSpPr/>
              <p:nvPr/>
            </p:nvGrpSpPr>
            <p:grpSpPr>
              <a:xfrm>
                <a:off x="767996" y="-12616"/>
                <a:ext cx="7026282" cy="338554"/>
                <a:chOff x="1433384" y="536"/>
                <a:chExt cx="7026282" cy="338554"/>
              </a:xfrm>
            </p:grpSpPr>
            <p:sp>
              <p:nvSpPr>
                <p:cNvPr id="56" name="文本框 55"/>
                <p:cNvSpPr txBox="1"/>
                <p:nvPr/>
              </p:nvSpPr>
              <p:spPr>
                <a:xfrm>
                  <a:off x="1433384" y="536"/>
                  <a:ext cx="70262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浙江农林大学信息工程学院计算机科学与技术专业</a:t>
                  </a:r>
                  <a:r>
                    <a:rPr lang="en-US" altLang="zh-CN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2019</a:t>
                  </a:r>
                  <a:r>
                    <a:rPr lang="zh-CN" altLang="en-US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届毕业论文开题答辩</a:t>
                  </a:r>
                </a:p>
              </p:txBody>
            </p:sp>
            <p:cxnSp>
              <p:nvCxnSpPr>
                <p:cNvPr id="57" name="直接连接符 56"/>
                <p:cNvCxnSpPr/>
                <p:nvPr/>
              </p:nvCxnSpPr>
              <p:spPr>
                <a:xfrm>
                  <a:off x="1508817" y="335507"/>
                  <a:ext cx="687541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1" grpId="0"/>
      <p:bldP spid="32" grpId="0"/>
      <p:bldP spid="36" grpId="0"/>
      <p:bldP spid="37" grpId="0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2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系统设计</a:t>
            </a: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0" y="-12616"/>
            <a:ext cx="7794278" cy="410301"/>
            <a:chOff x="0" y="-12616"/>
            <a:chExt cx="7794278" cy="410301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37" b="97861" l="3209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998" y="-12616"/>
              <a:ext cx="410301" cy="410301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0" y="-12616"/>
              <a:ext cx="7794278" cy="397150"/>
              <a:chOff x="0" y="-12616"/>
              <a:chExt cx="7794278" cy="397150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6"/>
                <a:ext cx="383998" cy="383998"/>
              </a:xfrm>
              <a:prstGeom prst="rect">
                <a:avLst/>
              </a:prstGeom>
            </p:spPr>
          </p:pic>
          <p:grpSp>
            <p:nvGrpSpPr>
              <p:cNvPr id="19" name="组合 18"/>
              <p:cNvGrpSpPr/>
              <p:nvPr/>
            </p:nvGrpSpPr>
            <p:grpSpPr>
              <a:xfrm>
                <a:off x="767996" y="-12616"/>
                <a:ext cx="7026282" cy="338554"/>
                <a:chOff x="1433384" y="536"/>
                <a:chExt cx="7026282" cy="338554"/>
              </a:xfrm>
            </p:grpSpPr>
            <p:sp>
              <p:nvSpPr>
                <p:cNvPr id="20" name="文本框 19"/>
                <p:cNvSpPr txBox="1"/>
                <p:nvPr/>
              </p:nvSpPr>
              <p:spPr>
                <a:xfrm>
                  <a:off x="1433384" y="536"/>
                  <a:ext cx="70262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浙江农林大学信息工程学院计算机科学与技术专业</a:t>
                  </a:r>
                  <a:r>
                    <a:rPr lang="en-US" altLang="zh-CN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2019</a:t>
                  </a:r>
                  <a:r>
                    <a:rPr lang="zh-CN" altLang="en-US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届毕业论文开题答辩</a:t>
                  </a:r>
                </a:p>
              </p:txBody>
            </p:sp>
            <p:cxnSp>
              <p:nvCxnSpPr>
                <p:cNvPr id="21" name="直接连接符 20"/>
                <p:cNvCxnSpPr/>
                <p:nvPr/>
              </p:nvCxnSpPr>
              <p:spPr>
                <a:xfrm>
                  <a:off x="1508817" y="335507"/>
                  <a:ext cx="687541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65099" y="525395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瀑布模型</a:t>
            </a:r>
            <a:r>
              <a:rPr lang="en-US" altLang="zh-CN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敏捷开发</a:t>
            </a:r>
          </a:p>
        </p:txBody>
      </p:sp>
      <p:sp>
        <p:nvSpPr>
          <p:cNvPr id="118" name="AutoShape 3"/>
          <p:cNvSpPr>
            <a:spLocks noChangeAspect="1" noChangeArrowheads="1" noTextEdit="1"/>
          </p:cNvSpPr>
          <p:nvPr/>
        </p:nvSpPr>
        <p:spPr bwMode="auto">
          <a:xfrm>
            <a:off x="6138188" y="3477890"/>
            <a:ext cx="202202" cy="51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 dirty="0">
              <a:ea typeface="微软雅黑" panose="020B0503020204020204" pitchFamily="34" charset="-122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2871294" y="1445254"/>
            <a:ext cx="2139194" cy="719940"/>
            <a:chOff x="2885899" y="1771009"/>
            <a:chExt cx="2139194" cy="719940"/>
          </a:xfrm>
        </p:grpSpPr>
        <p:sp>
          <p:nvSpPr>
            <p:cNvPr id="120" name="矩形 119"/>
            <p:cNvSpPr/>
            <p:nvPr/>
          </p:nvSpPr>
          <p:spPr>
            <a:xfrm>
              <a:off x="2987499" y="1771009"/>
              <a:ext cx="2037594" cy="4173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确认需求</a:t>
              </a:r>
            </a:p>
          </p:txBody>
        </p:sp>
        <p:sp>
          <p:nvSpPr>
            <p:cNvPr id="121" name="矩形 120"/>
            <p:cNvSpPr/>
            <p:nvPr/>
          </p:nvSpPr>
          <p:spPr>
            <a:xfrm>
              <a:off x="2885899" y="2145855"/>
              <a:ext cx="2139194" cy="3450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菜场调研，收集资料素材</a:t>
              </a:r>
              <a:endParaRPr sz="14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2445466" y="4736904"/>
            <a:ext cx="2139194" cy="719940"/>
            <a:chOff x="2460071" y="5062659"/>
            <a:chExt cx="2139194" cy="719940"/>
          </a:xfrm>
        </p:grpSpPr>
        <p:sp>
          <p:nvSpPr>
            <p:cNvPr id="123" name="矩形 122"/>
            <p:cNvSpPr/>
            <p:nvPr/>
          </p:nvSpPr>
          <p:spPr>
            <a:xfrm>
              <a:off x="2460071" y="5062659"/>
              <a:ext cx="2139194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优化维护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2460071" y="5437505"/>
              <a:ext cx="2139194" cy="3450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方法重构，界面微调</a:t>
              </a:r>
              <a:endParaRPr sz="14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7593900" y="1781122"/>
            <a:ext cx="2579830" cy="1027332"/>
            <a:chOff x="7608505" y="1739395"/>
            <a:chExt cx="2139194" cy="1027332"/>
          </a:xfrm>
        </p:grpSpPr>
        <p:sp>
          <p:nvSpPr>
            <p:cNvPr id="126" name="矩形 125"/>
            <p:cNvSpPr/>
            <p:nvPr/>
          </p:nvSpPr>
          <p:spPr>
            <a:xfrm>
              <a:off x="7608505" y="1739395"/>
              <a:ext cx="2037594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系统设计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7608505" y="2114241"/>
              <a:ext cx="2139194" cy="652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画板草图，确认</a:t>
              </a:r>
              <a:r>
                <a:rPr lang="zh-CN" altLang="en-US" sz="1400" dirty="0" smtClean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系统功能</a:t>
              </a: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模块</a:t>
              </a:r>
              <a:endParaRPr sz="14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7152303" y="4600783"/>
            <a:ext cx="2139194" cy="719940"/>
            <a:chOff x="7166908" y="4926538"/>
            <a:chExt cx="2139194" cy="719940"/>
          </a:xfrm>
        </p:grpSpPr>
        <p:sp>
          <p:nvSpPr>
            <p:cNvPr id="129" name="矩形 128"/>
            <p:cNvSpPr/>
            <p:nvPr/>
          </p:nvSpPr>
          <p:spPr>
            <a:xfrm>
              <a:off x="7166908" y="4926538"/>
              <a:ext cx="2037594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编码测试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7166908" y="5301384"/>
              <a:ext cx="2139194" cy="3450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学习技术，单元测试</a:t>
              </a:r>
              <a:endParaRPr sz="14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5123392" y="1358917"/>
            <a:ext cx="850545" cy="2204331"/>
            <a:chOff x="5141736" y="1742547"/>
            <a:chExt cx="850545" cy="2204331"/>
          </a:xfrm>
        </p:grpSpPr>
        <p:grpSp>
          <p:nvGrpSpPr>
            <p:cNvPr id="132" name="组合 131"/>
            <p:cNvGrpSpPr/>
            <p:nvPr/>
          </p:nvGrpSpPr>
          <p:grpSpPr>
            <a:xfrm>
              <a:off x="5141736" y="1742547"/>
              <a:ext cx="850545" cy="2204331"/>
              <a:chOff x="4795210" y="1742547"/>
              <a:chExt cx="850545" cy="2204331"/>
            </a:xfrm>
          </p:grpSpPr>
          <p:sp>
            <p:nvSpPr>
              <p:cNvPr id="136" name="圆角矩形 135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7" name="组合 136"/>
              <p:cNvGrpSpPr/>
              <p:nvPr/>
            </p:nvGrpSpPr>
            <p:grpSpPr>
              <a:xfrm>
                <a:off x="4848795" y="1810322"/>
                <a:ext cx="751721" cy="744071"/>
                <a:chOff x="734695" y="4865256"/>
                <a:chExt cx="1038341" cy="1027776"/>
              </a:xfrm>
              <a:effectLst/>
            </p:grpSpPr>
            <p:grpSp>
              <p:nvGrpSpPr>
                <p:cNvPr id="138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40" name="椭圆 139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41" name="椭圆 140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39" name="文本框 138"/>
                <p:cNvSpPr txBox="1"/>
                <p:nvPr/>
              </p:nvSpPr>
              <p:spPr>
                <a:xfrm>
                  <a:off x="734695" y="4925367"/>
                  <a:ext cx="1038341" cy="892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01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33" name="组合 132"/>
            <p:cNvGrpSpPr/>
            <p:nvPr/>
          </p:nvGrpSpPr>
          <p:grpSpPr>
            <a:xfrm>
              <a:off x="5300019" y="2807432"/>
              <a:ext cx="582293" cy="429530"/>
              <a:chOff x="5379174" y="3818338"/>
              <a:chExt cx="657007" cy="484643"/>
            </a:xfrm>
            <a:solidFill>
              <a:schemeClr val="bg1"/>
            </a:solidFill>
          </p:grpSpPr>
          <p:sp>
            <p:nvSpPr>
              <p:cNvPr id="134" name="Freeform 95"/>
              <p:cNvSpPr/>
              <p:nvPr/>
            </p:nvSpPr>
            <p:spPr bwMode="auto">
              <a:xfrm>
                <a:off x="5379174" y="3962311"/>
                <a:ext cx="657007" cy="340670"/>
              </a:xfrm>
              <a:custGeom>
                <a:avLst/>
                <a:gdLst>
                  <a:gd name="T0" fmla="*/ 132 w 137"/>
                  <a:gd name="T1" fmla="*/ 58 h 71"/>
                  <a:gd name="T2" fmla="*/ 118 w 137"/>
                  <a:gd name="T3" fmla="*/ 23 h 71"/>
                  <a:gd name="T4" fmla="*/ 88 w 137"/>
                  <a:gd name="T5" fmla="*/ 12 h 71"/>
                  <a:gd name="T6" fmla="*/ 88 w 137"/>
                  <a:gd name="T7" fmla="*/ 0 h 71"/>
                  <a:gd name="T8" fmla="*/ 31 w 137"/>
                  <a:gd name="T9" fmla="*/ 0 h 71"/>
                  <a:gd name="T10" fmla="*/ 31 w 137"/>
                  <a:gd name="T11" fmla="*/ 11 h 71"/>
                  <a:gd name="T12" fmla="*/ 20 w 137"/>
                  <a:gd name="T13" fmla="*/ 11 h 71"/>
                  <a:gd name="T14" fmla="*/ 20 w 137"/>
                  <a:gd name="T15" fmla="*/ 1 h 71"/>
                  <a:gd name="T16" fmla="*/ 0 w 137"/>
                  <a:gd name="T17" fmla="*/ 1 h 71"/>
                  <a:gd name="T18" fmla="*/ 0 w 137"/>
                  <a:gd name="T19" fmla="*/ 63 h 71"/>
                  <a:gd name="T20" fmla="*/ 20 w 137"/>
                  <a:gd name="T21" fmla="*/ 63 h 71"/>
                  <a:gd name="T22" fmla="*/ 20 w 137"/>
                  <a:gd name="T23" fmla="*/ 37 h 71"/>
                  <a:gd name="T24" fmla="*/ 26 w 137"/>
                  <a:gd name="T25" fmla="*/ 37 h 71"/>
                  <a:gd name="T26" fmla="*/ 59 w 137"/>
                  <a:gd name="T27" fmla="*/ 71 h 71"/>
                  <a:gd name="T28" fmla="*/ 92 w 137"/>
                  <a:gd name="T29" fmla="*/ 37 h 71"/>
                  <a:gd name="T30" fmla="*/ 92 w 137"/>
                  <a:gd name="T31" fmla="*/ 31 h 71"/>
                  <a:gd name="T32" fmla="*/ 106 w 137"/>
                  <a:gd name="T33" fmla="*/ 37 h 71"/>
                  <a:gd name="T34" fmla="*/ 113 w 137"/>
                  <a:gd name="T35" fmla="*/ 58 h 71"/>
                  <a:gd name="T36" fmla="*/ 108 w 137"/>
                  <a:gd name="T37" fmla="*/ 58 h 71"/>
                  <a:gd name="T38" fmla="*/ 108 w 137"/>
                  <a:gd name="T39" fmla="*/ 64 h 71"/>
                  <a:gd name="T40" fmla="*/ 137 w 137"/>
                  <a:gd name="T41" fmla="*/ 64 h 71"/>
                  <a:gd name="T42" fmla="*/ 137 w 137"/>
                  <a:gd name="T43" fmla="*/ 58 h 71"/>
                  <a:gd name="T44" fmla="*/ 132 w 137"/>
                  <a:gd name="T45" fmla="*/ 5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" h="71">
                    <a:moveTo>
                      <a:pt x="132" y="58"/>
                    </a:moveTo>
                    <a:cubicBezTo>
                      <a:pt x="131" y="39"/>
                      <a:pt x="129" y="32"/>
                      <a:pt x="118" y="23"/>
                    </a:cubicBezTo>
                    <a:cubicBezTo>
                      <a:pt x="108" y="14"/>
                      <a:pt x="96" y="12"/>
                      <a:pt x="88" y="12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56"/>
                      <a:pt x="41" y="71"/>
                      <a:pt x="59" y="71"/>
                    </a:cubicBezTo>
                    <a:cubicBezTo>
                      <a:pt x="78" y="71"/>
                      <a:pt x="92" y="56"/>
                      <a:pt x="92" y="37"/>
                    </a:cubicBezTo>
                    <a:cubicBezTo>
                      <a:pt x="92" y="35"/>
                      <a:pt x="92" y="33"/>
                      <a:pt x="92" y="31"/>
                    </a:cubicBezTo>
                    <a:cubicBezTo>
                      <a:pt x="96" y="32"/>
                      <a:pt x="102" y="34"/>
                      <a:pt x="106" y="37"/>
                    </a:cubicBezTo>
                    <a:cubicBezTo>
                      <a:pt x="113" y="43"/>
                      <a:pt x="112" y="45"/>
                      <a:pt x="113" y="58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37" y="64"/>
                      <a:pt x="137" y="64"/>
                      <a:pt x="137" y="64"/>
                    </a:cubicBezTo>
                    <a:cubicBezTo>
                      <a:pt x="137" y="58"/>
                      <a:pt x="137" y="58"/>
                      <a:pt x="137" y="58"/>
                    </a:cubicBezTo>
                    <a:lnTo>
                      <a:pt x="132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Freeform 96"/>
              <p:cNvSpPr/>
              <p:nvPr/>
            </p:nvSpPr>
            <p:spPr bwMode="auto">
              <a:xfrm>
                <a:off x="5464341" y="3818338"/>
                <a:ext cx="403532" cy="133835"/>
              </a:xfrm>
              <a:custGeom>
                <a:avLst/>
                <a:gdLst>
                  <a:gd name="T0" fmla="*/ 4 w 84"/>
                  <a:gd name="T1" fmla="*/ 24 h 28"/>
                  <a:gd name="T2" fmla="*/ 8 w 84"/>
                  <a:gd name="T3" fmla="*/ 20 h 28"/>
                  <a:gd name="T4" fmla="*/ 8 w 84"/>
                  <a:gd name="T5" fmla="*/ 16 h 28"/>
                  <a:gd name="T6" fmla="*/ 35 w 84"/>
                  <a:gd name="T7" fmla="*/ 16 h 28"/>
                  <a:gd name="T8" fmla="*/ 35 w 84"/>
                  <a:gd name="T9" fmla="*/ 28 h 28"/>
                  <a:gd name="T10" fmla="*/ 48 w 84"/>
                  <a:gd name="T11" fmla="*/ 28 h 28"/>
                  <a:gd name="T12" fmla="*/ 48 w 84"/>
                  <a:gd name="T13" fmla="*/ 16 h 28"/>
                  <a:gd name="T14" fmla="*/ 75 w 84"/>
                  <a:gd name="T15" fmla="*/ 16 h 28"/>
                  <a:gd name="T16" fmla="*/ 75 w 84"/>
                  <a:gd name="T17" fmla="*/ 20 h 28"/>
                  <a:gd name="T18" fmla="*/ 79 w 84"/>
                  <a:gd name="T19" fmla="*/ 24 h 28"/>
                  <a:gd name="T20" fmla="*/ 84 w 84"/>
                  <a:gd name="T21" fmla="*/ 20 h 28"/>
                  <a:gd name="T22" fmla="*/ 84 w 84"/>
                  <a:gd name="T23" fmla="*/ 16 h 28"/>
                  <a:gd name="T24" fmla="*/ 84 w 84"/>
                  <a:gd name="T25" fmla="*/ 9 h 28"/>
                  <a:gd name="T26" fmla="*/ 84 w 84"/>
                  <a:gd name="T27" fmla="*/ 4 h 28"/>
                  <a:gd name="T28" fmla="*/ 79 w 84"/>
                  <a:gd name="T29" fmla="*/ 0 h 28"/>
                  <a:gd name="T30" fmla="*/ 75 w 84"/>
                  <a:gd name="T31" fmla="*/ 4 h 28"/>
                  <a:gd name="T32" fmla="*/ 75 w 84"/>
                  <a:gd name="T33" fmla="*/ 9 h 28"/>
                  <a:gd name="T34" fmla="*/ 48 w 84"/>
                  <a:gd name="T35" fmla="*/ 9 h 28"/>
                  <a:gd name="T36" fmla="*/ 48 w 84"/>
                  <a:gd name="T37" fmla="*/ 3 h 28"/>
                  <a:gd name="T38" fmla="*/ 35 w 84"/>
                  <a:gd name="T39" fmla="*/ 3 h 28"/>
                  <a:gd name="T40" fmla="*/ 35 w 84"/>
                  <a:gd name="T41" fmla="*/ 9 h 28"/>
                  <a:gd name="T42" fmla="*/ 8 w 84"/>
                  <a:gd name="T43" fmla="*/ 9 h 28"/>
                  <a:gd name="T44" fmla="*/ 8 w 84"/>
                  <a:gd name="T45" fmla="*/ 4 h 28"/>
                  <a:gd name="T46" fmla="*/ 4 w 84"/>
                  <a:gd name="T47" fmla="*/ 0 h 28"/>
                  <a:gd name="T48" fmla="*/ 0 w 84"/>
                  <a:gd name="T49" fmla="*/ 4 h 28"/>
                  <a:gd name="T50" fmla="*/ 0 w 84"/>
                  <a:gd name="T51" fmla="*/ 20 h 28"/>
                  <a:gd name="T52" fmla="*/ 4 w 84"/>
                  <a:gd name="T53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4" h="28">
                    <a:moveTo>
                      <a:pt x="4" y="24"/>
                    </a:moveTo>
                    <a:cubicBezTo>
                      <a:pt x="6" y="24"/>
                      <a:pt x="8" y="23"/>
                      <a:pt x="8" y="2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3"/>
                      <a:pt x="77" y="24"/>
                      <a:pt x="79" y="24"/>
                    </a:cubicBezTo>
                    <a:cubicBezTo>
                      <a:pt x="82" y="24"/>
                      <a:pt x="84" y="23"/>
                      <a:pt x="84" y="20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9"/>
                      <a:pt x="84" y="9"/>
                      <a:pt x="84" y="9"/>
                    </a:cubicBezTo>
                    <a:cubicBezTo>
                      <a:pt x="84" y="4"/>
                      <a:pt x="84" y="4"/>
                      <a:pt x="84" y="4"/>
                    </a:cubicBezTo>
                    <a:cubicBezTo>
                      <a:pt x="84" y="2"/>
                      <a:pt x="82" y="0"/>
                      <a:pt x="79" y="0"/>
                    </a:cubicBezTo>
                    <a:cubicBezTo>
                      <a:pt x="77" y="0"/>
                      <a:pt x="75" y="2"/>
                      <a:pt x="75" y="4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2" y="24"/>
                      <a:pt x="4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2" name="组合 141"/>
          <p:cNvGrpSpPr/>
          <p:nvPr/>
        </p:nvGrpSpPr>
        <p:grpSpPr>
          <a:xfrm>
            <a:off x="6201415" y="2712703"/>
            <a:ext cx="2204331" cy="850545"/>
            <a:chOff x="6197098" y="3083158"/>
            <a:chExt cx="2204331" cy="850545"/>
          </a:xfrm>
        </p:grpSpPr>
        <p:grpSp>
          <p:nvGrpSpPr>
            <p:cNvPr id="143" name="组合 142"/>
            <p:cNvGrpSpPr/>
            <p:nvPr/>
          </p:nvGrpSpPr>
          <p:grpSpPr>
            <a:xfrm rot="5400000">
              <a:off x="6873991" y="2406265"/>
              <a:ext cx="850545" cy="2204331"/>
              <a:chOff x="4795210" y="1742547"/>
              <a:chExt cx="850545" cy="2204331"/>
            </a:xfrm>
          </p:grpSpPr>
          <p:sp>
            <p:nvSpPr>
              <p:cNvPr id="149" name="圆角矩形 148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0" name="组合 149"/>
              <p:cNvGrpSpPr/>
              <p:nvPr/>
            </p:nvGrpSpPr>
            <p:grpSpPr>
              <a:xfrm>
                <a:off x="4848796" y="1801145"/>
                <a:ext cx="743374" cy="753248"/>
                <a:chOff x="734696" y="4852580"/>
                <a:chExt cx="1026811" cy="1040452"/>
              </a:xfrm>
              <a:effectLst/>
            </p:grpSpPr>
            <p:grpSp>
              <p:nvGrpSpPr>
                <p:cNvPr id="151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53" name="椭圆 152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54" name="椭圆 153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52" name="文本框 151"/>
                <p:cNvSpPr txBox="1"/>
                <p:nvPr/>
              </p:nvSpPr>
              <p:spPr>
                <a:xfrm rot="16200000">
                  <a:off x="734694" y="4925368"/>
                  <a:ext cx="1038343" cy="89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02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44" name="组合 143"/>
            <p:cNvGrpSpPr/>
            <p:nvPr/>
          </p:nvGrpSpPr>
          <p:grpSpPr>
            <a:xfrm>
              <a:off x="6620563" y="3348168"/>
              <a:ext cx="606514" cy="388750"/>
              <a:chOff x="10391892" y="3871061"/>
              <a:chExt cx="762452" cy="488699"/>
            </a:xfrm>
            <a:solidFill>
              <a:schemeClr val="bg1"/>
            </a:solidFill>
          </p:grpSpPr>
          <p:sp>
            <p:nvSpPr>
              <p:cNvPr id="146" name="Freeform 105"/>
              <p:cNvSpPr>
                <a:spLocks noEditPoints="1"/>
              </p:cNvSpPr>
              <p:nvPr/>
            </p:nvSpPr>
            <p:spPr bwMode="auto">
              <a:xfrm>
                <a:off x="10391892" y="3986645"/>
                <a:ext cx="762452" cy="292003"/>
              </a:xfrm>
              <a:custGeom>
                <a:avLst/>
                <a:gdLst>
                  <a:gd name="T0" fmla="*/ 94 w 159"/>
                  <a:gd name="T1" fmla="*/ 42 h 61"/>
                  <a:gd name="T2" fmla="*/ 115 w 159"/>
                  <a:gd name="T3" fmla="*/ 50 h 61"/>
                  <a:gd name="T4" fmla="*/ 129 w 159"/>
                  <a:gd name="T5" fmla="*/ 44 h 61"/>
                  <a:gd name="T6" fmla="*/ 144 w 159"/>
                  <a:gd name="T7" fmla="*/ 52 h 61"/>
                  <a:gd name="T8" fmla="*/ 159 w 159"/>
                  <a:gd name="T9" fmla="*/ 6 h 61"/>
                  <a:gd name="T10" fmla="*/ 55 w 159"/>
                  <a:gd name="T11" fmla="*/ 6 h 61"/>
                  <a:gd name="T12" fmla="*/ 55 w 159"/>
                  <a:gd name="T13" fmla="*/ 19 h 61"/>
                  <a:gd name="T14" fmla="*/ 5 w 159"/>
                  <a:gd name="T15" fmla="*/ 3 h 61"/>
                  <a:gd name="T16" fmla="*/ 2 w 159"/>
                  <a:gd name="T17" fmla="*/ 12 h 61"/>
                  <a:gd name="T18" fmla="*/ 55 w 159"/>
                  <a:gd name="T19" fmla="*/ 29 h 61"/>
                  <a:gd name="T20" fmla="*/ 55 w 159"/>
                  <a:gd name="T21" fmla="*/ 29 h 61"/>
                  <a:gd name="T22" fmla="*/ 59 w 159"/>
                  <a:gd name="T23" fmla="*/ 31 h 61"/>
                  <a:gd name="T24" fmla="*/ 59 w 159"/>
                  <a:gd name="T25" fmla="*/ 56 h 61"/>
                  <a:gd name="T26" fmla="*/ 59 w 159"/>
                  <a:gd name="T27" fmla="*/ 59 h 61"/>
                  <a:gd name="T28" fmla="*/ 59 w 159"/>
                  <a:gd name="T29" fmla="*/ 61 h 61"/>
                  <a:gd name="T30" fmla="*/ 75 w 159"/>
                  <a:gd name="T31" fmla="*/ 61 h 61"/>
                  <a:gd name="T32" fmla="*/ 75 w 159"/>
                  <a:gd name="T33" fmla="*/ 61 h 61"/>
                  <a:gd name="T34" fmla="*/ 94 w 159"/>
                  <a:gd name="T35" fmla="*/ 42 h 61"/>
                  <a:gd name="T36" fmla="*/ 65 w 159"/>
                  <a:gd name="T37" fmla="*/ 33 h 61"/>
                  <a:gd name="T38" fmla="*/ 87 w 159"/>
                  <a:gd name="T39" fmla="*/ 40 h 61"/>
                  <a:gd name="T40" fmla="*/ 72 w 159"/>
                  <a:gd name="T41" fmla="*/ 56 h 61"/>
                  <a:gd name="T42" fmla="*/ 65 w 159"/>
                  <a:gd name="T43" fmla="*/ 56 h 61"/>
                  <a:gd name="T44" fmla="*/ 65 w 159"/>
                  <a:gd name="T45" fmla="*/ 3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9" h="61">
                    <a:moveTo>
                      <a:pt x="94" y="42"/>
                    </a:moveTo>
                    <a:cubicBezTo>
                      <a:pt x="115" y="50"/>
                      <a:pt x="115" y="50"/>
                      <a:pt x="115" y="50"/>
                    </a:cubicBezTo>
                    <a:cubicBezTo>
                      <a:pt x="119" y="46"/>
                      <a:pt x="123" y="44"/>
                      <a:pt x="129" y="44"/>
                    </a:cubicBezTo>
                    <a:cubicBezTo>
                      <a:pt x="135" y="44"/>
                      <a:pt x="141" y="47"/>
                      <a:pt x="144" y="52"/>
                    </a:cubicBezTo>
                    <a:cubicBezTo>
                      <a:pt x="159" y="6"/>
                      <a:pt x="159" y="6"/>
                      <a:pt x="159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0" y="0"/>
                      <a:pt x="2" y="12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59" y="56"/>
                      <a:pt x="59" y="56"/>
                      <a:pt x="59" y="56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75" y="61"/>
                      <a:pt x="75" y="61"/>
                      <a:pt x="75" y="61"/>
                    </a:cubicBezTo>
                    <a:lnTo>
                      <a:pt x="94" y="42"/>
                    </a:lnTo>
                    <a:close/>
                    <a:moveTo>
                      <a:pt x="65" y="33"/>
                    </a:moveTo>
                    <a:cubicBezTo>
                      <a:pt x="87" y="40"/>
                      <a:pt x="87" y="40"/>
                      <a:pt x="87" y="40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65" y="56"/>
                      <a:pt x="65" y="56"/>
                      <a:pt x="65" y="56"/>
                    </a:cubicBezTo>
                    <a:lnTo>
                      <a:pt x="6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Freeform 106"/>
              <p:cNvSpPr>
                <a:spLocks noEditPoints="1"/>
              </p:cNvSpPr>
              <p:nvPr/>
            </p:nvSpPr>
            <p:spPr bwMode="auto">
              <a:xfrm>
                <a:off x="10929258" y="4201592"/>
                <a:ext cx="158168" cy="158168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  <a:gd name="T10" fmla="*/ 17 w 33"/>
                  <a:gd name="T11" fmla="*/ 25 h 33"/>
                  <a:gd name="T12" fmla="*/ 8 w 33"/>
                  <a:gd name="T13" fmla="*/ 16 h 33"/>
                  <a:gd name="T14" fmla="*/ 17 w 33"/>
                  <a:gd name="T15" fmla="*/ 8 h 33"/>
                  <a:gd name="T16" fmla="*/ 25 w 33"/>
                  <a:gd name="T17" fmla="*/ 16 h 33"/>
                  <a:gd name="T18" fmla="*/ 17 w 33"/>
                  <a:gd name="T19" fmla="*/ 2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cubicBezTo>
                      <a:pt x="8" y="0"/>
                      <a:pt x="0" y="8"/>
                      <a:pt x="0" y="16"/>
                    </a:cubicBezTo>
                    <a:cubicBezTo>
                      <a:pt x="0" y="25"/>
                      <a:pt x="8" y="33"/>
                      <a:pt x="17" y="33"/>
                    </a:cubicBezTo>
                    <a:cubicBezTo>
                      <a:pt x="25" y="33"/>
                      <a:pt x="33" y="25"/>
                      <a:pt x="33" y="16"/>
                    </a:cubicBezTo>
                    <a:cubicBezTo>
                      <a:pt x="33" y="8"/>
                      <a:pt x="25" y="0"/>
                      <a:pt x="17" y="0"/>
                    </a:cubicBezTo>
                    <a:close/>
                    <a:moveTo>
                      <a:pt x="17" y="25"/>
                    </a:moveTo>
                    <a:cubicBezTo>
                      <a:pt x="12" y="25"/>
                      <a:pt x="8" y="21"/>
                      <a:pt x="8" y="16"/>
                    </a:cubicBezTo>
                    <a:cubicBezTo>
                      <a:pt x="8" y="12"/>
                      <a:pt x="12" y="8"/>
                      <a:pt x="17" y="8"/>
                    </a:cubicBezTo>
                    <a:cubicBezTo>
                      <a:pt x="21" y="8"/>
                      <a:pt x="25" y="12"/>
                      <a:pt x="25" y="16"/>
                    </a:cubicBezTo>
                    <a:cubicBezTo>
                      <a:pt x="25" y="21"/>
                      <a:pt x="21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8" name="Freeform 107"/>
              <p:cNvSpPr/>
              <p:nvPr/>
            </p:nvSpPr>
            <p:spPr bwMode="auto">
              <a:xfrm>
                <a:off x="10750812" y="3871061"/>
                <a:ext cx="340670" cy="129779"/>
              </a:xfrm>
              <a:custGeom>
                <a:avLst/>
                <a:gdLst>
                  <a:gd name="T0" fmla="*/ 52 w 71"/>
                  <a:gd name="T1" fmla="*/ 7 h 27"/>
                  <a:gd name="T2" fmla="*/ 37 w 71"/>
                  <a:gd name="T3" fmla="*/ 0 h 27"/>
                  <a:gd name="T4" fmla="*/ 19 w 71"/>
                  <a:gd name="T5" fmla="*/ 11 h 27"/>
                  <a:gd name="T6" fmla="*/ 0 w 71"/>
                  <a:gd name="T7" fmla="*/ 27 h 27"/>
                  <a:gd name="T8" fmla="*/ 71 w 71"/>
                  <a:gd name="T9" fmla="*/ 27 h 27"/>
                  <a:gd name="T10" fmla="*/ 52 w 71"/>
                  <a:gd name="T11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27">
                    <a:moveTo>
                      <a:pt x="52" y="7"/>
                    </a:moveTo>
                    <a:cubicBezTo>
                      <a:pt x="49" y="3"/>
                      <a:pt x="43" y="0"/>
                      <a:pt x="37" y="0"/>
                    </a:cubicBezTo>
                    <a:cubicBezTo>
                      <a:pt x="29" y="0"/>
                      <a:pt x="22" y="5"/>
                      <a:pt x="19" y="11"/>
                    </a:cubicBezTo>
                    <a:cubicBezTo>
                      <a:pt x="9" y="11"/>
                      <a:pt x="2" y="18"/>
                      <a:pt x="0" y="27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0" y="16"/>
                      <a:pt x="62" y="8"/>
                      <a:pt x="5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55" name="组合 154"/>
          <p:cNvGrpSpPr/>
          <p:nvPr/>
        </p:nvGrpSpPr>
        <p:grpSpPr>
          <a:xfrm>
            <a:off x="3769606" y="3795436"/>
            <a:ext cx="2204331" cy="850545"/>
            <a:chOff x="3795786" y="4098041"/>
            <a:chExt cx="2204331" cy="850545"/>
          </a:xfrm>
        </p:grpSpPr>
        <p:grpSp>
          <p:nvGrpSpPr>
            <p:cNvPr id="156" name="组合 155"/>
            <p:cNvGrpSpPr/>
            <p:nvPr/>
          </p:nvGrpSpPr>
          <p:grpSpPr>
            <a:xfrm rot="16200000" flipH="1">
              <a:off x="4472679" y="3421148"/>
              <a:ext cx="850545" cy="2204331"/>
              <a:chOff x="4795210" y="1742547"/>
              <a:chExt cx="850545" cy="2204331"/>
            </a:xfrm>
          </p:grpSpPr>
          <p:sp>
            <p:nvSpPr>
              <p:cNvPr id="162" name="圆角矩形 161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63" name="组合 162"/>
              <p:cNvGrpSpPr/>
              <p:nvPr/>
            </p:nvGrpSpPr>
            <p:grpSpPr>
              <a:xfrm>
                <a:off x="4848796" y="1801145"/>
                <a:ext cx="743374" cy="753248"/>
                <a:chOff x="734696" y="4852580"/>
                <a:chExt cx="1026811" cy="1040452"/>
              </a:xfrm>
              <a:effectLst/>
            </p:grpSpPr>
            <p:grpSp>
              <p:nvGrpSpPr>
                <p:cNvPr id="164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66" name="椭圆 165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67" name="椭圆 166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65" name="文本框 164"/>
                <p:cNvSpPr txBox="1"/>
                <p:nvPr/>
              </p:nvSpPr>
              <p:spPr>
                <a:xfrm rot="16200000">
                  <a:off x="734694" y="4925368"/>
                  <a:ext cx="1038343" cy="89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04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57" name="组合 156"/>
            <p:cNvGrpSpPr/>
            <p:nvPr/>
          </p:nvGrpSpPr>
          <p:grpSpPr>
            <a:xfrm>
              <a:off x="4808992" y="4316205"/>
              <a:ext cx="620955" cy="408523"/>
              <a:chOff x="1143103" y="4882932"/>
              <a:chExt cx="847619" cy="557645"/>
            </a:xfrm>
            <a:solidFill>
              <a:schemeClr val="bg1"/>
            </a:solidFill>
          </p:grpSpPr>
          <p:sp>
            <p:nvSpPr>
              <p:cNvPr id="158" name="Freeform 108"/>
              <p:cNvSpPr>
                <a:spLocks noEditPoints="1"/>
              </p:cNvSpPr>
              <p:nvPr/>
            </p:nvSpPr>
            <p:spPr bwMode="auto">
              <a:xfrm>
                <a:off x="1189742" y="4882932"/>
                <a:ext cx="519116" cy="470449"/>
              </a:xfrm>
              <a:custGeom>
                <a:avLst/>
                <a:gdLst>
                  <a:gd name="T0" fmla="*/ 69 w 108"/>
                  <a:gd name="T1" fmla="*/ 13 h 98"/>
                  <a:gd name="T2" fmla="*/ 15 w 108"/>
                  <a:gd name="T3" fmla="*/ 13 h 98"/>
                  <a:gd name="T4" fmla="*/ 15 w 108"/>
                  <a:gd name="T5" fmla="*/ 0 h 98"/>
                  <a:gd name="T6" fmla="*/ 13 w 108"/>
                  <a:gd name="T7" fmla="*/ 0 h 98"/>
                  <a:gd name="T8" fmla="*/ 13 w 108"/>
                  <a:gd name="T9" fmla="*/ 13 h 98"/>
                  <a:gd name="T10" fmla="*/ 12 w 108"/>
                  <a:gd name="T11" fmla="*/ 13 h 98"/>
                  <a:gd name="T12" fmla="*/ 7 w 108"/>
                  <a:gd name="T13" fmla="*/ 53 h 98"/>
                  <a:gd name="T14" fmla="*/ 0 w 108"/>
                  <a:gd name="T15" fmla="*/ 64 h 98"/>
                  <a:gd name="T16" fmla="*/ 16 w 108"/>
                  <a:gd name="T17" fmla="*/ 64 h 98"/>
                  <a:gd name="T18" fmla="*/ 43 w 108"/>
                  <a:gd name="T19" fmla="*/ 92 h 98"/>
                  <a:gd name="T20" fmla="*/ 43 w 108"/>
                  <a:gd name="T21" fmla="*/ 98 h 98"/>
                  <a:gd name="T22" fmla="*/ 84 w 108"/>
                  <a:gd name="T23" fmla="*/ 98 h 98"/>
                  <a:gd name="T24" fmla="*/ 96 w 108"/>
                  <a:gd name="T25" fmla="*/ 90 h 98"/>
                  <a:gd name="T26" fmla="*/ 108 w 108"/>
                  <a:gd name="T27" fmla="*/ 98 h 98"/>
                  <a:gd name="T28" fmla="*/ 108 w 108"/>
                  <a:gd name="T29" fmla="*/ 98 h 98"/>
                  <a:gd name="T30" fmla="*/ 108 w 108"/>
                  <a:gd name="T31" fmla="*/ 53 h 98"/>
                  <a:gd name="T32" fmla="*/ 80 w 108"/>
                  <a:gd name="T33" fmla="*/ 53 h 98"/>
                  <a:gd name="T34" fmla="*/ 69 w 108"/>
                  <a:gd name="T35" fmla="*/ 13 h 98"/>
                  <a:gd name="T36" fmla="*/ 23 w 108"/>
                  <a:gd name="T37" fmla="*/ 20 h 98"/>
                  <a:gd name="T38" fmla="*/ 60 w 108"/>
                  <a:gd name="T39" fmla="*/ 20 h 98"/>
                  <a:gd name="T40" fmla="*/ 67 w 108"/>
                  <a:gd name="T41" fmla="*/ 46 h 98"/>
                  <a:gd name="T42" fmla="*/ 20 w 108"/>
                  <a:gd name="T43" fmla="*/ 46 h 98"/>
                  <a:gd name="T44" fmla="*/ 23 w 108"/>
                  <a:gd name="T45" fmla="*/ 2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8" h="98">
                    <a:moveTo>
                      <a:pt x="69" y="13"/>
                    </a:move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31" y="64"/>
                      <a:pt x="43" y="77"/>
                      <a:pt x="43" y="92"/>
                    </a:cubicBezTo>
                    <a:cubicBezTo>
                      <a:pt x="43" y="94"/>
                      <a:pt x="43" y="96"/>
                      <a:pt x="43" y="98"/>
                    </a:cubicBezTo>
                    <a:cubicBezTo>
                      <a:pt x="84" y="98"/>
                      <a:pt x="84" y="98"/>
                      <a:pt x="84" y="98"/>
                    </a:cubicBezTo>
                    <a:cubicBezTo>
                      <a:pt x="86" y="93"/>
                      <a:pt x="90" y="90"/>
                      <a:pt x="96" y="90"/>
                    </a:cubicBezTo>
                    <a:cubicBezTo>
                      <a:pt x="101" y="90"/>
                      <a:pt x="105" y="93"/>
                      <a:pt x="108" y="98"/>
                    </a:cubicBezTo>
                    <a:cubicBezTo>
                      <a:pt x="108" y="98"/>
                      <a:pt x="108" y="98"/>
                      <a:pt x="108" y="98"/>
                    </a:cubicBezTo>
                    <a:cubicBezTo>
                      <a:pt x="108" y="53"/>
                      <a:pt x="108" y="53"/>
                      <a:pt x="108" y="53"/>
                    </a:cubicBezTo>
                    <a:cubicBezTo>
                      <a:pt x="80" y="53"/>
                      <a:pt x="80" y="53"/>
                      <a:pt x="80" y="53"/>
                    </a:cubicBezTo>
                    <a:lnTo>
                      <a:pt x="69" y="13"/>
                    </a:lnTo>
                    <a:close/>
                    <a:moveTo>
                      <a:pt x="23" y="20"/>
                    </a:moveTo>
                    <a:cubicBezTo>
                      <a:pt x="60" y="20"/>
                      <a:pt x="60" y="20"/>
                      <a:pt x="60" y="20"/>
                    </a:cubicBezTo>
                    <a:cubicBezTo>
                      <a:pt x="67" y="46"/>
                      <a:pt x="67" y="46"/>
                      <a:pt x="67" y="46"/>
                    </a:cubicBezTo>
                    <a:cubicBezTo>
                      <a:pt x="20" y="46"/>
                      <a:pt x="20" y="46"/>
                      <a:pt x="20" y="46"/>
                    </a:cubicBezTo>
                    <a:lnTo>
                      <a:pt x="2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Freeform 109"/>
              <p:cNvSpPr>
                <a:spLocks noEditPoints="1"/>
              </p:cNvSpPr>
              <p:nvPr/>
            </p:nvSpPr>
            <p:spPr bwMode="auto">
              <a:xfrm>
                <a:off x="1143103" y="5205352"/>
                <a:ext cx="235225" cy="235225"/>
              </a:xfrm>
              <a:custGeom>
                <a:avLst/>
                <a:gdLst>
                  <a:gd name="T0" fmla="*/ 24 w 49"/>
                  <a:gd name="T1" fmla="*/ 0 h 49"/>
                  <a:gd name="T2" fmla="*/ 0 w 49"/>
                  <a:gd name="T3" fmla="*/ 24 h 49"/>
                  <a:gd name="T4" fmla="*/ 24 w 49"/>
                  <a:gd name="T5" fmla="*/ 49 h 49"/>
                  <a:gd name="T6" fmla="*/ 49 w 49"/>
                  <a:gd name="T7" fmla="*/ 24 h 49"/>
                  <a:gd name="T8" fmla="*/ 24 w 49"/>
                  <a:gd name="T9" fmla="*/ 0 h 49"/>
                  <a:gd name="T10" fmla="*/ 24 w 49"/>
                  <a:gd name="T11" fmla="*/ 41 h 49"/>
                  <a:gd name="T12" fmla="*/ 8 w 49"/>
                  <a:gd name="T13" fmla="*/ 24 h 49"/>
                  <a:gd name="T14" fmla="*/ 24 w 49"/>
                  <a:gd name="T15" fmla="*/ 8 h 49"/>
                  <a:gd name="T16" fmla="*/ 41 w 49"/>
                  <a:gd name="T17" fmla="*/ 24 h 49"/>
                  <a:gd name="T18" fmla="*/ 24 w 49"/>
                  <a:gd name="T19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9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9"/>
                      <a:pt x="24" y="49"/>
                    </a:cubicBezTo>
                    <a:cubicBezTo>
                      <a:pt x="38" y="49"/>
                      <a:pt x="49" y="38"/>
                      <a:pt x="49" y="24"/>
                    </a:cubicBezTo>
                    <a:cubicBezTo>
                      <a:pt x="49" y="11"/>
                      <a:pt x="38" y="0"/>
                      <a:pt x="24" y="0"/>
                    </a:cubicBezTo>
                    <a:close/>
                    <a:moveTo>
                      <a:pt x="24" y="41"/>
                    </a:moveTo>
                    <a:cubicBezTo>
                      <a:pt x="15" y="41"/>
                      <a:pt x="8" y="33"/>
                      <a:pt x="8" y="24"/>
                    </a:cubicBezTo>
                    <a:cubicBezTo>
                      <a:pt x="8" y="15"/>
                      <a:pt x="15" y="8"/>
                      <a:pt x="24" y="8"/>
                    </a:cubicBezTo>
                    <a:cubicBezTo>
                      <a:pt x="33" y="8"/>
                      <a:pt x="41" y="15"/>
                      <a:pt x="41" y="24"/>
                    </a:cubicBezTo>
                    <a:cubicBezTo>
                      <a:pt x="41" y="33"/>
                      <a:pt x="33" y="41"/>
                      <a:pt x="2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Freeform 110"/>
              <p:cNvSpPr/>
              <p:nvPr/>
            </p:nvSpPr>
            <p:spPr bwMode="auto">
              <a:xfrm>
                <a:off x="1741303" y="5138434"/>
                <a:ext cx="249419" cy="214947"/>
              </a:xfrm>
              <a:custGeom>
                <a:avLst/>
                <a:gdLst>
                  <a:gd name="T0" fmla="*/ 26 w 123"/>
                  <a:gd name="T1" fmla="*/ 76 h 106"/>
                  <a:gd name="T2" fmla="*/ 26 w 123"/>
                  <a:gd name="T3" fmla="*/ 61 h 106"/>
                  <a:gd name="T4" fmla="*/ 0 w 123"/>
                  <a:gd name="T5" fmla="*/ 0 h 106"/>
                  <a:gd name="T6" fmla="*/ 0 w 123"/>
                  <a:gd name="T7" fmla="*/ 106 h 106"/>
                  <a:gd name="T8" fmla="*/ 26 w 123"/>
                  <a:gd name="T9" fmla="*/ 106 h 106"/>
                  <a:gd name="T10" fmla="*/ 123 w 123"/>
                  <a:gd name="T11" fmla="*/ 106 h 106"/>
                  <a:gd name="T12" fmla="*/ 123 w 123"/>
                  <a:gd name="T13" fmla="*/ 102 h 106"/>
                  <a:gd name="T14" fmla="*/ 26 w 123"/>
                  <a:gd name="T15" fmla="*/ 7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06">
                    <a:moveTo>
                      <a:pt x="26" y="76"/>
                    </a:moveTo>
                    <a:lnTo>
                      <a:pt x="26" y="61"/>
                    </a:lnTo>
                    <a:lnTo>
                      <a:pt x="0" y="0"/>
                    </a:lnTo>
                    <a:lnTo>
                      <a:pt x="0" y="106"/>
                    </a:lnTo>
                    <a:lnTo>
                      <a:pt x="26" y="106"/>
                    </a:lnTo>
                    <a:lnTo>
                      <a:pt x="123" y="106"/>
                    </a:lnTo>
                    <a:lnTo>
                      <a:pt x="123" y="102"/>
                    </a:lnTo>
                    <a:lnTo>
                      <a:pt x="26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Freeform 111"/>
              <p:cNvSpPr>
                <a:spLocks noEditPoints="1"/>
              </p:cNvSpPr>
              <p:nvPr/>
            </p:nvSpPr>
            <p:spPr bwMode="auto">
              <a:xfrm>
                <a:off x="1589218" y="5320936"/>
                <a:ext cx="119640" cy="119640"/>
              </a:xfrm>
              <a:custGeom>
                <a:avLst/>
                <a:gdLst>
                  <a:gd name="T0" fmla="*/ 13 w 25"/>
                  <a:gd name="T1" fmla="*/ 0 h 25"/>
                  <a:gd name="T2" fmla="*/ 0 w 25"/>
                  <a:gd name="T3" fmla="*/ 13 h 25"/>
                  <a:gd name="T4" fmla="*/ 13 w 25"/>
                  <a:gd name="T5" fmla="*/ 25 h 25"/>
                  <a:gd name="T6" fmla="*/ 25 w 25"/>
                  <a:gd name="T7" fmla="*/ 13 h 25"/>
                  <a:gd name="T8" fmla="*/ 13 w 25"/>
                  <a:gd name="T9" fmla="*/ 0 h 25"/>
                  <a:gd name="T10" fmla="*/ 13 w 25"/>
                  <a:gd name="T11" fmla="*/ 21 h 25"/>
                  <a:gd name="T12" fmla="*/ 5 w 25"/>
                  <a:gd name="T13" fmla="*/ 13 h 25"/>
                  <a:gd name="T14" fmla="*/ 13 w 25"/>
                  <a:gd name="T15" fmla="*/ 5 h 25"/>
                  <a:gd name="T16" fmla="*/ 21 w 25"/>
                  <a:gd name="T17" fmla="*/ 13 h 25"/>
                  <a:gd name="T18" fmla="*/ 13 w 25"/>
                  <a:gd name="T19" fmla="*/ 2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5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19"/>
                      <a:pt x="6" y="25"/>
                      <a:pt x="13" y="25"/>
                    </a:cubicBezTo>
                    <a:cubicBezTo>
                      <a:pt x="19" y="25"/>
                      <a:pt x="25" y="19"/>
                      <a:pt x="25" y="13"/>
                    </a:cubicBezTo>
                    <a:cubicBezTo>
                      <a:pt x="25" y="6"/>
                      <a:pt x="19" y="0"/>
                      <a:pt x="13" y="0"/>
                    </a:cubicBezTo>
                    <a:close/>
                    <a:moveTo>
                      <a:pt x="13" y="21"/>
                    </a:moveTo>
                    <a:cubicBezTo>
                      <a:pt x="8" y="21"/>
                      <a:pt x="5" y="17"/>
                      <a:pt x="5" y="13"/>
                    </a:cubicBezTo>
                    <a:cubicBezTo>
                      <a:pt x="5" y="8"/>
                      <a:pt x="8" y="5"/>
                      <a:pt x="13" y="5"/>
                    </a:cubicBezTo>
                    <a:cubicBezTo>
                      <a:pt x="17" y="5"/>
                      <a:pt x="21" y="8"/>
                      <a:pt x="21" y="13"/>
                    </a:cubicBezTo>
                    <a:cubicBezTo>
                      <a:pt x="21" y="17"/>
                      <a:pt x="17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8" name="组合 167"/>
          <p:cNvGrpSpPr/>
          <p:nvPr/>
        </p:nvGrpSpPr>
        <p:grpSpPr>
          <a:xfrm>
            <a:off x="6201415" y="3795436"/>
            <a:ext cx="850545" cy="2204331"/>
            <a:chOff x="6181295" y="4098089"/>
            <a:chExt cx="850545" cy="2204331"/>
          </a:xfrm>
        </p:grpSpPr>
        <p:grpSp>
          <p:nvGrpSpPr>
            <p:cNvPr id="169" name="组合 168"/>
            <p:cNvGrpSpPr/>
            <p:nvPr/>
          </p:nvGrpSpPr>
          <p:grpSpPr>
            <a:xfrm rot="10800000">
              <a:off x="6181295" y="4098089"/>
              <a:ext cx="850545" cy="2204331"/>
              <a:chOff x="4795210" y="1742547"/>
              <a:chExt cx="850545" cy="2204331"/>
            </a:xfrm>
          </p:grpSpPr>
          <p:sp>
            <p:nvSpPr>
              <p:cNvPr id="171" name="圆角矩形 170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2" name="组合 171"/>
              <p:cNvGrpSpPr/>
              <p:nvPr/>
            </p:nvGrpSpPr>
            <p:grpSpPr>
              <a:xfrm>
                <a:off x="4848796" y="1810322"/>
                <a:ext cx="751721" cy="744071"/>
                <a:chOff x="734696" y="4865256"/>
                <a:chExt cx="1038341" cy="1027776"/>
              </a:xfrm>
              <a:effectLst/>
            </p:grpSpPr>
            <p:grpSp>
              <p:nvGrpSpPr>
                <p:cNvPr id="173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75" name="椭圆 174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76" name="椭圆 175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74" name="文本框 173"/>
                <p:cNvSpPr txBox="1"/>
                <p:nvPr/>
              </p:nvSpPr>
              <p:spPr>
                <a:xfrm rot="10800000">
                  <a:off x="734696" y="4925367"/>
                  <a:ext cx="1038341" cy="892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03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170" name="Freeform 168"/>
            <p:cNvSpPr>
              <a:spLocks noEditPoints="1"/>
            </p:cNvSpPr>
            <p:nvPr/>
          </p:nvSpPr>
          <p:spPr bwMode="auto">
            <a:xfrm>
              <a:off x="6393178" y="4724728"/>
              <a:ext cx="353492" cy="537665"/>
            </a:xfrm>
            <a:custGeom>
              <a:avLst/>
              <a:gdLst>
                <a:gd name="T0" fmla="*/ 86 w 101"/>
                <a:gd name="T1" fmla="*/ 29 h 153"/>
                <a:gd name="T2" fmla="*/ 86 w 101"/>
                <a:gd name="T3" fmla="*/ 19 h 153"/>
                <a:gd name="T4" fmla="*/ 88 w 101"/>
                <a:gd name="T5" fmla="*/ 19 h 153"/>
                <a:gd name="T6" fmla="*/ 96 w 101"/>
                <a:gd name="T7" fmla="*/ 19 h 153"/>
                <a:gd name="T8" fmla="*/ 96 w 101"/>
                <a:gd name="T9" fmla="*/ 22 h 153"/>
                <a:gd name="T10" fmla="*/ 97 w 101"/>
                <a:gd name="T11" fmla="*/ 24 h 153"/>
                <a:gd name="T12" fmla="*/ 99 w 101"/>
                <a:gd name="T13" fmla="*/ 22 h 153"/>
                <a:gd name="T14" fmla="*/ 99 w 101"/>
                <a:gd name="T15" fmla="*/ 9 h 153"/>
                <a:gd name="T16" fmla="*/ 97 w 101"/>
                <a:gd name="T17" fmla="*/ 8 h 153"/>
                <a:gd name="T18" fmla="*/ 96 w 101"/>
                <a:gd name="T19" fmla="*/ 9 h 153"/>
                <a:gd name="T20" fmla="*/ 96 w 101"/>
                <a:gd name="T21" fmla="*/ 12 h 153"/>
                <a:gd name="T22" fmla="*/ 88 w 101"/>
                <a:gd name="T23" fmla="*/ 12 h 153"/>
                <a:gd name="T24" fmla="*/ 86 w 101"/>
                <a:gd name="T25" fmla="*/ 12 h 153"/>
                <a:gd name="T26" fmla="*/ 86 w 101"/>
                <a:gd name="T27" fmla="*/ 8 h 153"/>
                <a:gd name="T28" fmla="*/ 74 w 101"/>
                <a:gd name="T29" fmla="*/ 8 h 153"/>
                <a:gd name="T30" fmla="*/ 74 w 101"/>
                <a:gd name="T31" fmla="*/ 12 h 153"/>
                <a:gd name="T32" fmla="*/ 71 w 101"/>
                <a:gd name="T33" fmla="*/ 12 h 153"/>
                <a:gd name="T34" fmla="*/ 71 w 101"/>
                <a:gd name="T35" fmla="*/ 10 h 153"/>
                <a:gd name="T36" fmla="*/ 0 w 101"/>
                <a:gd name="T37" fmla="*/ 0 h 153"/>
                <a:gd name="T38" fmla="*/ 0 w 101"/>
                <a:gd name="T39" fmla="*/ 35 h 153"/>
                <a:gd name="T40" fmla="*/ 71 w 101"/>
                <a:gd name="T41" fmla="*/ 21 h 153"/>
                <a:gd name="T42" fmla="*/ 71 w 101"/>
                <a:gd name="T43" fmla="*/ 19 h 153"/>
                <a:gd name="T44" fmla="*/ 74 w 101"/>
                <a:gd name="T45" fmla="*/ 19 h 153"/>
                <a:gd name="T46" fmla="*/ 74 w 101"/>
                <a:gd name="T47" fmla="*/ 29 h 153"/>
                <a:gd name="T48" fmla="*/ 59 w 101"/>
                <a:gd name="T49" fmla="*/ 45 h 153"/>
                <a:gd name="T50" fmla="*/ 59 w 101"/>
                <a:gd name="T51" fmla="*/ 63 h 153"/>
                <a:gd name="T52" fmla="*/ 59 w 101"/>
                <a:gd name="T53" fmla="*/ 82 h 153"/>
                <a:gd name="T54" fmla="*/ 59 w 101"/>
                <a:gd name="T55" fmla="*/ 153 h 153"/>
                <a:gd name="T56" fmla="*/ 101 w 101"/>
                <a:gd name="T57" fmla="*/ 153 h 153"/>
                <a:gd name="T58" fmla="*/ 101 w 101"/>
                <a:gd name="T59" fmla="*/ 82 h 153"/>
                <a:gd name="T60" fmla="*/ 101 w 101"/>
                <a:gd name="T61" fmla="*/ 63 h 153"/>
                <a:gd name="T62" fmla="*/ 101 w 101"/>
                <a:gd name="T63" fmla="*/ 45 h 153"/>
                <a:gd name="T64" fmla="*/ 86 w 101"/>
                <a:gd name="T65" fmla="*/ 29 h 153"/>
                <a:gd name="T66" fmla="*/ 81 w 101"/>
                <a:gd name="T67" fmla="*/ 95 h 153"/>
                <a:gd name="T68" fmla="*/ 83 w 101"/>
                <a:gd name="T69" fmla="*/ 100 h 153"/>
                <a:gd name="T70" fmla="*/ 85 w 101"/>
                <a:gd name="T71" fmla="*/ 104 h 153"/>
                <a:gd name="T72" fmla="*/ 75 w 101"/>
                <a:gd name="T73" fmla="*/ 104 h 153"/>
                <a:gd name="T74" fmla="*/ 78 w 101"/>
                <a:gd name="T75" fmla="*/ 100 h 153"/>
                <a:gd name="T76" fmla="*/ 81 w 101"/>
                <a:gd name="T77" fmla="*/ 95 h 153"/>
                <a:gd name="T78" fmla="*/ 97 w 101"/>
                <a:gd name="T79" fmla="*/ 104 h 153"/>
                <a:gd name="T80" fmla="*/ 87 w 101"/>
                <a:gd name="T81" fmla="*/ 104 h 153"/>
                <a:gd name="T82" fmla="*/ 90 w 101"/>
                <a:gd name="T83" fmla="*/ 99 h 153"/>
                <a:gd name="T84" fmla="*/ 85 w 101"/>
                <a:gd name="T85" fmla="*/ 83 h 153"/>
                <a:gd name="T86" fmla="*/ 81 w 101"/>
                <a:gd name="T87" fmla="*/ 90 h 153"/>
                <a:gd name="T88" fmla="*/ 80 w 101"/>
                <a:gd name="T89" fmla="*/ 79 h 153"/>
                <a:gd name="T90" fmla="*/ 76 w 101"/>
                <a:gd name="T91" fmla="*/ 90 h 153"/>
                <a:gd name="T92" fmla="*/ 71 w 101"/>
                <a:gd name="T93" fmla="*/ 97 h 153"/>
                <a:gd name="T94" fmla="*/ 72 w 101"/>
                <a:gd name="T95" fmla="*/ 104 h 153"/>
                <a:gd name="T96" fmla="*/ 63 w 101"/>
                <a:gd name="T97" fmla="*/ 104 h 153"/>
                <a:gd name="T98" fmla="*/ 63 w 101"/>
                <a:gd name="T99" fmla="*/ 70 h 153"/>
                <a:gd name="T100" fmla="*/ 97 w 101"/>
                <a:gd name="T101" fmla="*/ 70 h 153"/>
                <a:gd name="T102" fmla="*/ 97 w 101"/>
                <a:gd name="T103" fmla="*/ 10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1" h="153">
                  <a:moveTo>
                    <a:pt x="86" y="29"/>
                  </a:moveTo>
                  <a:cubicBezTo>
                    <a:pt x="86" y="19"/>
                    <a:pt x="86" y="19"/>
                    <a:pt x="86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4"/>
                    <a:pt x="96" y="24"/>
                    <a:pt x="97" y="24"/>
                  </a:cubicBezTo>
                  <a:cubicBezTo>
                    <a:pt x="99" y="24"/>
                    <a:pt x="99" y="24"/>
                    <a:pt x="99" y="22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9" y="8"/>
                    <a:pt x="99" y="8"/>
                    <a:pt x="97" y="8"/>
                  </a:cubicBezTo>
                  <a:cubicBezTo>
                    <a:pt x="96" y="8"/>
                    <a:pt x="96" y="8"/>
                    <a:pt x="96" y="9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65" y="31"/>
                    <a:pt x="59" y="37"/>
                    <a:pt x="59" y="45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101" y="153"/>
                    <a:pt x="101" y="153"/>
                    <a:pt x="101" y="153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1" y="37"/>
                    <a:pt x="95" y="31"/>
                    <a:pt x="86" y="29"/>
                  </a:cubicBezTo>
                  <a:close/>
                  <a:moveTo>
                    <a:pt x="81" y="95"/>
                  </a:moveTo>
                  <a:cubicBezTo>
                    <a:pt x="81" y="95"/>
                    <a:pt x="82" y="98"/>
                    <a:pt x="83" y="100"/>
                  </a:cubicBezTo>
                  <a:cubicBezTo>
                    <a:pt x="84" y="101"/>
                    <a:pt x="85" y="102"/>
                    <a:pt x="85" y="104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5" y="102"/>
                    <a:pt x="76" y="101"/>
                    <a:pt x="78" y="100"/>
                  </a:cubicBezTo>
                  <a:cubicBezTo>
                    <a:pt x="81" y="97"/>
                    <a:pt x="81" y="95"/>
                    <a:pt x="81" y="95"/>
                  </a:cubicBezTo>
                  <a:close/>
                  <a:moveTo>
                    <a:pt x="97" y="104"/>
                  </a:moveTo>
                  <a:cubicBezTo>
                    <a:pt x="87" y="104"/>
                    <a:pt x="87" y="104"/>
                    <a:pt x="87" y="104"/>
                  </a:cubicBezTo>
                  <a:cubicBezTo>
                    <a:pt x="88" y="102"/>
                    <a:pt x="89" y="100"/>
                    <a:pt x="90" y="99"/>
                  </a:cubicBezTo>
                  <a:cubicBezTo>
                    <a:pt x="90" y="90"/>
                    <a:pt x="87" y="90"/>
                    <a:pt x="85" y="83"/>
                  </a:cubicBezTo>
                  <a:cubicBezTo>
                    <a:pt x="85" y="83"/>
                    <a:pt x="83" y="89"/>
                    <a:pt x="81" y="90"/>
                  </a:cubicBezTo>
                  <a:cubicBezTo>
                    <a:pt x="81" y="90"/>
                    <a:pt x="82" y="83"/>
                    <a:pt x="80" y="79"/>
                  </a:cubicBezTo>
                  <a:cubicBezTo>
                    <a:pt x="80" y="79"/>
                    <a:pt x="80" y="85"/>
                    <a:pt x="76" y="90"/>
                  </a:cubicBezTo>
                  <a:cubicBezTo>
                    <a:pt x="72" y="93"/>
                    <a:pt x="71" y="94"/>
                    <a:pt x="71" y="97"/>
                  </a:cubicBezTo>
                  <a:cubicBezTo>
                    <a:pt x="71" y="98"/>
                    <a:pt x="71" y="101"/>
                    <a:pt x="72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97" y="70"/>
                    <a:pt x="97" y="70"/>
                    <a:pt x="97" y="70"/>
                  </a:cubicBezTo>
                  <a:lnTo>
                    <a:pt x="97" y="1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77" name="椭圆 176"/>
          <p:cNvSpPr/>
          <p:nvPr/>
        </p:nvSpPr>
        <p:spPr>
          <a:xfrm flipH="1">
            <a:off x="5375699" y="3483644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8" name="椭圆 177"/>
          <p:cNvSpPr/>
          <p:nvPr/>
        </p:nvSpPr>
        <p:spPr>
          <a:xfrm flipH="1">
            <a:off x="5924977" y="295169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9" name="椭圆 178"/>
          <p:cNvSpPr/>
          <p:nvPr/>
        </p:nvSpPr>
        <p:spPr>
          <a:xfrm flipH="1">
            <a:off x="5924977" y="4022769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0" name="椭圆 179"/>
          <p:cNvSpPr/>
          <p:nvPr/>
        </p:nvSpPr>
        <p:spPr>
          <a:xfrm flipH="1">
            <a:off x="6452818" y="3482385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0" y="-12616"/>
            <a:ext cx="7794278" cy="410301"/>
            <a:chOff x="0" y="-12616"/>
            <a:chExt cx="7794278" cy="410301"/>
          </a:xfrm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37" b="97861" l="3209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998" y="-12616"/>
              <a:ext cx="410301" cy="410301"/>
            </a:xfrm>
            <a:prstGeom prst="rect">
              <a:avLst/>
            </a:prstGeom>
          </p:spPr>
        </p:pic>
        <p:grpSp>
          <p:nvGrpSpPr>
            <p:cNvPr id="67" name="组合 66"/>
            <p:cNvGrpSpPr/>
            <p:nvPr/>
          </p:nvGrpSpPr>
          <p:grpSpPr>
            <a:xfrm>
              <a:off x="0" y="-12616"/>
              <a:ext cx="7794278" cy="397150"/>
              <a:chOff x="0" y="-12616"/>
              <a:chExt cx="7794278" cy="397150"/>
            </a:xfrm>
          </p:grpSpPr>
          <p:pic>
            <p:nvPicPr>
              <p:cNvPr id="68" name="图片 6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6"/>
                <a:ext cx="383998" cy="383998"/>
              </a:xfrm>
              <a:prstGeom prst="rect">
                <a:avLst/>
              </a:prstGeom>
            </p:spPr>
          </p:pic>
          <p:grpSp>
            <p:nvGrpSpPr>
              <p:cNvPr id="69" name="组合 68"/>
              <p:cNvGrpSpPr/>
              <p:nvPr/>
            </p:nvGrpSpPr>
            <p:grpSpPr>
              <a:xfrm>
                <a:off x="767996" y="-12616"/>
                <a:ext cx="7026282" cy="338554"/>
                <a:chOff x="1433384" y="536"/>
                <a:chExt cx="7026282" cy="338554"/>
              </a:xfrm>
            </p:grpSpPr>
            <p:sp>
              <p:nvSpPr>
                <p:cNvPr id="70" name="文本框 69"/>
                <p:cNvSpPr txBox="1"/>
                <p:nvPr/>
              </p:nvSpPr>
              <p:spPr>
                <a:xfrm>
                  <a:off x="1433384" y="536"/>
                  <a:ext cx="70262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浙江农林大学信息工程学院计算机科学与技术专业</a:t>
                  </a:r>
                  <a:r>
                    <a:rPr lang="en-US" altLang="zh-CN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2019</a:t>
                  </a:r>
                  <a:r>
                    <a:rPr lang="zh-CN" altLang="en-US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届毕业论文开题答辩</a:t>
                  </a:r>
                </a:p>
              </p:txBody>
            </p:sp>
            <p:cxnSp>
              <p:nvCxnSpPr>
                <p:cNvPr id="71" name="直接连接符 70"/>
                <p:cNvCxnSpPr/>
                <p:nvPr/>
              </p:nvCxnSpPr>
              <p:spPr>
                <a:xfrm>
                  <a:off x="1508817" y="335507"/>
                  <a:ext cx="687541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77" grpId="0" bldLvl="0" animBg="1"/>
      <p:bldP spid="178" grpId="0" bldLvl="0" animBg="1"/>
      <p:bldP spid="179" grpId="0" bldLvl="0" animBg="1"/>
      <p:bldP spid="18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形状 45"/>
          <p:cNvSpPr/>
          <p:nvPr/>
        </p:nvSpPr>
        <p:spPr>
          <a:xfrm>
            <a:off x="-1" y="5555226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0" y="-12616"/>
            <a:ext cx="7794278" cy="410301"/>
            <a:chOff x="0" y="-12616"/>
            <a:chExt cx="7794278" cy="410301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37" b="97861" l="3209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998" y="-12616"/>
              <a:ext cx="410301" cy="410301"/>
            </a:xfrm>
            <a:prstGeom prst="rect">
              <a:avLst/>
            </a:prstGeom>
          </p:spPr>
        </p:pic>
        <p:grpSp>
          <p:nvGrpSpPr>
            <p:cNvPr id="47" name="组合 46"/>
            <p:cNvGrpSpPr/>
            <p:nvPr/>
          </p:nvGrpSpPr>
          <p:grpSpPr>
            <a:xfrm>
              <a:off x="0" y="-12616"/>
              <a:ext cx="7794278" cy="397150"/>
              <a:chOff x="0" y="-12616"/>
              <a:chExt cx="7794278" cy="397150"/>
            </a:xfrm>
          </p:grpSpPr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6"/>
                <a:ext cx="383998" cy="383998"/>
              </a:xfrm>
              <a:prstGeom prst="rect">
                <a:avLst/>
              </a:prstGeom>
            </p:spPr>
          </p:pic>
          <p:grpSp>
            <p:nvGrpSpPr>
              <p:cNvPr id="49" name="组合 48"/>
              <p:cNvGrpSpPr/>
              <p:nvPr/>
            </p:nvGrpSpPr>
            <p:grpSpPr>
              <a:xfrm>
                <a:off x="767996" y="-12616"/>
                <a:ext cx="7026282" cy="338554"/>
                <a:chOff x="1433384" y="536"/>
                <a:chExt cx="7026282" cy="338554"/>
              </a:xfrm>
            </p:grpSpPr>
            <p:sp>
              <p:nvSpPr>
                <p:cNvPr id="50" name="文本框 49"/>
                <p:cNvSpPr txBox="1"/>
                <p:nvPr/>
              </p:nvSpPr>
              <p:spPr>
                <a:xfrm>
                  <a:off x="1433384" y="536"/>
                  <a:ext cx="70262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浙江农林大学信息工程学院计算机科学与技术专业</a:t>
                  </a:r>
                  <a:r>
                    <a:rPr lang="en-US" altLang="zh-CN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2019</a:t>
                  </a:r>
                  <a:r>
                    <a:rPr lang="zh-CN" altLang="en-US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届毕业论文开题答辩</a:t>
                  </a:r>
                </a:p>
              </p:txBody>
            </p:sp>
            <p:cxnSp>
              <p:nvCxnSpPr>
                <p:cNvPr id="51" name="直接连接符 50"/>
                <p:cNvCxnSpPr/>
                <p:nvPr/>
              </p:nvCxnSpPr>
              <p:spPr>
                <a:xfrm>
                  <a:off x="1508817" y="335507"/>
                  <a:ext cx="687541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555" y="1261098"/>
            <a:ext cx="8998888" cy="416232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917599" y="463613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数据库表结构设计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6" name="任意形状 45"/>
          <p:cNvSpPr/>
          <p:nvPr/>
        </p:nvSpPr>
        <p:spPr>
          <a:xfrm>
            <a:off x="-1" y="5555226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0" y="-12616"/>
            <a:ext cx="7794278" cy="410301"/>
            <a:chOff x="0" y="-12616"/>
            <a:chExt cx="7794278" cy="410301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37" b="97861" l="3209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998" y="-12616"/>
              <a:ext cx="410301" cy="410301"/>
            </a:xfrm>
            <a:prstGeom prst="rect">
              <a:avLst/>
            </a:prstGeom>
          </p:spPr>
        </p:pic>
        <p:grpSp>
          <p:nvGrpSpPr>
            <p:cNvPr id="47" name="组合 46"/>
            <p:cNvGrpSpPr/>
            <p:nvPr/>
          </p:nvGrpSpPr>
          <p:grpSpPr>
            <a:xfrm>
              <a:off x="0" y="-12616"/>
              <a:ext cx="7794278" cy="397150"/>
              <a:chOff x="0" y="-12616"/>
              <a:chExt cx="7794278" cy="397150"/>
            </a:xfrm>
          </p:grpSpPr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6"/>
                <a:ext cx="383998" cy="383998"/>
              </a:xfrm>
              <a:prstGeom prst="rect">
                <a:avLst/>
              </a:prstGeom>
            </p:spPr>
          </p:pic>
          <p:grpSp>
            <p:nvGrpSpPr>
              <p:cNvPr id="49" name="组合 48"/>
              <p:cNvGrpSpPr/>
              <p:nvPr/>
            </p:nvGrpSpPr>
            <p:grpSpPr>
              <a:xfrm>
                <a:off x="767996" y="-12616"/>
                <a:ext cx="7026282" cy="338554"/>
                <a:chOff x="1433384" y="536"/>
                <a:chExt cx="7026282" cy="338554"/>
              </a:xfrm>
            </p:grpSpPr>
            <p:sp>
              <p:nvSpPr>
                <p:cNvPr id="50" name="文本框 49"/>
                <p:cNvSpPr txBox="1"/>
                <p:nvPr/>
              </p:nvSpPr>
              <p:spPr>
                <a:xfrm>
                  <a:off x="1433384" y="536"/>
                  <a:ext cx="70262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浙江农林大学信息工程学院计算机科学与技术专业</a:t>
                  </a: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2019</a:t>
                  </a:r>
                  <a:r>
                    <a:rPr kumimoji="0" lang="zh-CN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届毕业论文开题答辩</a:t>
                  </a:r>
                </a:p>
              </p:txBody>
            </p:sp>
            <p:cxnSp>
              <p:nvCxnSpPr>
                <p:cNvPr id="51" name="直接连接符 50"/>
                <p:cNvCxnSpPr/>
                <p:nvPr/>
              </p:nvCxnSpPr>
              <p:spPr>
                <a:xfrm>
                  <a:off x="1508817" y="335507"/>
                  <a:ext cx="687541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FCBE32A-18F6-4DAF-B105-36479A7C0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0409" y="1155286"/>
            <a:ext cx="7291180" cy="551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381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5"/>
          <p:cNvSpPr/>
          <p:nvPr/>
        </p:nvSpPr>
        <p:spPr bwMode="auto">
          <a:xfrm>
            <a:off x="5712966" y="2448926"/>
            <a:ext cx="1358706" cy="1165940"/>
          </a:xfrm>
          <a:custGeom>
            <a:avLst/>
            <a:gdLst>
              <a:gd name="T0" fmla="*/ 43 w 200"/>
              <a:gd name="T1" fmla="*/ 171 h 171"/>
              <a:gd name="T2" fmla="*/ 0 w 200"/>
              <a:gd name="T3" fmla="*/ 116 h 171"/>
              <a:gd name="T4" fmla="*/ 25 w 200"/>
              <a:gd name="T5" fmla="*/ 125 h 171"/>
              <a:gd name="T6" fmla="*/ 200 w 200"/>
              <a:gd name="T7" fmla="*/ 0 h 171"/>
              <a:gd name="T8" fmla="*/ 200 w 200"/>
              <a:gd name="T9" fmla="*/ 69 h 171"/>
              <a:gd name="T10" fmla="*/ 90 w 200"/>
              <a:gd name="T11" fmla="*/ 148 h 171"/>
              <a:gd name="T12" fmla="*/ 118 w 200"/>
              <a:gd name="T13" fmla="*/ 157 h 171"/>
              <a:gd name="T14" fmla="*/ 43 w 200"/>
              <a:gd name="T15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71">
                <a:moveTo>
                  <a:pt x="43" y="171"/>
                </a:moveTo>
                <a:cubicBezTo>
                  <a:pt x="0" y="116"/>
                  <a:pt x="0" y="116"/>
                  <a:pt x="0" y="116"/>
                </a:cubicBezTo>
                <a:cubicBezTo>
                  <a:pt x="25" y="125"/>
                  <a:pt x="25" y="125"/>
                  <a:pt x="25" y="125"/>
                </a:cubicBezTo>
                <a:cubicBezTo>
                  <a:pt x="50" y="52"/>
                  <a:pt x="119" y="0"/>
                  <a:pt x="200" y="0"/>
                </a:cubicBezTo>
                <a:cubicBezTo>
                  <a:pt x="200" y="69"/>
                  <a:pt x="200" y="69"/>
                  <a:pt x="200" y="69"/>
                </a:cubicBezTo>
                <a:cubicBezTo>
                  <a:pt x="149" y="69"/>
                  <a:pt x="106" y="102"/>
                  <a:pt x="90" y="148"/>
                </a:cubicBezTo>
                <a:cubicBezTo>
                  <a:pt x="118" y="157"/>
                  <a:pt x="118" y="157"/>
                  <a:pt x="118" y="157"/>
                </a:cubicBezTo>
                <a:lnTo>
                  <a:pt x="43" y="171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Freeform 6"/>
          <p:cNvSpPr/>
          <p:nvPr/>
        </p:nvSpPr>
        <p:spPr bwMode="auto">
          <a:xfrm>
            <a:off x="5094948" y="3716506"/>
            <a:ext cx="1168277" cy="1369220"/>
          </a:xfrm>
          <a:custGeom>
            <a:avLst/>
            <a:gdLst>
              <a:gd name="T0" fmla="*/ 0 w 172"/>
              <a:gd name="T1" fmla="*/ 157 h 201"/>
              <a:gd name="T2" fmla="*/ 56 w 172"/>
              <a:gd name="T3" fmla="*/ 201 h 201"/>
              <a:gd name="T4" fmla="*/ 47 w 172"/>
              <a:gd name="T5" fmla="*/ 176 h 201"/>
              <a:gd name="T6" fmla="*/ 172 w 172"/>
              <a:gd name="T7" fmla="*/ 0 h 201"/>
              <a:gd name="T8" fmla="*/ 103 w 172"/>
              <a:gd name="T9" fmla="*/ 0 h 201"/>
              <a:gd name="T10" fmla="*/ 24 w 172"/>
              <a:gd name="T11" fmla="*/ 110 h 201"/>
              <a:gd name="T12" fmla="*/ 15 w 172"/>
              <a:gd name="T13" fmla="*/ 83 h 201"/>
              <a:gd name="T14" fmla="*/ 0 w 172"/>
              <a:gd name="T15" fmla="*/ 157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201">
                <a:moveTo>
                  <a:pt x="0" y="157"/>
                </a:moveTo>
                <a:cubicBezTo>
                  <a:pt x="56" y="201"/>
                  <a:pt x="56" y="201"/>
                  <a:pt x="56" y="201"/>
                </a:cubicBezTo>
                <a:cubicBezTo>
                  <a:pt x="47" y="176"/>
                  <a:pt x="47" y="176"/>
                  <a:pt x="47" y="176"/>
                </a:cubicBezTo>
                <a:cubicBezTo>
                  <a:pt x="120" y="150"/>
                  <a:pt x="172" y="81"/>
                  <a:pt x="172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51"/>
                  <a:pt x="70" y="95"/>
                  <a:pt x="24" y="110"/>
                </a:cubicBezTo>
                <a:cubicBezTo>
                  <a:pt x="15" y="83"/>
                  <a:pt x="15" y="83"/>
                  <a:pt x="15" y="83"/>
                </a:cubicBezTo>
                <a:lnTo>
                  <a:pt x="0" y="157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Freeform 7"/>
          <p:cNvSpPr/>
          <p:nvPr/>
        </p:nvSpPr>
        <p:spPr bwMode="auto">
          <a:xfrm>
            <a:off x="3600722" y="3839175"/>
            <a:ext cx="1358706" cy="1171781"/>
          </a:xfrm>
          <a:custGeom>
            <a:avLst/>
            <a:gdLst>
              <a:gd name="T0" fmla="*/ 43 w 200"/>
              <a:gd name="T1" fmla="*/ 0 h 172"/>
              <a:gd name="T2" fmla="*/ 0 w 200"/>
              <a:gd name="T3" fmla="*/ 56 h 172"/>
              <a:gd name="T4" fmla="*/ 25 w 200"/>
              <a:gd name="T5" fmla="*/ 47 h 172"/>
              <a:gd name="T6" fmla="*/ 200 w 200"/>
              <a:gd name="T7" fmla="*/ 172 h 172"/>
              <a:gd name="T8" fmla="*/ 200 w 200"/>
              <a:gd name="T9" fmla="*/ 103 h 172"/>
              <a:gd name="T10" fmla="*/ 90 w 200"/>
              <a:gd name="T11" fmla="*/ 24 h 172"/>
              <a:gd name="T12" fmla="*/ 118 w 200"/>
              <a:gd name="T13" fmla="*/ 15 h 172"/>
              <a:gd name="T14" fmla="*/ 43 w 200"/>
              <a:gd name="T15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72">
                <a:moveTo>
                  <a:pt x="43" y="0"/>
                </a:moveTo>
                <a:cubicBezTo>
                  <a:pt x="0" y="56"/>
                  <a:pt x="0" y="56"/>
                  <a:pt x="0" y="56"/>
                </a:cubicBezTo>
                <a:cubicBezTo>
                  <a:pt x="25" y="47"/>
                  <a:pt x="25" y="47"/>
                  <a:pt x="25" y="47"/>
                </a:cubicBezTo>
                <a:cubicBezTo>
                  <a:pt x="50" y="120"/>
                  <a:pt x="119" y="172"/>
                  <a:pt x="200" y="172"/>
                </a:cubicBezTo>
                <a:cubicBezTo>
                  <a:pt x="200" y="103"/>
                  <a:pt x="200" y="103"/>
                  <a:pt x="200" y="103"/>
                </a:cubicBezTo>
                <a:cubicBezTo>
                  <a:pt x="149" y="103"/>
                  <a:pt x="106" y="70"/>
                  <a:pt x="90" y="24"/>
                </a:cubicBezTo>
                <a:cubicBezTo>
                  <a:pt x="118" y="15"/>
                  <a:pt x="118" y="15"/>
                  <a:pt x="118" y="15"/>
                </a:cubicBezTo>
                <a:lnTo>
                  <a:pt x="43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Freeform 8"/>
          <p:cNvSpPr/>
          <p:nvPr/>
        </p:nvSpPr>
        <p:spPr bwMode="auto">
          <a:xfrm>
            <a:off x="3695352" y="2374156"/>
            <a:ext cx="1169445" cy="1369220"/>
          </a:xfrm>
          <a:custGeom>
            <a:avLst/>
            <a:gdLst>
              <a:gd name="T0" fmla="*/ 172 w 172"/>
              <a:gd name="T1" fmla="*/ 44 h 201"/>
              <a:gd name="T2" fmla="*/ 116 w 172"/>
              <a:gd name="T3" fmla="*/ 0 h 201"/>
              <a:gd name="T4" fmla="*/ 125 w 172"/>
              <a:gd name="T5" fmla="*/ 25 h 201"/>
              <a:gd name="T6" fmla="*/ 0 w 172"/>
              <a:gd name="T7" fmla="*/ 201 h 201"/>
              <a:gd name="T8" fmla="*/ 69 w 172"/>
              <a:gd name="T9" fmla="*/ 201 h 201"/>
              <a:gd name="T10" fmla="*/ 148 w 172"/>
              <a:gd name="T11" fmla="*/ 90 h 201"/>
              <a:gd name="T12" fmla="*/ 157 w 172"/>
              <a:gd name="T13" fmla="*/ 118 h 201"/>
              <a:gd name="T14" fmla="*/ 172 w 172"/>
              <a:gd name="T15" fmla="*/ 44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201">
                <a:moveTo>
                  <a:pt x="172" y="44"/>
                </a:moveTo>
                <a:cubicBezTo>
                  <a:pt x="116" y="0"/>
                  <a:pt x="116" y="0"/>
                  <a:pt x="116" y="0"/>
                </a:cubicBezTo>
                <a:cubicBezTo>
                  <a:pt x="125" y="25"/>
                  <a:pt x="125" y="25"/>
                  <a:pt x="125" y="25"/>
                </a:cubicBezTo>
                <a:cubicBezTo>
                  <a:pt x="52" y="50"/>
                  <a:pt x="0" y="120"/>
                  <a:pt x="0" y="201"/>
                </a:cubicBezTo>
                <a:cubicBezTo>
                  <a:pt x="69" y="201"/>
                  <a:pt x="69" y="201"/>
                  <a:pt x="69" y="201"/>
                </a:cubicBezTo>
                <a:cubicBezTo>
                  <a:pt x="69" y="150"/>
                  <a:pt x="102" y="106"/>
                  <a:pt x="148" y="90"/>
                </a:cubicBezTo>
                <a:cubicBezTo>
                  <a:pt x="157" y="118"/>
                  <a:pt x="157" y="118"/>
                  <a:pt x="157" y="118"/>
                </a:cubicBezTo>
                <a:lnTo>
                  <a:pt x="172" y="4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Freeform 9"/>
          <p:cNvSpPr/>
          <p:nvPr/>
        </p:nvSpPr>
        <p:spPr bwMode="auto">
          <a:xfrm>
            <a:off x="7078682" y="3899925"/>
            <a:ext cx="1365715" cy="1165940"/>
          </a:xfrm>
          <a:custGeom>
            <a:avLst/>
            <a:gdLst>
              <a:gd name="T0" fmla="*/ 158 w 201"/>
              <a:gd name="T1" fmla="*/ 0 h 171"/>
              <a:gd name="T2" fmla="*/ 201 w 201"/>
              <a:gd name="T3" fmla="*/ 55 h 171"/>
              <a:gd name="T4" fmla="*/ 176 w 201"/>
              <a:gd name="T5" fmla="*/ 46 h 171"/>
              <a:gd name="T6" fmla="*/ 0 w 201"/>
              <a:gd name="T7" fmla="*/ 171 h 171"/>
              <a:gd name="T8" fmla="*/ 0 w 201"/>
              <a:gd name="T9" fmla="*/ 102 h 171"/>
              <a:gd name="T10" fmla="*/ 111 w 201"/>
              <a:gd name="T11" fmla="*/ 24 h 171"/>
              <a:gd name="T12" fmla="*/ 83 w 201"/>
              <a:gd name="T13" fmla="*/ 14 h 171"/>
              <a:gd name="T14" fmla="*/ 158 w 201"/>
              <a:gd name="T15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" h="171">
                <a:moveTo>
                  <a:pt x="158" y="0"/>
                </a:moveTo>
                <a:cubicBezTo>
                  <a:pt x="201" y="55"/>
                  <a:pt x="201" y="55"/>
                  <a:pt x="201" y="55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51" y="119"/>
                  <a:pt x="82" y="171"/>
                  <a:pt x="0" y="171"/>
                </a:cubicBezTo>
                <a:cubicBezTo>
                  <a:pt x="0" y="102"/>
                  <a:pt x="0" y="102"/>
                  <a:pt x="0" y="102"/>
                </a:cubicBezTo>
                <a:cubicBezTo>
                  <a:pt x="52" y="102"/>
                  <a:pt x="95" y="69"/>
                  <a:pt x="111" y="24"/>
                </a:cubicBezTo>
                <a:cubicBezTo>
                  <a:pt x="83" y="14"/>
                  <a:pt x="83" y="14"/>
                  <a:pt x="83" y="14"/>
                </a:cubicBezTo>
                <a:lnTo>
                  <a:pt x="158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8" name="Freeform 10"/>
          <p:cNvSpPr/>
          <p:nvPr/>
        </p:nvSpPr>
        <p:spPr bwMode="auto">
          <a:xfrm>
            <a:off x="7207192" y="2395185"/>
            <a:ext cx="1162435" cy="1362211"/>
          </a:xfrm>
          <a:custGeom>
            <a:avLst/>
            <a:gdLst>
              <a:gd name="T0" fmla="*/ 0 w 171"/>
              <a:gd name="T1" fmla="*/ 43 h 200"/>
              <a:gd name="T2" fmla="*/ 55 w 171"/>
              <a:gd name="T3" fmla="*/ 0 h 200"/>
              <a:gd name="T4" fmla="*/ 46 w 171"/>
              <a:gd name="T5" fmla="*/ 25 h 200"/>
              <a:gd name="T6" fmla="*/ 171 w 171"/>
              <a:gd name="T7" fmla="*/ 200 h 200"/>
              <a:gd name="T8" fmla="*/ 102 w 171"/>
              <a:gd name="T9" fmla="*/ 200 h 200"/>
              <a:gd name="T10" fmla="*/ 24 w 171"/>
              <a:gd name="T11" fmla="*/ 90 h 200"/>
              <a:gd name="T12" fmla="*/ 14 w 171"/>
              <a:gd name="T13" fmla="*/ 118 h 200"/>
              <a:gd name="T14" fmla="*/ 0 w 171"/>
              <a:gd name="T15" fmla="*/ 43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1" h="200">
                <a:moveTo>
                  <a:pt x="0" y="43"/>
                </a:moveTo>
                <a:cubicBezTo>
                  <a:pt x="55" y="0"/>
                  <a:pt x="55" y="0"/>
                  <a:pt x="55" y="0"/>
                </a:cubicBezTo>
                <a:cubicBezTo>
                  <a:pt x="46" y="25"/>
                  <a:pt x="46" y="25"/>
                  <a:pt x="46" y="25"/>
                </a:cubicBezTo>
                <a:cubicBezTo>
                  <a:pt x="119" y="50"/>
                  <a:pt x="171" y="119"/>
                  <a:pt x="171" y="200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102" y="149"/>
                  <a:pt x="69" y="106"/>
                  <a:pt x="24" y="90"/>
                </a:cubicBezTo>
                <a:cubicBezTo>
                  <a:pt x="14" y="118"/>
                  <a:pt x="14" y="118"/>
                  <a:pt x="14" y="118"/>
                </a:cubicBezTo>
                <a:lnTo>
                  <a:pt x="0" y="43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351728" y="3294297"/>
            <a:ext cx="1240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4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398745" y="3294297"/>
            <a:ext cx="1240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4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 flipH="1">
            <a:off x="6949176" y="250151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 flipH="1">
            <a:off x="7960852" y="367911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 flipH="1">
            <a:off x="5854608" y="347664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 flipH="1">
            <a:off x="4861193" y="459383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 flipH="1">
            <a:off x="3731466" y="359857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 flipH="1">
            <a:off x="4684797" y="248185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8619788" y="3058795"/>
            <a:ext cx="3337629" cy="1284266"/>
            <a:chOff x="8619788" y="3327402"/>
            <a:chExt cx="3122565" cy="997116"/>
          </a:xfrm>
        </p:grpSpPr>
        <p:sp>
          <p:nvSpPr>
            <p:cNvPr id="58" name="矩形 57"/>
            <p:cNvSpPr/>
            <p:nvPr/>
          </p:nvSpPr>
          <p:spPr>
            <a:xfrm>
              <a:off x="8619788" y="3327402"/>
              <a:ext cx="2603929" cy="4636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时间</a:t>
              </a:r>
              <a:endPara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8619788" y="3779986"/>
              <a:ext cx="3122565" cy="544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工作和毕设，互不干扰，相互兼顾</a:t>
              </a:r>
              <a:endParaRPr sz="16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34583" y="3096098"/>
            <a:ext cx="3122565" cy="1362649"/>
            <a:chOff x="234583" y="3346508"/>
            <a:chExt cx="3122565" cy="698033"/>
          </a:xfrm>
        </p:grpSpPr>
        <p:sp>
          <p:nvSpPr>
            <p:cNvPr id="61" name="矩形 60"/>
            <p:cNvSpPr/>
            <p:nvPr/>
          </p:nvSpPr>
          <p:spPr>
            <a:xfrm>
              <a:off x="753219" y="3346508"/>
              <a:ext cx="2603929" cy="597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技术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234583" y="3685268"/>
              <a:ext cx="3122565" cy="359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技术学习，技术整合，技术实战</a:t>
              </a:r>
              <a:endParaRPr lang="en-US" altLang="zh-CN" sz="16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r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业务逻辑</a:t>
              </a:r>
              <a:endParaRPr sz="16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0" y="-12616"/>
            <a:ext cx="7794278" cy="410301"/>
            <a:chOff x="0" y="-12616"/>
            <a:chExt cx="7794278" cy="41030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37" b="97861" l="3209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998" y="-12616"/>
              <a:ext cx="410301" cy="410301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0" y="-12616"/>
              <a:ext cx="7794278" cy="397150"/>
              <a:chOff x="0" y="-12616"/>
              <a:chExt cx="7794278" cy="397150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6"/>
                <a:ext cx="383998" cy="383998"/>
              </a:xfrm>
              <a:prstGeom prst="rect">
                <a:avLst/>
              </a:prstGeom>
            </p:spPr>
          </p:pic>
          <p:grpSp>
            <p:nvGrpSpPr>
              <p:cNvPr id="27" name="组合 26"/>
              <p:cNvGrpSpPr/>
              <p:nvPr/>
            </p:nvGrpSpPr>
            <p:grpSpPr>
              <a:xfrm>
                <a:off x="767996" y="-12616"/>
                <a:ext cx="7026282" cy="338554"/>
                <a:chOff x="1433384" y="536"/>
                <a:chExt cx="7026282" cy="338554"/>
              </a:xfrm>
            </p:grpSpPr>
            <p:sp>
              <p:nvSpPr>
                <p:cNvPr id="28" name="文本框 27"/>
                <p:cNvSpPr txBox="1"/>
                <p:nvPr/>
              </p:nvSpPr>
              <p:spPr>
                <a:xfrm>
                  <a:off x="1433384" y="536"/>
                  <a:ext cx="70262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浙江农林大学信息工程学院计算机科学与技术专业</a:t>
                  </a:r>
                  <a:r>
                    <a:rPr lang="en-US" altLang="zh-CN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2019</a:t>
                  </a:r>
                  <a:r>
                    <a:rPr lang="zh-CN" altLang="en-US" sz="16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届毕业论文开题答辩</a:t>
                  </a:r>
                </a:p>
              </p:txBody>
            </p:sp>
            <p:cxnSp>
              <p:nvCxnSpPr>
                <p:cNvPr id="29" name="直接连接符 28"/>
                <p:cNvCxnSpPr/>
                <p:nvPr/>
              </p:nvCxnSpPr>
              <p:spPr>
                <a:xfrm>
                  <a:off x="1508817" y="335507"/>
                  <a:ext cx="687541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C0279B45-41FD-49F4-B291-0155F43470C4}"/>
              </a:ext>
            </a:extLst>
          </p:cNvPr>
          <p:cNvSpPr txBox="1"/>
          <p:nvPr/>
        </p:nvSpPr>
        <p:spPr>
          <a:xfrm>
            <a:off x="3944565" y="812657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主要问题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/>
      <p:bldP spid="50" grpId="0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31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自定义 1">
    <a:majorFont>
      <a:latin typeface="Arial Black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598</Words>
  <Application>Microsoft Office PowerPoint</Application>
  <PresentationFormat>宽屏</PresentationFormat>
  <Paragraphs>124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Calibri Light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点线</dc:title>
  <dc:creator>倪畅</dc:creator>
  <cp:keywords>开题答辩</cp:keywords>
  <dc:description>倪畅开题答辩PPT</dc:description>
  <cp:lastModifiedBy>ncg</cp:lastModifiedBy>
  <cp:revision>40</cp:revision>
  <dcterms:created xsi:type="dcterms:W3CDTF">2017-05-21T03:23:00Z</dcterms:created>
  <dcterms:modified xsi:type="dcterms:W3CDTF">2019-03-14T06:00:56Z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