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41A7-C5FF-4C5C-9D6A-99813B37A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C03E9-521C-4CDE-9176-A82CA14BF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270E-FDC3-4184-A232-27B21043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379A-4CAD-4DD7-9089-D7B9A754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5796-418C-414D-B29A-EE4714B5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8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30B7-8335-44C4-B24B-0E3F41AA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2CAB7-6619-4CBD-83A8-EA19AEA0A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7827-B357-4ABA-B7AE-35517C1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A555-67F4-4C2E-968C-68F58D3A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7E91-3B97-405D-9D4D-11E1CDDF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286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D8CF0-5B68-457B-8C43-42B9F45E6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9CF84-35E5-41DE-BCDF-354C98366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B447-C682-4081-B04F-8FFD63EB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B691-3DA5-4DD1-B17E-9BDB9056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6A80-F2E7-4FDB-9A78-4278D1A0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34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F69E-C0FE-47E6-9BD0-0B87DA3A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6CBC-DBA1-44AD-994B-9DF55320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032A-7A2D-4510-B660-221F54C2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B5D5-E62C-4644-A4E4-4309CDF1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AFE6-EFB8-4872-82A7-CFA85AD0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772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CA63-9850-4275-812E-D592B13A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1CE7-D7A2-4AFF-AF13-A1CC6EDD9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5FC4-FD32-4003-902B-2DB01251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8641-3275-4C82-8353-CD07EAC5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9604-5713-42F2-9F1A-365581F1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4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8EBA-A866-4CF4-B216-D7430D74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AABC3-7467-413F-95E0-FB114CCCF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945E-1497-4FD3-BC88-033AB0DA6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7CEEB-C8C7-48AE-9D94-B5C5F999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0C6F-2708-4B65-BA4E-01C76792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7135-13AF-462C-9702-506BE832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442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6824-A6B5-4653-B409-F3DE4543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9B6F0-3C6D-4CCD-B682-052BD7F2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70232-D05A-4AEC-B49F-CE4A855E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FE72A-8CE5-474A-8612-9B586FF01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D1C16-55B5-4F45-8F55-C39F65E1A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A19F5-AE2C-4259-836A-FBEF98C8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818FA-AECA-4554-AC70-DF6F5F95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94000-87AB-4D76-80E7-8328C407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117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851A-5BEA-4679-8A5D-30CEAC8C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A7DF4-FA72-48D1-8DB9-0F63065B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0BFD4-C502-4077-A987-5B1071FA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12075-1DAE-4CD9-90C0-60474FBC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339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21256-21F8-48A0-9497-7A2D3112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8FB07-D6C1-456F-BE8A-9BD4E0D8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DAFF1-286F-44D2-B9FD-EDBB7C74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89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8485-ED14-41B4-94C5-B9DA296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498B-7E1E-44A6-8898-C5225A39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ECA43-9B9D-417F-B189-962C114FE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A72CF-3CF5-433D-9137-CBB898CF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B4C3-31DA-41A7-AEF9-9FED3264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4F3E-A98D-40BB-A43F-122B97EC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832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ED9B-EFF8-4173-9265-0177F779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4AC38-F27E-4431-AC20-D8754CD31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3C453-4EA8-470E-BFF7-AB49EFB8F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1B151-5661-49EB-86B3-312F7208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4BB5E-5059-4793-BC2F-3DBD3DEE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4FAF-6DC4-4791-80C7-A6BD9700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974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BF605-4E4D-4ED4-94FE-A92F8C0D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A874-A1E2-4A76-97A1-001520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452B-446C-4003-AE89-FB6283656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1CC1-8C52-4FF7-9524-7DA776945266}" type="datetimeFigureOut">
              <a:rPr lang="fr-CH" smtClean="0"/>
              <a:t>17.02.2019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63C7-1C6F-4DBE-9E4F-8BD217146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EAB7-8676-4831-AEAF-2E813B9B2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BD09-56EB-4FF2-9560-4F1DFB81338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10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CE6E-24E1-40B1-84F3-9ECB20930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Applied</a:t>
            </a:r>
            <a:r>
              <a:rPr lang="fr-CH" dirty="0"/>
              <a:t> Data Science </a:t>
            </a:r>
            <a:r>
              <a:rPr lang="fr-CH" dirty="0" err="1"/>
              <a:t>Capstone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45A02-6B89-4D4E-8346-3DA6DCC67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 brief </a:t>
            </a:r>
            <a:r>
              <a:rPr lang="fr-CH" dirty="0" err="1"/>
              <a:t>idea</a:t>
            </a:r>
            <a:r>
              <a:rPr lang="fr-CH" dirty="0"/>
              <a:t> of a </a:t>
            </a:r>
            <a:r>
              <a:rPr lang="fr-CH" dirty="0" err="1"/>
              <a:t>renting</a:t>
            </a:r>
            <a:r>
              <a:rPr lang="fr-CH" dirty="0"/>
              <a:t> system construction for </a:t>
            </a:r>
            <a:r>
              <a:rPr lang="fr-CH" dirty="0" err="1"/>
              <a:t>workers</a:t>
            </a:r>
            <a:r>
              <a:rPr lang="fr-CH" dirty="0"/>
              <a:t> (</a:t>
            </a:r>
            <a:r>
              <a:rPr lang="fr-CH" dirty="0" err="1"/>
              <a:t>interns</a:t>
            </a:r>
            <a:r>
              <a:rPr lang="fr-CH" dirty="0"/>
              <a:t>)</a:t>
            </a:r>
          </a:p>
          <a:p>
            <a:r>
              <a:rPr lang="fr-CH" dirty="0"/>
              <a:t>Changfa FU</a:t>
            </a:r>
          </a:p>
          <a:p>
            <a:r>
              <a:rPr lang="fr-CH" dirty="0"/>
              <a:t>17.02.2019</a:t>
            </a:r>
          </a:p>
        </p:txBody>
      </p:sp>
    </p:spTree>
    <p:extLst>
      <p:ext uri="{BB962C8B-B14F-4D97-AF65-F5344CB8AC3E}">
        <p14:creationId xmlns:p14="http://schemas.microsoft.com/office/powerpoint/2010/main" val="92617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0B12-E97A-4825-A1F8-B7AE31C6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Clustering (</a:t>
            </a:r>
            <a:r>
              <a:rPr lang="fr-CH" dirty="0" err="1"/>
              <a:t>into</a:t>
            </a:r>
            <a:r>
              <a:rPr lang="fr-CH" dirty="0"/>
              <a:t> 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05893-C938-47D6-A7CA-5069F9B8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2" y="1517367"/>
            <a:ext cx="10058255" cy="38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7593-91D0-4351-B938-40F0BAE1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– Clustering 0</a:t>
            </a:r>
            <a:endParaRPr lang="fr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BACDA-346B-4A51-BC53-F26E2E5A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383"/>
            <a:ext cx="10515600" cy="3884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FC15B-BD5C-4E73-83D6-027D4394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42695"/>
            <a:ext cx="2171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2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7593-91D0-4351-B938-40F0BAE1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– Clustering 1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4EB08-BC0F-41C8-83BB-AA444B79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990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7593-91D0-4351-B938-40F0BAE1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– Clustering 2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2DEB5-C4AB-48AA-92D9-E29CAB28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843212"/>
            <a:ext cx="10334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7593-91D0-4351-B938-40F0BAE1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– Clustering 3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CDC52-59E4-4590-ADE8-6733F97B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638425"/>
            <a:ext cx="9763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2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7593-91D0-4351-B938-40F0BAE1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– Clustering 4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C3760-CF85-4ED3-866D-DBCB8A1F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609850"/>
            <a:ext cx="9096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2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7593-91D0-4351-B938-40F0BAE1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– Clustering 5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60E82-C632-47C3-9734-C0B38F30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6000"/>
            <a:ext cx="9848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C115-BEC1-4E1C-A0AE-D49F54AC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Discussion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833F-44C3-4E53-A386-077BBDF6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H" dirty="0" err="1"/>
              <a:t>Therefore</a:t>
            </a:r>
            <a:r>
              <a:rPr lang="fr-CH" dirty="0"/>
              <a:t>,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should</a:t>
            </a:r>
            <a:r>
              <a:rPr lang="fr-CH" dirty="0"/>
              <a:t> the </a:t>
            </a:r>
            <a:r>
              <a:rPr lang="fr-CH" dirty="0" err="1"/>
              <a:t>student</a:t>
            </a:r>
            <a:r>
              <a:rPr lang="fr-CH" dirty="0"/>
              <a:t> </a:t>
            </a:r>
            <a:r>
              <a:rPr lang="fr-CH" dirty="0" err="1"/>
              <a:t>locate</a:t>
            </a:r>
            <a:r>
              <a:rPr lang="fr-CH" dirty="0"/>
              <a:t> to meeting </a:t>
            </a:r>
            <a:r>
              <a:rPr lang="fr-CH" dirty="0" err="1"/>
              <a:t>requirements</a:t>
            </a:r>
            <a:r>
              <a:rPr lang="fr-CH" dirty="0"/>
              <a:t> </a:t>
            </a:r>
            <a:r>
              <a:rPr lang="fr-CH" dirty="0" err="1"/>
              <a:t>above</a:t>
            </a:r>
            <a:r>
              <a:rPr lang="fr-CH" dirty="0"/>
              <a:t>?</a:t>
            </a:r>
          </a:p>
          <a:p>
            <a:pPr lvl="1"/>
            <a:r>
              <a:rPr lang="fr-CH" dirty="0" err="1"/>
              <a:t>Recap</a:t>
            </a:r>
            <a:r>
              <a:rPr lang="fr-CH" dirty="0"/>
              <a:t> of </a:t>
            </a:r>
            <a:r>
              <a:rPr lang="fr-CH" dirty="0" err="1"/>
              <a:t>requirements</a:t>
            </a:r>
            <a:r>
              <a:rPr lang="fr-CH" dirty="0"/>
              <a:t>:</a:t>
            </a:r>
          </a:p>
          <a:p>
            <a:pPr lvl="2"/>
            <a:r>
              <a:rPr lang="en-US" dirty="0"/>
              <a:t>surrounded by restaurants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 majority are concentrated in cluster 0, </a:t>
            </a:r>
          </a:p>
          <a:p>
            <a:pPr lvl="2"/>
            <a:r>
              <a:rPr lang="en-US" dirty="0"/>
              <a:t>not far away from workplace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In the radius of 1000 m centered at the company</a:t>
            </a:r>
          </a:p>
          <a:p>
            <a:pPr lvl="2"/>
            <a:r>
              <a:rPr lang="en-US" dirty="0"/>
              <a:t>a balanced life with regards to work and relax</a:t>
            </a:r>
          </a:p>
          <a:p>
            <a:pPr lvl="3"/>
            <a:r>
              <a:rPr lang="fr-CH" b="1" dirty="0" err="1">
                <a:solidFill>
                  <a:srgbClr val="FF0000"/>
                </a:solidFill>
              </a:rPr>
              <a:t>Depending</a:t>
            </a:r>
            <a:r>
              <a:rPr lang="fr-CH" b="1" dirty="0">
                <a:solidFill>
                  <a:srgbClr val="FF0000"/>
                </a:solidFill>
              </a:rPr>
              <a:t> on venues </a:t>
            </a:r>
            <a:r>
              <a:rPr lang="fr-CH" b="1" dirty="0" err="1">
                <a:solidFill>
                  <a:srgbClr val="FF0000"/>
                </a:solidFill>
              </a:rPr>
              <a:t>nearby</a:t>
            </a:r>
            <a:endParaRPr lang="fr-CH" b="1" dirty="0">
              <a:solidFill>
                <a:srgbClr val="FF0000"/>
              </a:solidFill>
            </a:endParaRPr>
          </a:p>
          <a:p>
            <a:pPr lvl="3"/>
            <a:r>
              <a:rPr lang="fr-CH" b="1" dirty="0">
                <a:solidFill>
                  <a:srgbClr val="FF0000"/>
                </a:solidFill>
              </a:rPr>
              <a:t>Cluster 0 </a:t>
            </a:r>
            <a:r>
              <a:rPr lang="fr-CH" b="1" dirty="0" err="1">
                <a:solidFill>
                  <a:srgbClr val="FF0000"/>
                </a:solidFill>
              </a:rPr>
              <a:t>gets</a:t>
            </a:r>
            <a:r>
              <a:rPr lang="fr-CH" b="1" dirty="0">
                <a:solidFill>
                  <a:srgbClr val="FF0000"/>
                </a:solidFill>
              </a:rPr>
              <a:t> the </a:t>
            </a:r>
            <a:r>
              <a:rPr lang="fr-CH" b="1" dirty="0" err="1">
                <a:solidFill>
                  <a:srgbClr val="FF0000"/>
                </a:solidFill>
              </a:rPr>
              <a:t>most</a:t>
            </a:r>
            <a:endParaRPr lang="fr-CH" b="1" dirty="0">
              <a:solidFill>
                <a:srgbClr val="FF0000"/>
              </a:solidFill>
            </a:endParaRPr>
          </a:p>
          <a:p>
            <a:r>
              <a:rPr lang="fr-CH" b="1" dirty="0">
                <a:solidFill>
                  <a:srgbClr val="FF0000"/>
                </a:solidFill>
              </a:rPr>
              <a:t>THUS, </a:t>
            </a:r>
            <a:r>
              <a:rPr lang="fr-CH" b="1" dirty="0" err="1">
                <a:solidFill>
                  <a:srgbClr val="FF0000"/>
                </a:solidFill>
              </a:rPr>
              <a:t>it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is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quite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evidnet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that</a:t>
            </a:r>
            <a:r>
              <a:rPr lang="fr-CH" b="1" dirty="0">
                <a:solidFill>
                  <a:srgbClr val="FF0000"/>
                </a:solidFill>
              </a:rPr>
              <a:t> cluster 0 </a:t>
            </a:r>
            <a:r>
              <a:rPr lang="fr-CH" b="1" dirty="0" err="1">
                <a:solidFill>
                  <a:srgbClr val="FF0000"/>
                </a:solidFill>
              </a:rPr>
              <a:t>will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be</a:t>
            </a:r>
            <a:r>
              <a:rPr lang="fr-CH" b="1" dirty="0">
                <a:solidFill>
                  <a:srgbClr val="FF0000"/>
                </a:solidFill>
              </a:rPr>
              <a:t> the best area for the </a:t>
            </a:r>
            <a:r>
              <a:rPr lang="fr-CH" b="1" dirty="0" err="1">
                <a:solidFill>
                  <a:srgbClr val="FF0000"/>
                </a:solidFill>
              </a:rPr>
              <a:t>student</a:t>
            </a:r>
            <a:r>
              <a:rPr lang="fr-CH" b="1" dirty="0">
                <a:solidFill>
                  <a:srgbClr val="FF0000"/>
                </a:solidFill>
              </a:rPr>
              <a:t> to </a:t>
            </a:r>
            <a:r>
              <a:rPr lang="fr-CH" b="1" dirty="0" err="1">
                <a:solidFill>
                  <a:srgbClr val="FF0000"/>
                </a:solidFill>
              </a:rPr>
              <a:t>settle</a:t>
            </a:r>
            <a:r>
              <a:rPr lang="fr-CH" b="1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/>
              <a:t>Refer back to common postal code in cluster 0</a:t>
            </a:r>
          </a:p>
          <a:p>
            <a:r>
              <a:rPr lang="en-US" dirty="0"/>
              <a:t>With help of dataset of D.C. Address Points, we can have recommendations for the student to find a preferred house</a:t>
            </a:r>
          </a:p>
          <a:p>
            <a:endParaRPr lang="fr-C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1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B5999C25-17EB-4E0F-86AA-DBE993C25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5208A-FD46-4353-B665-77FD07B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/>
              <a:t>Conclusion</a:t>
            </a:r>
            <a:br>
              <a:rPr lang="en-US" sz="3600" b="1" dirty="0"/>
            </a:br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6DE76C7D-1D78-47BF-AED6-9CC6A4A7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Location Icon stands for the company</a:t>
            </a:r>
          </a:p>
          <a:p>
            <a:r>
              <a:rPr lang="en-US" sz="1800" dirty="0"/>
              <a:t>Blue points are active housing options</a:t>
            </a:r>
          </a:p>
          <a:p>
            <a:r>
              <a:rPr lang="en-US" sz="1800" dirty="0"/>
              <a:t>Black points are TOP 100 venues surrounded </a:t>
            </a:r>
          </a:p>
        </p:txBody>
      </p:sp>
    </p:spTree>
    <p:extLst>
      <p:ext uri="{BB962C8B-B14F-4D97-AF65-F5344CB8AC3E}">
        <p14:creationId xmlns:p14="http://schemas.microsoft.com/office/powerpoint/2010/main" val="18518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BAFB-105C-4571-952C-8DD1B1E6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AC33-2EBB-472C-8D4D-EEB7A22E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it becomes a trend to have an </a:t>
            </a:r>
            <a:r>
              <a:rPr lang="en-US" b="1" dirty="0">
                <a:solidFill>
                  <a:srgbClr val="FF0000"/>
                </a:solidFill>
              </a:rPr>
              <a:t>internship</a:t>
            </a:r>
            <a:r>
              <a:rPr lang="en-US" dirty="0"/>
              <a:t> for college student in the United States. So let us assume that there are a group of students who wants to work in Washington DC and look for </a:t>
            </a:r>
            <a:r>
              <a:rPr lang="en-US" b="1" dirty="0">
                <a:solidFill>
                  <a:srgbClr val="FF0000"/>
                </a:solidFill>
              </a:rPr>
              <a:t>places</a:t>
            </a:r>
            <a:r>
              <a:rPr lang="en-US" dirty="0"/>
              <a:t> to live. And they have </a:t>
            </a:r>
            <a:r>
              <a:rPr lang="en-US" b="1" dirty="0">
                <a:solidFill>
                  <a:srgbClr val="FF0000"/>
                </a:solidFill>
              </a:rPr>
              <a:t>requirements</a:t>
            </a:r>
            <a:r>
              <a:rPr lang="en-US" dirty="0"/>
              <a:t> as following:</a:t>
            </a:r>
          </a:p>
          <a:p>
            <a:pPr lvl="1"/>
            <a:r>
              <a:rPr lang="en-US" dirty="0"/>
              <a:t>surrounded by restaurants</a:t>
            </a:r>
          </a:p>
          <a:p>
            <a:pPr lvl="1"/>
            <a:r>
              <a:rPr lang="en-US" dirty="0"/>
              <a:t>not far away from workplace</a:t>
            </a:r>
          </a:p>
          <a:p>
            <a:pPr lvl="1"/>
            <a:r>
              <a:rPr lang="en-US" dirty="0"/>
              <a:t>a balanced life with regards to work and relax</a:t>
            </a:r>
          </a:p>
          <a:p>
            <a:r>
              <a:rPr lang="en-US" dirty="0"/>
              <a:t>Therefore, where will be the best or preferred location for them to settle down?</a:t>
            </a:r>
          </a:p>
          <a:p>
            <a:r>
              <a:rPr lang="en-US" dirty="0"/>
              <a:t>It is where the challenge comes from!!!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2410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6418-C4A8-4CC0-BEB2-4A0E9705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CACC-8FF3-448D-965A-93AFBF25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order to find best place to locate for interns, we will need their </a:t>
            </a:r>
            <a:r>
              <a:rPr lang="en-US" b="1" dirty="0"/>
              <a:t>company location </a:t>
            </a:r>
            <a:r>
              <a:rPr lang="en-US" dirty="0"/>
              <a:t>(Foursquare API);</a:t>
            </a:r>
          </a:p>
          <a:p>
            <a:endParaRPr lang="en-US" dirty="0"/>
          </a:p>
          <a:p>
            <a:r>
              <a:rPr lang="en-US" dirty="0"/>
              <a:t>Meanwhile, Foursquare location data will be used to explore the </a:t>
            </a:r>
            <a:r>
              <a:rPr lang="en-US" b="1" dirty="0"/>
              <a:t>surrounding</a:t>
            </a:r>
            <a:r>
              <a:rPr lang="en-US" dirty="0"/>
              <a:t> area of the company with set radius;</a:t>
            </a:r>
          </a:p>
          <a:p>
            <a:endParaRPr lang="en-US" dirty="0"/>
          </a:p>
          <a:p>
            <a:r>
              <a:rPr lang="en-US" dirty="0"/>
              <a:t>After </a:t>
            </a:r>
            <a:r>
              <a:rPr lang="en-US" b="1" dirty="0"/>
              <a:t>cluster</a:t>
            </a:r>
            <a:r>
              <a:rPr lang="en-US" dirty="0"/>
              <a:t> the neighborhood and determine the region  of </a:t>
            </a:r>
            <a:r>
              <a:rPr lang="en-US" b="1" dirty="0"/>
              <a:t>settlement</a:t>
            </a:r>
            <a:r>
              <a:rPr lang="en-US" dirty="0"/>
              <a:t> compared to DC address points seeking for </a:t>
            </a:r>
            <a:r>
              <a:rPr lang="en-US" b="1" dirty="0"/>
              <a:t>availability</a:t>
            </a:r>
          </a:p>
          <a:p>
            <a:endParaRPr lang="fr-CH" dirty="0"/>
          </a:p>
          <a:p>
            <a:r>
              <a:rPr lang="fr-CH" dirty="0" err="1"/>
              <a:t>Foursquare</a:t>
            </a:r>
            <a:r>
              <a:rPr lang="fr-CH" dirty="0"/>
              <a:t> API </a:t>
            </a:r>
            <a:r>
              <a:rPr lang="fr-CH" dirty="0" err="1"/>
              <a:t>accessing</a:t>
            </a:r>
            <a:endParaRPr lang="fr-CH" dirty="0"/>
          </a:p>
          <a:p>
            <a:r>
              <a:rPr lang="fr-CH" dirty="0"/>
              <a:t>https://opendata.arcgis.com/datasets/aa514416aaf74fdc94748f1e56e7cc8a_0.csv?session=361463279.1550275769</a:t>
            </a:r>
          </a:p>
        </p:txBody>
      </p:sp>
    </p:spTree>
    <p:extLst>
      <p:ext uri="{BB962C8B-B14F-4D97-AF65-F5344CB8AC3E}">
        <p14:creationId xmlns:p14="http://schemas.microsoft.com/office/powerpoint/2010/main" val="81608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DBA7-338B-4652-AF4B-DD661B07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b="1"/>
              <a:t>Methodology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87E1-17F9-4B95-990E-F1B4846A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CRISP-DM – Cr</a:t>
            </a:r>
            <a:r>
              <a:rPr lang="en-US" sz="1800" dirty="0"/>
              <a:t>oss </a:t>
            </a:r>
            <a:r>
              <a:rPr lang="en-US" sz="1800" b="1" dirty="0"/>
              <a:t>I</a:t>
            </a:r>
            <a:r>
              <a:rPr lang="en-US" sz="1800" dirty="0"/>
              <a:t>ndustry </a:t>
            </a:r>
            <a:r>
              <a:rPr lang="en-US" sz="1800" b="1" dirty="0"/>
              <a:t>S</a:t>
            </a:r>
            <a:r>
              <a:rPr lang="en-US" sz="1800" dirty="0"/>
              <a:t>tandard </a:t>
            </a:r>
            <a:r>
              <a:rPr lang="en-US" sz="1800" b="1" dirty="0"/>
              <a:t>P</a:t>
            </a:r>
            <a:r>
              <a:rPr lang="en-US" sz="1800" dirty="0"/>
              <a:t>rocess for </a:t>
            </a:r>
            <a:r>
              <a:rPr lang="en-US" sz="1800" b="1" dirty="0"/>
              <a:t>D</a:t>
            </a:r>
            <a:r>
              <a:rPr lang="en-US" sz="1800" dirty="0"/>
              <a:t>ata </a:t>
            </a:r>
            <a:r>
              <a:rPr lang="en-US" sz="1800" b="1" dirty="0"/>
              <a:t>M</a:t>
            </a:r>
            <a:r>
              <a:rPr lang="en-US" sz="1800" dirty="0"/>
              <a:t>ining</a:t>
            </a:r>
          </a:p>
          <a:p>
            <a:r>
              <a:rPr lang="en-US" sz="1800" dirty="0"/>
              <a:t>DISCRIPTIVE =&gt; EXPLORING </a:t>
            </a:r>
          </a:p>
          <a:p>
            <a:pPr lvl="1"/>
            <a:r>
              <a:rPr lang="en-US" sz="1400" b="1" dirty="0"/>
              <a:t>Locating</a:t>
            </a:r>
          </a:p>
          <a:p>
            <a:pPr lvl="1"/>
            <a:r>
              <a:rPr lang="en-US" sz="1400" b="1" dirty="0"/>
              <a:t>Exploring </a:t>
            </a:r>
          </a:p>
          <a:p>
            <a:pPr lvl="1"/>
            <a:r>
              <a:rPr lang="en-US" sz="1400" b="1" dirty="0"/>
              <a:t>Determining</a:t>
            </a:r>
          </a:p>
          <a:p>
            <a:r>
              <a:rPr lang="en-US" sz="1800" dirty="0"/>
              <a:t>Highly depends on the data from Foursquare API and D.C. Address Points</a:t>
            </a:r>
          </a:p>
          <a:p>
            <a:endParaRPr lang="en-US" sz="1800" dirty="0"/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upload.wikimedia.org/wikipedia/commons/thumb/b/b9/CRISP-DM_Process_Diagram.png/1024px-CRISP-DM_Process_Diagram.png">
            <a:extLst>
              <a:ext uri="{FF2B5EF4-FFF2-40B4-BE49-F238E27FC236}">
                <a16:creationId xmlns:a16="http://schemas.microsoft.com/office/drawing/2014/main" id="{9954CA57-1A30-4E94-AA4C-8E8BDAC4F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r="-2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64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CF7C-C4B3-4216-BD98-CEC21ED2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Locating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AFBFD-8DB9-4C96-9194-BE6DC44E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3" y="1763544"/>
            <a:ext cx="707707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E7CA0-69DF-4AAC-A063-09AE5291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4290"/>
            <a:ext cx="10782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4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2088-869D-45BA-81DD-1815F0FF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- Locating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2F0CB-C9E0-4810-BA15-9F3B55F9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59" y="1718401"/>
            <a:ext cx="7346339" cy="46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6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E66B-7E97-49F8-B525-EA71C2B7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Exploring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132B0-9FB5-4FD3-B44C-3575FAF1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362075"/>
            <a:ext cx="11877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3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2088-869D-45BA-81DD-1815F0FF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 - Exploring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5244C-B3A1-4CAE-959B-5BD8524F5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22" b="15153"/>
          <a:stretch/>
        </p:blipFill>
        <p:spPr>
          <a:xfrm>
            <a:off x="838200" y="1273966"/>
            <a:ext cx="7162665" cy="53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2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7AE89-885F-4661-95CB-30139C8C7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E6CF3-A914-4A18-AF13-53F5C6F6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Results - Mapping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4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Applied Data Science Capstone</vt:lpstr>
      <vt:lpstr>Introduction</vt:lpstr>
      <vt:lpstr>Data</vt:lpstr>
      <vt:lpstr>Methodology</vt:lpstr>
      <vt:lpstr>Locating</vt:lpstr>
      <vt:lpstr>Results - Locating</vt:lpstr>
      <vt:lpstr>Exploring</vt:lpstr>
      <vt:lpstr>Results - Exploring</vt:lpstr>
      <vt:lpstr>Results - Mapping</vt:lpstr>
      <vt:lpstr>Clustering (into 6)</vt:lpstr>
      <vt:lpstr>Results – Clustering 0</vt:lpstr>
      <vt:lpstr>Results – Clustering 1</vt:lpstr>
      <vt:lpstr>Results – Clustering 2</vt:lpstr>
      <vt:lpstr>Results – Clustering 3</vt:lpstr>
      <vt:lpstr>Results – Clustering 4</vt:lpstr>
      <vt:lpstr>Results – Clustering 5</vt:lpstr>
      <vt:lpstr>Discussion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Michael FUCHANGFA</dc:creator>
  <cp:lastModifiedBy>Michael FUCHANGFA</cp:lastModifiedBy>
  <cp:revision>2</cp:revision>
  <dcterms:created xsi:type="dcterms:W3CDTF">2019-02-17T17:00:28Z</dcterms:created>
  <dcterms:modified xsi:type="dcterms:W3CDTF">2019-02-17T17:03:01Z</dcterms:modified>
</cp:coreProperties>
</file>