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0" r:id="rId4"/>
    <p:sldId id="258" r:id="rId5"/>
    <p:sldId id="260" r:id="rId6"/>
    <p:sldId id="261" r:id="rId7"/>
    <p:sldId id="262" r:id="rId8"/>
    <p:sldId id="281" r:id="rId9"/>
    <p:sldId id="282" r:id="rId10"/>
    <p:sldId id="265" r:id="rId11"/>
    <p:sldId id="266" r:id="rId12"/>
    <p:sldId id="269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.wmf"/><Relationship Id="rId15" Type="http://schemas.openxmlformats.org/officeDocument/2006/relationships/vmlDrawing" Target="../drawings/vmlDrawing9.vml"/><Relationship Id="rId14" Type="http://schemas.openxmlformats.org/officeDocument/2006/relationships/slideLayout" Target="../slideLayouts/slideLayout7.xml"/><Relationship Id="rId13" Type="http://schemas.openxmlformats.org/officeDocument/2006/relationships/oleObject" Target="../embeddings/oleObject24.bin"/><Relationship Id="rId12" Type="http://schemas.openxmlformats.org/officeDocument/2006/relationships/oleObject" Target="../embeddings/oleObject23.bin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6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2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标题 1"/>
          <p:cNvSpPr>
            <a:spLocks noGrp="1"/>
          </p:cNvSpPr>
          <p:nvPr>
            <p:ph type="ctrTitle"/>
          </p:nvPr>
        </p:nvSpPr>
        <p:spPr>
          <a:xfrm>
            <a:off x="609600" y="2873375"/>
            <a:ext cx="7772400" cy="1470025"/>
          </a:xfrm>
        </p:spPr>
        <p:txBody>
          <a:bodyPr wrap="square" lIns="91440" tIns="45720" rIns="91440" bIns="45720" anchor="ctr"/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/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数字信号处理第七章习题课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7.43 Solution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5"/>
          <p:cNvSpPr txBox="1"/>
          <p:nvPr/>
        </p:nvSpPr>
        <p:spPr>
          <a:xfrm>
            <a:off x="355600" y="1143000"/>
            <a:ext cx="8534400" cy="457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If H(z) is a real-coefficient FIR transfer function.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                   are the zeros of H(z)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If            , then there is a zero with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For                        ,                              becomes poles of G(z).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So if             , then                       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G(z) is not stable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9220" name="Object 5"/>
          <p:cNvGraphicFramePr>
            <a:graphicFrameLocks noChangeAspect="1"/>
          </p:cNvGraphicFramePr>
          <p:nvPr/>
        </p:nvGraphicFramePr>
        <p:xfrm>
          <a:off x="381000" y="1676400"/>
          <a:ext cx="231298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1016635" imgH="228600" progId="Equation.DSMT4">
                  <p:embed/>
                </p:oleObj>
              </mc:Choice>
              <mc:Fallback>
                <p:oleObj name="" r:id="rId3" imgW="1016635" imgH="2286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676400"/>
                        <a:ext cx="2312988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6"/>
          <p:cNvGraphicFramePr>
            <a:graphicFrameLocks noChangeAspect="1"/>
          </p:cNvGraphicFramePr>
          <p:nvPr/>
        </p:nvGraphicFramePr>
        <p:xfrm>
          <a:off x="762000" y="2057400"/>
          <a:ext cx="9255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406400" imgH="254000" progId="Equation.DSMT4">
                  <p:embed/>
                </p:oleObj>
              </mc:Choice>
              <mc:Fallback>
                <p:oleObj name="" r:id="rId5" imgW="406400" imgH="2540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2057400"/>
                        <a:ext cx="925513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7"/>
          <p:cNvGraphicFramePr>
            <a:graphicFrameLocks noChangeAspect="1"/>
          </p:cNvGraphicFramePr>
          <p:nvPr/>
        </p:nvGraphicFramePr>
        <p:xfrm>
          <a:off x="5257800" y="1925638"/>
          <a:ext cx="1735138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7" imgW="762000" imgH="444500" progId="Equation.DSMT4">
                  <p:embed/>
                </p:oleObj>
              </mc:Choice>
              <mc:Fallback>
                <p:oleObj name="" r:id="rId7" imgW="762000" imgH="4445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57800" y="1925638"/>
                        <a:ext cx="1735138" cy="1008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8"/>
          <p:cNvGraphicFramePr>
            <a:graphicFrameLocks noChangeAspect="1"/>
          </p:cNvGraphicFramePr>
          <p:nvPr/>
        </p:nvGraphicFramePr>
        <p:xfrm>
          <a:off x="990600" y="2895600"/>
          <a:ext cx="190817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9" imgW="838835" imgH="419100" progId="Equation.DSMT4">
                  <p:embed/>
                </p:oleObj>
              </mc:Choice>
              <mc:Fallback>
                <p:oleObj name="" r:id="rId9" imgW="838835" imgH="4191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0600" y="2895600"/>
                        <a:ext cx="1908175" cy="950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9"/>
          <p:cNvGraphicFramePr>
            <a:graphicFrameLocks noChangeAspect="1"/>
          </p:cNvGraphicFramePr>
          <p:nvPr/>
        </p:nvGraphicFramePr>
        <p:xfrm>
          <a:off x="3124200" y="3048000"/>
          <a:ext cx="231298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1" imgW="1016635" imgH="228600" progId="Equation.DSMT4">
                  <p:embed/>
                </p:oleObj>
              </mc:Choice>
              <mc:Fallback>
                <p:oleObj name="" r:id="rId11" imgW="1016635" imgH="2286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3048000"/>
                        <a:ext cx="2312988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10"/>
          <p:cNvGraphicFramePr>
            <a:graphicFrameLocks noChangeAspect="1"/>
          </p:cNvGraphicFramePr>
          <p:nvPr/>
        </p:nvGraphicFramePr>
        <p:xfrm>
          <a:off x="1219200" y="3962400"/>
          <a:ext cx="9255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2" imgW="406400" imgH="254000" progId="Equation.DSMT4">
                  <p:embed/>
                </p:oleObj>
              </mc:Choice>
              <mc:Fallback>
                <p:oleObj name="" r:id="rId12" imgW="406400" imgH="2540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3962400"/>
                        <a:ext cx="925513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1"/>
          <p:cNvGraphicFramePr>
            <a:graphicFrameLocks noChangeAspect="1"/>
          </p:cNvGraphicFramePr>
          <p:nvPr/>
        </p:nvGraphicFramePr>
        <p:xfrm>
          <a:off x="2971800" y="3792538"/>
          <a:ext cx="1735138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3" imgW="762000" imgH="444500" progId="Equation.DSMT4">
                  <p:embed/>
                </p:oleObj>
              </mc:Choice>
              <mc:Fallback>
                <p:oleObj name="" r:id="rId13" imgW="762000" imgH="4445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71800" y="3792538"/>
                        <a:ext cx="1735138" cy="1008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7.60 Solution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5"/>
          <p:cNvSpPr txBox="1"/>
          <p:nvPr/>
        </p:nvSpPr>
        <p:spPr>
          <a:xfrm>
            <a:off x="355600" y="914400"/>
            <a:ext cx="8534400" cy="5943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(a)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(b)      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10244" name="Object 5"/>
          <p:cNvGraphicFramePr>
            <a:graphicFrameLocks noChangeAspect="1"/>
          </p:cNvGraphicFramePr>
          <p:nvPr/>
        </p:nvGraphicFramePr>
        <p:xfrm>
          <a:off x="1744663" y="1066800"/>
          <a:ext cx="5754687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2527300" imgH="457200" progId="Equation.DSMT4">
                  <p:embed/>
                </p:oleObj>
              </mc:Choice>
              <mc:Fallback>
                <p:oleObj name="" r:id="rId3" imgW="2527300" imgH="4572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4663" y="1066800"/>
                        <a:ext cx="5754687" cy="103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6"/>
          <p:cNvGraphicFramePr>
            <a:graphicFrameLocks noChangeAspect="1"/>
          </p:cNvGraphicFramePr>
          <p:nvPr/>
        </p:nvGraphicFramePr>
        <p:xfrm>
          <a:off x="1381125" y="2360613"/>
          <a:ext cx="5494338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2413000" imgH="660400" progId="Equation.DSMT4">
                  <p:embed/>
                </p:oleObj>
              </mc:Choice>
              <mc:Fallback>
                <p:oleObj name="" r:id="rId5" imgW="2413000" imgH="6604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1125" y="2360613"/>
                        <a:ext cx="5494338" cy="1500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7"/>
          <p:cNvGraphicFramePr>
            <a:graphicFrameLocks noChangeAspect="1"/>
          </p:cNvGraphicFramePr>
          <p:nvPr/>
        </p:nvGraphicFramePr>
        <p:xfrm>
          <a:off x="1395413" y="4724400"/>
          <a:ext cx="50038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7" imgW="2197100" imgH="660400" progId="Equation.DSMT4">
                  <p:embed/>
                </p:oleObj>
              </mc:Choice>
              <mc:Fallback>
                <p:oleObj name="" r:id="rId7" imgW="2197100" imgH="6604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95413" y="4724400"/>
                        <a:ext cx="5003800" cy="1500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7.69 Solution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5"/>
          <p:cNvSpPr txBox="1"/>
          <p:nvPr/>
        </p:nvSpPr>
        <p:spPr>
          <a:xfrm>
            <a:off x="304800" y="2438400"/>
            <a:ext cx="8534400" cy="3657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(a)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11268" name="Object 5"/>
          <p:cNvGraphicFramePr>
            <a:graphicFrameLocks noChangeAspect="1"/>
          </p:cNvGraphicFramePr>
          <p:nvPr/>
        </p:nvGraphicFramePr>
        <p:xfrm>
          <a:off x="2198688" y="2971800"/>
          <a:ext cx="4887912" cy="379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2146300" imgH="1676400" progId="Equation.DSMT4">
                  <p:embed/>
                </p:oleObj>
              </mc:Choice>
              <mc:Fallback>
                <p:oleObj name="" r:id="rId3" imgW="2146300" imgH="16764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8688" y="2971800"/>
                        <a:ext cx="4887912" cy="3797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381000"/>
            <a:ext cx="4457700" cy="2405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7.69 Solution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Rectangle 5"/>
          <p:cNvSpPr txBox="1"/>
          <p:nvPr/>
        </p:nvSpPr>
        <p:spPr>
          <a:xfrm>
            <a:off x="304800" y="2438400"/>
            <a:ext cx="8534400" cy="3657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(b)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12292" name="Object 5"/>
          <p:cNvGraphicFramePr>
            <a:graphicFrameLocks noChangeAspect="1"/>
          </p:cNvGraphicFramePr>
          <p:nvPr/>
        </p:nvGraphicFramePr>
        <p:xfrm>
          <a:off x="2128838" y="3346450"/>
          <a:ext cx="4886325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2145665" imgH="812165" progId="Equation.DSMT4">
                  <p:embed/>
                </p:oleObj>
              </mc:Choice>
              <mc:Fallback>
                <p:oleObj name="" r:id="rId3" imgW="2145665" imgH="812165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8838" y="3346450"/>
                        <a:ext cx="4886325" cy="1839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381000"/>
            <a:ext cx="4572000" cy="2286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7.4 Solution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099" name="对象 4098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x-none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4101" name="对象 4100"/>
          <p:cNvGraphicFramePr>
            <a:graphicFrameLocks noChangeAspect="1"/>
          </p:cNvGraphicFramePr>
          <p:nvPr/>
        </p:nvGraphicFramePr>
        <p:xfrm>
          <a:off x="762000" y="2647950"/>
          <a:ext cx="7781925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3416300" imgH="1651000" progId="Equation.DSMT4">
                  <p:embed/>
                </p:oleObj>
              </mc:Choice>
              <mc:Fallback>
                <p:oleObj name="" r:id="rId3" imgW="3416300" imgH="16510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2647950"/>
                        <a:ext cx="7781925" cy="3752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2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381000"/>
            <a:ext cx="4902200" cy="1981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7.10 Solution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5"/>
          <p:cNvSpPr txBox="1"/>
          <p:nvPr/>
        </p:nvSpPr>
        <p:spPr>
          <a:xfrm>
            <a:off x="152400" y="2743200"/>
            <a:ext cx="8534400" cy="3278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(a)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algn="just" eaLnBrk="0" hangingPunct="0">
              <a:spcBef>
                <a:spcPts val="24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algn="just" eaLnBrk="0" hangingPunct="0">
              <a:spcBef>
                <a:spcPts val="2400"/>
              </a:spcBef>
              <a:buClr>
                <a:schemeClr val="tx1"/>
              </a:buClr>
              <a:buSzPct val="80000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      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4100" name="Object 5"/>
          <p:cNvGraphicFramePr>
            <a:graphicFrameLocks noChangeAspect="1"/>
          </p:cNvGraphicFramePr>
          <p:nvPr/>
        </p:nvGraphicFramePr>
        <p:xfrm>
          <a:off x="152400" y="1139825"/>
          <a:ext cx="488791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2146300" imgH="431800" progId="Equation.DSMT4">
                  <p:embed/>
                </p:oleObj>
              </mc:Choice>
              <mc:Fallback>
                <p:oleObj name="" r:id="rId3" imgW="2146300" imgH="431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1139825"/>
                        <a:ext cx="4887913" cy="98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1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200" y="584200"/>
            <a:ext cx="3810000" cy="1924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2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400" y="3454400"/>
            <a:ext cx="6011863" cy="2057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7.10 Solution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5"/>
          <p:cNvSpPr txBox="1"/>
          <p:nvPr/>
        </p:nvSpPr>
        <p:spPr>
          <a:xfrm>
            <a:off x="533400" y="2590800"/>
            <a:ext cx="8534400" cy="33543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(b)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pic>
        <p:nvPicPr>
          <p:cNvPr id="5124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96850"/>
            <a:ext cx="3810000" cy="1924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100" y="3200400"/>
            <a:ext cx="5757863" cy="2028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7.10 Solution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Rectangle 5"/>
          <p:cNvSpPr txBox="1"/>
          <p:nvPr/>
        </p:nvSpPr>
        <p:spPr>
          <a:xfrm>
            <a:off x="533400" y="2590800"/>
            <a:ext cx="8534400" cy="4040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(c)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eaLnBrk="0" hangingPunct="0"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algn="just" eaLnBrk="0" hangingPunct="0">
              <a:spcBef>
                <a:spcPts val="24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6148" name="Object 5"/>
          <p:cNvGraphicFramePr>
            <a:graphicFrameLocks noChangeAspect="1"/>
          </p:cNvGraphicFramePr>
          <p:nvPr/>
        </p:nvGraphicFramePr>
        <p:xfrm>
          <a:off x="1250950" y="1370013"/>
          <a:ext cx="26892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1181100" imgH="228600" progId="Equation.DSMT4">
                  <p:embed/>
                </p:oleObj>
              </mc:Choice>
              <mc:Fallback>
                <p:oleObj name="" r:id="rId3" imgW="1181100" imgH="2286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0950" y="1370013"/>
                        <a:ext cx="2689225" cy="51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196850"/>
            <a:ext cx="3810000" cy="1924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0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7100" y="2438400"/>
            <a:ext cx="5486400" cy="42433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7.10 Solution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5"/>
          <p:cNvSpPr txBox="1"/>
          <p:nvPr/>
        </p:nvSpPr>
        <p:spPr>
          <a:xfrm>
            <a:off x="533400" y="2590800"/>
            <a:ext cx="8534400" cy="365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(d)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eaLnBrk="0" hangingPunct="0"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algn="just" eaLnBrk="0" hangingPunct="0">
              <a:spcBef>
                <a:spcPts val="24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7172" name="Object 5"/>
          <p:cNvGraphicFramePr>
            <a:graphicFrameLocks noChangeAspect="1"/>
          </p:cNvGraphicFramePr>
          <p:nvPr/>
        </p:nvGraphicFramePr>
        <p:xfrm>
          <a:off x="1106488" y="1370013"/>
          <a:ext cx="29781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1308735" imgH="228600" progId="Equation.DSMT4">
                  <p:embed/>
                </p:oleObj>
              </mc:Choice>
              <mc:Fallback>
                <p:oleObj name="" r:id="rId3" imgW="1308735" imgH="2286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6488" y="1370013"/>
                        <a:ext cx="2978150" cy="51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3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196850"/>
            <a:ext cx="3810000" cy="1924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4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2486025"/>
            <a:ext cx="5556250" cy="37512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7.21 Solution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0243" name="对象 10242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5"/>
          <p:cNvSpPr txBox="1"/>
          <p:nvPr/>
        </p:nvSpPr>
        <p:spPr>
          <a:xfrm>
            <a:off x="381000" y="960438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eaLnBrk="0" hangingPunct="0"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algn="just" eaLnBrk="0" hangingPunct="0">
              <a:spcBef>
                <a:spcPts val="24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algn="just" eaLnBrk="0" hangingPunct="0">
              <a:spcBef>
                <a:spcPts val="2400"/>
              </a:spcBef>
              <a:buClr>
                <a:schemeClr val="tx1"/>
              </a:buClr>
              <a:buSzPct val="80000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      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10245" name="对象 10244"/>
          <p:cNvGraphicFramePr>
            <a:graphicFrameLocks noChangeAspect="1"/>
          </p:cNvGraphicFramePr>
          <p:nvPr/>
        </p:nvGraphicFramePr>
        <p:xfrm>
          <a:off x="439738" y="1371600"/>
          <a:ext cx="8415337" cy="478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3695700" imgH="2108200" progId="Equation.DSMT4">
                  <p:embed/>
                </p:oleObj>
              </mc:Choice>
              <mc:Fallback>
                <p:oleObj name="" r:id="rId3" imgW="3695700" imgH="21082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738" y="1371600"/>
                        <a:ext cx="8415337" cy="4789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7.28 Solution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1267" name="对象 11266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5"/>
          <p:cNvSpPr txBox="1"/>
          <p:nvPr/>
        </p:nvSpPr>
        <p:spPr>
          <a:xfrm>
            <a:off x="381000" y="1295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We can know that: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(i)(ii)(iii):         mix-phase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(iv):                  maximum-phase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(v):                   minimum-phase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(a)   Based on the symmetry of coefficients, (i) is linear-phase.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(b)  (iv) have a maximum-phase response.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(c)  (v) have a minimum-phase response.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7.41 Solution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Rectangle 5"/>
          <p:cNvSpPr txBox="1"/>
          <p:nvPr/>
        </p:nvSpPr>
        <p:spPr>
          <a:xfrm>
            <a:off x="355600" y="533400"/>
            <a:ext cx="8534400" cy="5943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(a)  For type 3 real-coefficient FIR filter .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We can get :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 eaLnBrk="0" hangingPunct="0">
              <a:spcBef>
                <a:spcPts val="2400"/>
              </a:spcBef>
              <a:buClr>
                <a:schemeClr val="tx1"/>
              </a:buClr>
              <a:buSzPct val="80000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 eaLnBrk="0" hangingPunct="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(b)      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8196" name="Object 5"/>
          <p:cNvGraphicFramePr>
            <a:graphicFrameLocks noChangeAspect="1"/>
          </p:cNvGraphicFramePr>
          <p:nvPr/>
        </p:nvGraphicFramePr>
        <p:xfrm>
          <a:off x="1295400" y="1524000"/>
          <a:ext cx="57261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2515870" imgH="228600" progId="Equation.DSMT4">
                  <p:embed/>
                </p:oleObj>
              </mc:Choice>
              <mc:Fallback>
                <p:oleObj name="" r:id="rId3" imgW="2515870" imgH="2286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1524000"/>
                        <a:ext cx="5726113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6"/>
          <p:cNvGraphicFramePr>
            <a:graphicFrameLocks noChangeAspect="1"/>
          </p:cNvGraphicFramePr>
          <p:nvPr/>
        </p:nvGraphicFramePr>
        <p:xfrm>
          <a:off x="685800" y="2497138"/>
          <a:ext cx="7577138" cy="291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3327400" imgH="1282700" progId="Equation.DSMT4">
                  <p:embed/>
                </p:oleObj>
              </mc:Choice>
              <mc:Fallback>
                <p:oleObj name="" r:id="rId5" imgW="3327400" imgH="12827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" y="2497138"/>
                        <a:ext cx="7577138" cy="291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7"/>
          <p:cNvGraphicFramePr>
            <a:graphicFrameLocks noChangeAspect="1"/>
          </p:cNvGraphicFramePr>
          <p:nvPr/>
        </p:nvGraphicFramePr>
        <p:xfrm>
          <a:off x="1219200" y="5638800"/>
          <a:ext cx="30353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7" imgW="1333500" imgH="431800" progId="Equation.DSMT4">
                  <p:embed/>
                </p:oleObj>
              </mc:Choice>
              <mc:Fallback>
                <p:oleObj name="" r:id="rId7" imgW="1333500" imgH="4318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5638800"/>
                        <a:ext cx="3035300" cy="979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831</Words>
  <Application>WPS 演示</Application>
  <PresentationFormat>全屏显示(4:3)</PresentationFormat>
  <Paragraphs>118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32</vt:i4>
      </vt:variant>
      <vt:variant>
        <vt:lpstr>幻灯片标题</vt:lpstr>
      </vt:variant>
      <vt:variant>
        <vt:i4>13</vt:i4>
      </vt:variant>
    </vt:vector>
  </HeadingPairs>
  <TitlesOfParts>
    <vt:vector size="56" baseType="lpstr">
      <vt:lpstr>Arial</vt:lpstr>
      <vt:lpstr>宋体</vt:lpstr>
      <vt:lpstr>Wingdings</vt:lpstr>
      <vt:lpstr>Times New Roman</vt:lpstr>
      <vt:lpstr>黑体</vt:lpstr>
      <vt:lpstr>仿宋_GB2312</vt:lpstr>
      <vt:lpstr>仿宋</vt:lpstr>
      <vt:lpstr>微软雅黑</vt:lpstr>
      <vt:lpstr>Arial Unicode MS</vt:lpstr>
      <vt:lpstr>Calibri</vt:lpstr>
      <vt:lpstr>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数字信号处理第七八章习题课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Skipper</cp:lastModifiedBy>
  <cp:revision>713</cp:revision>
  <dcterms:created xsi:type="dcterms:W3CDTF">2014-12-09T12:54:00Z</dcterms:created>
  <dcterms:modified xsi:type="dcterms:W3CDTF">2019-05-31T06:07:51Z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2052-11.1.0.8661</vt:lpwstr>
  </property>
</Properties>
</file>