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1040" r:id="rId3"/>
    <p:sldId id="1044" r:id="rId4"/>
    <p:sldId id="1045" r:id="rId5"/>
    <p:sldId id="1046" r:id="rId6"/>
    <p:sldId id="1047" r:id="rId7"/>
    <p:sldId id="1048" r:id="rId8"/>
    <p:sldId id="1049" r:id="rId9"/>
    <p:sldId id="1050" r:id="rId10"/>
    <p:sldId id="1051" r:id="rId11"/>
    <p:sldId id="1052" r:id="rId12"/>
    <p:sldId id="1053" r:id="rId13"/>
    <p:sldId id="1054" r:id="rId14"/>
    <p:sldId id="1055" r:id="rId15"/>
    <p:sldId id="1056" r:id="rId16"/>
    <p:sldId id="1057" r:id="rId17"/>
    <p:sldId id="1058" r:id="rId18"/>
    <p:sldId id="1059" r:id="rId19"/>
    <p:sldId id="1060" r:id="rId20"/>
    <p:sldId id="1061" r:id="rId21"/>
    <p:sldId id="1062" r:id="rId22"/>
    <p:sldId id="1063" r:id="rId23"/>
    <p:sldId id="1064" r:id="rId24"/>
    <p:sldId id="1065" r:id="rId25"/>
    <p:sldId id="1066" r:id="rId26"/>
    <p:sldId id="1067" r:id="rId27"/>
    <p:sldId id="1068" r:id="rId28"/>
    <p:sldId id="1069" r:id="rId29"/>
    <p:sldId id="1070" r:id="rId30"/>
    <p:sldId id="1071" r:id="rId31"/>
    <p:sldId id="1072" r:id="rId32"/>
    <p:sldId id="1073" r:id="rId33"/>
    <p:sldId id="1074" r:id="rId34"/>
    <p:sldId id="1075" r:id="rId35"/>
    <p:sldId id="1076" r:id="rId36"/>
    <p:sldId id="1077" r:id="rId37"/>
    <p:sldId id="1078" r:id="rId38"/>
    <p:sldId id="1079" r:id="rId39"/>
    <p:sldId id="1080" r:id="rId40"/>
    <p:sldId id="1081" r:id="rId41"/>
    <p:sldId id="1082" r:id="rId42"/>
    <p:sldId id="1083" r:id="rId43"/>
    <p:sldId id="1084" r:id="rId44"/>
    <p:sldId id="1085" r:id="rId45"/>
    <p:sldId id="1086" r:id="rId46"/>
    <p:sldId id="1087" r:id="rId47"/>
    <p:sldId id="1088" r:id="rId48"/>
    <p:sldId id="1089" r:id="rId49"/>
    <p:sldId id="1090" r:id="rId50"/>
    <p:sldId id="1091" r:id="rId51"/>
    <p:sldId id="1092" r:id="rId52"/>
    <p:sldId id="1093" r:id="rId53"/>
    <p:sldId id="1094" r:id="rId54"/>
    <p:sldId id="1095" r:id="rId55"/>
    <p:sldId id="1096" r:id="rId56"/>
    <p:sldId id="1097" r:id="rId57"/>
    <p:sldId id="1098" r:id="rId58"/>
    <p:sldId id="1099" r:id="rId59"/>
    <p:sldId id="1100" r:id="rId60"/>
    <p:sldId id="1101" r:id="rId61"/>
    <p:sldId id="1102" r:id="rId62"/>
    <p:sldId id="1103" r:id="rId63"/>
    <p:sldId id="1104" r:id="rId64"/>
    <p:sldId id="1105" r:id="rId65"/>
    <p:sldId id="1106" r:id="rId66"/>
    <p:sldId id="1107" r:id="rId67"/>
    <p:sldId id="1108" r:id="rId68"/>
    <p:sldId id="1109" r:id="rId69"/>
    <p:sldId id="1110" r:id="rId70"/>
    <p:sldId id="1111" r:id="rId71"/>
    <p:sldId id="1112" r:id="rId72"/>
    <p:sldId id="1113" r:id="rId73"/>
    <p:sldId id="1114" r:id="rId74"/>
    <p:sldId id="1115" r:id="rId75"/>
    <p:sldId id="1116" r:id="rId76"/>
    <p:sldId id="1005" r:id="rId77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BCFF"/>
    <a:srgbClr val="000000"/>
    <a:srgbClr val="FF9966"/>
    <a:srgbClr val="FFCC66"/>
    <a:srgbClr val="CC3300"/>
    <a:srgbClr val="9E228F"/>
    <a:srgbClr val="FFFF00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/>
    <p:restoredTop sz="95246"/>
  </p:normalViewPr>
  <p:slideViewPr>
    <p:cSldViewPr showGuides="1">
      <p:cViewPr varScale="1">
        <p:scale>
          <a:sx n="74" d="100"/>
          <a:sy n="74" d="100"/>
        </p:scale>
        <p:origin x="576" y="66"/>
      </p:cViewPr>
      <p:guideLst>
        <p:guide orient="horz" pos="2160"/>
        <p:guide pos="3848"/>
      </p:guideLst>
    </p:cSldViewPr>
  </p:slideViewPr>
  <p:outlineViewPr>
    <p:cViewPr>
      <p:scale>
        <a:sx n="33" d="100"/>
        <a:sy n="33" d="100"/>
      </p:scale>
      <p:origin x="0" y="-135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3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2" Type="http://schemas.openxmlformats.org/officeDocument/2006/relationships/tableStyles" Target="tableStyles.xml"/><Relationship Id="rId81" Type="http://schemas.openxmlformats.org/officeDocument/2006/relationships/viewProps" Target="viewProps.xml"/><Relationship Id="rId80" Type="http://schemas.openxmlformats.org/officeDocument/2006/relationships/presProps" Target="presProps.xml"/><Relationship Id="rId8" Type="http://schemas.openxmlformats.org/officeDocument/2006/relationships/slide" Target="slides/slide6.xml"/><Relationship Id="rId79" Type="http://schemas.openxmlformats.org/officeDocument/2006/relationships/handoutMaster" Target="handoutMasters/handoutMaster1.xml"/><Relationship Id="rId78" Type="http://schemas.openxmlformats.org/officeDocument/2006/relationships/notesMaster" Target="notesMasters/notesMaster1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2.vml.rels><?xml version="1.0" encoding="UTF-8" standalone="yes"?>
<Relationships xmlns="http://schemas.openxmlformats.org/package/2006/relationships"><Relationship Id="rId4" Type="http://schemas.openxmlformats.org/officeDocument/2006/relationships/image" Target="../media/image52.wmf"/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31.vml.rels><?xml version="1.0" encoding="UTF-8" standalone="yes"?>
<Relationships xmlns="http://schemas.openxmlformats.org/package/2006/relationships"><Relationship Id="rId5" Type="http://schemas.openxmlformats.org/officeDocument/2006/relationships/image" Target="../media/image74.wmf"/><Relationship Id="rId4" Type="http://schemas.openxmlformats.org/officeDocument/2006/relationships/image" Target="../media/image73.wmf"/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38.vml.rels><?xml version="1.0" encoding="UTF-8" standalone="yes"?>
<Relationships xmlns="http://schemas.openxmlformats.org/package/2006/relationships"><Relationship Id="rId4" Type="http://schemas.openxmlformats.org/officeDocument/2006/relationships/image" Target="../media/image92.wmf"/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fontAlgn="base"/>
            <a:fld id="{333F4567-50A4-4DD5-90C6-DD4A189C0410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11268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269" name="Rectangle 5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fontAlgn="base"/>
            <a:fld id="{7D4E7B70-9D48-45D4-815F-908860892EDA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/>
          </a:p>
        </p:txBody>
      </p:sp>
      <p:sp>
        <p:nvSpPr>
          <p:cNvPr id="8909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3" name="Picture 8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03613" y="1628775"/>
            <a:ext cx="8689975" cy="4679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4" name="Freeform 94"/>
          <p:cNvSpPr/>
          <p:nvPr userDrawn="1"/>
        </p:nvSpPr>
        <p:spPr>
          <a:xfrm>
            <a:off x="0" y="0"/>
            <a:ext cx="3962400" cy="5257800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74ACE3"/>
              </a:gs>
              <a:gs pos="50000">
                <a:srgbClr val="0066CC">
                  <a:alpha val="0"/>
                </a:srgbClr>
              </a:gs>
              <a:gs pos="100000">
                <a:srgbClr val="74ACE3"/>
              </a:gs>
            </a:gsLst>
            <a:lin ang="2700000" scaled="1"/>
            <a:tileRect/>
          </a:gra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65" name="标题占位符 6"/>
          <p:cNvSpPr/>
          <p:nvPr/>
        </p:nvSpPr>
        <p:spPr>
          <a:xfrm>
            <a:off x="609600" y="2133600"/>
            <a:ext cx="10972800" cy="2590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 eaLnBrk="0" hangingPunct="0"/>
            <a:endParaRPr lang="zh-CN" altLang="en-US" sz="4000" b="1" dirty="0">
              <a:solidFill>
                <a:srgbClr val="0070C0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pPr fontAlgn="base"/>
            <a:fld id="{613E7688-DE4D-426D-82C3-DF88435411F8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 fontAlgn="base">
              <a:defRPr/>
            </a:pPr>
            <a:fld id="{C6526A0E-0B12-4000-9673-47E912CF9A73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fontAlgn="base"/>
            <a:fld id="{9B0B68F1-3EF5-4BB8-89A8-286C7B7507AD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 fontAlgn="base">
              <a:defRPr/>
            </a:pPr>
            <a:fld id="{C70DE4AD-03E9-4E43-86F7-6CFF785A82BC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fontAlgn="base"/>
            <a:fld id="{3064A889-DE51-438E-B5F1-E4B20ECF4841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 fontAlgn="base">
              <a:defRPr/>
            </a:pPr>
            <a:fld id="{9470321B-A45D-4DE2-BC49-6F857062B1EF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fontAlgn="base"/>
            <a:fld id="{2C012D55-467C-44B8-A559-1CB315651AA8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563688" y="6265863"/>
            <a:ext cx="2540000" cy="457200"/>
          </a:xfrm>
        </p:spPr>
        <p:txBody>
          <a:bodyPr/>
          <a:p>
            <a:pPr lvl="0" fontAlgn="base">
              <a:spcBef>
                <a:spcPct val="50000"/>
              </a:spcBef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pPr fontAlgn="base">
              <a:spcBef>
                <a:spcPct val="50000"/>
              </a:spcBef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pPr fontAlgn="base">
              <a:spcBef>
                <a:spcPct val="50000"/>
              </a:spcBef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2200" y="1825625"/>
            <a:ext cx="51816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72200" y="4076700"/>
            <a:ext cx="51816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1563688" y="6265863"/>
            <a:ext cx="2540000" cy="457200"/>
          </a:xfrm>
        </p:spPr>
        <p:txBody>
          <a:bodyPr/>
          <a:p>
            <a:pPr lvl="0" fontAlgn="base">
              <a:spcBef>
                <a:spcPct val="50000"/>
              </a:spcBef>
            </a:pPr>
            <a:endParaRPr lang="zh-CN" altLang="en-US" strike="noStrike" noProof="1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pPr fontAlgn="base">
              <a:spcBef>
                <a:spcPct val="50000"/>
              </a:spcBef>
            </a:pPr>
            <a:endParaRPr lang="zh-CN" altLang="en-US" strike="noStrike" noProof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pPr fontAlgn="base">
              <a:spcBef>
                <a:spcPct val="50000"/>
              </a:spcBef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563688" y="6265863"/>
            <a:ext cx="2540000" cy="457200"/>
          </a:xfrm>
        </p:spPr>
        <p:txBody>
          <a:bodyPr/>
          <a:p>
            <a:pPr lvl="0" fontAlgn="base">
              <a:spcBef>
                <a:spcPct val="50000"/>
              </a:spcBef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pPr fontAlgn="base">
              <a:spcBef>
                <a:spcPct val="50000"/>
              </a:spcBef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pPr fontAlgn="base">
              <a:spcBef>
                <a:spcPct val="50000"/>
              </a:spcBef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51816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2200" y="1825625"/>
            <a:ext cx="51816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76700"/>
            <a:ext cx="51816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4076700"/>
            <a:ext cx="51816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563688" y="6265863"/>
            <a:ext cx="2540000" cy="457200"/>
          </a:xfrm>
        </p:spPr>
        <p:txBody>
          <a:bodyPr/>
          <a:p>
            <a:pPr lvl="0" fontAlgn="base">
              <a:spcBef>
                <a:spcPct val="50000"/>
              </a:spcBef>
            </a:pPr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pPr fontAlgn="base">
              <a:spcBef>
                <a:spcPct val="50000"/>
              </a:spcBef>
            </a:pPr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pPr fontAlgn="base">
              <a:spcBef>
                <a:spcPct val="50000"/>
              </a:spcBef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.bin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2" Type="http://schemas.openxmlformats.org/officeDocument/2006/relationships/oleObject" Target="../embeddings/oleObject2.bin"/><Relationship Id="rId11" Type="http://schemas.openxmlformats.org/officeDocument/2006/relationships/image" Target="../media/image3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ext Box 7"/>
          <p:cNvSpPr txBox="1"/>
          <p:nvPr/>
        </p:nvSpPr>
        <p:spPr>
          <a:xfrm>
            <a:off x="0" y="6172200"/>
            <a:ext cx="47752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endParaRPr lang="zh-CN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Rectangle 11"/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 w="9525">
            <a:noFill/>
          </a:ln>
        </p:spPr>
        <p:txBody>
          <a:bodyPr wrap="none" anchor="ctr"/>
          <a:p>
            <a:pPr lvl="0" indent="0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609600" y="6429375"/>
            <a:ext cx="72136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p>
            <a:pPr lvl="0" indent="0" fontAlgn="base">
              <a:spcBef>
                <a:spcPct val="50000"/>
              </a:spcBef>
            </a:pPr>
            <a:r>
              <a:rPr lang="zh-CN" altLang="en-US" b="1" strike="noStrike" noProof="1">
                <a:solidFill>
                  <a:srgbClr val="96969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电子科技大学 宽带通信网络实验室</a:t>
            </a:r>
            <a:endParaRPr lang="zh-CN" altLang="en-US" b="1" strike="noStrike" noProof="1">
              <a:solidFill>
                <a:srgbClr val="969696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29" name="Line 15"/>
          <p:cNvSpPr/>
          <p:nvPr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Text Box 16"/>
          <p:cNvSpPr txBox="1"/>
          <p:nvPr/>
        </p:nvSpPr>
        <p:spPr>
          <a:xfrm>
            <a:off x="8229600" y="6415088"/>
            <a:ext cx="38608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fld id="{9A0DB2DC-4C9A-4742-B13C-FB6460FD3503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fld id="{BB962C8B-B14F-4D97-AF65-F5344CB8AC3E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b="1">
              <a:solidFill>
                <a:srgbClr val="96969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31" name="Object 35"/>
          <p:cNvGraphicFramePr>
            <a:graphicFrameLocks noChangeAspect="1"/>
          </p:cNvGraphicFramePr>
          <p:nvPr/>
        </p:nvGraphicFramePr>
        <p:xfrm>
          <a:off x="3289300" y="18288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9" imgW="5664200" imgH="3327400" progId="">
                  <p:embed/>
                </p:oleObj>
              </mc:Choice>
              <mc:Fallback>
                <p:oleObj name="" r:id="rId9" imgW="5664200" imgH="3327400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/>
          <p:nvPr/>
        </p:nvSpPr>
        <p:spPr>
          <a:xfrm>
            <a:off x="0" y="6172200"/>
            <a:ext cx="47752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endParaRPr lang="zh-CN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3" name="Rectangle 11"/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 w="9525">
            <a:noFill/>
          </a:ln>
        </p:spPr>
        <p:txBody>
          <a:bodyPr wrap="none" anchor="ctr"/>
          <a:p>
            <a:pPr lvl="0" indent="0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Text Box 12"/>
          <p:cNvSpPr txBox="1"/>
          <p:nvPr/>
        </p:nvSpPr>
        <p:spPr>
          <a:xfrm>
            <a:off x="609600" y="6429375"/>
            <a:ext cx="7213600" cy="3651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电子科技大学 通信与信息工程学院</a:t>
            </a:r>
            <a:endParaRPr lang="zh-CN" altLang="en-US" b="1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035" name="Picture 14" descr="未命名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36200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Line 15"/>
          <p:cNvSpPr/>
          <p:nvPr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7" name="Text Box 16"/>
          <p:cNvSpPr txBox="1"/>
          <p:nvPr/>
        </p:nvSpPr>
        <p:spPr>
          <a:xfrm>
            <a:off x="8229600" y="6415088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fld id="{9A0DB2DC-4C9A-4742-B13C-FB6460FD3503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endParaRPr lang="en-US" altLang="zh-CN" b="1">
              <a:solidFill>
                <a:srgbClr val="96969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38" name="Object 36"/>
          <p:cNvGraphicFramePr>
            <a:graphicFrameLocks noChangeAspect="1"/>
          </p:cNvGraphicFramePr>
          <p:nvPr/>
        </p:nvGraphicFramePr>
        <p:xfrm>
          <a:off x="2946400" y="17526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2" imgW="5664200" imgH="3327400" progId="">
                  <p:embed/>
                </p:oleObj>
              </mc:Choice>
              <mc:Fallback>
                <p:oleObj name="" r:id="rId12" imgW="5664200" imgH="3327400" progId="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" name="Rectangle 16"/>
          <p:cNvSpPr>
            <a:spLocks noGrp="1"/>
          </p:cNvSpPr>
          <p:nvPr>
            <p:ph type="title"/>
          </p:nvPr>
        </p:nvSpPr>
        <p:spPr>
          <a:xfrm>
            <a:off x="304800" y="0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0" name="Rectangle 17"/>
          <p:cNvSpPr>
            <a:spLocks noGrp="1"/>
          </p:cNvSpPr>
          <p:nvPr>
            <p:ph type="body"/>
          </p:nvPr>
        </p:nvSpPr>
        <p:spPr>
          <a:xfrm>
            <a:off x="304800" y="1219200"/>
            <a:ext cx="11582400" cy="4906963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400"/>
            </a:lvl1pPr>
          </a:lstStyle>
          <a:p>
            <a:pPr fontAlgn="base"/>
            <a:fld id="{613E7688-DE4D-426D-82C3-DF88435411F8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rgbClr val="0070C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audio1.wav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5.xml"/><Relationship Id="rId3" Type="http://schemas.openxmlformats.org/officeDocument/2006/relationships/audio" Target="../media/audio1.wav"/><Relationship Id="rId2" Type="http://schemas.openxmlformats.org/officeDocument/2006/relationships/image" Target="../media/image7.wmf"/><Relationship Id="rId1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audio" Target="../media/audio1.wav"/><Relationship Id="rId7" Type="http://schemas.openxmlformats.org/officeDocument/2006/relationships/audio" Target="../media/audio2.wav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8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5.xml"/><Relationship Id="rId5" Type="http://schemas.openxmlformats.org/officeDocument/2006/relationships/audio" Target="../media/audio2.wav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5.xml"/><Relationship Id="rId3" Type="http://schemas.openxmlformats.org/officeDocument/2006/relationships/audio" Target="../media/audio1.wav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audio" Target="../media/audio2.wav"/><Relationship Id="rId7" Type="http://schemas.openxmlformats.org/officeDocument/2006/relationships/audio" Target="../media/audio1.wav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7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1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0.vml"/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5.wmf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7.bin"/><Relationship Id="rId3" Type="http://schemas.openxmlformats.org/officeDocument/2006/relationships/image" Target="../media/image23.wmf"/><Relationship Id="rId2" Type="http://schemas.openxmlformats.org/officeDocument/2006/relationships/oleObject" Target="../embeddings/oleObject16.bin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audio" Target="../media/audio1.wav"/><Relationship Id="rId8" Type="http://schemas.openxmlformats.org/officeDocument/2006/relationships/image" Target="../media/image29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6.wmf"/><Relationship Id="rId11" Type="http://schemas.openxmlformats.org/officeDocument/2006/relationships/vmlDrawing" Target="../drawings/vmlDrawing11.vml"/><Relationship Id="rId10" Type="http://schemas.openxmlformats.org/officeDocument/2006/relationships/slideLayout" Target="../slideLayouts/slideLayout5.xml"/><Relationship Id="rId1" Type="http://schemas.openxmlformats.org/officeDocument/2006/relationships/oleObject" Target="../embeddings/oleObject19.bin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2.vml"/><Relationship Id="rId6" Type="http://schemas.openxmlformats.org/officeDocument/2006/relationships/slideLayout" Target="../slideLayouts/slideLayout5.xml"/><Relationship Id="rId5" Type="http://schemas.openxmlformats.org/officeDocument/2006/relationships/audio" Target="../media/audio1.wav"/><Relationship Id="rId4" Type="http://schemas.openxmlformats.org/officeDocument/2006/relationships/image" Target="../media/image31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30.wmf"/><Relationship Id="rId1" Type="http://schemas.openxmlformats.org/officeDocument/2006/relationships/oleObject" Target="../embeddings/oleObject23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3.vml"/><Relationship Id="rId8" Type="http://schemas.openxmlformats.org/officeDocument/2006/relationships/slideLayout" Target="../slideLayouts/slideLayout5.xml"/><Relationship Id="rId7" Type="http://schemas.openxmlformats.org/officeDocument/2006/relationships/audio" Target="../media/audio1.wav"/><Relationship Id="rId6" Type="http://schemas.openxmlformats.org/officeDocument/2006/relationships/audio" Target="../media/audio2.wav"/><Relationship Id="rId5" Type="http://schemas.openxmlformats.org/officeDocument/2006/relationships/image" Target="../media/image34.png"/><Relationship Id="rId4" Type="http://schemas.openxmlformats.org/officeDocument/2006/relationships/image" Target="../media/image33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32.wmf"/><Relationship Id="rId1" Type="http://schemas.openxmlformats.org/officeDocument/2006/relationships/oleObject" Target="../embeddings/oleObject25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4.vml"/><Relationship Id="rId8" Type="http://schemas.openxmlformats.org/officeDocument/2006/relationships/slideLayout" Target="../slideLayouts/slideLayout5.xml"/><Relationship Id="rId7" Type="http://schemas.openxmlformats.org/officeDocument/2006/relationships/audio" Target="../media/audio1.wav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5.wmf"/><Relationship Id="rId1" Type="http://schemas.openxmlformats.org/officeDocument/2006/relationships/oleObject" Target="../embeddings/oleObject27.bin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5.vml"/><Relationship Id="rId4" Type="http://schemas.openxmlformats.org/officeDocument/2006/relationships/slideLayout" Target="../slideLayouts/slideLayout5.xml"/><Relationship Id="rId3" Type="http://schemas.openxmlformats.org/officeDocument/2006/relationships/audio" Target="../media/audio1.wav"/><Relationship Id="rId2" Type="http://schemas.openxmlformats.org/officeDocument/2006/relationships/image" Target="../media/image38.wmf"/><Relationship Id="rId1" Type="http://schemas.openxmlformats.org/officeDocument/2006/relationships/oleObject" Target="../embeddings/oleObject30.bin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6.vml"/><Relationship Id="rId4" Type="http://schemas.openxmlformats.org/officeDocument/2006/relationships/slideLayout" Target="../slideLayouts/slideLayout5.xml"/><Relationship Id="rId3" Type="http://schemas.openxmlformats.org/officeDocument/2006/relationships/audio" Target="../media/audio1.wav"/><Relationship Id="rId2" Type="http://schemas.openxmlformats.org/officeDocument/2006/relationships/image" Target="../media/image39.wmf"/><Relationship Id="rId1" Type="http://schemas.openxmlformats.org/officeDocument/2006/relationships/oleObject" Target="../embeddings/oleObject3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0.wmf"/><Relationship Id="rId1" Type="http://schemas.openxmlformats.org/officeDocument/2006/relationships/oleObject" Target="../embeddings/oleObject32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2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41.wmf"/><Relationship Id="rId1" Type="http://schemas.openxmlformats.org/officeDocument/2006/relationships/oleObject" Target="../embeddings/oleObject33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3.wmf"/><Relationship Id="rId1" Type="http://schemas.openxmlformats.org/officeDocument/2006/relationships/oleObject" Target="../embeddings/oleObject35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audio1.wav"/><Relationship Id="rId1" Type="http://schemas.openxmlformats.org/officeDocument/2006/relationships/audio" Target="../media/audio2.wav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0.vml"/><Relationship Id="rId8" Type="http://schemas.openxmlformats.org/officeDocument/2006/relationships/slideLayout" Target="../slideLayouts/slideLayout5.xml"/><Relationship Id="rId7" Type="http://schemas.openxmlformats.org/officeDocument/2006/relationships/audio" Target="../media/audio2.wav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44.wmf"/><Relationship Id="rId1" Type="http://schemas.openxmlformats.org/officeDocument/2006/relationships/oleObject" Target="../embeddings/oleObject36.bin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1.vml"/><Relationship Id="rId4" Type="http://schemas.openxmlformats.org/officeDocument/2006/relationships/slideLayout" Target="../slideLayouts/slideLayout5.xml"/><Relationship Id="rId3" Type="http://schemas.openxmlformats.org/officeDocument/2006/relationships/audio" Target="../media/audio1.wav"/><Relationship Id="rId2" Type="http://schemas.openxmlformats.org/officeDocument/2006/relationships/image" Target="../media/image47.wmf"/><Relationship Id="rId1" Type="http://schemas.openxmlformats.org/officeDocument/2006/relationships/oleObject" Target="../embeddings/oleObject39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52.w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0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49.wmf"/><Relationship Id="rId10" Type="http://schemas.openxmlformats.org/officeDocument/2006/relationships/vmlDrawing" Target="../drawings/vmlDrawing22.vml"/><Relationship Id="rId1" Type="http://schemas.openxmlformats.org/officeDocument/2006/relationships/oleObject" Target="../embeddings/oleObject40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54.w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53.wmf"/><Relationship Id="rId1" Type="http://schemas.openxmlformats.org/officeDocument/2006/relationships/oleObject" Target="../embeddings/oleObject44.bin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5.wmf"/><Relationship Id="rId1" Type="http://schemas.openxmlformats.org/officeDocument/2006/relationships/oleObject" Target="../embeddings/oleObject46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5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56.wmf"/><Relationship Id="rId1" Type="http://schemas.openxmlformats.org/officeDocument/2006/relationships/oleObject" Target="../embeddings/oleObject47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6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60.w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59.wmf"/><Relationship Id="rId1" Type="http://schemas.openxmlformats.org/officeDocument/2006/relationships/oleObject" Target="../embeddings/oleObject50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7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63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62.wmf"/><Relationship Id="rId1" Type="http://schemas.openxmlformats.org/officeDocument/2006/relationships/oleObject" Target="../embeddings/oleObject53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8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65.w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64.wmf"/><Relationship Id="rId1" Type="http://schemas.openxmlformats.org/officeDocument/2006/relationships/oleObject" Target="../embeddings/oleObject55.bin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9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68.w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67.wmf"/><Relationship Id="rId1" Type="http://schemas.openxmlformats.org/officeDocument/2006/relationships/oleObject" Target="../embeddings/oleObject58.bin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9.wmf"/><Relationship Id="rId1" Type="http://schemas.openxmlformats.org/officeDocument/2006/relationships/oleObject" Target="../embeddings/oleObject60.bin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5.bin"/><Relationship Id="rId8" Type="http://schemas.openxmlformats.org/officeDocument/2006/relationships/image" Target="../media/image73.wmf"/><Relationship Id="rId7" Type="http://schemas.openxmlformats.org/officeDocument/2006/relationships/oleObject" Target="../embeddings/oleObject64.bin"/><Relationship Id="rId6" Type="http://schemas.openxmlformats.org/officeDocument/2006/relationships/image" Target="../media/image72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71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70.wmf"/><Relationship Id="rId12" Type="http://schemas.openxmlformats.org/officeDocument/2006/relationships/vmlDrawing" Target="../drawings/vmlDrawing31.vml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74.wmf"/><Relationship Id="rId1" Type="http://schemas.openxmlformats.org/officeDocument/2006/relationships/oleObject" Target="../embeddings/oleObject61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2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76.wmf"/><Relationship Id="rId3" Type="http://schemas.openxmlformats.org/officeDocument/2006/relationships/oleObject" Target="../embeddings/oleObject67.bin"/><Relationship Id="rId2" Type="http://schemas.openxmlformats.org/officeDocument/2006/relationships/image" Target="../media/image75.wmf"/><Relationship Id="rId1" Type="http://schemas.openxmlformats.org/officeDocument/2006/relationships/oleObject" Target="../embeddings/oleObject66.bin"/></Relationships>
</file>

<file path=ppt/slides/_rels/slide5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3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79.w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78.wmf"/><Relationship Id="rId1" Type="http://schemas.openxmlformats.org/officeDocument/2006/relationships/oleObject" Target="../embeddings/oleObject69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1.png"/><Relationship Id="rId1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2.wmf"/><Relationship Id="rId1" Type="http://schemas.openxmlformats.org/officeDocument/2006/relationships/oleObject" Target="../embeddings/oleObject71.bin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5.v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84.wmf"/><Relationship Id="rId3" Type="http://schemas.openxmlformats.org/officeDocument/2006/relationships/oleObject" Target="../embeddings/oleObject73.bin"/><Relationship Id="rId2" Type="http://schemas.openxmlformats.org/officeDocument/2006/relationships/image" Target="../media/image83.wmf"/><Relationship Id="rId1" Type="http://schemas.openxmlformats.org/officeDocument/2006/relationships/oleObject" Target="../embeddings/oleObject72.bin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6.v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86.w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85.wmf"/><Relationship Id="rId1" Type="http://schemas.openxmlformats.org/officeDocument/2006/relationships/oleObject" Target="../embeddings/oleObject74.bin"/></Relationships>
</file>

<file path=ppt/slides/_rels/slide6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7.v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88.wmf"/><Relationship Id="rId3" Type="http://schemas.openxmlformats.org/officeDocument/2006/relationships/oleObject" Target="../embeddings/oleObject77.bin"/><Relationship Id="rId2" Type="http://schemas.openxmlformats.org/officeDocument/2006/relationships/image" Target="../media/image87.wmf"/><Relationship Id="rId1" Type="http://schemas.openxmlformats.org/officeDocument/2006/relationships/oleObject" Target="../embeddings/oleObject76.bin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92.wmf"/><Relationship Id="rId7" Type="http://schemas.openxmlformats.org/officeDocument/2006/relationships/oleObject" Target="../embeddings/oleObject81.bin"/><Relationship Id="rId6" Type="http://schemas.openxmlformats.org/officeDocument/2006/relationships/image" Target="../media/image91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90.wmf"/><Relationship Id="rId3" Type="http://schemas.openxmlformats.org/officeDocument/2006/relationships/oleObject" Target="../embeddings/oleObject79.bin"/><Relationship Id="rId2" Type="http://schemas.openxmlformats.org/officeDocument/2006/relationships/image" Target="../media/image89.wmf"/><Relationship Id="rId10" Type="http://schemas.openxmlformats.org/officeDocument/2006/relationships/vmlDrawing" Target="../drawings/vmlDrawing38.vml"/><Relationship Id="rId1" Type="http://schemas.openxmlformats.org/officeDocument/2006/relationships/oleObject" Target="../embeddings/oleObject78.bin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9.vml"/><Relationship Id="rId4" Type="http://schemas.openxmlformats.org/officeDocument/2006/relationships/slideLayout" Target="../slideLayouts/slideLayout4.xml"/><Relationship Id="rId3" Type="http://schemas.openxmlformats.org/officeDocument/2006/relationships/audio" Target="../media/audio3.wav"/><Relationship Id="rId2" Type="http://schemas.openxmlformats.org/officeDocument/2006/relationships/image" Target="../media/image93.wmf"/><Relationship Id="rId1" Type="http://schemas.openxmlformats.org/officeDocument/2006/relationships/oleObject" Target="../embeddings/oleObject82.bin"/></Relationships>
</file>

<file path=ppt/slides/_rels/slide6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0.vml"/><Relationship Id="rId4" Type="http://schemas.openxmlformats.org/officeDocument/2006/relationships/slideLayout" Target="../slideLayouts/slideLayout4.xml"/><Relationship Id="rId3" Type="http://schemas.openxmlformats.org/officeDocument/2006/relationships/audio" Target="../media/audio3.wav"/><Relationship Id="rId2" Type="http://schemas.openxmlformats.org/officeDocument/2006/relationships/image" Target="../media/image94.wmf"/><Relationship Id="rId1" Type="http://schemas.openxmlformats.org/officeDocument/2006/relationships/oleObject" Target="../embeddings/oleObject83.bin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1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5.wmf"/><Relationship Id="rId1" Type="http://schemas.openxmlformats.org/officeDocument/2006/relationships/oleObject" Target="../embeddings/oleObject84.bin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5.xml"/><Relationship Id="rId4" Type="http://schemas.openxmlformats.org/officeDocument/2006/relationships/audio" Target="../media/audio1.wav"/><Relationship Id="rId3" Type="http://schemas.openxmlformats.org/officeDocument/2006/relationships/image" Target="../media/image5.png"/><Relationship Id="rId2" Type="http://schemas.openxmlformats.org/officeDocument/2006/relationships/oleObject" Target="../embeddings/oleObject3.bin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2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6.wmf"/><Relationship Id="rId1" Type="http://schemas.openxmlformats.org/officeDocument/2006/relationships/oleObject" Target="../embeddings/oleObject85.bin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10"/>
          <p:cNvSpPr/>
          <p:nvPr/>
        </p:nvSpPr>
        <p:spPr>
          <a:xfrm>
            <a:off x="1517650" y="1339850"/>
            <a:ext cx="9067800" cy="2103438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>
              <a:lnSpc>
                <a:spcPct val="150000"/>
              </a:lnSpc>
            </a:pPr>
            <a:r>
              <a:rPr lang="en-US" altLang="zh-CN" sz="44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Chapter7 LTI Discrete-Time Systems in the Transform Domain</a:t>
            </a:r>
            <a:endParaRPr lang="en-US" altLang="zh-CN" sz="4400" b="1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2290" name="Rectangle 3"/>
          <p:cNvSpPr/>
          <p:nvPr/>
        </p:nvSpPr>
        <p:spPr>
          <a:xfrm>
            <a:off x="1344613" y="3860800"/>
            <a:ext cx="8664575" cy="17383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defTabSz="914400"/>
            <a:r>
              <a:rPr lang="en-US" altLang="zh-CN" sz="36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--Transfer Function Classification</a:t>
            </a:r>
            <a:endParaRPr lang="en-US" altLang="zh-CN" sz="3600" b="1" baseline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914400"/>
            <a:r>
              <a:rPr lang="en-US" altLang="zh-CN" sz="36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--Types of Linear-Phase Transfer Functions</a:t>
            </a:r>
            <a:endParaRPr lang="en-US" altLang="zh-CN" sz="3600" b="1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defTabSz="914400"/>
            <a:r>
              <a:rPr lang="en-US" altLang="zh-CN" sz="36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--Simple Digital Filters </a:t>
            </a:r>
            <a:endParaRPr lang="en-US" altLang="zh-CN" sz="3600" b="1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5" name="内容占位符 13314"/>
          <p:cNvSpPr>
            <a:spLocks noGrp="1"/>
          </p:cNvSpPr>
          <p:nvPr>
            <p:ph idx="1"/>
          </p:nvPr>
        </p:nvSpPr>
        <p:spPr>
          <a:xfrm>
            <a:off x="695325" y="1270000"/>
            <a:ext cx="8470900" cy="4495800"/>
          </a:xfrm>
          <a:ln/>
        </p:spPr>
        <p:txBody>
          <a:bodyPr wrap="square" lIns="91440" tIns="45720" rIns="91440" bIns="45720" anchor="t"/>
          <a:p>
            <a:r>
              <a:rPr lang="en-US" altLang="zh-CN" sz="3200" dirty="0">
                <a:latin typeface="Times New Roman" panose="02020603050405020304" pitchFamily="18" charset="0"/>
              </a:rPr>
              <a:t>Also,  h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LP</a:t>
            </a:r>
            <a:r>
              <a:rPr lang="en-US" altLang="zh-CN" sz="3200" dirty="0">
                <a:latin typeface="Times New Roman" panose="02020603050405020304" pitchFamily="18" charset="0"/>
              </a:rPr>
              <a:t>[n] is not causal and is of doubly infinite length.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The remaining three ideal filters are also characterized by doubly infinite, noncausal impulse responses and are not absolutely summable.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Thus, the ideal filters with the ideal “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brick wall”</a:t>
            </a:r>
            <a:r>
              <a:rPr lang="en-US" altLang="zh-CN" sz="3200" dirty="0">
                <a:latin typeface="Times New Roman" panose="02020603050405020304" pitchFamily="18" charset="0"/>
              </a:rPr>
              <a:t> frequency responses cannot be realized with finite dimensional LTI filter.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1506" name="标题 9217"/>
          <p:cNvSpPr>
            <a:spLocks noGrp="1"/>
          </p:cNvSpPr>
          <p:nvPr>
            <p:ph type="title"/>
          </p:nvPr>
        </p:nvSpPr>
        <p:spPr>
          <a:xfrm>
            <a:off x="334963" y="-98425"/>
            <a:ext cx="9837737" cy="1311275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7.1.1 Digital Filters with Ideal Magnitude Responses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charRg st="0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62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charRg st="62" end="2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200" end="3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charRg st="200" end="3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9" name="内容占位符 14338"/>
          <p:cNvSpPr>
            <a:spLocks noGrp="1"/>
          </p:cNvSpPr>
          <p:nvPr>
            <p:ph idx="1"/>
          </p:nvPr>
        </p:nvSpPr>
        <p:spPr>
          <a:xfrm>
            <a:off x="508000" y="1190625"/>
            <a:ext cx="8393113" cy="5370513"/>
          </a:xfrm>
          <a:ln/>
        </p:spPr>
        <p:txBody>
          <a:bodyPr wrap="square" lIns="91440" tIns="45720" rIns="91440" bIns="45720" anchor="t"/>
          <a:p>
            <a:pPr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To develop stable and realizable transfer functions, the ideal frequency response specifications are relaxed by including a </a:t>
            </a:r>
            <a:r>
              <a:rPr lang="en-US" altLang="zh-CN" sz="3200" i="1" dirty="0">
                <a:solidFill>
                  <a:srgbClr val="FF3300"/>
                </a:solidFill>
                <a:latin typeface="Times New Roman" panose="02020603050405020304" pitchFamily="18" charset="0"/>
              </a:rPr>
              <a:t>transition band</a:t>
            </a:r>
            <a:r>
              <a:rPr lang="en-US" altLang="zh-CN" sz="3200" dirty="0">
                <a:latin typeface="Times New Roman" panose="02020603050405020304" pitchFamily="18" charset="0"/>
              </a:rPr>
              <a:t> between the passband and the stopband.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This permits the magnitude response to decay slowly from its maximum value in the passband to the 0  value in the stopband.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2530" name="标题 9217"/>
          <p:cNvSpPr>
            <a:spLocks noGrp="1"/>
          </p:cNvSpPr>
          <p:nvPr>
            <p:ph type="title"/>
          </p:nvPr>
        </p:nvSpPr>
        <p:spPr>
          <a:xfrm>
            <a:off x="334963" y="-98425"/>
            <a:ext cx="9837737" cy="1311275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7.1.1 Digital Filters with Ideal Magnitude Responses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0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charRg st="0" end="1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79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charRg st="179" end="3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3" name="内容占位符 15362"/>
          <p:cNvSpPr>
            <a:spLocks noGrp="1"/>
          </p:cNvSpPr>
          <p:nvPr>
            <p:ph idx="1"/>
          </p:nvPr>
        </p:nvSpPr>
        <p:spPr>
          <a:xfrm>
            <a:off x="766763" y="1196975"/>
            <a:ext cx="7772400" cy="4343400"/>
          </a:xfrm>
          <a:ln/>
        </p:spPr>
        <p:txBody>
          <a:bodyPr wrap="square" lIns="91440" tIns="45720" rIns="91440" bIns="45720" anchor="t"/>
          <a:p>
            <a:r>
              <a:rPr lang="en-US" altLang="zh-CN" sz="3200" dirty="0">
                <a:latin typeface="Times New Roman" panose="02020603050405020304" pitchFamily="18" charset="0"/>
              </a:rPr>
              <a:t>Moreover, the magnitude response is allowed to vary by a small amount both in the passband and the stopband.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pic>
        <p:nvPicPr>
          <p:cNvPr id="15364" name="图片 15363" descr="Fig7_1"/>
          <p:cNvPicPr>
            <a:picLocks noChangeAspect="1"/>
          </p:cNvPicPr>
          <p:nvPr/>
        </p:nvPicPr>
        <p:blipFill>
          <a:blip r:embed="rId1">
            <a:lum bright="-39996" contrast="50000"/>
          </a:blip>
          <a:stretch>
            <a:fillRect/>
          </a:stretch>
        </p:blipFill>
        <p:spPr>
          <a:xfrm>
            <a:off x="5232400" y="2781300"/>
            <a:ext cx="4383088" cy="3381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5" name="文本框 15364"/>
          <p:cNvSpPr txBox="1"/>
          <p:nvPr/>
        </p:nvSpPr>
        <p:spPr>
          <a:xfrm>
            <a:off x="1271588" y="2997200"/>
            <a:ext cx="3657600" cy="25987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Typical magnitude 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response specifications 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of a lowpass filter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are shown as: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6" name="标题 9217"/>
          <p:cNvSpPr>
            <a:spLocks noGrp="1"/>
          </p:cNvSpPr>
          <p:nvPr>
            <p:ph type="title"/>
          </p:nvPr>
        </p:nvSpPr>
        <p:spPr>
          <a:xfrm>
            <a:off x="334963" y="-98425"/>
            <a:ext cx="9837737" cy="1311275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7.1.1 Digital Filters with Ideal Magnitude Responses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0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charRg st="0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6385"/>
          <p:cNvSpPr>
            <a:spLocks noGrp="1"/>
          </p:cNvSpPr>
          <p:nvPr>
            <p:ph type="title"/>
          </p:nvPr>
        </p:nvSpPr>
        <p:spPr>
          <a:xfrm>
            <a:off x="695325" y="0"/>
            <a:ext cx="8770938" cy="1143000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7.1.2 Bounded Real Transfer Functions</a:t>
            </a:r>
            <a:endParaRPr lang="zh-CN" altLang="en-US" i="1" dirty="0"/>
          </a:p>
        </p:txBody>
      </p:sp>
      <p:sp>
        <p:nvSpPr>
          <p:cNvPr id="16387" name="内容占位符 16386"/>
          <p:cNvSpPr>
            <a:spLocks noGrp="1"/>
          </p:cNvSpPr>
          <p:nvPr>
            <p:ph idx="1"/>
          </p:nvPr>
        </p:nvSpPr>
        <p:spPr>
          <a:xfrm>
            <a:off x="623888" y="1270000"/>
            <a:ext cx="7772400" cy="1676400"/>
          </a:xfrm>
          <a:ln/>
        </p:spPr>
        <p:txBody>
          <a:bodyPr wrap="square" lIns="91440" tIns="45720" rIns="91440" bIns="45720" anchor="t"/>
          <a:p>
            <a:r>
              <a:rPr lang="en-US" altLang="zh-CN" sz="3200" dirty="0">
                <a:latin typeface="Times New Roman" panose="02020603050405020304" pitchFamily="18" charset="0"/>
              </a:rPr>
              <a:t>A causal stable real-coefficient transfer function </a:t>
            </a:r>
            <a:r>
              <a:rPr lang="en-US" altLang="zh-CN" sz="3200" i="1" dirty="0">
                <a:latin typeface="Times New Roman" panose="02020603050405020304" pitchFamily="18" charset="0"/>
              </a:rPr>
              <a:t>H</a:t>
            </a:r>
            <a:r>
              <a:rPr lang="en-US" altLang="zh-CN" sz="3200" dirty="0">
                <a:latin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</a:rPr>
              <a:t>z</a:t>
            </a:r>
            <a:r>
              <a:rPr lang="en-US" altLang="zh-CN" sz="3200" dirty="0">
                <a:latin typeface="Times New Roman" panose="02020603050405020304" pitchFamily="18" charset="0"/>
              </a:rPr>
              <a:t>) is defined as a </a:t>
            </a:r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</a:rPr>
              <a:t>bounded real (BR) transfer function</a:t>
            </a:r>
            <a:r>
              <a:rPr lang="en-US" altLang="zh-CN" sz="3200" dirty="0">
                <a:latin typeface="Times New Roman" panose="02020603050405020304" pitchFamily="18" charset="0"/>
              </a:rPr>
              <a:t> if: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grpSp>
        <p:nvGrpSpPr>
          <p:cNvPr id="16388" name="组合 16387"/>
          <p:cNvGrpSpPr/>
          <p:nvPr/>
        </p:nvGrpSpPr>
        <p:grpSpPr>
          <a:xfrm>
            <a:off x="1271588" y="2997200"/>
            <a:ext cx="5416550" cy="584200"/>
            <a:chOff x="0" y="0"/>
            <a:chExt cx="3412" cy="368"/>
          </a:xfrm>
        </p:grpSpPr>
        <p:graphicFrame>
          <p:nvGraphicFramePr>
            <p:cNvPr id="24580" name="对象 16388"/>
            <p:cNvGraphicFramePr>
              <a:graphicFrameLocks noChangeAspect="1"/>
            </p:cNvGraphicFramePr>
            <p:nvPr/>
          </p:nvGraphicFramePr>
          <p:xfrm>
            <a:off x="0" y="4"/>
            <a:ext cx="1192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1" imgW="1892300" imgH="558800" progId="Equation.3">
                    <p:embed/>
                  </p:oleObj>
                </mc:Choice>
                <mc:Fallback>
                  <p:oleObj name="" r:id="rId1" imgW="1892300" imgH="558800" progId="Equation.3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0" y="4"/>
                          <a:ext cx="1192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1" name="文本框 16389"/>
            <p:cNvSpPr txBox="1"/>
            <p:nvPr/>
          </p:nvSpPr>
          <p:spPr>
            <a:xfrm>
              <a:off x="1376" y="0"/>
              <a:ext cx="2036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zh-CN" sz="32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for all values of </a:t>
              </a:r>
              <a:r>
                <a:rPr lang="en-US" altLang="zh-CN" sz="3200" b="1" dirty="0">
                  <a:solidFill>
                    <a:srgbClr val="3366CC"/>
                  </a:solidFill>
                  <a:latin typeface="Symbol" panose="05050102010706020507" pitchFamily="2" charset="2"/>
                  <a:ea typeface="宋体" panose="02010600030101010101" pitchFamily="2" charset="-122"/>
                </a:rPr>
                <a:t>w</a:t>
              </a:r>
              <a:endParaRPr lang="en-US" altLang="zh-CN" sz="3200" b="1" dirty="0">
                <a:solidFill>
                  <a:srgbClr val="3366CC"/>
                </a:solidFill>
                <a:latin typeface="Symbol" panose="05050102010706020507" pitchFamily="2" charset="2"/>
                <a:ea typeface="宋体" panose="02010600030101010101" pitchFamily="2" charset="-122"/>
              </a:endParaRPr>
            </a:p>
          </p:txBody>
        </p:sp>
      </p:grpSp>
      <p:sp>
        <p:nvSpPr>
          <p:cNvPr id="16391" name="矩形 16390"/>
          <p:cNvSpPr/>
          <p:nvPr/>
        </p:nvSpPr>
        <p:spPr>
          <a:xfrm>
            <a:off x="911225" y="3717925"/>
            <a:ext cx="7448550" cy="25193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</a:pP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Let </a:t>
            </a:r>
            <a:r>
              <a:rPr lang="en-US" altLang="zh-CN" sz="3200" b="1" i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3200" b="1" i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and </a:t>
            </a:r>
            <a:r>
              <a:rPr lang="en-US" altLang="zh-CN" sz="3200" b="1" i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3200" b="1" i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denote, respectively, the input and output of a digital filter characterized by a BR transfer function </a:t>
            </a:r>
            <a:r>
              <a:rPr lang="en-US" altLang="zh-CN" sz="3200" b="1" i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b="1" i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with  X(e</a:t>
            </a:r>
            <a:r>
              <a:rPr lang="en-US" altLang="zh-CN" sz="3200" b="1" baseline="30000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l-GR" altLang="en-US" sz="3200" b="1" baseline="30000" dirty="0">
                <a:solidFill>
                  <a:srgbClr val="3366CC"/>
                </a:solidFill>
                <a:latin typeface="Times New Roman" panose="02020603050405020304" pitchFamily="18" charset="0"/>
                <a:ea typeface="Gungsuh" pitchFamily="2" charset="-127"/>
              </a:rPr>
              <a:t>ω</a:t>
            </a: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Gungsuh" pitchFamily="2" charset="-127"/>
              </a:rPr>
              <a:t>)</a:t>
            </a: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and Y(e</a:t>
            </a:r>
            <a:r>
              <a:rPr lang="en-US" altLang="zh-CN" sz="3200" b="1" baseline="30000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l-GR" altLang="en-US" sz="3200" b="1" baseline="30000" dirty="0">
                <a:solidFill>
                  <a:srgbClr val="3366CC"/>
                </a:solidFill>
                <a:latin typeface="Times New Roman" panose="02020603050405020304" pitchFamily="18" charset="0"/>
                <a:ea typeface="Gungsuh" pitchFamily="2" charset="-127"/>
              </a:rPr>
              <a:t>ω</a:t>
            </a: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Gungsuh" pitchFamily="2" charset="-127"/>
              </a:rPr>
              <a:t>)</a:t>
            </a: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denoting their DTFTs.</a:t>
            </a:r>
            <a:endParaRPr lang="en-US" altLang="zh-CN" sz="3200" b="1" dirty="0">
              <a:solidFill>
                <a:srgbClr val="3366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charRg st="0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charRg st="0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6391">
                                            <p:txEl>
                                              <p:charRg st="0" end="1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1639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1" name="内容占位符 17410"/>
          <p:cNvSpPr>
            <a:spLocks noGrp="1"/>
          </p:cNvSpPr>
          <p:nvPr>
            <p:ph idx="1"/>
          </p:nvPr>
        </p:nvSpPr>
        <p:spPr>
          <a:xfrm>
            <a:off x="1055688" y="3357563"/>
            <a:ext cx="8385175" cy="1143000"/>
          </a:xfrm>
          <a:ln/>
        </p:spPr>
        <p:txBody>
          <a:bodyPr wrap="square" lIns="91440" tIns="45720" rIns="91440" bIns="45720" anchor="t"/>
          <a:p>
            <a:pPr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Integrating the above from-</a:t>
            </a:r>
            <a:r>
              <a:rPr lang="el-GR" altLang="en-US" sz="3200" dirty="0">
                <a:latin typeface="Times New Roman" panose="02020603050405020304" pitchFamily="18" charset="0"/>
                <a:ea typeface="Gungsuh" pitchFamily="2" charset="-127"/>
              </a:rPr>
              <a:t>π</a:t>
            </a:r>
            <a:r>
              <a:rPr lang="en-US" altLang="zh-CN" sz="3200" dirty="0">
                <a:latin typeface="Times New Roman" panose="02020603050405020304" pitchFamily="18" charset="0"/>
              </a:rPr>
              <a:t> to </a:t>
            </a:r>
            <a:r>
              <a:rPr lang="el-GR" altLang="en-US" sz="3200" dirty="0">
                <a:latin typeface="Times New Roman" panose="02020603050405020304" pitchFamily="18" charset="0"/>
                <a:ea typeface="Gungsuh" pitchFamily="2" charset="-127"/>
              </a:rPr>
              <a:t>π</a:t>
            </a:r>
            <a:r>
              <a:rPr lang="en-US" altLang="zh-CN" sz="3200" dirty="0">
                <a:latin typeface="Times New Roman" panose="02020603050405020304" pitchFamily="18" charset="0"/>
              </a:rPr>
              <a:t>, and applying Parseval’s relation we get:</a:t>
            </a:r>
            <a:endParaRPr lang="zh-CN" altLang="en-US" sz="3200" dirty="0"/>
          </a:p>
        </p:txBody>
      </p:sp>
      <p:grpSp>
        <p:nvGrpSpPr>
          <p:cNvPr id="17412" name="组合 17411"/>
          <p:cNvGrpSpPr/>
          <p:nvPr/>
        </p:nvGrpSpPr>
        <p:grpSpPr>
          <a:xfrm>
            <a:off x="911225" y="1341438"/>
            <a:ext cx="7632700" cy="1077912"/>
            <a:chOff x="-15" y="46"/>
            <a:chExt cx="4808" cy="679"/>
          </a:xfrm>
        </p:grpSpPr>
        <p:graphicFrame>
          <p:nvGraphicFramePr>
            <p:cNvPr id="25603" name="对象 17412"/>
            <p:cNvGraphicFramePr>
              <a:graphicFrameLocks noChangeAspect="1"/>
            </p:cNvGraphicFramePr>
            <p:nvPr/>
          </p:nvGraphicFramePr>
          <p:xfrm>
            <a:off x="2268" y="46"/>
            <a:ext cx="1192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1" imgW="1892300" imgH="558800" progId="Equation.3">
                    <p:embed/>
                  </p:oleObj>
                </mc:Choice>
                <mc:Fallback>
                  <p:oleObj name="" r:id="rId1" imgW="1892300" imgH="558800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268" y="46"/>
                          <a:ext cx="1192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4" name="文本框 17413"/>
            <p:cNvSpPr txBox="1"/>
            <p:nvPr/>
          </p:nvSpPr>
          <p:spPr>
            <a:xfrm>
              <a:off x="-15" y="53"/>
              <a:ext cx="4808" cy="67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20000"/>
                </a:spcBef>
                <a:buChar char="•"/>
              </a:pPr>
              <a:r>
                <a:rPr lang="en-US" altLang="zh-CN" sz="32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Then the condition                    implies that:</a:t>
              </a:r>
              <a:endPara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7415" name="对象 17414"/>
          <p:cNvGraphicFramePr>
            <a:graphicFrameLocks noChangeAspect="1"/>
          </p:cNvGraphicFramePr>
          <p:nvPr/>
        </p:nvGraphicFramePr>
        <p:xfrm>
          <a:off x="2711450" y="2420938"/>
          <a:ext cx="281940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3" imgW="3263900" imgH="825500" progId="Equation.3">
                  <p:embed/>
                </p:oleObj>
              </mc:Choice>
              <mc:Fallback>
                <p:oleObj name="" r:id="rId3" imgW="3263900" imgH="8255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1450" y="2420938"/>
                        <a:ext cx="2819400" cy="712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对象 17415"/>
          <p:cNvGraphicFramePr>
            <a:graphicFrameLocks noChangeAspect="1"/>
          </p:cNvGraphicFramePr>
          <p:nvPr/>
        </p:nvGraphicFramePr>
        <p:xfrm>
          <a:off x="2279650" y="4652963"/>
          <a:ext cx="3581400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5" imgW="3554730" imgH="1129665" progId="Equation.3">
                  <p:embed/>
                </p:oleObj>
              </mc:Choice>
              <mc:Fallback>
                <p:oleObj name="" r:id="rId5" imgW="3554730" imgH="1129665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79650" y="4652963"/>
                        <a:ext cx="3581400" cy="1138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标题 16385"/>
          <p:cNvSpPr>
            <a:spLocks noGrp="1"/>
          </p:cNvSpPr>
          <p:nvPr>
            <p:ph type="title"/>
          </p:nvPr>
        </p:nvSpPr>
        <p:spPr>
          <a:xfrm>
            <a:off x="695325" y="0"/>
            <a:ext cx="8975725" cy="1143000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7.1.2 Bounded Real Transfer Functions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charRg st="0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5" name="内容占位符 18434"/>
          <p:cNvSpPr>
            <a:spLocks noGrp="1"/>
          </p:cNvSpPr>
          <p:nvPr>
            <p:ph idx="1"/>
          </p:nvPr>
        </p:nvSpPr>
        <p:spPr>
          <a:xfrm>
            <a:off x="839788" y="1125538"/>
            <a:ext cx="7772400" cy="4572000"/>
          </a:xfrm>
          <a:ln/>
        </p:spPr>
        <p:txBody>
          <a:bodyPr wrap="square" lIns="91440" tIns="45720" rIns="91440" bIns="45720" anchor="t"/>
          <a:p>
            <a:r>
              <a:rPr lang="en-US" altLang="zh-CN" sz="3200" dirty="0">
                <a:latin typeface="Times New Roman" panose="02020603050405020304" pitchFamily="18" charset="0"/>
              </a:rPr>
              <a:t>Thus, for all finite-energy inputs, the output energy is less than or equal to the input energy.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It implies that a digital filter characterized by a BR transfer function can be viewed as a passive structure.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grpSp>
        <p:nvGrpSpPr>
          <p:cNvPr id="18436" name="组合 18435"/>
          <p:cNvGrpSpPr/>
          <p:nvPr/>
        </p:nvGrpSpPr>
        <p:grpSpPr>
          <a:xfrm>
            <a:off x="1271588" y="4365625"/>
            <a:ext cx="7632700" cy="1554163"/>
            <a:chOff x="0" y="0"/>
            <a:chExt cx="4808" cy="979"/>
          </a:xfrm>
        </p:grpSpPr>
        <p:graphicFrame>
          <p:nvGraphicFramePr>
            <p:cNvPr id="26627" name="对象 18436"/>
            <p:cNvGraphicFramePr>
              <a:graphicFrameLocks noChangeAspect="1"/>
            </p:cNvGraphicFramePr>
            <p:nvPr/>
          </p:nvGraphicFramePr>
          <p:xfrm>
            <a:off x="272" y="0"/>
            <a:ext cx="1192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1" imgW="1892300" imgH="558800" progId="Equation.3">
                    <p:embed/>
                  </p:oleObj>
                </mc:Choice>
                <mc:Fallback>
                  <p:oleObj name="" r:id="rId1" imgW="1892300" imgH="558800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72" y="0"/>
                          <a:ext cx="1192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28" name="文本框 18437"/>
            <p:cNvSpPr txBox="1"/>
            <p:nvPr/>
          </p:nvSpPr>
          <p:spPr>
            <a:xfrm>
              <a:off x="0" y="0"/>
              <a:ext cx="4808" cy="9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If                    </a:t>
              </a:r>
              <a:r>
                <a:rPr lang="en-US" altLang="zh-CN" sz="32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then the output energy is equal to the input energy, and such a digital filter is therefore a </a:t>
              </a:r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lossless system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629" name="标题 16385"/>
          <p:cNvSpPr>
            <a:spLocks noGrp="1"/>
          </p:cNvSpPr>
          <p:nvPr>
            <p:ph type="title"/>
          </p:nvPr>
        </p:nvSpPr>
        <p:spPr>
          <a:xfrm>
            <a:off x="695325" y="0"/>
            <a:ext cx="8855075" cy="1143000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7.1.2 Bounded Real Transfer Functions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0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charRg st="0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97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charRg st="97" end="2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9" name="内容占位符 19458"/>
          <p:cNvSpPr>
            <a:spLocks noGrp="1"/>
          </p:cNvSpPr>
          <p:nvPr>
            <p:ph idx="1"/>
          </p:nvPr>
        </p:nvSpPr>
        <p:spPr>
          <a:xfrm>
            <a:off x="911225" y="3573463"/>
            <a:ext cx="7772400" cy="1981200"/>
          </a:xfrm>
          <a:ln/>
        </p:spPr>
        <p:txBody>
          <a:bodyPr wrap="square" lIns="91440" tIns="45720" rIns="91440" bIns="45720" anchor="t"/>
          <a:p>
            <a:r>
              <a:rPr lang="en-US" altLang="zh-CN" sz="3200" dirty="0">
                <a:latin typeface="Times New Roman" panose="02020603050405020304" pitchFamily="18" charset="0"/>
              </a:rPr>
              <a:t>The BR and LBR transfer functions are the keys to the realization of digital filters with low coefficient sensitivity.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grpSp>
        <p:nvGrpSpPr>
          <p:cNvPr id="19460" name="组合 19459"/>
          <p:cNvGrpSpPr/>
          <p:nvPr/>
        </p:nvGrpSpPr>
        <p:grpSpPr>
          <a:xfrm>
            <a:off x="911225" y="1270000"/>
            <a:ext cx="7488238" cy="2041525"/>
            <a:chOff x="0" y="0"/>
            <a:chExt cx="4717" cy="1286"/>
          </a:xfrm>
        </p:grpSpPr>
        <p:graphicFrame>
          <p:nvGraphicFramePr>
            <p:cNvPr id="27651" name="对象 19460"/>
            <p:cNvGraphicFramePr>
              <a:graphicFrameLocks noChangeAspect="1"/>
            </p:cNvGraphicFramePr>
            <p:nvPr/>
          </p:nvGraphicFramePr>
          <p:xfrm>
            <a:off x="2087" y="318"/>
            <a:ext cx="1192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1" imgW="1892300" imgH="558800" progId="Equation.3">
                    <p:embed/>
                  </p:oleObj>
                </mc:Choice>
                <mc:Fallback>
                  <p:oleObj name="" r:id="rId1" imgW="1892300" imgH="558800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087" y="318"/>
                          <a:ext cx="1192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2" name="文本框 19461"/>
            <p:cNvSpPr txBox="1"/>
            <p:nvPr/>
          </p:nvSpPr>
          <p:spPr>
            <a:xfrm>
              <a:off x="0" y="0"/>
              <a:ext cx="4717" cy="128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20000"/>
                </a:spcBef>
                <a:buChar char="•"/>
              </a:pPr>
              <a:r>
                <a:rPr lang="en-US" altLang="zh-CN" sz="32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 causal stable real-coefficient transfer function </a:t>
              </a:r>
              <a:r>
                <a:rPr lang="en-US" altLang="zh-CN" sz="3200" b="1" i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r>
                <a:rPr lang="en-US" altLang="zh-CN" sz="32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3200" b="1" i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lang="en-US" altLang="zh-CN" sz="32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 with                     is thus called a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lossless bounded real (LBR) transfer function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7653" name="标题 16385"/>
          <p:cNvSpPr>
            <a:spLocks noGrp="1"/>
          </p:cNvSpPr>
          <p:nvPr>
            <p:ph type="title"/>
          </p:nvPr>
        </p:nvSpPr>
        <p:spPr>
          <a:xfrm>
            <a:off x="695325" y="0"/>
            <a:ext cx="8855075" cy="1143000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7.1.2 Bounded Real Transfer Functions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0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charRg st="0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3" name="内容占位符 20482"/>
          <p:cNvSpPr>
            <a:spLocks noGrp="1"/>
          </p:cNvSpPr>
          <p:nvPr>
            <p:ph idx="1"/>
          </p:nvPr>
        </p:nvSpPr>
        <p:spPr>
          <a:xfrm>
            <a:off x="911225" y="1268413"/>
            <a:ext cx="7772400" cy="1143000"/>
          </a:xfrm>
          <a:ln/>
        </p:spPr>
        <p:txBody>
          <a:bodyPr wrap="square" lIns="91440" tIns="45720" rIns="91440" bIns="45720" anchor="t"/>
          <a:p>
            <a:r>
              <a:rPr lang="en-US" altLang="zh-CN" sz="3200" u="sng" dirty="0">
                <a:latin typeface="Times New Roman" panose="02020603050405020304" pitchFamily="18" charset="0"/>
              </a:rPr>
              <a:t>Example:</a:t>
            </a:r>
            <a:r>
              <a:rPr lang="en-US" altLang="zh-CN" sz="3200" dirty="0">
                <a:latin typeface="Times New Roman" panose="02020603050405020304" pitchFamily="18" charset="0"/>
              </a:rPr>
              <a:t> Consider the causal stable IIR transfer function: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0484" name="对象 20483"/>
          <p:cNvGraphicFramePr>
            <a:graphicFrameLocks noChangeAspect="1"/>
          </p:cNvGraphicFramePr>
          <p:nvPr/>
        </p:nvGraphicFramePr>
        <p:xfrm>
          <a:off x="3287713" y="2492375"/>
          <a:ext cx="388620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" imgW="1586865" imgH="393700" progId="Equation.DSMT4">
                  <p:embed/>
                </p:oleObj>
              </mc:Choice>
              <mc:Fallback>
                <p:oleObj name="" r:id="rId1" imgW="1586865" imgH="3937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87713" y="2492375"/>
                        <a:ext cx="3886200" cy="963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文本框 20484"/>
          <p:cNvSpPr txBox="1"/>
          <p:nvPr/>
        </p:nvSpPr>
        <p:spPr>
          <a:xfrm>
            <a:off x="1200150" y="3573463"/>
            <a:ext cx="8077200" cy="13096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where K is a real constant.</a:t>
            </a:r>
            <a:endParaRPr lang="en-US" altLang="zh-CN" sz="3200" b="1" dirty="0">
              <a:solidFill>
                <a:srgbClr val="3366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Its square-magnitude function is given by:</a:t>
            </a:r>
            <a:endParaRPr lang="en-US" altLang="zh-CN" sz="3200" b="1" dirty="0">
              <a:solidFill>
                <a:srgbClr val="3366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486" name="对象 20485"/>
          <p:cNvGraphicFramePr>
            <a:graphicFrameLocks noChangeAspect="1"/>
          </p:cNvGraphicFramePr>
          <p:nvPr/>
        </p:nvGraphicFramePr>
        <p:xfrm>
          <a:off x="1631950" y="5013325"/>
          <a:ext cx="7561263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3" imgW="2894330" imgH="444500" progId="Equation.DSMT4">
                  <p:embed/>
                </p:oleObj>
              </mc:Choice>
              <mc:Fallback>
                <p:oleObj name="" r:id="rId3" imgW="2894330" imgH="4445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1950" y="5013325"/>
                        <a:ext cx="7561263" cy="1162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标题 16385"/>
          <p:cNvSpPr>
            <a:spLocks noGrp="1"/>
          </p:cNvSpPr>
          <p:nvPr>
            <p:ph type="title"/>
          </p:nvPr>
        </p:nvSpPr>
        <p:spPr>
          <a:xfrm>
            <a:off x="695325" y="0"/>
            <a:ext cx="8855075" cy="1143000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7.1.2 Bounded Real Transfer Functions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485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charRg st="28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485">
                                            <p:txEl>
                                              <p:charRg st="28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2048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7" name="内容占位符 21506"/>
          <p:cNvSpPr>
            <a:spLocks noGrp="1"/>
          </p:cNvSpPr>
          <p:nvPr>
            <p:ph idx="1"/>
          </p:nvPr>
        </p:nvSpPr>
        <p:spPr>
          <a:xfrm>
            <a:off x="1055688" y="1268413"/>
            <a:ext cx="7467600" cy="5105400"/>
          </a:xfrm>
          <a:ln/>
        </p:spPr>
        <p:txBody>
          <a:bodyPr wrap="square" lIns="91440" tIns="45720" rIns="91440" bIns="45720" anchor="t"/>
          <a:p>
            <a:r>
              <a:rPr lang="en-US" altLang="zh-CN" sz="3200" dirty="0">
                <a:latin typeface="Times New Roman" panose="02020603050405020304" pitchFamily="18" charset="0"/>
              </a:rPr>
              <a:t>Thus, for </a:t>
            </a:r>
            <a:r>
              <a:rPr lang="el-GR" altLang="en-US" sz="3200" dirty="0">
                <a:latin typeface="Times New Roman" panose="02020603050405020304" pitchFamily="18" charset="0"/>
                <a:ea typeface="Gulim" pitchFamily="2" charset="-127"/>
              </a:rPr>
              <a:t>α</a:t>
            </a:r>
            <a:r>
              <a:rPr lang="en-US" altLang="zh-CN" sz="3200" dirty="0">
                <a:latin typeface="Times New Roman" panose="02020603050405020304" pitchFamily="18" charset="0"/>
                <a:ea typeface="Gulim" pitchFamily="2" charset="-127"/>
              </a:rPr>
              <a:t>&gt;0, </a:t>
            </a:r>
            <a:endParaRPr lang="en-US" altLang="zh-CN" sz="3200" dirty="0">
              <a:latin typeface="Times New Roman" panose="02020603050405020304" pitchFamily="18" charset="0"/>
              <a:ea typeface="Gulim" pitchFamily="2" charset="-127"/>
            </a:endParaRPr>
          </a:p>
          <a:p>
            <a:pPr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Gulim" pitchFamily="2" charset="-127"/>
              </a:rPr>
              <a:t>( |H(e</a:t>
            </a:r>
            <a:r>
              <a:rPr lang="en-US" altLang="zh-CN" sz="3200" baseline="30000" dirty="0">
                <a:latin typeface="Times New Roman" panose="02020603050405020304" pitchFamily="18" charset="0"/>
                <a:ea typeface="Gulim" pitchFamily="2" charset="-127"/>
              </a:rPr>
              <a:t>j</a:t>
            </a:r>
            <a:r>
              <a:rPr lang="el-GR" altLang="en-US" sz="3200" baseline="30000" dirty="0">
                <a:latin typeface="Times New Roman" panose="02020603050405020304" pitchFamily="18" charset="0"/>
                <a:ea typeface="Gungsuh" pitchFamily="2" charset="-127"/>
              </a:rPr>
              <a:t>ω</a:t>
            </a:r>
            <a:r>
              <a:rPr lang="en-US" altLang="zh-CN" sz="3200" dirty="0">
                <a:latin typeface="Times New Roman" panose="02020603050405020304" pitchFamily="18" charset="0"/>
                <a:ea typeface="Gungsuh" pitchFamily="2" charset="-127"/>
              </a:rPr>
              <a:t>)|</a:t>
            </a:r>
            <a:r>
              <a:rPr lang="en-US" altLang="zh-CN" sz="3200" baseline="30000" dirty="0">
                <a:latin typeface="Times New Roman" panose="02020603050405020304" pitchFamily="18" charset="0"/>
                <a:ea typeface="Gungsuh" pitchFamily="2" charset="-127"/>
              </a:rPr>
              <a:t>2 </a:t>
            </a:r>
            <a:r>
              <a:rPr lang="en-US" altLang="zh-CN" sz="3200" dirty="0">
                <a:latin typeface="Times New Roman" panose="02020603050405020304" pitchFamily="18" charset="0"/>
                <a:ea typeface="Gungsuh" pitchFamily="2" charset="-127"/>
              </a:rPr>
              <a:t>)</a:t>
            </a:r>
            <a:r>
              <a:rPr lang="en-US" altLang="zh-CN" sz="3200" baseline="-25000" dirty="0">
                <a:latin typeface="Times New Roman" panose="02020603050405020304" pitchFamily="18" charset="0"/>
                <a:ea typeface="Gungsuh" pitchFamily="2" charset="-127"/>
              </a:rPr>
              <a:t>max</a:t>
            </a:r>
            <a:r>
              <a:rPr lang="en-US" altLang="zh-CN" sz="3200" dirty="0">
                <a:latin typeface="Times New Roman" panose="02020603050405020304" pitchFamily="18" charset="0"/>
                <a:ea typeface="Gungsuh" pitchFamily="2" charset="-127"/>
              </a:rPr>
              <a:t> = K</a:t>
            </a:r>
            <a:r>
              <a:rPr lang="en-US" altLang="zh-CN" sz="3200" baseline="30000" dirty="0">
                <a:latin typeface="Times New Roman" panose="02020603050405020304" pitchFamily="18" charset="0"/>
                <a:ea typeface="Gungsuh" pitchFamily="2" charset="-127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ea typeface="Gungsuh" pitchFamily="2" charset="-127"/>
              </a:rPr>
              <a:t>/(1- </a:t>
            </a:r>
            <a:r>
              <a:rPr lang="el-GR" altLang="en-US" sz="3200" dirty="0">
                <a:latin typeface="Times New Roman" panose="02020603050405020304" pitchFamily="18" charset="0"/>
                <a:ea typeface="Gulim" pitchFamily="2" charset="-127"/>
              </a:rPr>
              <a:t>α</a:t>
            </a:r>
            <a:r>
              <a:rPr lang="en-US" altLang="zh-CN" sz="3200" dirty="0">
                <a:latin typeface="Times New Roman" panose="02020603050405020304" pitchFamily="18" charset="0"/>
                <a:ea typeface="Gulim" pitchFamily="2" charset="-127"/>
              </a:rPr>
              <a:t>)</a:t>
            </a:r>
            <a:r>
              <a:rPr lang="en-US" altLang="zh-CN" sz="3200" baseline="30000" dirty="0">
                <a:latin typeface="Times New Roman" panose="02020603050405020304" pitchFamily="18" charset="0"/>
                <a:ea typeface="Gungsuh" pitchFamily="2" charset="-127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ea typeface="Gungsuh" pitchFamily="2" charset="-127"/>
              </a:rPr>
              <a:t> | </a:t>
            </a:r>
            <a:r>
              <a:rPr lang="el-GR" altLang="en-US" sz="3200" baseline="-25000" dirty="0">
                <a:latin typeface="Times New Roman" panose="02020603050405020304" pitchFamily="18" charset="0"/>
                <a:ea typeface="Gungsuh" pitchFamily="2" charset="-127"/>
              </a:rPr>
              <a:t>ω</a:t>
            </a:r>
            <a:r>
              <a:rPr lang="en-US" altLang="zh-CN" sz="3200" baseline="-25000" dirty="0">
                <a:latin typeface="Times New Roman" panose="02020603050405020304" pitchFamily="18" charset="0"/>
                <a:ea typeface="Gungsuh" pitchFamily="2" charset="-127"/>
              </a:rPr>
              <a:t>=0</a:t>
            </a:r>
            <a:r>
              <a:rPr lang="en-US" altLang="zh-CN" sz="3200" dirty="0">
                <a:latin typeface="Times New Roman" panose="02020603050405020304" pitchFamily="18" charset="0"/>
                <a:ea typeface="Gungsuh" pitchFamily="2" charset="-127"/>
              </a:rPr>
              <a:t> </a:t>
            </a:r>
            <a:endParaRPr lang="en-US" altLang="zh-CN" sz="3200" dirty="0">
              <a:latin typeface="Times New Roman" panose="02020603050405020304" pitchFamily="18" charset="0"/>
              <a:ea typeface="Gungsuh" pitchFamily="2" charset="-127"/>
            </a:endParaRPr>
          </a:p>
          <a:p>
            <a:pPr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Gulim" pitchFamily="2" charset="-127"/>
              </a:rPr>
              <a:t>( |H(e</a:t>
            </a:r>
            <a:r>
              <a:rPr lang="en-US" altLang="zh-CN" sz="3200" baseline="30000" dirty="0">
                <a:latin typeface="Times New Roman" panose="02020603050405020304" pitchFamily="18" charset="0"/>
                <a:ea typeface="Gulim" pitchFamily="2" charset="-127"/>
              </a:rPr>
              <a:t>j</a:t>
            </a:r>
            <a:r>
              <a:rPr lang="el-GR" altLang="en-US" sz="3200" baseline="30000" dirty="0">
                <a:latin typeface="Times New Roman" panose="02020603050405020304" pitchFamily="18" charset="0"/>
                <a:ea typeface="Gungsuh" pitchFamily="2" charset="-127"/>
              </a:rPr>
              <a:t>ω</a:t>
            </a:r>
            <a:r>
              <a:rPr lang="en-US" altLang="zh-CN" sz="3200" dirty="0">
                <a:latin typeface="Times New Roman" panose="02020603050405020304" pitchFamily="18" charset="0"/>
                <a:ea typeface="Gungsuh" pitchFamily="2" charset="-127"/>
              </a:rPr>
              <a:t>)|</a:t>
            </a:r>
            <a:r>
              <a:rPr lang="en-US" altLang="zh-CN" sz="3200" baseline="30000" dirty="0">
                <a:latin typeface="Times New Roman" panose="02020603050405020304" pitchFamily="18" charset="0"/>
                <a:ea typeface="Gungsuh" pitchFamily="2" charset="-127"/>
              </a:rPr>
              <a:t>2 </a:t>
            </a:r>
            <a:r>
              <a:rPr lang="en-US" altLang="zh-CN" sz="3200" dirty="0">
                <a:latin typeface="Times New Roman" panose="02020603050405020304" pitchFamily="18" charset="0"/>
                <a:ea typeface="Gungsuh" pitchFamily="2" charset="-127"/>
              </a:rPr>
              <a:t>)</a:t>
            </a:r>
            <a:r>
              <a:rPr lang="en-US" altLang="zh-CN" sz="3200" baseline="30000" dirty="0">
                <a:latin typeface="Times New Roman" panose="02020603050405020304" pitchFamily="18" charset="0"/>
                <a:ea typeface="Gungsuh" pitchFamily="2" charset="-127"/>
              </a:rPr>
              <a:t> </a:t>
            </a:r>
            <a:r>
              <a:rPr lang="en-US" altLang="zh-CN" sz="3200" baseline="-25000" dirty="0">
                <a:latin typeface="Times New Roman" panose="02020603050405020304" pitchFamily="18" charset="0"/>
                <a:ea typeface="Gungsuh" pitchFamily="2" charset="-127"/>
              </a:rPr>
              <a:t>min</a:t>
            </a:r>
            <a:r>
              <a:rPr lang="en-US" altLang="zh-CN" sz="3200" dirty="0">
                <a:latin typeface="Times New Roman" panose="02020603050405020304" pitchFamily="18" charset="0"/>
                <a:ea typeface="Gungsuh" pitchFamily="2" charset="-127"/>
              </a:rPr>
              <a:t> = K</a:t>
            </a:r>
            <a:r>
              <a:rPr lang="en-US" altLang="zh-CN" sz="3200" baseline="30000" dirty="0">
                <a:latin typeface="Times New Roman" panose="02020603050405020304" pitchFamily="18" charset="0"/>
                <a:ea typeface="Gungsuh" pitchFamily="2" charset="-127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ea typeface="Gungsuh" pitchFamily="2" charset="-127"/>
              </a:rPr>
              <a:t>/(1+ </a:t>
            </a:r>
            <a:r>
              <a:rPr lang="el-GR" altLang="en-US" sz="3200" dirty="0">
                <a:latin typeface="Times New Roman" panose="02020603050405020304" pitchFamily="18" charset="0"/>
                <a:ea typeface="Gulim" pitchFamily="2" charset="-127"/>
              </a:rPr>
              <a:t>α</a:t>
            </a:r>
            <a:r>
              <a:rPr lang="en-US" altLang="zh-CN" sz="3200" dirty="0">
                <a:latin typeface="Times New Roman" panose="02020603050405020304" pitchFamily="18" charset="0"/>
                <a:ea typeface="Gulim" pitchFamily="2" charset="-127"/>
              </a:rPr>
              <a:t>)</a:t>
            </a:r>
            <a:r>
              <a:rPr lang="en-US" altLang="zh-CN" sz="3200" baseline="30000" dirty="0">
                <a:latin typeface="Times New Roman" panose="02020603050405020304" pitchFamily="18" charset="0"/>
                <a:ea typeface="Gungsuh" pitchFamily="2" charset="-127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ea typeface="Gungsuh" pitchFamily="2" charset="-127"/>
              </a:rPr>
              <a:t> | </a:t>
            </a:r>
            <a:r>
              <a:rPr lang="el-GR" altLang="en-US" sz="3200" baseline="-25000" dirty="0">
                <a:latin typeface="Times New Roman" panose="02020603050405020304" pitchFamily="18" charset="0"/>
                <a:ea typeface="Gungsuh" pitchFamily="2" charset="-127"/>
              </a:rPr>
              <a:t>ω</a:t>
            </a:r>
            <a:r>
              <a:rPr lang="en-US" altLang="zh-CN" sz="3200" baseline="-25000" dirty="0">
                <a:latin typeface="Times New Roman" panose="02020603050405020304" pitchFamily="18" charset="0"/>
                <a:ea typeface="Gungsuh" pitchFamily="2" charset="-127"/>
              </a:rPr>
              <a:t>=</a:t>
            </a:r>
            <a:r>
              <a:rPr lang="el-GR" altLang="en-US" sz="3200" baseline="-25000" dirty="0">
                <a:latin typeface="Times New Roman" panose="02020603050405020304" pitchFamily="18" charset="0"/>
                <a:ea typeface="Gungsuh" pitchFamily="2" charset="-127"/>
              </a:rPr>
              <a:t>π</a:t>
            </a:r>
            <a:endParaRPr lang="en-US" altLang="zh-CN" sz="3200" dirty="0">
              <a:latin typeface="Times New Roman" panose="02020603050405020304" pitchFamily="18" charset="0"/>
              <a:ea typeface="Gungsuh" pitchFamily="2" charset="-127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Gungsuh" pitchFamily="2" charset="-127"/>
              </a:rPr>
              <a:t>On the other hand, for </a:t>
            </a:r>
            <a:r>
              <a:rPr lang="el-GR" altLang="en-US" sz="3200" dirty="0">
                <a:latin typeface="Times New Roman" panose="02020603050405020304" pitchFamily="18" charset="0"/>
                <a:ea typeface="Gulim" pitchFamily="2" charset="-127"/>
              </a:rPr>
              <a:t>α</a:t>
            </a:r>
            <a:r>
              <a:rPr lang="en-US" altLang="zh-CN" sz="3200" dirty="0">
                <a:latin typeface="Times New Roman" panose="02020603050405020304" pitchFamily="18" charset="0"/>
                <a:ea typeface="Gulim" pitchFamily="2" charset="-127"/>
              </a:rPr>
              <a:t>&lt;0, </a:t>
            </a:r>
            <a:endParaRPr lang="en-US" altLang="zh-CN" sz="3200" dirty="0">
              <a:latin typeface="Times New Roman" panose="02020603050405020304" pitchFamily="18" charset="0"/>
              <a:ea typeface="Gulim" pitchFamily="2" charset="-127"/>
            </a:endParaRPr>
          </a:p>
          <a:p>
            <a:pPr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Gungsuh" pitchFamily="2" charset="-127"/>
              </a:rPr>
              <a:t>(2</a:t>
            </a:r>
            <a:r>
              <a:rPr lang="el-GR" altLang="en-US" sz="3200" dirty="0">
                <a:latin typeface="Times New Roman" panose="02020603050405020304" pitchFamily="18" charset="0"/>
                <a:ea typeface="Gulim" pitchFamily="2" charset="-127"/>
              </a:rPr>
              <a:t>α</a:t>
            </a:r>
            <a:r>
              <a:rPr lang="en-US" altLang="zh-CN" sz="3200" dirty="0">
                <a:latin typeface="Times New Roman" panose="02020603050405020304" pitchFamily="18" charset="0"/>
                <a:ea typeface="Gulim" pitchFamily="2" charset="-127"/>
              </a:rPr>
              <a:t>cos</a:t>
            </a:r>
            <a:r>
              <a:rPr lang="el-GR" altLang="en-US" sz="3200" dirty="0">
                <a:latin typeface="Times New Roman" panose="02020603050405020304" pitchFamily="18" charset="0"/>
                <a:ea typeface="Gungsuh" pitchFamily="2" charset="-127"/>
              </a:rPr>
              <a:t>ω</a:t>
            </a:r>
            <a:r>
              <a:rPr lang="en-US" altLang="zh-CN" sz="3200" dirty="0">
                <a:latin typeface="Times New Roman" panose="02020603050405020304" pitchFamily="18" charset="0"/>
                <a:ea typeface="Gungsuh" pitchFamily="2" charset="-127"/>
              </a:rPr>
              <a:t> )</a:t>
            </a:r>
            <a:r>
              <a:rPr lang="en-US" altLang="zh-CN" sz="3200" baseline="-25000" dirty="0">
                <a:latin typeface="Times New Roman" panose="02020603050405020304" pitchFamily="18" charset="0"/>
                <a:ea typeface="Gungsuh" pitchFamily="2" charset="-127"/>
              </a:rPr>
              <a:t>max</a:t>
            </a:r>
            <a:r>
              <a:rPr lang="en-US" altLang="zh-CN" sz="3200" dirty="0">
                <a:latin typeface="Times New Roman" panose="02020603050405020304" pitchFamily="18" charset="0"/>
                <a:ea typeface="Gungsuh" pitchFamily="2" charset="-127"/>
              </a:rPr>
              <a:t> = -2</a:t>
            </a:r>
            <a:r>
              <a:rPr lang="el-GR" altLang="en-US" sz="3200" dirty="0">
                <a:latin typeface="Times New Roman" panose="02020603050405020304" pitchFamily="18" charset="0"/>
                <a:ea typeface="Gulim" pitchFamily="2" charset="-127"/>
              </a:rPr>
              <a:t>α</a:t>
            </a:r>
            <a:r>
              <a:rPr lang="en-US" altLang="zh-CN" sz="3200" dirty="0">
                <a:latin typeface="Times New Roman" panose="02020603050405020304" pitchFamily="18" charset="0"/>
                <a:ea typeface="Gulim" pitchFamily="2" charset="-127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ea typeface="Gungsuh" pitchFamily="2" charset="-127"/>
              </a:rPr>
              <a:t>| </a:t>
            </a:r>
            <a:r>
              <a:rPr lang="el-GR" altLang="en-US" sz="3200" baseline="-25000" dirty="0">
                <a:latin typeface="Times New Roman" panose="02020603050405020304" pitchFamily="18" charset="0"/>
                <a:ea typeface="Gungsuh" pitchFamily="2" charset="-127"/>
              </a:rPr>
              <a:t>ω</a:t>
            </a:r>
            <a:r>
              <a:rPr lang="en-US" altLang="zh-CN" sz="3200" baseline="-25000" dirty="0">
                <a:latin typeface="Times New Roman" panose="02020603050405020304" pitchFamily="18" charset="0"/>
                <a:ea typeface="Gungsuh" pitchFamily="2" charset="-127"/>
              </a:rPr>
              <a:t>= </a:t>
            </a:r>
            <a:r>
              <a:rPr lang="el-GR" altLang="en-US" sz="3200" baseline="-25000" dirty="0">
                <a:latin typeface="Times New Roman" panose="02020603050405020304" pitchFamily="18" charset="0"/>
                <a:ea typeface="Gungsuh" pitchFamily="2" charset="-127"/>
              </a:rPr>
              <a:t>π</a:t>
            </a:r>
            <a:r>
              <a:rPr lang="en-US" altLang="zh-CN" sz="3200" dirty="0">
                <a:latin typeface="Times New Roman" panose="02020603050405020304" pitchFamily="18" charset="0"/>
                <a:ea typeface="Gungsuh" pitchFamily="2" charset="-127"/>
              </a:rPr>
              <a:t> </a:t>
            </a:r>
            <a:endParaRPr lang="en-US" altLang="zh-CN" sz="3200" dirty="0">
              <a:latin typeface="Times New Roman" panose="02020603050405020304" pitchFamily="18" charset="0"/>
              <a:ea typeface="Gungsuh" pitchFamily="2" charset="-127"/>
            </a:endParaRPr>
          </a:p>
          <a:p>
            <a:pPr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Gungsuh" pitchFamily="2" charset="-127"/>
              </a:rPr>
              <a:t>(2</a:t>
            </a:r>
            <a:r>
              <a:rPr lang="el-GR" altLang="en-US" sz="3200" dirty="0">
                <a:latin typeface="Times New Roman" panose="02020603050405020304" pitchFamily="18" charset="0"/>
                <a:ea typeface="Gulim" pitchFamily="2" charset="-127"/>
              </a:rPr>
              <a:t>α</a:t>
            </a:r>
            <a:r>
              <a:rPr lang="en-US" altLang="zh-CN" sz="3200" dirty="0">
                <a:latin typeface="Times New Roman" panose="02020603050405020304" pitchFamily="18" charset="0"/>
                <a:ea typeface="Gulim" pitchFamily="2" charset="-127"/>
              </a:rPr>
              <a:t>cos</a:t>
            </a:r>
            <a:r>
              <a:rPr lang="el-GR" altLang="en-US" sz="3200" dirty="0">
                <a:latin typeface="Times New Roman" panose="02020603050405020304" pitchFamily="18" charset="0"/>
                <a:ea typeface="Gungsuh" pitchFamily="2" charset="-127"/>
              </a:rPr>
              <a:t>ω</a:t>
            </a:r>
            <a:r>
              <a:rPr lang="en-US" altLang="zh-CN" sz="3200" dirty="0">
                <a:latin typeface="Times New Roman" panose="02020603050405020304" pitchFamily="18" charset="0"/>
                <a:ea typeface="Gungsuh" pitchFamily="2" charset="-127"/>
              </a:rPr>
              <a:t> )</a:t>
            </a:r>
            <a:r>
              <a:rPr lang="en-US" altLang="zh-CN" sz="3200" baseline="-25000" dirty="0">
                <a:latin typeface="Times New Roman" panose="02020603050405020304" pitchFamily="18" charset="0"/>
                <a:ea typeface="Gungsuh" pitchFamily="2" charset="-127"/>
              </a:rPr>
              <a:t>min</a:t>
            </a:r>
            <a:r>
              <a:rPr lang="en-US" altLang="zh-CN" sz="3200" dirty="0">
                <a:latin typeface="Times New Roman" panose="02020603050405020304" pitchFamily="18" charset="0"/>
                <a:ea typeface="Gungsuh" pitchFamily="2" charset="-127"/>
              </a:rPr>
              <a:t> = 2</a:t>
            </a:r>
            <a:r>
              <a:rPr lang="el-GR" altLang="en-US" sz="3200" dirty="0">
                <a:latin typeface="Times New Roman" panose="02020603050405020304" pitchFamily="18" charset="0"/>
                <a:ea typeface="Gulim" pitchFamily="2" charset="-127"/>
              </a:rPr>
              <a:t>α</a:t>
            </a:r>
            <a:r>
              <a:rPr lang="en-US" altLang="zh-CN" sz="3200" dirty="0">
                <a:latin typeface="Times New Roman" panose="02020603050405020304" pitchFamily="18" charset="0"/>
                <a:ea typeface="Gulim" pitchFamily="2" charset="-127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ea typeface="Gungsuh" pitchFamily="2" charset="-127"/>
              </a:rPr>
              <a:t>| </a:t>
            </a:r>
            <a:r>
              <a:rPr lang="el-GR" altLang="en-US" sz="3200" baseline="-25000" dirty="0">
                <a:latin typeface="Times New Roman" panose="02020603050405020304" pitchFamily="18" charset="0"/>
                <a:ea typeface="Gungsuh" pitchFamily="2" charset="-127"/>
              </a:rPr>
              <a:t>ω</a:t>
            </a:r>
            <a:r>
              <a:rPr lang="en-US" altLang="zh-CN" sz="3200" baseline="-25000" dirty="0">
                <a:latin typeface="Times New Roman" panose="02020603050405020304" pitchFamily="18" charset="0"/>
                <a:ea typeface="Gungsuh" pitchFamily="2" charset="-127"/>
              </a:rPr>
              <a:t>=0</a:t>
            </a:r>
            <a:endParaRPr lang="en-US" altLang="zh-CN" sz="3200" baseline="-25000" dirty="0">
              <a:latin typeface="Times New Roman" panose="02020603050405020304" pitchFamily="18" charset="0"/>
              <a:ea typeface="Gungsuh" pitchFamily="2" charset="-127"/>
            </a:endParaRPr>
          </a:p>
          <a:p>
            <a:pPr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Here, </a:t>
            </a:r>
            <a:r>
              <a:rPr lang="en-US" altLang="zh-CN" sz="3200" dirty="0">
                <a:latin typeface="Times New Roman" panose="02020603050405020304" pitchFamily="18" charset="0"/>
                <a:ea typeface="Gulim" pitchFamily="2" charset="-127"/>
              </a:rPr>
              <a:t>( |H(e</a:t>
            </a:r>
            <a:r>
              <a:rPr lang="en-US" altLang="zh-CN" sz="3200" baseline="30000" dirty="0">
                <a:latin typeface="Times New Roman" panose="02020603050405020304" pitchFamily="18" charset="0"/>
                <a:ea typeface="Gulim" pitchFamily="2" charset="-127"/>
              </a:rPr>
              <a:t>j</a:t>
            </a:r>
            <a:r>
              <a:rPr lang="el-GR" altLang="en-US" sz="3200" baseline="30000" dirty="0">
                <a:latin typeface="Times New Roman" panose="02020603050405020304" pitchFamily="18" charset="0"/>
                <a:ea typeface="Gungsuh" pitchFamily="2" charset="-127"/>
              </a:rPr>
              <a:t>ω</a:t>
            </a:r>
            <a:r>
              <a:rPr lang="en-US" altLang="zh-CN" sz="3200" dirty="0">
                <a:latin typeface="Times New Roman" panose="02020603050405020304" pitchFamily="18" charset="0"/>
                <a:ea typeface="Gungsuh" pitchFamily="2" charset="-127"/>
              </a:rPr>
              <a:t>)|</a:t>
            </a:r>
            <a:r>
              <a:rPr lang="en-US" altLang="zh-CN" sz="3200" baseline="30000" dirty="0">
                <a:latin typeface="Times New Roman" panose="02020603050405020304" pitchFamily="18" charset="0"/>
                <a:ea typeface="Gungsuh" pitchFamily="2" charset="-127"/>
              </a:rPr>
              <a:t>2 </a:t>
            </a:r>
            <a:r>
              <a:rPr lang="en-US" altLang="zh-CN" sz="3200" dirty="0">
                <a:latin typeface="Times New Roman" panose="02020603050405020304" pitchFamily="18" charset="0"/>
                <a:ea typeface="Gungsuh" pitchFamily="2" charset="-127"/>
              </a:rPr>
              <a:t>)</a:t>
            </a:r>
            <a:r>
              <a:rPr lang="en-US" altLang="zh-CN" sz="3200" baseline="-25000" dirty="0">
                <a:latin typeface="Times New Roman" panose="02020603050405020304" pitchFamily="18" charset="0"/>
                <a:ea typeface="Gungsuh" pitchFamily="2" charset="-127"/>
              </a:rPr>
              <a:t>max</a:t>
            </a:r>
            <a:r>
              <a:rPr lang="en-US" altLang="zh-CN" sz="3200" dirty="0">
                <a:latin typeface="Times New Roman" panose="02020603050405020304" pitchFamily="18" charset="0"/>
                <a:ea typeface="Gungsuh" pitchFamily="2" charset="-127"/>
              </a:rPr>
              <a:t> = K</a:t>
            </a:r>
            <a:r>
              <a:rPr lang="en-US" altLang="zh-CN" sz="3200" baseline="30000" dirty="0">
                <a:latin typeface="Times New Roman" panose="02020603050405020304" pitchFamily="18" charset="0"/>
                <a:ea typeface="Gungsuh" pitchFamily="2" charset="-127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ea typeface="Gungsuh" pitchFamily="2" charset="-127"/>
              </a:rPr>
              <a:t>/(1+ </a:t>
            </a:r>
            <a:r>
              <a:rPr lang="el-GR" altLang="en-US" sz="3200" dirty="0">
                <a:latin typeface="Times New Roman" panose="02020603050405020304" pitchFamily="18" charset="0"/>
                <a:ea typeface="Gulim" pitchFamily="2" charset="-127"/>
              </a:rPr>
              <a:t>α</a:t>
            </a:r>
            <a:r>
              <a:rPr lang="en-US" altLang="zh-CN" sz="3200" dirty="0">
                <a:latin typeface="Times New Roman" panose="02020603050405020304" pitchFamily="18" charset="0"/>
                <a:ea typeface="Gulim" pitchFamily="2" charset="-127"/>
              </a:rPr>
              <a:t>)</a:t>
            </a:r>
            <a:r>
              <a:rPr lang="en-US" altLang="zh-CN" sz="3200" baseline="30000" dirty="0">
                <a:latin typeface="Times New Roman" panose="02020603050405020304" pitchFamily="18" charset="0"/>
                <a:ea typeface="Gungsuh" pitchFamily="2" charset="-127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ea typeface="Gungsuh" pitchFamily="2" charset="-127"/>
              </a:rPr>
              <a:t> | </a:t>
            </a:r>
            <a:r>
              <a:rPr lang="el-GR" altLang="en-US" sz="3200" baseline="-25000" dirty="0">
                <a:latin typeface="Times New Roman" panose="02020603050405020304" pitchFamily="18" charset="0"/>
                <a:ea typeface="Gungsuh" pitchFamily="2" charset="-127"/>
              </a:rPr>
              <a:t>ω</a:t>
            </a:r>
            <a:r>
              <a:rPr lang="en-US" altLang="zh-CN" sz="3200" baseline="-25000" dirty="0">
                <a:latin typeface="Times New Roman" panose="02020603050405020304" pitchFamily="18" charset="0"/>
                <a:ea typeface="Gungsuh" pitchFamily="2" charset="-127"/>
              </a:rPr>
              <a:t>= </a:t>
            </a:r>
            <a:r>
              <a:rPr lang="el-GR" altLang="en-US" sz="3200" baseline="-25000" dirty="0">
                <a:latin typeface="Times New Roman" panose="02020603050405020304" pitchFamily="18" charset="0"/>
                <a:ea typeface="Gungsuh" pitchFamily="2" charset="-127"/>
              </a:rPr>
              <a:t>π</a:t>
            </a:r>
            <a:r>
              <a:rPr lang="en-US" altLang="zh-CN" sz="3200" dirty="0">
                <a:latin typeface="Times New Roman" panose="02020603050405020304" pitchFamily="18" charset="0"/>
                <a:ea typeface="Gungsuh" pitchFamily="2" charset="-127"/>
              </a:rPr>
              <a:t> </a:t>
            </a:r>
            <a:endParaRPr lang="en-US" altLang="zh-CN" sz="3200" dirty="0">
              <a:latin typeface="Times New Roman" panose="02020603050405020304" pitchFamily="18" charset="0"/>
              <a:ea typeface="Gungsuh" pitchFamily="2" charset="-127"/>
            </a:endParaRPr>
          </a:p>
          <a:p>
            <a:pPr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Gulim" pitchFamily="2" charset="-127"/>
              </a:rPr>
              <a:t>          ( |H(e</a:t>
            </a:r>
            <a:r>
              <a:rPr lang="en-US" altLang="zh-CN" sz="3200" baseline="30000" dirty="0">
                <a:latin typeface="Times New Roman" panose="02020603050405020304" pitchFamily="18" charset="0"/>
                <a:ea typeface="Gulim" pitchFamily="2" charset="-127"/>
              </a:rPr>
              <a:t>j</a:t>
            </a:r>
            <a:r>
              <a:rPr lang="el-GR" altLang="en-US" sz="3200" baseline="30000" dirty="0">
                <a:latin typeface="Times New Roman" panose="02020603050405020304" pitchFamily="18" charset="0"/>
                <a:ea typeface="Gungsuh" pitchFamily="2" charset="-127"/>
              </a:rPr>
              <a:t>ω</a:t>
            </a:r>
            <a:r>
              <a:rPr lang="en-US" altLang="zh-CN" sz="3200" dirty="0">
                <a:latin typeface="Times New Roman" panose="02020603050405020304" pitchFamily="18" charset="0"/>
                <a:ea typeface="Gungsuh" pitchFamily="2" charset="-127"/>
              </a:rPr>
              <a:t>)|</a:t>
            </a:r>
            <a:r>
              <a:rPr lang="en-US" altLang="zh-CN" sz="3200" baseline="30000" dirty="0">
                <a:latin typeface="Times New Roman" panose="02020603050405020304" pitchFamily="18" charset="0"/>
                <a:ea typeface="Gungsuh" pitchFamily="2" charset="-127"/>
              </a:rPr>
              <a:t>2 </a:t>
            </a:r>
            <a:r>
              <a:rPr lang="en-US" altLang="zh-CN" sz="3200" dirty="0">
                <a:latin typeface="Times New Roman" panose="02020603050405020304" pitchFamily="18" charset="0"/>
                <a:ea typeface="Gungsuh" pitchFamily="2" charset="-127"/>
              </a:rPr>
              <a:t>)</a:t>
            </a:r>
            <a:r>
              <a:rPr lang="en-US" altLang="zh-CN" sz="3200" baseline="-25000" dirty="0">
                <a:latin typeface="Times New Roman" panose="02020603050405020304" pitchFamily="18" charset="0"/>
                <a:ea typeface="Gungsuh" pitchFamily="2" charset="-127"/>
              </a:rPr>
              <a:t>min</a:t>
            </a:r>
            <a:r>
              <a:rPr lang="en-US" altLang="zh-CN" sz="3200" dirty="0">
                <a:latin typeface="Times New Roman" panose="02020603050405020304" pitchFamily="18" charset="0"/>
                <a:ea typeface="Gungsuh" pitchFamily="2" charset="-127"/>
              </a:rPr>
              <a:t> = K</a:t>
            </a:r>
            <a:r>
              <a:rPr lang="en-US" altLang="zh-CN" sz="3200" baseline="30000" dirty="0">
                <a:latin typeface="Times New Roman" panose="02020603050405020304" pitchFamily="18" charset="0"/>
                <a:ea typeface="Gungsuh" pitchFamily="2" charset="-127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ea typeface="Gungsuh" pitchFamily="2" charset="-127"/>
              </a:rPr>
              <a:t>/(1- </a:t>
            </a:r>
            <a:r>
              <a:rPr lang="el-GR" altLang="en-US" sz="3200" dirty="0">
                <a:latin typeface="Times New Roman" panose="02020603050405020304" pitchFamily="18" charset="0"/>
                <a:ea typeface="Gulim" pitchFamily="2" charset="-127"/>
              </a:rPr>
              <a:t>α</a:t>
            </a:r>
            <a:r>
              <a:rPr lang="en-US" altLang="zh-CN" sz="3200" dirty="0">
                <a:latin typeface="Times New Roman" panose="02020603050405020304" pitchFamily="18" charset="0"/>
                <a:ea typeface="Gulim" pitchFamily="2" charset="-127"/>
              </a:rPr>
              <a:t>)</a:t>
            </a:r>
            <a:r>
              <a:rPr lang="en-US" altLang="zh-CN" sz="3200" baseline="30000" dirty="0">
                <a:latin typeface="Times New Roman" panose="02020603050405020304" pitchFamily="18" charset="0"/>
                <a:ea typeface="Gungsuh" pitchFamily="2" charset="-127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ea typeface="Gungsuh" pitchFamily="2" charset="-127"/>
              </a:rPr>
              <a:t> | </a:t>
            </a:r>
            <a:r>
              <a:rPr lang="el-GR" altLang="en-US" sz="3200" baseline="-25000" dirty="0">
                <a:latin typeface="Times New Roman" panose="02020603050405020304" pitchFamily="18" charset="0"/>
                <a:ea typeface="Gungsuh" pitchFamily="2" charset="-127"/>
              </a:rPr>
              <a:t>ω</a:t>
            </a:r>
            <a:r>
              <a:rPr lang="en-US" altLang="zh-CN" sz="3200" baseline="-25000" dirty="0">
                <a:latin typeface="Times New Roman" panose="02020603050405020304" pitchFamily="18" charset="0"/>
                <a:ea typeface="Gungsuh" pitchFamily="2" charset="-127"/>
              </a:rPr>
              <a:t>= 0</a:t>
            </a:r>
            <a:endParaRPr lang="en-US" altLang="zh-CN" sz="3200" dirty="0">
              <a:latin typeface="Times New Roman" panose="02020603050405020304" pitchFamily="18" charset="0"/>
              <a:ea typeface="Gungsuh" pitchFamily="2" charset="-127"/>
            </a:endParaRPr>
          </a:p>
        </p:txBody>
      </p:sp>
      <p:sp>
        <p:nvSpPr>
          <p:cNvPr id="29698" name="标题 16385"/>
          <p:cNvSpPr>
            <a:spLocks noGrp="1"/>
          </p:cNvSpPr>
          <p:nvPr>
            <p:ph type="title"/>
          </p:nvPr>
        </p:nvSpPr>
        <p:spPr>
          <a:xfrm>
            <a:off x="695325" y="0"/>
            <a:ext cx="8855075" cy="1143000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7.1.2 Bounded Real Transfer Functions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16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charRg st="16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53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charRg st="53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90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charRg st="90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119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charRg st="119" end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146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07">
                                            <p:txEl>
                                              <p:charRg st="146" end="1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170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07">
                                            <p:txEl>
                                              <p:charRg st="170" end="2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214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07">
                                            <p:txEl>
                                              <p:charRg st="214" end="2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1" name="内容占位符 22530"/>
          <p:cNvSpPr>
            <a:spLocks noGrp="1"/>
          </p:cNvSpPr>
          <p:nvPr>
            <p:ph idx="1"/>
          </p:nvPr>
        </p:nvSpPr>
        <p:spPr>
          <a:xfrm>
            <a:off x="766763" y="1196975"/>
            <a:ext cx="7772400" cy="1371600"/>
          </a:xfrm>
          <a:ln/>
        </p:spPr>
        <p:txBody>
          <a:bodyPr wrap="square" lIns="91440" tIns="45720" rIns="91440" bIns="45720" anchor="t"/>
          <a:p>
            <a:r>
              <a:rPr lang="en-US" altLang="zh-CN" sz="3200" dirty="0">
                <a:latin typeface="Times New Roman" panose="02020603050405020304" pitchFamily="18" charset="0"/>
              </a:rPr>
              <a:t>Hence,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2532" name="对象 22531"/>
          <p:cNvGraphicFramePr>
            <a:graphicFrameLocks noChangeAspect="1"/>
          </p:cNvGraphicFramePr>
          <p:nvPr/>
        </p:nvGraphicFramePr>
        <p:xfrm>
          <a:off x="2640013" y="1628775"/>
          <a:ext cx="388620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" imgW="1586865" imgH="393700" progId="Equation.DSMT4">
                  <p:embed/>
                </p:oleObj>
              </mc:Choice>
              <mc:Fallback>
                <p:oleObj name="" r:id="rId1" imgW="1586865" imgH="3937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40013" y="1628775"/>
                        <a:ext cx="3886200" cy="963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矩形 22532"/>
          <p:cNvSpPr/>
          <p:nvPr/>
        </p:nvSpPr>
        <p:spPr>
          <a:xfrm>
            <a:off x="982663" y="2708275"/>
            <a:ext cx="541337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 a BR function for K≤±(1-</a:t>
            </a:r>
            <a:r>
              <a:rPr lang="el-GR" altLang="en-US" sz="3200" b="1" dirty="0">
                <a:solidFill>
                  <a:srgbClr val="3366CC"/>
                </a:solidFill>
                <a:latin typeface="Times New Roman" panose="02020603050405020304" pitchFamily="18" charset="0"/>
                <a:ea typeface="Gulim" pitchFamily="2" charset="-127"/>
              </a:rPr>
              <a:t>α</a:t>
            </a: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</a:t>
            </a:r>
            <a:endParaRPr lang="en-US" altLang="zh-CN" sz="3200" b="1" dirty="0">
              <a:solidFill>
                <a:srgbClr val="3366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4" name="文本框 22533"/>
          <p:cNvSpPr txBox="1"/>
          <p:nvPr/>
        </p:nvSpPr>
        <p:spPr>
          <a:xfrm>
            <a:off x="1055688" y="3502025"/>
            <a:ext cx="7559675" cy="15541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Plots of the magnitude function for </a:t>
            </a:r>
            <a:r>
              <a:rPr lang="el-GR" altLang="en-US" sz="3200" b="1" dirty="0">
                <a:solidFill>
                  <a:srgbClr val="3366CC"/>
                </a:solidFill>
                <a:latin typeface="Times New Roman" panose="02020603050405020304" pitchFamily="18" charset="0"/>
                <a:ea typeface="Gulim" pitchFamily="2" charset="-127"/>
              </a:rPr>
              <a:t>α</a:t>
            </a: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=±0.5 with values of K chosen to make H(z) a BR function are shown on the next page.</a:t>
            </a:r>
            <a:endParaRPr lang="en-US" altLang="zh-CN" sz="3200" b="1" dirty="0">
              <a:solidFill>
                <a:srgbClr val="3366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5" name="标题 16385"/>
          <p:cNvSpPr>
            <a:spLocks noGrp="1"/>
          </p:cNvSpPr>
          <p:nvPr>
            <p:ph type="title"/>
          </p:nvPr>
        </p:nvSpPr>
        <p:spPr>
          <a:xfrm>
            <a:off x="695325" y="0"/>
            <a:ext cx="8855075" cy="1143000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7.1.2 Bounded Real Transfer Functions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3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charRg st="0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34">
                                            <p:txEl>
                                              <p:charRg st="0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  <p:bldP spid="22533" grpId="0" build="p"/>
      <p:bldP spid="2253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5121"/>
          <p:cNvSpPr>
            <a:spLocks noGrp="1"/>
          </p:cNvSpPr>
          <p:nvPr>
            <p:ph type="title"/>
          </p:nvPr>
        </p:nvSpPr>
        <p:spPr>
          <a:xfrm>
            <a:off x="695325" y="0"/>
            <a:ext cx="10972800" cy="1143000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solidFill>
                  <a:srgbClr val="0033CC"/>
                </a:solidFill>
                <a:latin typeface="Times New Roman" panose="02020603050405020304" pitchFamily="18" charset="0"/>
              </a:rPr>
              <a:t>Types of Transfer Functions</a:t>
            </a:r>
            <a:endParaRPr lang="en-US" altLang="zh-CN" i="1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3" name="内容占位符 5122"/>
          <p:cNvSpPr>
            <a:spLocks noGrp="1"/>
          </p:cNvSpPr>
          <p:nvPr>
            <p:ph idx="1"/>
          </p:nvPr>
        </p:nvSpPr>
        <p:spPr>
          <a:xfrm>
            <a:off x="839788" y="1270000"/>
            <a:ext cx="8370887" cy="4343400"/>
          </a:xfrm>
          <a:ln/>
        </p:spPr>
        <p:txBody>
          <a:bodyPr wrap="square" lIns="91440" tIns="45720" rIns="91440" bIns="45720" anchor="t"/>
          <a:p>
            <a:r>
              <a:rPr lang="en-US" altLang="zh-CN" sz="3200" dirty="0">
                <a:latin typeface="Times New Roman" panose="02020603050405020304" pitchFamily="18" charset="0"/>
              </a:rPr>
              <a:t>The time-domain classification of a digital transfer function based on the length of its impulse response sequence: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	- Finite impulse response (FIR) transfer function.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	- Infinite impulse response (IIR) transfer function.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0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charRg st="0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116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charRg st="116" end="1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168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charRg st="168" end="2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555" name="图片 235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2663" y="1196975"/>
            <a:ext cx="4402137" cy="32400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6" name="图片 235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00" y="1196975"/>
            <a:ext cx="4225925" cy="31067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7" name="内容占位符 23556"/>
          <p:cNvSpPr>
            <a:spLocks noGrp="1"/>
          </p:cNvSpPr>
          <p:nvPr>
            <p:ph idx="1"/>
          </p:nvPr>
        </p:nvSpPr>
        <p:spPr>
          <a:xfrm>
            <a:off x="1847850" y="4652963"/>
            <a:ext cx="2941638" cy="685800"/>
          </a:xfrm>
          <a:ln/>
        </p:spPr>
        <p:txBody>
          <a:bodyPr wrap="square" lIns="91440" tIns="45720" rIns="91440" bIns="45720" anchor="t"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Lowpass filter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23558" name="文本框 23557"/>
          <p:cNvSpPr txBox="1"/>
          <p:nvPr/>
        </p:nvSpPr>
        <p:spPr>
          <a:xfrm>
            <a:off x="6527800" y="4725988"/>
            <a:ext cx="2808288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Highpass filter</a:t>
            </a:r>
            <a:endParaRPr lang="en-US" altLang="zh-CN" sz="3200" b="1" dirty="0">
              <a:solidFill>
                <a:srgbClr val="3366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9" name="标题 16385"/>
          <p:cNvSpPr>
            <a:spLocks noGrp="1"/>
          </p:cNvSpPr>
          <p:nvPr>
            <p:ph type="title"/>
          </p:nvPr>
        </p:nvSpPr>
        <p:spPr>
          <a:xfrm>
            <a:off x="695325" y="0"/>
            <a:ext cx="8855075" cy="1143000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7.1.2 Bounded Real Transfer Functions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2355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24577"/>
          <p:cNvSpPr>
            <a:spLocks noGrp="1"/>
          </p:cNvSpPr>
          <p:nvPr>
            <p:ph type="title"/>
          </p:nvPr>
        </p:nvSpPr>
        <p:spPr>
          <a:xfrm>
            <a:off x="622300" y="0"/>
            <a:ext cx="10972800" cy="1143000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7.1.3 Allpass Transfer Function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difficulty 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内容占位符 24578"/>
          <p:cNvSpPr>
            <a:spLocks noGrp="1"/>
          </p:cNvSpPr>
          <p:nvPr>
            <p:ph idx="1"/>
          </p:nvPr>
        </p:nvSpPr>
        <p:spPr>
          <a:xfrm>
            <a:off x="839788" y="1268413"/>
            <a:ext cx="8859837" cy="2286000"/>
          </a:xfrm>
          <a:ln/>
        </p:spPr>
        <p:txBody>
          <a:bodyPr wrap="square" lIns="91440" tIns="45720" rIns="91440" bIns="45720" anchor="t"/>
          <a:p>
            <a:r>
              <a:rPr lang="en-US" altLang="zh-CN" sz="3200" dirty="0">
                <a:latin typeface="Times New Roman" panose="02020603050405020304" pitchFamily="18" charset="0"/>
              </a:rPr>
              <a:t>The magnitude response of </a:t>
            </a:r>
            <a:r>
              <a:rPr lang="en-US" altLang="zh-CN" sz="32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allpass system</a:t>
            </a:r>
            <a:r>
              <a:rPr lang="en-US" altLang="zh-CN" sz="3200" dirty="0">
                <a:latin typeface="Times New Roman" panose="02020603050405020304" pitchFamily="18" charset="0"/>
              </a:rPr>
              <a:t> satisfies:  |A(e</a:t>
            </a:r>
            <a:r>
              <a:rPr lang="en-US" altLang="zh-CN" sz="3200" baseline="30000" dirty="0">
                <a:latin typeface="Times New Roman" panose="02020603050405020304" pitchFamily="18" charset="0"/>
              </a:rPr>
              <a:t>jω</a:t>
            </a:r>
            <a:r>
              <a:rPr lang="en-US" altLang="zh-CN" sz="3200" dirty="0">
                <a:latin typeface="Times New Roman" panose="02020603050405020304" pitchFamily="18" charset="0"/>
              </a:rPr>
              <a:t>)|</a:t>
            </a:r>
            <a:r>
              <a:rPr lang="en-US" altLang="zh-CN" sz="32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</a:rPr>
              <a:t>=1,for all ω.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The H(z) of a simple 1th-order allpass system is: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endParaRPr lang="zh-CN" altLang="en-US" sz="3200" dirty="0"/>
          </a:p>
        </p:txBody>
      </p:sp>
      <p:graphicFrame>
        <p:nvGraphicFramePr>
          <p:cNvPr id="24580" name="对象 24579"/>
          <p:cNvGraphicFramePr>
            <a:graphicFrameLocks noChangeAspect="1"/>
          </p:cNvGraphicFramePr>
          <p:nvPr/>
        </p:nvGraphicFramePr>
        <p:xfrm>
          <a:off x="2927350" y="2997200"/>
          <a:ext cx="32004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" imgW="942975" imgH="420370" progId="Equation.DSMT4">
                  <p:embed/>
                </p:oleObj>
              </mc:Choice>
              <mc:Fallback>
                <p:oleObj name="" r:id="rId1" imgW="942975" imgH="42037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27350" y="2997200"/>
                        <a:ext cx="3200400" cy="1123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1" name="组合 24580"/>
          <p:cNvGrpSpPr/>
          <p:nvPr/>
        </p:nvGrpSpPr>
        <p:grpSpPr>
          <a:xfrm>
            <a:off x="1127125" y="4221163"/>
            <a:ext cx="7391400" cy="1163637"/>
            <a:chOff x="0" y="0"/>
            <a:chExt cx="4656" cy="733"/>
          </a:xfrm>
        </p:grpSpPr>
        <p:sp>
          <p:nvSpPr>
            <p:cNvPr id="32773" name="文本框 24581"/>
            <p:cNvSpPr txBox="1"/>
            <p:nvPr/>
          </p:nvSpPr>
          <p:spPr>
            <a:xfrm>
              <a:off x="0" y="0"/>
              <a:ext cx="4656" cy="73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</a:pPr>
              <a:r>
                <a:rPr lang="en-US" altLang="zh-CN" sz="32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Where a is real, and               .</a:t>
              </a:r>
              <a:endPara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</a:pPr>
              <a:r>
                <a:rPr lang="en-US" altLang="zh-CN" sz="32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Or a is complex ,the H(z) should be:</a:t>
              </a:r>
              <a:endPara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2774" name="对象 24582"/>
            <p:cNvGraphicFramePr>
              <a:graphicFrameLocks noChangeAspect="1"/>
            </p:cNvGraphicFramePr>
            <p:nvPr/>
          </p:nvGraphicFramePr>
          <p:xfrm>
            <a:off x="2304" y="48"/>
            <a:ext cx="816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3" imgW="598170" imgH="254635" progId="Equation.3">
                    <p:embed/>
                  </p:oleObj>
                </mc:Choice>
                <mc:Fallback>
                  <p:oleObj name="" r:id="rId3" imgW="598170" imgH="254635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04" y="48"/>
                          <a:ext cx="816" cy="3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84" name="对象 24583"/>
          <p:cNvGraphicFramePr>
            <a:graphicFrameLocks noChangeAspect="1"/>
          </p:cNvGraphicFramePr>
          <p:nvPr/>
        </p:nvGraphicFramePr>
        <p:xfrm>
          <a:off x="3432175" y="5229225"/>
          <a:ext cx="32766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5" imgW="968375" imgH="420370" progId="Equation.DSMT4">
                  <p:embed/>
                </p:oleObj>
              </mc:Choice>
              <mc:Fallback>
                <p:oleObj name="" r:id="rId5" imgW="968375" imgH="42037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32175" y="5229225"/>
                        <a:ext cx="3276600" cy="1120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charRg st="0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76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charRg st="76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603" name="组合 25602"/>
          <p:cNvGrpSpPr/>
          <p:nvPr/>
        </p:nvGrpSpPr>
        <p:grpSpPr>
          <a:xfrm>
            <a:off x="1127125" y="1268413"/>
            <a:ext cx="7253288" cy="3032125"/>
            <a:chOff x="0" y="0"/>
            <a:chExt cx="11422" cy="4773"/>
          </a:xfrm>
        </p:grpSpPr>
        <p:pic>
          <p:nvPicPr>
            <p:cNvPr id="33794" name="图片 25603" descr="6-003"/>
            <p:cNvPicPr>
              <a:picLocks noChangeAspect="1"/>
            </p:cNvPicPr>
            <p:nvPr/>
          </p:nvPicPr>
          <p:blipFill>
            <a:blip r:embed="rId1">
              <a:lum bright="89993" contrast="90000"/>
            </a:blip>
            <a:srcRect l="12280" r="14035" b="14015"/>
            <a:stretch>
              <a:fillRect/>
            </a:stretch>
          </p:blipFill>
          <p:spPr>
            <a:xfrm>
              <a:off x="0" y="0"/>
              <a:ext cx="5897" cy="4773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</p:pic>
        <p:sp>
          <p:nvSpPr>
            <p:cNvPr id="33795" name="文本框 25604"/>
            <p:cNvSpPr txBox="1"/>
            <p:nvPr/>
          </p:nvSpPr>
          <p:spPr>
            <a:xfrm>
              <a:off x="6235" y="565"/>
              <a:ext cx="5187" cy="9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32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one real pole  </a:t>
              </a:r>
              <a:endParaRPr lang="zh-CN" altLang="en-US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5606" name="组合 25605"/>
          <p:cNvGrpSpPr/>
          <p:nvPr/>
        </p:nvGrpSpPr>
        <p:grpSpPr>
          <a:xfrm>
            <a:off x="3209925" y="2822575"/>
            <a:ext cx="6761163" cy="3225800"/>
            <a:chOff x="-456" y="13"/>
            <a:chExt cx="10648" cy="5080"/>
          </a:xfrm>
        </p:grpSpPr>
        <p:pic>
          <p:nvPicPr>
            <p:cNvPr id="33797" name="图片 25606" descr="6-004"/>
            <p:cNvPicPr>
              <a:picLocks noChangeAspect="1"/>
            </p:cNvPicPr>
            <p:nvPr/>
          </p:nvPicPr>
          <p:blipFill>
            <a:blip r:embed="rId2">
              <a:lum bright="53998" contrast="35999"/>
            </a:blip>
            <a:srcRect l="8333" r="10417" b="21898"/>
            <a:stretch>
              <a:fillRect/>
            </a:stretch>
          </p:blipFill>
          <p:spPr>
            <a:xfrm>
              <a:off x="4634" y="13"/>
              <a:ext cx="5558" cy="5080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</p:pic>
        <p:sp>
          <p:nvSpPr>
            <p:cNvPr id="33798" name="文本框 25607"/>
            <p:cNvSpPr txBox="1"/>
            <p:nvPr/>
          </p:nvSpPr>
          <p:spPr>
            <a:xfrm>
              <a:off x="-456" y="2495"/>
              <a:ext cx="5187" cy="9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32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Arial" panose="020B0604020202020204" pitchFamily="34" charset="0"/>
                </a:rPr>
                <a:t>one complex pole</a:t>
              </a:r>
              <a:r>
                <a:rPr lang="zh-CN" altLang="en-US" sz="3200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endParaRPr lang="zh-CN" altLang="en-US" sz="3200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3799" name="标题 24577"/>
          <p:cNvSpPr>
            <a:spLocks noGrp="1"/>
          </p:cNvSpPr>
          <p:nvPr>
            <p:ph type="title"/>
          </p:nvPr>
        </p:nvSpPr>
        <p:spPr>
          <a:xfrm>
            <a:off x="622300" y="0"/>
            <a:ext cx="10972800" cy="1143000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7.1.3 Allpass Transfer Function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difficulty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文本占位符 26626"/>
          <p:cNvSpPr>
            <a:spLocks noGrp="1"/>
          </p:cNvSpPr>
          <p:nvPr>
            <p:ph idx="1"/>
          </p:nvPr>
        </p:nvSpPr>
        <p:spPr>
          <a:xfrm>
            <a:off x="695325" y="1196975"/>
            <a:ext cx="11582400" cy="4906963"/>
          </a:xfrm>
          <a:ln/>
        </p:spPr>
        <p:txBody>
          <a:bodyPr wrap="square" lIns="91440" tIns="45720" rIns="91440" bIns="45720" anchor="t"/>
          <a:p>
            <a:r>
              <a:rPr lang="zh-CN" altLang="en-US" sz="3200" dirty="0">
                <a:latin typeface="Times New Roman" panose="02020603050405020304" pitchFamily="18" charset="0"/>
              </a:rPr>
              <a:t>Two order allpass transfer function 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pic>
        <p:nvPicPr>
          <p:cNvPr id="26628" name="图片 26627" descr="6-005"/>
          <p:cNvPicPr>
            <a:picLocks noChangeAspect="1"/>
          </p:cNvPicPr>
          <p:nvPr/>
        </p:nvPicPr>
        <p:blipFill>
          <a:blip r:embed="rId1"/>
          <a:srcRect l="3804" r="3889" b="17204"/>
          <a:stretch>
            <a:fillRect/>
          </a:stretch>
        </p:blipFill>
        <p:spPr>
          <a:xfrm>
            <a:off x="5664200" y="3213100"/>
            <a:ext cx="3505200" cy="2998788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</p:pic>
      <p:graphicFrame>
        <p:nvGraphicFramePr>
          <p:cNvPr id="26629" name="对象 26628"/>
          <p:cNvGraphicFramePr>
            <a:graphicFrameLocks noChangeAspect="1"/>
          </p:cNvGraphicFramePr>
          <p:nvPr/>
        </p:nvGraphicFramePr>
        <p:xfrm>
          <a:off x="2711450" y="1917700"/>
          <a:ext cx="50292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2" imgW="4013200" imgH="889000" progId="Equation.DSMT4">
                  <p:embed/>
                </p:oleObj>
              </mc:Choice>
              <mc:Fallback>
                <p:oleObj name="" r:id="rId2" imgW="4013200" imgH="8890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11450" y="1917700"/>
                        <a:ext cx="5029200" cy="11144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对象 26629"/>
          <p:cNvGraphicFramePr>
            <a:graphicFrameLocks noChangeAspect="1"/>
          </p:cNvGraphicFramePr>
          <p:nvPr/>
        </p:nvGraphicFramePr>
        <p:xfrm>
          <a:off x="3287713" y="3429000"/>
          <a:ext cx="15319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4" imgW="1350010" imgH="394970" progId="Equation.DSMT4">
                  <p:embed/>
                </p:oleObj>
              </mc:Choice>
              <mc:Fallback>
                <p:oleObj name="" r:id="rId4" imgW="1350010" imgH="39497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87713" y="3429000"/>
                        <a:ext cx="1531937" cy="4476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文本框 26630"/>
          <p:cNvSpPr txBox="1"/>
          <p:nvPr/>
        </p:nvSpPr>
        <p:spPr>
          <a:xfrm>
            <a:off x="1703388" y="3357563"/>
            <a:ext cx="1625600" cy="5778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ploes：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  <p:graphicFrame>
        <p:nvGraphicFramePr>
          <p:cNvPr id="26632" name="对象 26631"/>
          <p:cNvGraphicFramePr>
            <a:graphicFrameLocks noChangeAspect="1"/>
          </p:cNvGraphicFramePr>
          <p:nvPr/>
        </p:nvGraphicFramePr>
        <p:xfrm>
          <a:off x="3143250" y="4508500"/>
          <a:ext cx="23320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6" imgW="2017395" imgH="405765" progId="Equation.DSMT4">
                  <p:embed/>
                </p:oleObj>
              </mc:Choice>
              <mc:Fallback>
                <p:oleObj name="" r:id="rId6" imgW="2017395" imgH="405765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43250" y="4508500"/>
                        <a:ext cx="2332038" cy="4699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文本框 26632"/>
          <p:cNvSpPr txBox="1"/>
          <p:nvPr/>
        </p:nvSpPr>
        <p:spPr>
          <a:xfrm>
            <a:off x="1774825" y="4437063"/>
            <a:ext cx="2663825" cy="5794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zeros：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  <p:sp>
        <p:nvSpPr>
          <p:cNvPr id="34824" name="标题 24577"/>
          <p:cNvSpPr>
            <a:spLocks noGrp="1"/>
          </p:cNvSpPr>
          <p:nvPr>
            <p:ph type="title"/>
          </p:nvPr>
        </p:nvSpPr>
        <p:spPr>
          <a:xfrm>
            <a:off x="622300" y="0"/>
            <a:ext cx="10972800" cy="1143000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7.1.3 Allpass Transfer Function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difficulty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/>
      <p:bldP spid="266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1" name="内容占位符 27650"/>
          <p:cNvSpPr>
            <a:spLocks noGrp="1"/>
          </p:cNvSpPr>
          <p:nvPr>
            <p:ph idx="1"/>
          </p:nvPr>
        </p:nvSpPr>
        <p:spPr>
          <a:xfrm>
            <a:off x="766763" y="1196975"/>
            <a:ext cx="7772400" cy="1219200"/>
          </a:xfrm>
          <a:ln/>
        </p:spPr>
        <p:txBody>
          <a:bodyPr wrap="square" lIns="91440" tIns="45720" rIns="91440" bIns="45720" anchor="t"/>
          <a:p>
            <a:r>
              <a:rPr lang="en-US" altLang="zh-CN" sz="3200" dirty="0">
                <a:latin typeface="Times New Roman" panose="02020603050405020304" pitchFamily="18" charset="0"/>
              </a:rPr>
              <a:t>Generalize, the Mth-order allpass system is: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7652" name="对象 27651"/>
          <p:cNvGraphicFramePr>
            <a:graphicFrameLocks noChangeAspect="1"/>
          </p:cNvGraphicFramePr>
          <p:nvPr/>
        </p:nvGraphicFramePr>
        <p:xfrm>
          <a:off x="2927350" y="1844675"/>
          <a:ext cx="38322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" imgW="1402080" imgH="459105" progId="Equation.DSMT4">
                  <p:embed/>
                </p:oleObj>
              </mc:Choice>
              <mc:Fallback>
                <p:oleObj name="" r:id="rId1" imgW="1402080" imgH="459105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27350" y="1844675"/>
                        <a:ext cx="3832225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对象 27652"/>
          <p:cNvGraphicFramePr>
            <a:graphicFrameLocks noChangeAspect="1"/>
          </p:cNvGraphicFramePr>
          <p:nvPr/>
        </p:nvGraphicFramePr>
        <p:xfrm>
          <a:off x="2566988" y="3068638"/>
          <a:ext cx="6096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3" imgW="2311400" imgH="457200" progId="Equation.DSMT4">
                  <p:embed/>
                </p:oleObj>
              </mc:Choice>
              <mc:Fallback>
                <p:oleObj name="" r:id="rId3" imgW="2311400" imgH="4572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6988" y="3068638"/>
                        <a:ext cx="60960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文本框 27653"/>
          <p:cNvSpPr txBox="1"/>
          <p:nvPr/>
        </p:nvSpPr>
        <p:spPr>
          <a:xfrm>
            <a:off x="1271588" y="4221163"/>
            <a:ext cx="64008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we denote polynomial:</a:t>
            </a:r>
            <a:endParaRPr lang="en-US" altLang="zh-CN" sz="3200" b="1" dirty="0">
              <a:solidFill>
                <a:srgbClr val="3366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7655" name="对象 27654"/>
          <p:cNvGraphicFramePr>
            <a:graphicFrameLocks noChangeAspect="1"/>
          </p:cNvGraphicFramePr>
          <p:nvPr/>
        </p:nvGraphicFramePr>
        <p:xfrm>
          <a:off x="2279650" y="4797425"/>
          <a:ext cx="73914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5" imgW="2603500" imgH="228600" progId="Equation.DSMT4">
                  <p:embed/>
                </p:oleObj>
              </mc:Choice>
              <mc:Fallback>
                <p:oleObj name="" r:id="rId5" imgW="2603500" imgH="2286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79650" y="4797425"/>
                        <a:ext cx="7391400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文本框 27655"/>
          <p:cNvSpPr txBox="1"/>
          <p:nvPr/>
        </p:nvSpPr>
        <p:spPr>
          <a:xfrm>
            <a:off x="3124200" y="5638800"/>
            <a:ext cx="11430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So: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7657" name="对象 27656"/>
          <p:cNvGraphicFramePr>
            <a:graphicFrameLocks noChangeAspect="1"/>
          </p:cNvGraphicFramePr>
          <p:nvPr/>
        </p:nvGraphicFramePr>
        <p:xfrm>
          <a:off x="3935413" y="5302250"/>
          <a:ext cx="3429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7" imgW="1459865" imgH="457200" progId="Equation.DSMT4">
                  <p:embed/>
                </p:oleObj>
              </mc:Choice>
              <mc:Fallback>
                <p:oleObj name="" r:id="rId7" imgW="1459865" imgH="45720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35413" y="5302250"/>
                        <a:ext cx="34290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标题 24577"/>
          <p:cNvSpPr>
            <a:spLocks noGrp="1"/>
          </p:cNvSpPr>
          <p:nvPr>
            <p:ph type="title"/>
          </p:nvPr>
        </p:nvSpPr>
        <p:spPr>
          <a:xfrm>
            <a:off x="622300" y="0"/>
            <a:ext cx="10972800" cy="1143000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7.1.3 Allpass Transfer Function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difficulty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654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765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  <p:bldP spid="27654" grpId="0" build="p"/>
      <p:bldP spid="2765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5" name="内容占位符 28674"/>
          <p:cNvSpPr>
            <a:spLocks noGrp="1"/>
          </p:cNvSpPr>
          <p:nvPr>
            <p:ph idx="1"/>
          </p:nvPr>
        </p:nvSpPr>
        <p:spPr>
          <a:xfrm>
            <a:off x="766763" y="1196975"/>
            <a:ext cx="8545512" cy="2133600"/>
          </a:xfrm>
          <a:ln/>
        </p:spPr>
        <p:txBody>
          <a:bodyPr wrap="square" lIns="91440" tIns="45720" rIns="91440" bIns="45720" anchor="t"/>
          <a:p>
            <a:r>
              <a:rPr lang="en-US" altLang="zh-CN" sz="3200" dirty="0">
                <a:latin typeface="Times New Roman" panose="02020603050405020304" pitchFamily="18" charset="0"/>
              </a:rPr>
              <a:t>The numerator of a real-coefficient allpass transfer function is said to be the mirror-image polynomial of the denominator, and vice versa.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endParaRPr lang="en-US" altLang="zh-CN" sz="3200" dirty="0">
              <a:latin typeface="Times New Roman" panose="02020603050405020304" pitchFamily="18" charset="0"/>
            </a:endParaRPr>
          </a:p>
        </p:txBody>
      </p:sp>
      <p:grpSp>
        <p:nvGrpSpPr>
          <p:cNvPr id="28676" name="组合 28675"/>
          <p:cNvGrpSpPr/>
          <p:nvPr/>
        </p:nvGrpSpPr>
        <p:grpSpPr>
          <a:xfrm>
            <a:off x="766763" y="3286125"/>
            <a:ext cx="7559675" cy="1625600"/>
            <a:chOff x="0" y="0"/>
            <a:chExt cx="4762" cy="1024"/>
          </a:xfrm>
        </p:grpSpPr>
        <p:graphicFrame>
          <p:nvGraphicFramePr>
            <p:cNvPr id="36867" name="内容占位符 28676"/>
            <p:cNvGraphicFramePr>
              <a:graphicFrameLocks noGrp="1" noChangeAspect="1"/>
            </p:cNvGraphicFramePr>
            <p:nvPr>
              <p:ph sz="half" idx="4294967295"/>
            </p:nvPr>
          </p:nvGraphicFramePr>
          <p:xfrm>
            <a:off x="3085" y="0"/>
            <a:ext cx="771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1" imgW="447675" imgH="242570" progId="Equation.DSMT4">
                    <p:embed/>
                  </p:oleObj>
                </mc:Choice>
                <mc:Fallback>
                  <p:oleObj name="" r:id="rId1" imgW="447675" imgH="242570" progId="Equation.DSMT4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085" y="0"/>
                          <a:ext cx="771" cy="418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68" name="文本框 28677"/>
            <p:cNvSpPr txBox="1"/>
            <p:nvPr/>
          </p:nvSpPr>
          <p:spPr>
            <a:xfrm>
              <a:off x="0" y="45"/>
              <a:ext cx="4762" cy="9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20000"/>
                </a:spcBef>
                <a:buChar char="•"/>
              </a:pPr>
              <a:r>
                <a:rPr lang="en-US" altLang="zh-CN" sz="32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We shall use the notation                 to denote the </a:t>
              </a: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mirror-image polynomial</a:t>
              </a:r>
              <a:r>
                <a:rPr lang="en-US" altLang="zh-CN" sz="32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of a degree-</a:t>
              </a:r>
              <a:r>
                <a:rPr lang="en-US" altLang="zh-CN" sz="3200" b="1" i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sz="32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polynomial </a:t>
              </a:r>
              <a:r>
                <a:rPr lang="en-US" altLang="zh-CN" sz="3200" b="1" i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3200" b="1" i="1" baseline="-25000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sz="3200" b="1" i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(z)</a:t>
              </a:r>
              <a:r>
                <a:rPr lang="en-US" altLang="zh-CN" sz="32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, i.e.,</a:t>
              </a:r>
              <a:endPara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8679" name="对象 28678"/>
          <p:cNvGraphicFramePr>
            <a:graphicFrameLocks noChangeAspect="1"/>
          </p:cNvGraphicFramePr>
          <p:nvPr/>
        </p:nvGraphicFramePr>
        <p:xfrm>
          <a:off x="3287713" y="5302250"/>
          <a:ext cx="36671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3" imgW="1337310" imgH="241935" progId="Equation.DSMT4">
                  <p:embed/>
                </p:oleObj>
              </mc:Choice>
              <mc:Fallback>
                <p:oleObj name="" r:id="rId3" imgW="1337310" imgH="241935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7713" y="5302250"/>
                        <a:ext cx="3667125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标题 24577"/>
          <p:cNvSpPr>
            <a:spLocks noGrp="1"/>
          </p:cNvSpPr>
          <p:nvPr>
            <p:ph type="title"/>
          </p:nvPr>
        </p:nvSpPr>
        <p:spPr>
          <a:xfrm>
            <a:off x="622300" y="0"/>
            <a:ext cx="10972800" cy="1143000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7.1.3 Allpass Transfer Function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difficulty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0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charRg st="0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9" name="内容占位符 29698"/>
          <p:cNvSpPr>
            <a:spLocks noGrp="1"/>
          </p:cNvSpPr>
          <p:nvPr>
            <p:ph idx="1"/>
          </p:nvPr>
        </p:nvSpPr>
        <p:spPr>
          <a:xfrm>
            <a:off x="839788" y="1196975"/>
            <a:ext cx="7772400" cy="685800"/>
          </a:xfrm>
          <a:ln/>
        </p:spPr>
        <p:txBody>
          <a:bodyPr wrap="square" lIns="91440" tIns="45720" rIns="91440" bIns="45720" anchor="t"/>
          <a:p>
            <a:r>
              <a:rPr lang="en-US" altLang="zh-CN" sz="3200" dirty="0">
                <a:latin typeface="Times New Roman" panose="02020603050405020304" pitchFamily="18" charset="0"/>
              </a:rPr>
              <a:t>The expression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9700" name="对象 29699"/>
          <p:cNvGraphicFramePr>
            <a:graphicFrameLocks noChangeAspect="1"/>
          </p:cNvGraphicFramePr>
          <p:nvPr/>
        </p:nvGraphicFramePr>
        <p:xfrm>
          <a:off x="3216275" y="1701800"/>
          <a:ext cx="3581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" imgW="3581400" imgH="914400" progId="Equation.3">
                  <p:embed/>
                </p:oleObj>
              </mc:Choice>
              <mc:Fallback>
                <p:oleObj name="" r:id="rId1" imgW="3581400" imgH="9144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16275" y="1701800"/>
                        <a:ext cx="3581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文本框 29700"/>
          <p:cNvSpPr txBox="1"/>
          <p:nvPr/>
        </p:nvSpPr>
        <p:spPr>
          <a:xfrm>
            <a:off x="911225" y="2492375"/>
            <a:ext cx="8872538" cy="1555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implies that the poles and zeros of a real-coefficient allpass function exhibit mirror-image symmetry in the</a:t>
            </a:r>
            <a:r>
              <a:rPr lang="en-US" altLang="zh-CN" sz="3200" b="1" i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z</a:t>
            </a: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-plane.</a:t>
            </a:r>
            <a:endParaRPr lang="en-US" altLang="zh-CN" sz="3200" b="1" dirty="0">
              <a:solidFill>
                <a:srgbClr val="3366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9702" name="对象 29701"/>
          <p:cNvGraphicFramePr>
            <a:graphicFrameLocks noChangeAspect="1"/>
          </p:cNvGraphicFramePr>
          <p:nvPr/>
        </p:nvGraphicFramePr>
        <p:xfrm>
          <a:off x="982663" y="4292600"/>
          <a:ext cx="48006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3" imgW="6159500" imgH="1016000" progId="Equation.3">
                  <p:embed/>
                </p:oleObj>
              </mc:Choice>
              <mc:Fallback>
                <p:oleObj name="" r:id="rId3" imgW="6159500" imgH="10160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2663" y="4292600"/>
                        <a:ext cx="4800600" cy="792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3" name="图片 297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900" y="3502025"/>
            <a:ext cx="3813175" cy="2868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4" name="标题 24577"/>
          <p:cNvSpPr>
            <a:spLocks noGrp="1"/>
          </p:cNvSpPr>
          <p:nvPr>
            <p:ph type="title"/>
          </p:nvPr>
        </p:nvSpPr>
        <p:spPr>
          <a:xfrm>
            <a:off x="622300" y="0"/>
            <a:ext cx="10972800" cy="1143000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7.1.3 Allpass Transfer Function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difficulty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charRg st="0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charRg st="0" end="1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  <p:bldP spid="2970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3" name="内容占位符 30722"/>
          <p:cNvSpPr>
            <a:spLocks noGrp="1"/>
          </p:cNvSpPr>
          <p:nvPr>
            <p:ph idx="1"/>
          </p:nvPr>
        </p:nvSpPr>
        <p:spPr>
          <a:xfrm>
            <a:off x="766763" y="1268413"/>
            <a:ext cx="8396287" cy="762000"/>
          </a:xfrm>
          <a:ln/>
        </p:spPr>
        <p:txBody>
          <a:bodyPr wrap="square" lIns="91440" tIns="45720" rIns="91440" bIns="45720" anchor="t"/>
          <a:p>
            <a:r>
              <a:rPr lang="en-US" altLang="zh-CN" sz="3200" dirty="0">
                <a:latin typeface="Times New Roman" panose="02020603050405020304" pitchFamily="18" charset="0"/>
              </a:rPr>
              <a:t>To show that  |A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sz="3200" dirty="0">
                <a:latin typeface="Times New Roman" panose="02020603050405020304" pitchFamily="18" charset="0"/>
              </a:rPr>
              <a:t>(e</a:t>
            </a:r>
            <a:r>
              <a:rPr lang="en-US" altLang="zh-CN" sz="3200" baseline="30000" dirty="0">
                <a:latin typeface="Times New Roman" panose="02020603050405020304" pitchFamily="18" charset="0"/>
              </a:rPr>
              <a:t>j</a:t>
            </a:r>
            <a:r>
              <a:rPr lang="el-GR" altLang="en-US" sz="3200" baseline="30000" dirty="0">
                <a:latin typeface="Times New Roman" panose="02020603050405020304" pitchFamily="18" charset="0"/>
                <a:ea typeface="Gungsuh" pitchFamily="2" charset="-127"/>
              </a:rPr>
              <a:t>ω</a:t>
            </a:r>
            <a:r>
              <a:rPr lang="en-US" altLang="zh-CN" sz="3200" dirty="0">
                <a:latin typeface="Times New Roman" panose="02020603050405020304" pitchFamily="18" charset="0"/>
                <a:ea typeface="Gungsuh" pitchFamily="2" charset="-127"/>
              </a:rPr>
              <a:t>)|=1</a:t>
            </a:r>
            <a:r>
              <a:rPr lang="en-US" altLang="zh-CN" sz="3200" dirty="0">
                <a:latin typeface="Times New Roman" panose="02020603050405020304" pitchFamily="18" charset="0"/>
              </a:rPr>
              <a:t> we observe that: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endParaRPr lang="zh-CN" altLang="en-US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0724" name="对象 30723"/>
          <p:cNvGraphicFramePr>
            <a:graphicFrameLocks noChangeAspect="1"/>
          </p:cNvGraphicFramePr>
          <p:nvPr/>
        </p:nvGraphicFramePr>
        <p:xfrm>
          <a:off x="2927350" y="1917700"/>
          <a:ext cx="3532188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" imgW="3505200" imgH="889000" progId="Equation.DSMT4">
                  <p:embed/>
                </p:oleObj>
              </mc:Choice>
              <mc:Fallback>
                <p:oleObj name="" r:id="rId1" imgW="3505200" imgH="8890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27350" y="1917700"/>
                        <a:ext cx="3532188" cy="895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文本框 30724"/>
          <p:cNvSpPr txBox="1"/>
          <p:nvPr/>
        </p:nvSpPr>
        <p:spPr>
          <a:xfrm>
            <a:off x="839788" y="2997200"/>
            <a:ext cx="4319587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  <a:buChar char="•"/>
            </a:pP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Therefore:</a:t>
            </a:r>
            <a:endParaRPr lang="en-US" altLang="zh-CN" sz="3200" b="1" dirty="0">
              <a:solidFill>
                <a:srgbClr val="3366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0726" name="对象 30725"/>
          <p:cNvGraphicFramePr>
            <a:graphicFrameLocks noChangeAspect="1"/>
          </p:cNvGraphicFramePr>
          <p:nvPr/>
        </p:nvGraphicFramePr>
        <p:xfrm>
          <a:off x="2206625" y="3644900"/>
          <a:ext cx="6172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3" imgW="6172200" imgH="889000" progId="Equation.DSMT4">
                  <p:embed/>
                </p:oleObj>
              </mc:Choice>
              <mc:Fallback>
                <p:oleObj name="" r:id="rId3" imgW="6172200" imgH="8890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6625" y="3644900"/>
                        <a:ext cx="61722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文本框 30726"/>
          <p:cNvSpPr txBox="1"/>
          <p:nvPr/>
        </p:nvSpPr>
        <p:spPr>
          <a:xfrm>
            <a:off x="982663" y="4581525"/>
            <a:ext cx="69850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Hence:</a:t>
            </a:r>
            <a:endParaRPr lang="en-US" altLang="zh-CN" sz="3200" b="1" dirty="0">
              <a:solidFill>
                <a:srgbClr val="3366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0728" name="对象 30727"/>
          <p:cNvGraphicFramePr>
            <a:graphicFrameLocks noChangeAspect="1"/>
          </p:cNvGraphicFramePr>
          <p:nvPr/>
        </p:nvGraphicFramePr>
        <p:xfrm>
          <a:off x="2495550" y="5302250"/>
          <a:ext cx="57912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5" imgW="6159500" imgH="698500" progId="Equation.DSMT4">
                  <p:embed/>
                </p:oleObj>
              </mc:Choice>
              <mc:Fallback>
                <p:oleObj name="" r:id="rId5" imgW="6159500" imgH="6985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5550" y="5302250"/>
                        <a:ext cx="5791200" cy="657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标题 24577"/>
          <p:cNvSpPr>
            <a:spLocks noGrp="1"/>
          </p:cNvSpPr>
          <p:nvPr>
            <p:ph type="title"/>
          </p:nvPr>
        </p:nvSpPr>
        <p:spPr>
          <a:xfrm>
            <a:off x="622300" y="0"/>
            <a:ext cx="10972800" cy="1143000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7.1.3 Allpass Transfer Function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difficulty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72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  <p:bldP spid="30725" grpId="0" build="p"/>
      <p:bldP spid="3072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7" name="内容占位符 31746"/>
          <p:cNvSpPr>
            <a:spLocks noGrp="1"/>
          </p:cNvSpPr>
          <p:nvPr>
            <p:ph idx="1"/>
          </p:nvPr>
        </p:nvSpPr>
        <p:spPr>
          <a:xfrm>
            <a:off x="839788" y="1196975"/>
            <a:ext cx="7772400" cy="4114800"/>
          </a:xfrm>
          <a:ln/>
        </p:spPr>
        <p:txBody>
          <a:bodyPr wrap="square" lIns="91440" tIns="45720" rIns="91440" bIns="45720" anchor="t"/>
          <a:p>
            <a:pPr marL="609600" indent="-609600"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Properties: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AutoNum type="arabicParenBoth"/>
            </a:pPr>
            <a:r>
              <a:rPr lang="en-US" altLang="zh-CN" sz="3200" dirty="0">
                <a:latin typeface="Times New Roman" panose="02020603050405020304" pitchFamily="18" charset="0"/>
              </a:rPr>
              <a:t>A causal stable real-coefficient allpass transfer function is a lossless bounded real (LBR) function or, equivalently, a causal stable allpass filter is a lossless structure.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AutoNum type="arabicParenBoth"/>
            </a:pPr>
            <a:r>
              <a:rPr lang="en-US" altLang="zh-CN" sz="3200" dirty="0">
                <a:latin typeface="Times New Roman" panose="02020603050405020304" pitchFamily="18" charset="0"/>
              </a:rPr>
              <a:t>The magnitude function of a stable allpass function </a:t>
            </a:r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</a:rPr>
              <a:t>z</a:t>
            </a:r>
            <a:r>
              <a:rPr lang="en-US" altLang="zh-CN" sz="3200" dirty="0">
                <a:latin typeface="Times New Roman" panose="02020603050405020304" pitchFamily="18" charset="0"/>
              </a:rPr>
              <a:t>) satisfies: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1748" name="对象 31747"/>
          <p:cNvGraphicFramePr>
            <a:graphicFrameLocks noChangeAspect="1"/>
          </p:cNvGraphicFramePr>
          <p:nvPr/>
        </p:nvGraphicFramePr>
        <p:xfrm>
          <a:off x="6816725" y="4725988"/>
          <a:ext cx="3124200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" imgW="3365500" imgH="1600200" progId="Equation.3">
                  <p:embed/>
                </p:oleObj>
              </mc:Choice>
              <mc:Fallback>
                <p:oleObj name="" r:id="rId1" imgW="3365500" imgH="16002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16725" y="4725988"/>
                        <a:ext cx="3124200" cy="1484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标题 24577"/>
          <p:cNvSpPr>
            <a:spLocks noGrp="1"/>
          </p:cNvSpPr>
          <p:nvPr>
            <p:ph type="title"/>
          </p:nvPr>
        </p:nvSpPr>
        <p:spPr>
          <a:xfrm>
            <a:off x="622300" y="0"/>
            <a:ext cx="10972800" cy="1143000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7.1.3 Allpass Transfer Function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difficulty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12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charRg st="12" end="1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187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charRg st="187" end="2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1" name="内容占位符 32770"/>
          <p:cNvSpPr>
            <a:spLocks noGrp="1"/>
          </p:cNvSpPr>
          <p:nvPr>
            <p:ph idx="1"/>
          </p:nvPr>
        </p:nvSpPr>
        <p:spPr>
          <a:xfrm>
            <a:off x="911225" y="1196975"/>
            <a:ext cx="8624888" cy="1143000"/>
          </a:xfrm>
          <a:ln/>
        </p:spPr>
        <p:txBody>
          <a:bodyPr wrap="square" lIns="91440" tIns="45720" rIns="91440" bIns="45720" anchor="t"/>
          <a:p>
            <a:pPr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(3)  Let </a:t>
            </a:r>
            <a:r>
              <a:rPr lang="el-GR" altLang="en-US" sz="3200" dirty="0">
                <a:latin typeface="Microsoft Sans Serif" panose="020B0604020202020204" pitchFamily="2" charset="0"/>
              </a:rPr>
              <a:t>τ</a:t>
            </a:r>
            <a:r>
              <a:rPr lang="en-US" altLang="zh-CN" sz="3200" baseline="-25000" dirty="0">
                <a:latin typeface="Microsoft Sans Serif" panose="020B0604020202020204" pitchFamily="2" charset="0"/>
              </a:rPr>
              <a:t>g</a:t>
            </a:r>
            <a:r>
              <a:rPr lang="en-US" altLang="zh-CN" sz="3200" dirty="0">
                <a:latin typeface="Microsoft Sans Serif" panose="020B0604020202020204" pitchFamily="2" charset="0"/>
                <a:ea typeface="Gungsuh" pitchFamily="2" charset="-127"/>
              </a:rPr>
              <a:t>(</a:t>
            </a:r>
            <a:r>
              <a:rPr lang="el-GR" altLang="en-US" sz="3200" dirty="0">
                <a:latin typeface="Microsoft Sans Serif" panose="020B0604020202020204" pitchFamily="2" charset="0"/>
                <a:ea typeface="Gungsuh" pitchFamily="2" charset="-127"/>
              </a:rPr>
              <a:t>ω</a:t>
            </a:r>
            <a:r>
              <a:rPr lang="en-US" altLang="zh-CN" sz="3200" dirty="0">
                <a:latin typeface="Microsoft Sans Serif" panose="020B0604020202020204" pitchFamily="2" charset="0"/>
                <a:ea typeface="Gungsuh" pitchFamily="2" charset="-127"/>
              </a:rPr>
              <a:t>)</a:t>
            </a:r>
            <a:r>
              <a:rPr lang="en-US" altLang="zh-CN" sz="3200" dirty="0">
                <a:latin typeface="Times New Roman" panose="02020603050405020304" pitchFamily="18" charset="0"/>
              </a:rPr>
              <a:t> denote the group delay function of an allpass filter </a:t>
            </a:r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</a:rPr>
              <a:t>z</a:t>
            </a:r>
            <a:r>
              <a:rPr lang="en-US" altLang="zh-CN" sz="3200" dirty="0">
                <a:latin typeface="Times New Roman" panose="02020603050405020304" pitchFamily="18" charset="0"/>
              </a:rPr>
              <a:t>), i.e.,</a:t>
            </a:r>
            <a:endParaRPr lang="zh-CN" altLang="en-US" sz="3200" dirty="0">
              <a:latin typeface="Times New Roman" panose="02020603050405020304" pitchFamily="18" charset="0"/>
            </a:endParaRPr>
          </a:p>
          <a:p>
            <a:endParaRPr lang="zh-CN" altLang="en-US" sz="3200" dirty="0"/>
          </a:p>
        </p:txBody>
      </p:sp>
      <p:graphicFrame>
        <p:nvGraphicFramePr>
          <p:cNvPr id="32772" name="对象 32771"/>
          <p:cNvGraphicFramePr>
            <a:graphicFrameLocks noChangeAspect="1"/>
          </p:cNvGraphicFramePr>
          <p:nvPr/>
        </p:nvGraphicFramePr>
        <p:xfrm>
          <a:off x="3287713" y="2420938"/>
          <a:ext cx="29622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" imgW="1324610" imgH="394970" progId="Equation.DSMT4">
                  <p:embed/>
                </p:oleObj>
              </mc:Choice>
              <mc:Fallback>
                <p:oleObj name="" r:id="rId1" imgW="1324610" imgH="39497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87713" y="2420938"/>
                        <a:ext cx="2962275" cy="882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文本框 32772"/>
          <p:cNvSpPr txBox="1"/>
          <p:nvPr/>
        </p:nvSpPr>
        <p:spPr>
          <a:xfrm>
            <a:off x="1127125" y="3502025"/>
            <a:ext cx="8721725" cy="2041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unwrapped phase function </a:t>
            </a:r>
            <a:r>
              <a:rPr lang="el-GR" altLang="en-US" sz="3200" b="1" dirty="0">
                <a:solidFill>
                  <a:srgbClr val="3366CC"/>
                </a:solidFill>
                <a:latin typeface="Gulim" pitchFamily="2" charset="-127"/>
                <a:ea typeface="Gulim" pitchFamily="2" charset="-127"/>
              </a:rPr>
              <a:t>θ</a:t>
            </a:r>
            <a:r>
              <a:rPr lang="en-US" altLang="zh-CN" sz="3200" b="1" baseline="-25000" dirty="0">
                <a:solidFill>
                  <a:srgbClr val="3366CC"/>
                </a:solidFill>
                <a:latin typeface="Gulim" pitchFamily="2" charset="-127"/>
                <a:ea typeface="Gulim" pitchFamily="2" charset="-127"/>
              </a:rPr>
              <a:t>c</a:t>
            </a:r>
            <a:r>
              <a:rPr lang="en-US" altLang="zh-CN" sz="3200" b="1" dirty="0">
                <a:solidFill>
                  <a:srgbClr val="3366CC"/>
                </a:solidFill>
                <a:latin typeface="Gulim" pitchFamily="2" charset="-127"/>
                <a:ea typeface="Gulim" pitchFamily="2" charset="-127"/>
              </a:rPr>
              <a:t>(</a:t>
            </a:r>
            <a:r>
              <a:rPr lang="el-GR" altLang="en-US" sz="3200" b="1" dirty="0">
                <a:solidFill>
                  <a:srgbClr val="3366CC"/>
                </a:solidFill>
                <a:latin typeface="Gungsuh" pitchFamily="2" charset="-127"/>
                <a:ea typeface="Gungsuh" pitchFamily="2" charset="-127"/>
              </a:rPr>
              <a:t>ω</a:t>
            </a:r>
            <a:r>
              <a:rPr lang="en-US" altLang="zh-CN" sz="3200" b="1" dirty="0">
                <a:solidFill>
                  <a:srgbClr val="3366CC"/>
                </a:solidFill>
                <a:latin typeface="Gungsuh" pitchFamily="2" charset="-127"/>
                <a:ea typeface="Gungsuh" pitchFamily="2" charset="-127"/>
              </a:rPr>
              <a:t>)</a:t>
            </a: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of a stable allpass function is a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monotonically decreasing function</a:t>
            </a: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of </a:t>
            </a:r>
            <a:r>
              <a:rPr lang="en-US" altLang="zh-CN" sz="3200" b="1" dirty="0">
                <a:solidFill>
                  <a:srgbClr val="3366CC"/>
                </a:solidFill>
                <a:latin typeface="Symbol" panose="05050102010706020507" pitchFamily="2" charset="2"/>
                <a:ea typeface="宋体" panose="02010600030101010101" pitchFamily="2" charset="-122"/>
              </a:rPr>
              <a:t>w</a:t>
            </a: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so that </a:t>
            </a:r>
            <a:r>
              <a:rPr lang="el-GR" altLang="en-US" sz="3200" b="1" dirty="0">
                <a:solidFill>
                  <a:srgbClr val="3366CC"/>
                </a:solidFill>
                <a:latin typeface="Microsoft Sans Serif" panose="020B0604020202020204" pitchFamily="2" charset="0"/>
                <a:ea typeface="宋体" panose="02010600030101010101" pitchFamily="2" charset="-122"/>
              </a:rPr>
              <a:t>τ</a:t>
            </a:r>
            <a:r>
              <a:rPr lang="en-US" altLang="zh-CN" sz="3200" b="1" baseline="-25000" dirty="0">
                <a:solidFill>
                  <a:srgbClr val="3366CC"/>
                </a:solidFill>
                <a:latin typeface="Microsoft Sans Serif" panose="020B0604020202020204" pitchFamily="2" charset="0"/>
                <a:ea typeface="宋体" panose="02010600030101010101" pitchFamily="2" charset="-122"/>
              </a:rPr>
              <a:t>g</a:t>
            </a:r>
            <a:r>
              <a:rPr lang="en-US" altLang="zh-CN" sz="3200" b="1" dirty="0">
                <a:solidFill>
                  <a:srgbClr val="3366CC"/>
                </a:solidFill>
                <a:latin typeface="Microsoft Sans Serif" panose="020B0604020202020204" pitchFamily="2" charset="0"/>
                <a:ea typeface="Gungsuh" pitchFamily="2" charset="-127"/>
              </a:rPr>
              <a:t>(</a:t>
            </a:r>
            <a:r>
              <a:rPr lang="el-GR" altLang="en-US" sz="3200" b="1" dirty="0">
                <a:solidFill>
                  <a:srgbClr val="3366CC"/>
                </a:solidFill>
                <a:latin typeface="Microsoft Sans Serif" panose="020B0604020202020204" pitchFamily="2" charset="0"/>
                <a:ea typeface="Gungsuh" pitchFamily="2" charset="-127"/>
              </a:rPr>
              <a:t>ω</a:t>
            </a:r>
            <a:r>
              <a:rPr lang="en-US" altLang="zh-CN" sz="3200" b="1" dirty="0">
                <a:solidFill>
                  <a:srgbClr val="3366CC"/>
                </a:solidFill>
                <a:latin typeface="Microsoft Sans Serif" panose="020B0604020202020204" pitchFamily="2" charset="0"/>
                <a:ea typeface="Gungsuh" pitchFamily="2" charset="-127"/>
              </a:rPr>
              <a:t>)</a:t>
            </a: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is </a:t>
            </a:r>
            <a:r>
              <a:rPr lang="en-US" altLang="zh-CN" sz="3200" b="1" i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everywhere positive</a:t>
            </a: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in the range 0 &lt; </a:t>
            </a:r>
            <a:r>
              <a:rPr lang="en-US" altLang="zh-CN" sz="3200" b="1" dirty="0">
                <a:solidFill>
                  <a:srgbClr val="3366CC"/>
                </a:solidFill>
                <a:latin typeface="Symbol" panose="05050102010706020507" pitchFamily="2" charset="2"/>
                <a:ea typeface="宋体" panose="02010600030101010101" pitchFamily="2" charset="-122"/>
              </a:rPr>
              <a:t>w</a:t>
            </a: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&lt; </a:t>
            </a:r>
            <a:r>
              <a:rPr lang="en-US" altLang="zh-CN" sz="3200" b="1" dirty="0">
                <a:solidFill>
                  <a:srgbClr val="3366CC"/>
                </a:solidFill>
                <a:latin typeface="Symbol" panose="05050102010706020507" pitchFamily="2" charset="2"/>
                <a:ea typeface="宋体" panose="02010600030101010101" pitchFamily="2" charset="-122"/>
              </a:rPr>
              <a:t>p.</a:t>
            </a:r>
            <a:endParaRPr lang="en-US" altLang="zh-CN" sz="3200" b="1" dirty="0">
              <a:solidFill>
                <a:srgbClr val="3366CC"/>
              </a:solidFill>
              <a:latin typeface="Symbol" panose="05050102010706020507" pitchFamily="2" charset="2"/>
              <a:ea typeface="宋体" panose="02010600030101010101" pitchFamily="2" charset="-122"/>
            </a:endParaRPr>
          </a:p>
        </p:txBody>
      </p:sp>
      <p:sp>
        <p:nvSpPr>
          <p:cNvPr id="40964" name="标题 24577"/>
          <p:cNvSpPr>
            <a:spLocks noGrp="1"/>
          </p:cNvSpPr>
          <p:nvPr>
            <p:ph type="title"/>
          </p:nvPr>
        </p:nvSpPr>
        <p:spPr>
          <a:xfrm>
            <a:off x="622300" y="0"/>
            <a:ext cx="10972800" cy="1143000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7.1.3 Allpass Transfer Function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difficulty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0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charRg st="0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charRg st="0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773">
                                            <p:txEl>
                                              <p:charRg st="0" end="1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  <p:bldP spid="3277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6145"/>
          <p:cNvSpPr>
            <a:spLocks noGrp="1"/>
          </p:cNvSpPr>
          <p:nvPr>
            <p:ph type="title"/>
          </p:nvPr>
        </p:nvSpPr>
        <p:spPr>
          <a:xfrm>
            <a:off x="695325" y="0"/>
            <a:ext cx="10972800" cy="1143000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solidFill>
                  <a:srgbClr val="0033CC"/>
                </a:solidFill>
                <a:latin typeface="Times New Roman" panose="02020603050405020304" pitchFamily="18" charset="0"/>
              </a:rPr>
              <a:t>Types of Transfer Functions</a:t>
            </a:r>
            <a:endParaRPr lang="en-US" altLang="zh-CN" i="1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内容占位符 6146"/>
          <p:cNvSpPr>
            <a:spLocks noGrp="1"/>
          </p:cNvSpPr>
          <p:nvPr>
            <p:ph idx="1"/>
          </p:nvPr>
        </p:nvSpPr>
        <p:spPr>
          <a:xfrm>
            <a:off x="911225" y="1196975"/>
            <a:ext cx="8416925" cy="4495800"/>
          </a:xfrm>
          <a:ln/>
        </p:spPr>
        <p:txBody>
          <a:bodyPr wrap="square" lIns="91440" tIns="45720" rIns="91440" bIns="45720" anchor="t"/>
          <a:p>
            <a:r>
              <a:rPr lang="en-US" altLang="zh-CN" sz="3200" dirty="0">
                <a:latin typeface="Times New Roman" panose="02020603050405020304" pitchFamily="18" charset="0"/>
              </a:rPr>
              <a:t>In the case of digital transfer functions with frequency-selective frequency responses, there are two types of  classifications: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(1) Classification based on the shape of the magnitude function |H(e</a:t>
            </a:r>
            <a:r>
              <a:rPr lang="en-US" altLang="zh-CN" sz="3200" baseline="30000" dirty="0">
                <a:latin typeface="Times New Roman" panose="02020603050405020304" pitchFamily="18" charset="0"/>
              </a:rPr>
              <a:t>i</a:t>
            </a:r>
            <a:r>
              <a:rPr lang="en-US" altLang="zh-CN" sz="3200" baseline="30000" dirty="0">
                <a:latin typeface="Times New Roman" panose="02020603050405020304" pitchFamily="18" charset="0"/>
                <a:sym typeface="Symbol" panose="05050102010706020507" pitchFamily="2" charset="2"/>
              </a:rPr>
              <a:t>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2" charset="2"/>
              </a:rPr>
              <a:t>)|.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(2) Classification based on the form of the phase function θ(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2" charset="2"/>
              </a:rPr>
              <a:t></a:t>
            </a:r>
            <a:r>
              <a:rPr lang="en-US" altLang="zh-CN" sz="3200" dirty="0">
                <a:latin typeface="Times New Roman" panose="02020603050405020304" pitchFamily="18" charset="0"/>
              </a:rPr>
              <a:t>).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0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charRg st="0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29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charRg st="129" end="2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204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charRg st="204" end="2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33793"/>
          <p:cNvSpPr>
            <a:spLocks noGrp="1"/>
          </p:cNvSpPr>
          <p:nvPr>
            <p:ph type="title"/>
          </p:nvPr>
        </p:nvSpPr>
        <p:spPr>
          <a:xfrm>
            <a:off x="839788" y="0"/>
            <a:ext cx="10972800" cy="1143000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Application of allpass system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difficulty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33795" name="内容占位符 33794"/>
          <p:cNvSpPr>
            <a:spLocks noGrp="1"/>
          </p:cNvSpPr>
          <p:nvPr>
            <p:ph idx="1"/>
          </p:nvPr>
        </p:nvSpPr>
        <p:spPr>
          <a:xfrm>
            <a:off x="1055688" y="1196975"/>
            <a:ext cx="7772400" cy="5029200"/>
          </a:xfrm>
          <a:ln/>
        </p:spPr>
        <p:txBody>
          <a:bodyPr wrap="square" lIns="91440" tIns="45720" rIns="91440" bIns="45720" anchor="t"/>
          <a:p>
            <a:r>
              <a:rPr lang="en-US" altLang="zh-CN" sz="3200" dirty="0">
                <a:latin typeface="Times New Roman" panose="02020603050405020304" pitchFamily="18" charset="0"/>
              </a:rPr>
              <a:t>Any causal stable system can be denoted as: H(z)=H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min</a:t>
            </a:r>
            <a:r>
              <a:rPr lang="en-US" altLang="zh-CN" sz="3200" dirty="0">
                <a:latin typeface="Times New Roman" panose="02020603050405020304" pitchFamily="18" charset="0"/>
              </a:rPr>
              <a:t>(z)A(z)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Where H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min</a:t>
            </a:r>
            <a:r>
              <a:rPr lang="en-US" altLang="zh-CN" sz="3200" dirty="0">
                <a:latin typeface="Times New Roman" panose="02020603050405020304" pitchFamily="18" charset="0"/>
              </a:rPr>
              <a:t>(z) is a minimum phase-delay system.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Use allpass system to help design stable filters.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Use allpass system to help design linear phase system.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A simple example.(P313,Fig7.7)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0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charRg st="0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61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charRg st="61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108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charRg st="108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158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charRg st="158" end="2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213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charRg st="213" end="2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34817"/>
          <p:cNvSpPr>
            <a:spLocks noGrp="1"/>
          </p:cNvSpPr>
          <p:nvPr>
            <p:ph type="title"/>
          </p:nvPr>
        </p:nvSpPr>
        <p:spPr>
          <a:xfrm>
            <a:off x="982663" y="0"/>
            <a:ext cx="8905875" cy="1143000"/>
          </a:xfrm>
          <a:ln/>
        </p:spPr>
        <p:txBody>
          <a:bodyPr wrap="square" lIns="91440" tIns="45720" rIns="91440" bIns="45720" anchor="ctr"/>
          <a:p>
            <a:r>
              <a:rPr lang="zh-CN" altLang="en-US" i="1" dirty="0">
                <a:latin typeface="Times New Roman" panose="02020603050405020304" pitchFamily="18" charset="0"/>
              </a:rPr>
              <a:t>7.2 </a:t>
            </a:r>
            <a:r>
              <a:rPr lang="en-US" altLang="zh-CN" i="1" dirty="0">
                <a:latin typeface="Times New Roman" panose="02020603050405020304" pitchFamily="18" charset="0"/>
              </a:rPr>
              <a:t>Transfer Function Classification Based on Phase Characteristic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  <p:sp>
        <p:nvSpPr>
          <p:cNvPr id="43010" name="文本占位符 34818"/>
          <p:cNvSpPr>
            <a:spLocks noGrp="1"/>
          </p:cNvSpPr>
          <p:nvPr>
            <p:ph idx="1"/>
          </p:nvPr>
        </p:nvSpPr>
        <p:spPr>
          <a:xfrm>
            <a:off x="982663" y="1196975"/>
            <a:ext cx="7772400" cy="4322763"/>
          </a:xfrm>
          <a:ln/>
        </p:spPr>
        <p:txBody>
          <a:bodyPr wrap="square" lIns="91440" tIns="45720" rIns="91440" bIns="45720" anchor="t"/>
          <a:p>
            <a:pPr>
              <a:buNone/>
            </a:pPr>
            <a:r>
              <a:rPr lang="zh-CN" altLang="en-US" sz="3200" dirty="0">
                <a:latin typeface="Times New Roman" panose="02020603050405020304" pitchFamily="18" charset="0"/>
              </a:rPr>
              <a:t>1、The phase delay will cause the change of signal waveform</a:t>
            </a:r>
            <a:endParaRPr lang="zh-CN" alt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4820" name="组合 34819"/>
          <p:cNvGrpSpPr/>
          <p:nvPr/>
        </p:nvGrpSpPr>
        <p:grpSpPr>
          <a:xfrm>
            <a:off x="5418138" y="1827213"/>
            <a:ext cx="3657600" cy="4191000"/>
            <a:chOff x="0" y="0"/>
            <a:chExt cx="2304" cy="2640"/>
          </a:xfrm>
        </p:grpSpPr>
        <p:sp>
          <p:nvSpPr>
            <p:cNvPr id="43012" name="直接连接符 34820"/>
            <p:cNvSpPr/>
            <p:nvPr/>
          </p:nvSpPr>
          <p:spPr>
            <a:xfrm>
              <a:off x="0" y="0"/>
              <a:ext cx="0" cy="26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13" name="直接连接符 34821"/>
            <p:cNvSpPr/>
            <p:nvPr/>
          </p:nvSpPr>
          <p:spPr>
            <a:xfrm>
              <a:off x="384" y="48"/>
              <a:ext cx="0" cy="25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14" name="直接连接符 34822"/>
            <p:cNvSpPr/>
            <p:nvPr/>
          </p:nvSpPr>
          <p:spPr>
            <a:xfrm>
              <a:off x="1536" y="0"/>
              <a:ext cx="48" cy="25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15" name="直接连接符 34823"/>
            <p:cNvSpPr/>
            <p:nvPr/>
          </p:nvSpPr>
          <p:spPr>
            <a:xfrm>
              <a:off x="1920" y="0"/>
              <a:ext cx="0" cy="25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16" name="直接连接符 34824"/>
            <p:cNvSpPr/>
            <p:nvPr/>
          </p:nvSpPr>
          <p:spPr>
            <a:xfrm>
              <a:off x="768" y="0"/>
              <a:ext cx="0" cy="25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17" name="直接连接符 34825"/>
            <p:cNvSpPr/>
            <p:nvPr/>
          </p:nvSpPr>
          <p:spPr>
            <a:xfrm>
              <a:off x="1152" y="0"/>
              <a:ext cx="0" cy="25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18" name="直接连接符 34826"/>
            <p:cNvSpPr/>
            <p:nvPr/>
          </p:nvSpPr>
          <p:spPr>
            <a:xfrm>
              <a:off x="2304" y="0"/>
              <a:ext cx="0" cy="25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4828" name="组合 34827"/>
          <p:cNvGrpSpPr/>
          <p:nvPr/>
        </p:nvGrpSpPr>
        <p:grpSpPr>
          <a:xfrm>
            <a:off x="4203700" y="1819275"/>
            <a:ext cx="6484938" cy="1447800"/>
            <a:chOff x="-53" y="0"/>
            <a:chExt cx="4085" cy="912"/>
          </a:xfrm>
        </p:grpSpPr>
        <p:sp>
          <p:nvSpPr>
            <p:cNvPr id="43020" name="直接连接符 34828"/>
            <p:cNvSpPr/>
            <p:nvPr/>
          </p:nvSpPr>
          <p:spPr>
            <a:xfrm flipV="1">
              <a:off x="336" y="0"/>
              <a:ext cx="0" cy="91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21" name="直接连接符 34829"/>
            <p:cNvSpPr/>
            <p:nvPr/>
          </p:nvSpPr>
          <p:spPr>
            <a:xfrm>
              <a:off x="336" y="528"/>
              <a:ext cx="326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22" name="未知"/>
            <p:cNvSpPr/>
            <p:nvPr/>
          </p:nvSpPr>
          <p:spPr>
            <a:xfrm>
              <a:off x="336" y="240"/>
              <a:ext cx="2832" cy="528"/>
            </a:xfrm>
            <a:custGeom>
              <a:avLst/>
              <a:gdLst/>
              <a:ahLst/>
              <a:cxnLst/>
              <a:pathLst>
                <a:path w="2832" h="528">
                  <a:moveTo>
                    <a:pt x="0" y="528"/>
                  </a:moveTo>
                  <a:cubicBezTo>
                    <a:pt x="128" y="288"/>
                    <a:pt x="256" y="48"/>
                    <a:pt x="384" y="48"/>
                  </a:cubicBezTo>
                  <a:cubicBezTo>
                    <a:pt x="512" y="48"/>
                    <a:pt x="640" y="528"/>
                    <a:pt x="768" y="528"/>
                  </a:cubicBezTo>
                  <a:cubicBezTo>
                    <a:pt x="896" y="528"/>
                    <a:pt x="1024" y="48"/>
                    <a:pt x="1152" y="48"/>
                  </a:cubicBezTo>
                  <a:cubicBezTo>
                    <a:pt x="1280" y="48"/>
                    <a:pt x="1408" y="528"/>
                    <a:pt x="1536" y="528"/>
                  </a:cubicBezTo>
                  <a:cubicBezTo>
                    <a:pt x="1664" y="528"/>
                    <a:pt x="1792" y="48"/>
                    <a:pt x="1920" y="48"/>
                  </a:cubicBezTo>
                  <a:cubicBezTo>
                    <a:pt x="2048" y="48"/>
                    <a:pt x="2176" y="528"/>
                    <a:pt x="2304" y="528"/>
                  </a:cubicBezTo>
                  <a:cubicBezTo>
                    <a:pt x="2432" y="528"/>
                    <a:pt x="2600" y="96"/>
                    <a:pt x="2688" y="48"/>
                  </a:cubicBezTo>
                  <a:cubicBezTo>
                    <a:pt x="2776" y="0"/>
                    <a:pt x="2776" y="192"/>
                    <a:pt x="2832" y="24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3023" name="文本框 34831"/>
            <p:cNvSpPr txBox="1"/>
            <p:nvPr/>
          </p:nvSpPr>
          <p:spPr>
            <a:xfrm>
              <a:off x="3311" y="643"/>
              <a:ext cx="5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时间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24" name="文本框 34832"/>
            <p:cNvSpPr txBox="1"/>
            <p:nvPr/>
          </p:nvSpPr>
          <p:spPr>
            <a:xfrm>
              <a:off x="-53" y="144"/>
              <a:ext cx="293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幅度</a:t>
              </a:r>
              <a:endParaRPr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25" name="文本框 34833"/>
            <p:cNvSpPr txBox="1"/>
            <p:nvPr/>
          </p:nvSpPr>
          <p:spPr>
            <a:xfrm>
              <a:off x="3216" y="230"/>
              <a:ext cx="8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原始信号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4835" name="组合 34834"/>
          <p:cNvGrpSpPr/>
          <p:nvPr/>
        </p:nvGrpSpPr>
        <p:grpSpPr>
          <a:xfrm>
            <a:off x="4287838" y="3305175"/>
            <a:ext cx="6248400" cy="1549400"/>
            <a:chOff x="0" y="0"/>
            <a:chExt cx="3936" cy="976"/>
          </a:xfrm>
        </p:grpSpPr>
        <p:sp>
          <p:nvSpPr>
            <p:cNvPr id="43027" name="直接连接符 34835"/>
            <p:cNvSpPr/>
            <p:nvPr/>
          </p:nvSpPr>
          <p:spPr>
            <a:xfrm>
              <a:off x="336" y="528"/>
              <a:ext cx="326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28" name="直接连接符 34836"/>
            <p:cNvSpPr/>
            <p:nvPr/>
          </p:nvSpPr>
          <p:spPr>
            <a:xfrm flipV="1">
              <a:off x="336" y="0"/>
              <a:ext cx="0" cy="91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29" name="未知"/>
            <p:cNvSpPr/>
            <p:nvPr/>
          </p:nvSpPr>
          <p:spPr>
            <a:xfrm>
              <a:off x="336" y="248"/>
              <a:ext cx="2880" cy="520"/>
            </a:xfrm>
            <a:custGeom>
              <a:avLst/>
              <a:gdLst/>
              <a:ahLst/>
              <a:cxnLst/>
              <a:pathLst>
                <a:path w="2880" h="520">
                  <a:moveTo>
                    <a:pt x="0" y="280"/>
                  </a:moveTo>
                  <a:cubicBezTo>
                    <a:pt x="48" y="140"/>
                    <a:pt x="96" y="0"/>
                    <a:pt x="192" y="40"/>
                  </a:cubicBezTo>
                  <a:cubicBezTo>
                    <a:pt x="288" y="80"/>
                    <a:pt x="448" y="520"/>
                    <a:pt x="576" y="520"/>
                  </a:cubicBezTo>
                  <a:cubicBezTo>
                    <a:pt x="704" y="520"/>
                    <a:pt x="832" y="40"/>
                    <a:pt x="960" y="40"/>
                  </a:cubicBezTo>
                  <a:cubicBezTo>
                    <a:pt x="1088" y="40"/>
                    <a:pt x="1224" y="520"/>
                    <a:pt x="1344" y="520"/>
                  </a:cubicBezTo>
                  <a:cubicBezTo>
                    <a:pt x="1464" y="520"/>
                    <a:pt x="1552" y="40"/>
                    <a:pt x="1680" y="40"/>
                  </a:cubicBezTo>
                  <a:cubicBezTo>
                    <a:pt x="1808" y="40"/>
                    <a:pt x="1976" y="520"/>
                    <a:pt x="2112" y="520"/>
                  </a:cubicBezTo>
                  <a:cubicBezTo>
                    <a:pt x="2248" y="520"/>
                    <a:pt x="2368" y="40"/>
                    <a:pt x="2496" y="40"/>
                  </a:cubicBezTo>
                  <a:cubicBezTo>
                    <a:pt x="2624" y="40"/>
                    <a:pt x="2808" y="424"/>
                    <a:pt x="2880" y="520"/>
                  </a:cubicBezTo>
                </a:path>
              </a:pathLst>
            </a:custGeom>
            <a:noFill/>
            <a:ln w="38100" cap="flat" cmpd="sng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3030" name="文本框 34838"/>
            <p:cNvSpPr txBox="1"/>
            <p:nvPr/>
          </p:nvSpPr>
          <p:spPr>
            <a:xfrm>
              <a:off x="3311" y="726"/>
              <a:ext cx="5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时间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31" name="文本框 34839"/>
            <p:cNvSpPr txBox="1"/>
            <p:nvPr/>
          </p:nvSpPr>
          <p:spPr>
            <a:xfrm>
              <a:off x="0" y="192"/>
              <a:ext cx="240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幅度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32" name="文本框 34840"/>
            <p:cNvSpPr txBox="1"/>
            <p:nvPr/>
          </p:nvSpPr>
          <p:spPr>
            <a:xfrm>
              <a:off x="3264" y="240"/>
              <a:ext cx="67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相移90</a:t>
              </a:r>
              <a:r>
                <a:rPr lang="en-US" altLang="zh-CN" sz="2000" b="1" baseline="30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lang="en-US" altLang="zh-CN" sz="20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3033" name="直接连接符 34842"/>
          <p:cNvSpPr/>
          <p:nvPr/>
        </p:nvSpPr>
        <p:spPr>
          <a:xfrm flipV="1">
            <a:off x="4821238" y="4800600"/>
            <a:ext cx="0" cy="1447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txBody>
          <a:bodyPr anchor="t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34" name="直接连接符 34843"/>
          <p:cNvSpPr/>
          <p:nvPr/>
        </p:nvSpPr>
        <p:spPr>
          <a:xfrm>
            <a:off x="4821238" y="5562600"/>
            <a:ext cx="51054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txBody>
          <a:bodyPr anchor="t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35" name="未知"/>
          <p:cNvSpPr/>
          <p:nvPr/>
        </p:nvSpPr>
        <p:spPr>
          <a:xfrm>
            <a:off x="4821238" y="5181600"/>
            <a:ext cx="4978400" cy="838200"/>
          </a:xfrm>
          <a:custGeom>
            <a:avLst/>
            <a:gdLst/>
            <a:ahLst/>
            <a:cxnLst/>
            <a:pathLst>
              <a:path w="3136" h="528">
                <a:moveTo>
                  <a:pt x="0" y="0"/>
                </a:moveTo>
                <a:cubicBezTo>
                  <a:pt x="128" y="240"/>
                  <a:pt x="256" y="480"/>
                  <a:pt x="384" y="480"/>
                </a:cubicBezTo>
                <a:cubicBezTo>
                  <a:pt x="512" y="480"/>
                  <a:pt x="640" y="0"/>
                  <a:pt x="768" y="0"/>
                </a:cubicBezTo>
                <a:cubicBezTo>
                  <a:pt x="896" y="0"/>
                  <a:pt x="1024" y="480"/>
                  <a:pt x="1152" y="480"/>
                </a:cubicBezTo>
                <a:cubicBezTo>
                  <a:pt x="1280" y="480"/>
                  <a:pt x="1408" y="0"/>
                  <a:pt x="1536" y="0"/>
                </a:cubicBezTo>
                <a:cubicBezTo>
                  <a:pt x="1664" y="0"/>
                  <a:pt x="1792" y="480"/>
                  <a:pt x="1920" y="480"/>
                </a:cubicBezTo>
                <a:cubicBezTo>
                  <a:pt x="2048" y="480"/>
                  <a:pt x="2176" y="0"/>
                  <a:pt x="2304" y="0"/>
                </a:cubicBezTo>
                <a:cubicBezTo>
                  <a:pt x="2432" y="0"/>
                  <a:pt x="2600" y="432"/>
                  <a:pt x="2688" y="480"/>
                </a:cubicBezTo>
                <a:cubicBezTo>
                  <a:pt x="2776" y="528"/>
                  <a:pt x="3136" y="144"/>
                  <a:pt x="2832" y="288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3036" name="文本框 34845"/>
          <p:cNvSpPr txBox="1"/>
          <p:nvPr/>
        </p:nvSpPr>
        <p:spPr>
          <a:xfrm>
            <a:off x="9698038" y="5715000"/>
            <a:ext cx="914400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时间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37" name="文本框 34846"/>
          <p:cNvSpPr txBox="1"/>
          <p:nvPr/>
        </p:nvSpPr>
        <p:spPr>
          <a:xfrm>
            <a:off x="4287838" y="5013325"/>
            <a:ext cx="381000" cy="701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幅度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38" name="文本框 34847"/>
          <p:cNvSpPr txBox="1"/>
          <p:nvPr/>
        </p:nvSpPr>
        <p:spPr>
          <a:xfrm>
            <a:off x="9469438" y="5105400"/>
            <a:ext cx="1295400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相移 180</a:t>
            </a:r>
            <a:r>
              <a:rPr lang="en-US" altLang="zh-CN" sz="20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endParaRPr lang="en-US" altLang="zh-CN" sz="2000" b="1" baseline="30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内容占位符 35841"/>
          <p:cNvSpPr>
            <a:spLocks noGrp="1"/>
          </p:cNvSpPr>
          <p:nvPr>
            <p:ph idx="1"/>
          </p:nvPr>
        </p:nvSpPr>
        <p:spPr>
          <a:xfrm>
            <a:off x="1055688" y="260350"/>
            <a:ext cx="8153400" cy="609600"/>
          </a:xfrm>
          <a:ln/>
        </p:spPr>
        <p:txBody>
          <a:bodyPr wrap="square" lIns="91440" tIns="45720" rIns="91440" bIns="45720" anchor="t"/>
          <a:p>
            <a:pPr>
              <a:lnSpc>
                <a:spcPct val="80000"/>
              </a:lnSpc>
              <a:buNone/>
            </a:pPr>
            <a:r>
              <a:rPr lang="zh-CN" altLang="en-US" sz="3200" dirty="0">
                <a:latin typeface="Times New Roman" panose="02020603050405020304" pitchFamily="18" charset="0"/>
              </a:rPr>
              <a:t>2、The nonlinearity of system phase delay will cause the  signal distortion</a:t>
            </a:r>
            <a:endParaRPr lang="zh-CN" alt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5843" name="对象 35842"/>
          <p:cNvGraphicFramePr>
            <a:graphicFrameLocks noChangeAspect="1"/>
          </p:cNvGraphicFramePr>
          <p:nvPr/>
        </p:nvGraphicFramePr>
        <p:xfrm>
          <a:off x="4484688" y="2133600"/>
          <a:ext cx="23399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" imgW="1041400" imgH="393700" progId="Equation.3">
                  <p:embed/>
                </p:oleObj>
              </mc:Choice>
              <mc:Fallback>
                <p:oleObj name="" r:id="rId1" imgW="1041400" imgH="3937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84688" y="2133600"/>
                        <a:ext cx="2339975" cy="882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44" name="组合 35843"/>
          <p:cNvGrpSpPr/>
          <p:nvPr/>
        </p:nvGrpSpPr>
        <p:grpSpPr>
          <a:xfrm>
            <a:off x="6743700" y="2708275"/>
            <a:ext cx="2590800" cy="1920875"/>
            <a:chOff x="0" y="0"/>
            <a:chExt cx="1632" cy="1210"/>
          </a:xfrm>
        </p:grpSpPr>
        <p:sp>
          <p:nvSpPr>
            <p:cNvPr id="44036" name="直接连接符 35844"/>
            <p:cNvSpPr/>
            <p:nvPr/>
          </p:nvSpPr>
          <p:spPr>
            <a:xfrm>
              <a:off x="240" y="0"/>
              <a:ext cx="0" cy="96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triangle" w="med" len="lg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37" name="直接连接符 35845"/>
            <p:cNvSpPr/>
            <p:nvPr/>
          </p:nvSpPr>
          <p:spPr>
            <a:xfrm>
              <a:off x="240" y="960"/>
              <a:ext cx="13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38" name="直接连接符 35846"/>
            <p:cNvSpPr/>
            <p:nvPr/>
          </p:nvSpPr>
          <p:spPr>
            <a:xfrm>
              <a:off x="240" y="480"/>
              <a:ext cx="1152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39" name="直接连接符 35847"/>
            <p:cNvSpPr/>
            <p:nvPr/>
          </p:nvSpPr>
          <p:spPr>
            <a:xfrm flipV="1">
              <a:off x="624" y="480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0" name="直接连接符 35848"/>
            <p:cNvSpPr/>
            <p:nvPr/>
          </p:nvSpPr>
          <p:spPr>
            <a:xfrm flipV="1">
              <a:off x="1104" y="480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1" name="文本框 35849"/>
            <p:cNvSpPr txBox="1"/>
            <p:nvPr/>
          </p:nvSpPr>
          <p:spPr>
            <a:xfrm>
              <a:off x="576" y="960"/>
              <a:ext cx="72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f1        f2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2" name="文本框 35850"/>
            <p:cNvSpPr txBox="1"/>
            <p:nvPr/>
          </p:nvSpPr>
          <p:spPr>
            <a:xfrm>
              <a:off x="1392" y="960"/>
              <a:ext cx="19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3" name="文本框 35851"/>
            <p:cNvSpPr txBox="1"/>
            <p:nvPr/>
          </p:nvSpPr>
          <p:spPr>
            <a:xfrm>
              <a:off x="0" y="240"/>
              <a:ext cx="240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时延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5853" name="组合 35852"/>
          <p:cNvGrpSpPr/>
          <p:nvPr/>
        </p:nvGrpSpPr>
        <p:grpSpPr>
          <a:xfrm>
            <a:off x="6745288" y="4630738"/>
            <a:ext cx="2895600" cy="1935162"/>
            <a:chOff x="0" y="0"/>
            <a:chExt cx="1824" cy="1219"/>
          </a:xfrm>
        </p:grpSpPr>
        <p:sp>
          <p:nvSpPr>
            <p:cNvPr id="44045" name="直接连接符 35853"/>
            <p:cNvSpPr/>
            <p:nvPr/>
          </p:nvSpPr>
          <p:spPr>
            <a:xfrm>
              <a:off x="240" y="0"/>
              <a:ext cx="0" cy="96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triangle" w="med" len="lg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6" name="直接连接符 35854"/>
            <p:cNvSpPr/>
            <p:nvPr/>
          </p:nvSpPr>
          <p:spPr>
            <a:xfrm>
              <a:off x="240" y="960"/>
              <a:ext cx="13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7" name="未知"/>
            <p:cNvSpPr/>
            <p:nvPr/>
          </p:nvSpPr>
          <p:spPr>
            <a:xfrm>
              <a:off x="240" y="336"/>
              <a:ext cx="1248" cy="720"/>
            </a:xfrm>
            <a:custGeom>
              <a:avLst/>
              <a:gdLst/>
              <a:ahLst/>
              <a:cxnLst/>
              <a:pathLst>
                <a:path w="1248" h="720">
                  <a:moveTo>
                    <a:pt x="0" y="528"/>
                  </a:moveTo>
                  <a:cubicBezTo>
                    <a:pt x="92" y="520"/>
                    <a:pt x="184" y="512"/>
                    <a:pt x="288" y="432"/>
                  </a:cubicBezTo>
                  <a:cubicBezTo>
                    <a:pt x="392" y="352"/>
                    <a:pt x="464" y="0"/>
                    <a:pt x="624" y="48"/>
                  </a:cubicBezTo>
                  <a:cubicBezTo>
                    <a:pt x="784" y="96"/>
                    <a:pt x="1136" y="592"/>
                    <a:pt x="1248" y="72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4048" name="直接连接符 35856"/>
            <p:cNvSpPr/>
            <p:nvPr/>
          </p:nvSpPr>
          <p:spPr>
            <a:xfrm flipV="1">
              <a:off x="624" y="624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9" name="直接连接符 35857"/>
            <p:cNvSpPr/>
            <p:nvPr/>
          </p:nvSpPr>
          <p:spPr>
            <a:xfrm flipV="1">
              <a:off x="1104" y="576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50" name="文本框 35858"/>
            <p:cNvSpPr txBox="1"/>
            <p:nvPr/>
          </p:nvSpPr>
          <p:spPr>
            <a:xfrm>
              <a:off x="576" y="969"/>
              <a:ext cx="72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f1        f2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51" name="文本框 35859"/>
            <p:cNvSpPr txBox="1"/>
            <p:nvPr/>
          </p:nvSpPr>
          <p:spPr>
            <a:xfrm>
              <a:off x="1632" y="921"/>
              <a:ext cx="19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52" name="矩形 35860"/>
            <p:cNvSpPr/>
            <p:nvPr/>
          </p:nvSpPr>
          <p:spPr>
            <a:xfrm>
              <a:off x="0" y="240"/>
              <a:ext cx="240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时延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5862" name="组合 35861"/>
          <p:cNvGrpSpPr/>
          <p:nvPr/>
        </p:nvGrpSpPr>
        <p:grpSpPr>
          <a:xfrm>
            <a:off x="1343025" y="2781300"/>
            <a:ext cx="2971800" cy="1920875"/>
            <a:chOff x="0" y="0"/>
            <a:chExt cx="1872" cy="1210"/>
          </a:xfrm>
        </p:grpSpPr>
        <p:sp>
          <p:nvSpPr>
            <p:cNvPr id="44054" name="直接连接符 35862"/>
            <p:cNvSpPr/>
            <p:nvPr/>
          </p:nvSpPr>
          <p:spPr>
            <a:xfrm>
              <a:off x="480" y="0"/>
              <a:ext cx="0" cy="96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triangle" w="med" len="lg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55" name="直接连接符 35863"/>
            <p:cNvSpPr/>
            <p:nvPr/>
          </p:nvSpPr>
          <p:spPr>
            <a:xfrm>
              <a:off x="480" y="960"/>
              <a:ext cx="13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56" name="直接连接符 35864"/>
            <p:cNvSpPr/>
            <p:nvPr/>
          </p:nvSpPr>
          <p:spPr>
            <a:xfrm flipV="1">
              <a:off x="480" y="192"/>
              <a:ext cx="1056" cy="768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57" name="直接连接符 35865"/>
            <p:cNvSpPr/>
            <p:nvPr/>
          </p:nvSpPr>
          <p:spPr>
            <a:xfrm>
              <a:off x="480" y="384"/>
              <a:ext cx="76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58" name="直接连接符 35866"/>
            <p:cNvSpPr/>
            <p:nvPr/>
          </p:nvSpPr>
          <p:spPr>
            <a:xfrm>
              <a:off x="1248" y="384"/>
              <a:ext cx="0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59" name="直接连接符 35867"/>
            <p:cNvSpPr/>
            <p:nvPr/>
          </p:nvSpPr>
          <p:spPr>
            <a:xfrm>
              <a:off x="480" y="720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60" name="直接连接符 35868"/>
            <p:cNvSpPr/>
            <p:nvPr/>
          </p:nvSpPr>
          <p:spPr>
            <a:xfrm>
              <a:off x="816" y="72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61" name="文本框 35869"/>
            <p:cNvSpPr txBox="1"/>
            <p:nvPr/>
          </p:nvSpPr>
          <p:spPr>
            <a:xfrm>
              <a:off x="726" y="952"/>
              <a:ext cx="72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f1        f2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62" name="文本框 35870"/>
            <p:cNvSpPr txBox="1"/>
            <p:nvPr/>
          </p:nvSpPr>
          <p:spPr>
            <a:xfrm>
              <a:off x="1632" y="960"/>
              <a:ext cx="19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63" name="文本框 35871"/>
            <p:cNvSpPr txBox="1"/>
            <p:nvPr/>
          </p:nvSpPr>
          <p:spPr>
            <a:xfrm>
              <a:off x="0" y="96"/>
              <a:ext cx="57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2" charset="2"/>
                </a:rPr>
                <a:t>()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5873" name="组合 35872"/>
          <p:cNvGrpSpPr/>
          <p:nvPr/>
        </p:nvGrpSpPr>
        <p:grpSpPr>
          <a:xfrm>
            <a:off x="1343025" y="4581525"/>
            <a:ext cx="2971800" cy="1935163"/>
            <a:chOff x="0" y="0"/>
            <a:chExt cx="1872" cy="1219"/>
          </a:xfrm>
        </p:grpSpPr>
        <p:sp>
          <p:nvSpPr>
            <p:cNvPr id="44065" name="直接连接符 35873"/>
            <p:cNvSpPr/>
            <p:nvPr/>
          </p:nvSpPr>
          <p:spPr>
            <a:xfrm>
              <a:off x="480" y="0"/>
              <a:ext cx="0" cy="96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triangle" w="med" len="lg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66" name="直接连接符 35874"/>
            <p:cNvSpPr/>
            <p:nvPr/>
          </p:nvSpPr>
          <p:spPr>
            <a:xfrm>
              <a:off x="480" y="960"/>
              <a:ext cx="13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67" name="未知"/>
            <p:cNvSpPr/>
            <p:nvPr/>
          </p:nvSpPr>
          <p:spPr>
            <a:xfrm>
              <a:off x="480" y="192"/>
              <a:ext cx="1200" cy="768"/>
            </a:xfrm>
            <a:custGeom>
              <a:avLst/>
              <a:gdLst/>
              <a:ahLst/>
              <a:cxnLst/>
              <a:pathLst>
                <a:path w="1440" h="776">
                  <a:moveTo>
                    <a:pt x="0" y="776"/>
                  </a:moveTo>
                  <a:cubicBezTo>
                    <a:pt x="136" y="760"/>
                    <a:pt x="272" y="744"/>
                    <a:pt x="432" y="632"/>
                  </a:cubicBezTo>
                  <a:cubicBezTo>
                    <a:pt x="592" y="520"/>
                    <a:pt x="824" y="208"/>
                    <a:pt x="960" y="104"/>
                  </a:cubicBezTo>
                  <a:cubicBezTo>
                    <a:pt x="1096" y="0"/>
                    <a:pt x="1168" y="8"/>
                    <a:pt x="1248" y="8"/>
                  </a:cubicBezTo>
                  <a:cubicBezTo>
                    <a:pt x="1328" y="8"/>
                    <a:pt x="1384" y="56"/>
                    <a:pt x="1440" y="104"/>
                  </a:cubicBezTo>
                </a:path>
              </a:pathLst>
            </a:custGeom>
            <a:noFill/>
            <a:ln w="38100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4068" name="直接连接符 35876"/>
            <p:cNvSpPr/>
            <p:nvPr/>
          </p:nvSpPr>
          <p:spPr>
            <a:xfrm>
              <a:off x="480" y="288"/>
              <a:ext cx="76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69" name="直接连接符 35877"/>
            <p:cNvSpPr/>
            <p:nvPr/>
          </p:nvSpPr>
          <p:spPr>
            <a:xfrm>
              <a:off x="1248" y="288"/>
              <a:ext cx="0" cy="6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70" name="直接连接符 35878"/>
            <p:cNvSpPr/>
            <p:nvPr/>
          </p:nvSpPr>
          <p:spPr>
            <a:xfrm>
              <a:off x="480" y="816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71" name="直接连接符 35879"/>
            <p:cNvSpPr/>
            <p:nvPr/>
          </p:nvSpPr>
          <p:spPr>
            <a:xfrm>
              <a:off x="816" y="816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72" name="文本框 35880"/>
            <p:cNvSpPr txBox="1"/>
            <p:nvPr/>
          </p:nvSpPr>
          <p:spPr>
            <a:xfrm>
              <a:off x="720" y="969"/>
              <a:ext cx="72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f1        f2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73" name="文本框 35881"/>
            <p:cNvSpPr txBox="1"/>
            <p:nvPr/>
          </p:nvSpPr>
          <p:spPr>
            <a:xfrm>
              <a:off x="1632" y="960"/>
              <a:ext cx="19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74" name="文本框 35882"/>
            <p:cNvSpPr txBox="1"/>
            <p:nvPr/>
          </p:nvSpPr>
          <p:spPr>
            <a:xfrm>
              <a:off x="0" y="144"/>
              <a:ext cx="57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2" charset="2"/>
                </a:rPr>
                <a:t>()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5884" name="矩形 35883"/>
          <p:cNvSpPr/>
          <p:nvPr/>
        </p:nvSpPr>
        <p:spPr>
          <a:xfrm>
            <a:off x="1200150" y="1196975"/>
            <a:ext cx="7632700" cy="10668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Time delay of signal is depended on system</a:t>
            </a:r>
            <a:endParaRPr lang="zh-CN" altLang="en-US" sz="32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phase characteristic</a:t>
            </a:r>
            <a:endParaRPr lang="zh-CN" altLang="en-US" sz="32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charRg st="0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charRg st="0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uild="p"/>
      <p:bldP spid="3588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文本占位符 36865"/>
          <p:cNvSpPr>
            <a:spLocks noGrp="1"/>
          </p:cNvSpPr>
          <p:nvPr>
            <p:ph idx="1"/>
          </p:nvPr>
        </p:nvSpPr>
        <p:spPr>
          <a:xfrm>
            <a:off x="911225" y="331788"/>
            <a:ext cx="7775575" cy="533400"/>
          </a:xfrm>
          <a:ln/>
        </p:spPr>
        <p:txBody>
          <a:bodyPr wrap="square" lIns="91440" tIns="45720" rIns="91440" bIns="45720" anchor="t"/>
          <a:p>
            <a:pPr>
              <a:lnSpc>
                <a:spcPct val="80000"/>
              </a:lnSpc>
              <a:buNone/>
            </a:pPr>
            <a:r>
              <a:rPr lang="zh-CN" altLang="en-US" sz="3200" dirty="0">
                <a:latin typeface="Times New Roman" panose="02020603050405020304" pitchFamily="18" charset="0"/>
              </a:rPr>
              <a:t>3、If we ignore the phase information, then</a:t>
            </a:r>
            <a:endParaRPr lang="zh-CN" alt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6867" name="组合 36866"/>
          <p:cNvGrpSpPr/>
          <p:nvPr/>
        </p:nvGrpSpPr>
        <p:grpSpPr>
          <a:xfrm>
            <a:off x="7391400" y="1143000"/>
            <a:ext cx="2819400" cy="1981200"/>
            <a:chOff x="0" y="0"/>
            <a:chExt cx="1776" cy="1248"/>
          </a:xfrm>
        </p:grpSpPr>
        <p:sp>
          <p:nvSpPr>
            <p:cNvPr id="45059" name="直接连接符 36867"/>
            <p:cNvSpPr/>
            <p:nvPr/>
          </p:nvSpPr>
          <p:spPr>
            <a:xfrm>
              <a:off x="0" y="624"/>
              <a:ext cx="17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60" name="直接连接符 36868"/>
            <p:cNvSpPr/>
            <p:nvPr/>
          </p:nvSpPr>
          <p:spPr>
            <a:xfrm>
              <a:off x="816" y="0"/>
              <a:ext cx="0" cy="12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61" name="直接连接符 36869"/>
            <p:cNvSpPr/>
            <p:nvPr/>
          </p:nvSpPr>
          <p:spPr>
            <a:xfrm flipV="1">
              <a:off x="864" y="96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62" name="直接连接符 36870"/>
            <p:cNvSpPr/>
            <p:nvPr/>
          </p:nvSpPr>
          <p:spPr>
            <a:xfrm flipV="1">
              <a:off x="768" y="96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63" name="直接连接符 36871"/>
            <p:cNvSpPr/>
            <p:nvPr/>
          </p:nvSpPr>
          <p:spPr>
            <a:xfrm>
              <a:off x="960" y="624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64" name="直接连接符 36872"/>
            <p:cNvSpPr/>
            <p:nvPr/>
          </p:nvSpPr>
          <p:spPr>
            <a:xfrm>
              <a:off x="672" y="624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65" name="直接连接符 36873"/>
            <p:cNvSpPr/>
            <p:nvPr/>
          </p:nvSpPr>
          <p:spPr>
            <a:xfrm flipV="1">
              <a:off x="1056" y="33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66" name="直接连接符 36874"/>
            <p:cNvSpPr/>
            <p:nvPr/>
          </p:nvSpPr>
          <p:spPr>
            <a:xfrm flipV="1">
              <a:off x="528" y="33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67" name="直接连接符 36875"/>
            <p:cNvSpPr/>
            <p:nvPr/>
          </p:nvSpPr>
          <p:spPr>
            <a:xfrm>
              <a:off x="1152" y="624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68" name="直接连接符 36876"/>
            <p:cNvSpPr/>
            <p:nvPr/>
          </p:nvSpPr>
          <p:spPr>
            <a:xfrm>
              <a:off x="432" y="624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69" name="直接连接符 36877"/>
            <p:cNvSpPr/>
            <p:nvPr/>
          </p:nvSpPr>
          <p:spPr>
            <a:xfrm flipV="1">
              <a:off x="1248" y="528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70" name="直接连接符 36878"/>
            <p:cNvSpPr/>
            <p:nvPr/>
          </p:nvSpPr>
          <p:spPr>
            <a:xfrm flipV="1">
              <a:off x="336" y="528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71" name="直接连接符 36879"/>
            <p:cNvSpPr/>
            <p:nvPr/>
          </p:nvSpPr>
          <p:spPr>
            <a:xfrm flipV="1">
              <a:off x="1440" y="576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72" name="直接连接符 36880"/>
            <p:cNvSpPr/>
            <p:nvPr/>
          </p:nvSpPr>
          <p:spPr>
            <a:xfrm flipV="1">
              <a:off x="144" y="576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6882" name="组合 36881"/>
          <p:cNvGrpSpPr/>
          <p:nvPr/>
        </p:nvGrpSpPr>
        <p:grpSpPr>
          <a:xfrm>
            <a:off x="7391400" y="3810000"/>
            <a:ext cx="2819400" cy="1981200"/>
            <a:chOff x="0" y="0"/>
            <a:chExt cx="1776" cy="1248"/>
          </a:xfrm>
        </p:grpSpPr>
        <p:sp>
          <p:nvSpPr>
            <p:cNvPr id="45074" name="直接连接符 36882"/>
            <p:cNvSpPr/>
            <p:nvPr/>
          </p:nvSpPr>
          <p:spPr>
            <a:xfrm>
              <a:off x="0" y="720"/>
              <a:ext cx="17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75" name="直接连接符 36883"/>
            <p:cNvSpPr/>
            <p:nvPr/>
          </p:nvSpPr>
          <p:spPr>
            <a:xfrm>
              <a:off x="816" y="0"/>
              <a:ext cx="0" cy="12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76" name="直接连接符 36884"/>
            <p:cNvSpPr/>
            <p:nvPr/>
          </p:nvSpPr>
          <p:spPr>
            <a:xfrm flipV="1">
              <a:off x="864" y="192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77" name="直接连接符 36885"/>
            <p:cNvSpPr/>
            <p:nvPr/>
          </p:nvSpPr>
          <p:spPr>
            <a:xfrm flipV="1">
              <a:off x="768" y="192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78" name="直接连接符 36886"/>
            <p:cNvSpPr/>
            <p:nvPr/>
          </p:nvSpPr>
          <p:spPr>
            <a:xfrm>
              <a:off x="960" y="384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79" name="直接连接符 36887"/>
            <p:cNvSpPr/>
            <p:nvPr/>
          </p:nvSpPr>
          <p:spPr>
            <a:xfrm>
              <a:off x="672" y="384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80" name="直接连接符 36888"/>
            <p:cNvSpPr/>
            <p:nvPr/>
          </p:nvSpPr>
          <p:spPr>
            <a:xfrm flipV="1">
              <a:off x="1056" y="432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81" name="直接连接符 36889"/>
            <p:cNvSpPr/>
            <p:nvPr/>
          </p:nvSpPr>
          <p:spPr>
            <a:xfrm flipV="1">
              <a:off x="528" y="432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82" name="直接连接符 36890"/>
            <p:cNvSpPr/>
            <p:nvPr/>
          </p:nvSpPr>
          <p:spPr>
            <a:xfrm>
              <a:off x="1152" y="528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83" name="直接连接符 36891"/>
            <p:cNvSpPr/>
            <p:nvPr/>
          </p:nvSpPr>
          <p:spPr>
            <a:xfrm>
              <a:off x="432" y="528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84" name="直接连接符 36892"/>
            <p:cNvSpPr/>
            <p:nvPr/>
          </p:nvSpPr>
          <p:spPr>
            <a:xfrm flipV="1">
              <a:off x="1248" y="624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85" name="直接连接符 36893"/>
            <p:cNvSpPr/>
            <p:nvPr/>
          </p:nvSpPr>
          <p:spPr>
            <a:xfrm flipV="1">
              <a:off x="336" y="624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86" name="直接连接符 36894"/>
            <p:cNvSpPr/>
            <p:nvPr/>
          </p:nvSpPr>
          <p:spPr>
            <a:xfrm flipV="1">
              <a:off x="1440" y="672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87" name="直接连接符 36895"/>
            <p:cNvSpPr/>
            <p:nvPr/>
          </p:nvSpPr>
          <p:spPr>
            <a:xfrm flipV="1">
              <a:off x="1344" y="672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88" name="直接连接符 36896"/>
            <p:cNvSpPr/>
            <p:nvPr/>
          </p:nvSpPr>
          <p:spPr>
            <a:xfrm flipV="1">
              <a:off x="240" y="672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89" name="直接连接符 36897"/>
            <p:cNvSpPr/>
            <p:nvPr/>
          </p:nvSpPr>
          <p:spPr>
            <a:xfrm flipV="1">
              <a:off x="144" y="672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6899" name="组合 36898"/>
          <p:cNvGrpSpPr/>
          <p:nvPr/>
        </p:nvGrpSpPr>
        <p:grpSpPr>
          <a:xfrm>
            <a:off x="1828800" y="1371600"/>
            <a:ext cx="4511675" cy="1660525"/>
            <a:chOff x="0" y="0"/>
            <a:chExt cx="2352" cy="1046"/>
          </a:xfrm>
        </p:grpSpPr>
        <p:grpSp>
          <p:nvGrpSpPr>
            <p:cNvPr id="45091" name="组合 36899"/>
            <p:cNvGrpSpPr/>
            <p:nvPr/>
          </p:nvGrpSpPr>
          <p:grpSpPr>
            <a:xfrm>
              <a:off x="0" y="0"/>
              <a:ext cx="2352" cy="864"/>
              <a:chOff x="0" y="0"/>
              <a:chExt cx="2352" cy="864"/>
            </a:xfrm>
          </p:grpSpPr>
          <p:sp>
            <p:nvSpPr>
              <p:cNvPr id="45092" name="直接连接符 36900"/>
              <p:cNvSpPr/>
              <p:nvPr/>
            </p:nvSpPr>
            <p:spPr>
              <a:xfrm>
                <a:off x="0" y="480"/>
                <a:ext cx="235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Dot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093" name="直接连接符 36901"/>
              <p:cNvSpPr/>
              <p:nvPr/>
            </p:nvSpPr>
            <p:spPr>
              <a:xfrm>
                <a:off x="1104" y="0"/>
                <a:ext cx="0" cy="86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Dot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094" name="未知"/>
              <p:cNvSpPr/>
              <p:nvPr/>
            </p:nvSpPr>
            <p:spPr>
              <a:xfrm>
                <a:off x="960" y="144"/>
                <a:ext cx="1296" cy="616"/>
              </a:xfrm>
              <a:custGeom>
                <a:avLst/>
                <a:gdLst/>
                <a:ahLst/>
                <a:cxnLst/>
                <a:pathLst>
                  <a:path w="1696" h="664">
                    <a:moveTo>
                      <a:pt x="0" y="48"/>
                    </a:moveTo>
                    <a:cubicBezTo>
                      <a:pt x="16" y="72"/>
                      <a:pt x="32" y="96"/>
                      <a:pt x="48" y="96"/>
                    </a:cubicBezTo>
                    <a:cubicBezTo>
                      <a:pt x="64" y="96"/>
                      <a:pt x="80" y="48"/>
                      <a:pt x="96" y="48"/>
                    </a:cubicBezTo>
                    <a:cubicBezTo>
                      <a:pt x="112" y="48"/>
                      <a:pt x="128" y="96"/>
                      <a:pt x="144" y="96"/>
                    </a:cubicBezTo>
                    <a:cubicBezTo>
                      <a:pt x="160" y="96"/>
                      <a:pt x="176" y="48"/>
                      <a:pt x="192" y="48"/>
                    </a:cubicBezTo>
                    <a:cubicBezTo>
                      <a:pt x="208" y="48"/>
                      <a:pt x="224" y="96"/>
                      <a:pt x="240" y="96"/>
                    </a:cubicBezTo>
                    <a:cubicBezTo>
                      <a:pt x="256" y="96"/>
                      <a:pt x="272" y="48"/>
                      <a:pt x="288" y="48"/>
                    </a:cubicBezTo>
                    <a:cubicBezTo>
                      <a:pt x="304" y="48"/>
                      <a:pt x="320" y="96"/>
                      <a:pt x="336" y="96"/>
                    </a:cubicBezTo>
                    <a:cubicBezTo>
                      <a:pt x="352" y="96"/>
                      <a:pt x="368" y="0"/>
                      <a:pt x="384" y="48"/>
                    </a:cubicBezTo>
                    <a:cubicBezTo>
                      <a:pt x="400" y="96"/>
                      <a:pt x="416" y="288"/>
                      <a:pt x="432" y="384"/>
                    </a:cubicBezTo>
                    <a:cubicBezTo>
                      <a:pt x="448" y="480"/>
                      <a:pt x="464" y="592"/>
                      <a:pt x="480" y="624"/>
                    </a:cubicBezTo>
                    <a:cubicBezTo>
                      <a:pt x="496" y="656"/>
                      <a:pt x="512" y="576"/>
                      <a:pt x="528" y="576"/>
                    </a:cubicBezTo>
                    <a:cubicBezTo>
                      <a:pt x="544" y="576"/>
                      <a:pt x="560" y="624"/>
                      <a:pt x="576" y="624"/>
                    </a:cubicBezTo>
                    <a:cubicBezTo>
                      <a:pt x="592" y="624"/>
                      <a:pt x="608" y="576"/>
                      <a:pt x="624" y="576"/>
                    </a:cubicBezTo>
                    <a:cubicBezTo>
                      <a:pt x="640" y="576"/>
                      <a:pt x="656" y="624"/>
                      <a:pt x="672" y="624"/>
                    </a:cubicBezTo>
                    <a:cubicBezTo>
                      <a:pt x="688" y="624"/>
                      <a:pt x="704" y="576"/>
                      <a:pt x="720" y="576"/>
                    </a:cubicBezTo>
                    <a:cubicBezTo>
                      <a:pt x="736" y="576"/>
                      <a:pt x="752" y="664"/>
                      <a:pt x="768" y="624"/>
                    </a:cubicBezTo>
                    <a:cubicBezTo>
                      <a:pt x="784" y="584"/>
                      <a:pt x="800" y="432"/>
                      <a:pt x="816" y="336"/>
                    </a:cubicBezTo>
                    <a:cubicBezTo>
                      <a:pt x="832" y="240"/>
                      <a:pt x="848" y="88"/>
                      <a:pt x="864" y="48"/>
                    </a:cubicBezTo>
                    <a:cubicBezTo>
                      <a:pt x="880" y="8"/>
                      <a:pt x="896" y="96"/>
                      <a:pt x="912" y="96"/>
                    </a:cubicBezTo>
                    <a:cubicBezTo>
                      <a:pt x="928" y="96"/>
                      <a:pt x="944" y="48"/>
                      <a:pt x="960" y="48"/>
                    </a:cubicBezTo>
                    <a:cubicBezTo>
                      <a:pt x="976" y="48"/>
                      <a:pt x="992" y="96"/>
                      <a:pt x="1008" y="96"/>
                    </a:cubicBezTo>
                    <a:cubicBezTo>
                      <a:pt x="1024" y="96"/>
                      <a:pt x="1040" y="48"/>
                      <a:pt x="1056" y="48"/>
                    </a:cubicBezTo>
                    <a:cubicBezTo>
                      <a:pt x="1072" y="48"/>
                      <a:pt x="1088" y="96"/>
                      <a:pt x="1104" y="96"/>
                    </a:cubicBezTo>
                    <a:cubicBezTo>
                      <a:pt x="1120" y="96"/>
                      <a:pt x="1136" y="48"/>
                      <a:pt x="1152" y="48"/>
                    </a:cubicBezTo>
                    <a:cubicBezTo>
                      <a:pt x="1168" y="48"/>
                      <a:pt x="1184" y="96"/>
                      <a:pt x="1200" y="96"/>
                    </a:cubicBezTo>
                    <a:cubicBezTo>
                      <a:pt x="1216" y="96"/>
                      <a:pt x="1224" y="0"/>
                      <a:pt x="1248" y="48"/>
                    </a:cubicBezTo>
                    <a:cubicBezTo>
                      <a:pt x="1272" y="96"/>
                      <a:pt x="1320" y="288"/>
                      <a:pt x="1344" y="384"/>
                    </a:cubicBezTo>
                    <a:cubicBezTo>
                      <a:pt x="1368" y="480"/>
                      <a:pt x="1376" y="592"/>
                      <a:pt x="1392" y="624"/>
                    </a:cubicBezTo>
                    <a:cubicBezTo>
                      <a:pt x="1408" y="656"/>
                      <a:pt x="1424" y="576"/>
                      <a:pt x="1440" y="576"/>
                    </a:cubicBezTo>
                    <a:cubicBezTo>
                      <a:pt x="1456" y="576"/>
                      <a:pt x="1472" y="624"/>
                      <a:pt x="1488" y="624"/>
                    </a:cubicBezTo>
                    <a:cubicBezTo>
                      <a:pt x="1504" y="624"/>
                      <a:pt x="1696" y="568"/>
                      <a:pt x="1536" y="576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5095" name="未知"/>
              <p:cNvSpPr/>
              <p:nvPr/>
            </p:nvSpPr>
            <p:spPr>
              <a:xfrm>
                <a:off x="288" y="144"/>
                <a:ext cx="624" cy="672"/>
              </a:xfrm>
              <a:custGeom>
                <a:avLst/>
                <a:gdLst/>
                <a:ahLst/>
                <a:cxnLst/>
                <a:pathLst>
                  <a:path w="904" h="888">
                    <a:moveTo>
                      <a:pt x="904" y="208"/>
                    </a:moveTo>
                    <a:cubicBezTo>
                      <a:pt x="888" y="452"/>
                      <a:pt x="872" y="696"/>
                      <a:pt x="856" y="784"/>
                    </a:cubicBezTo>
                    <a:cubicBezTo>
                      <a:pt x="840" y="872"/>
                      <a:pt x="824" y="736"/>
                      <a:pt x="808" y="736"/>
                    </a:cubicBezTo>
                    <a:cubicBezTo>
                      <a:pt x="792" y="736"/>
                      <a:pt x="776" y="784"/>
                      <a:pt x="760" y="784"/>
                    </a:cubicBezTo>
                    <a:cubicBezTo>
                      <a:pt x="744" y="784"/>
                      <a:pt x="728" y="736"/>
                      <a:pt x="712" y="736"/>
                    </a:cubicBezTo>
                    <a:cubicBezTo>
                      <a:pt x="696" y="736"/>
                      <a:pt x="680" y="784"/>
                      <a:pt x="664" y="784"/>
                    </a:cubicBezTo>
                    <a:cubicBezTo>
                      <a:pt x="648" y="784"/>
                      <a:pt x="632" y="736"/>
                      <a:pt x="616" y="736"/>
                    </a:cubicBezTo>
                    <a:cubicBezTo>
                      <a:pt x="600" y="736"/>
                      <a:pt x="584" y="784"/>
                      <a:pt x="568" y="784"/>
                    </a:cubicBezTo>
                    <a:cubicBezTo>
                      <a:pt x="552" y="784"/>
                      <a:pt x="536" y="736"/>
                      <a:pt x="520" y="736"/>
                    </a:cubicBezTo>
                    <a:cubicBezTo>
                      <a:pt x="504" y="736"/>
                      <a:pt x="496" y="888"/>
                      <a:pt x="472" y="784"/>
                    </a:cubicBezTo>
                    <a:cubicBezTo>
                      <a:pt x="448" y="680"/>
                      <a:pt x="400" y="224"/>
                      <a:pt x="376" y="112"/>
                    </a:cubicBezTo>
                    <a:cubicBezTo>
                      <a:pt x="352" y="0"/>
                      <a:pt x="344" y="120"/>
                      <a:pt x="328" y="112"/>
                    </a:cubicBezTo>
                    <a:cubicBezTo>
                      <a:pt x="312" y="104"/>
                      <a:pt x="296" y="64"/>
                      <a:pt x="280" y="64"/>
                    </a:cubicBezTo>
                    <a:cubicBezTo>
                      <a:pt x="264" y="64"/>
                      <a:pt x="248" y="112"/>
                      <a:pt x="232" y="112"/>
                    </a:cubicBezTo>
                    <a:cubicBezTo>
                      <a:pt x="216" y="112"/>
                      <a:pt x="200" y="64"/>
                      <a:pt x="184" y="64"/>
                    </a:cubicBezTo>
                    <a:cubicBezTo>
                      <a:pt x="168" y="64"/>
                      <a:pt x="152" y="112"/>
                      <a:pt x="136" y="112"/>
                    </a:cubicBezTo>
                    <a:cubicBezTo>
                      <a:pt x="120" y="112"/>
                      <a:pt x="104" y="64"/>
                      <a:pt x="88" y="64"/>
                    </a:cubicBezTo>
                    <a:cubicBezTo>
                      <a:pt x="72" y="64"/>
                      <a:pt x="0" y="56"/>
                      <a:pt x="40" y="112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5096" name="未知"/>
              <p:cNvSpPr/>
              <p:nvPr/>
            </p:nvSpPr>
            <p:spPr>
              <a:xfrm>
                <a:off x="901" y="192"/>
                <a:ext cx="59" cy="151"/>
              </a:xfrm>
              <a:custGeom>
                <a:avLst/>
                <a:gdLst/>
                <a:ahLst/>
                <a:cxnLst/>
                <a:pathLst>
                  <a:path w="48" h="96">
                    <a:moveTo>
                      <a:pt x="0" y="96"/>
                    </a:moveTo>
                    <a:cubicBezTo>
                      <a:pt x="0" y="96"/>
                      <a:pt x="24" y="48"/>
                      <a:pt x="48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45097" name="文本框 36905"/>
            <p:cNvSpPr txBox="1"/>
            <p:nvPr/>
          </p:nvSpPr>
          <p:spPr>
            <a:xfrm>
              <a:off x="768" y="816"/>
              <a:ext cx="86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Tahoma" panose="020B0604030504040204" pitchFamily="2" charset="0"/>
                  <a:ea typeface="黑体" panose="02010609060101010101" charset="-122"/>
                </a:rPr>
                <a:t>输入波形</a:t>
              </a:r>
              <a:endParaRPr lang="zh-CN" altLang="en-US" b="1" dirty="0">
                <a:solidFill>
                  <a:srgbClr val="FF0000"/>
                </a:solidFill>
                <a:latin typeface="Tahoma" panose="020B0604030504040204" pitchFamily="2" charset="0"/>
                <a:ea typeface="黑体" panose="02010609060101010101" charset="-122"/>
              </a:endParaRPr>
            </a:p>
          </p:txBody>
        </p:sp>
      </p:grpSp>
      <p:grpSp>
        <p:nvGrpSpPr>
          <p:cNvPr id="36907" name="组合 36906"/>
          <p:cNvGrpSpPr/>
          <p:nvPr/>
        </p:nvGrpSpPr>
        <p:grpSpPr>
          <a:xfrm>
            <a:off x="6167438" y="1722438"/>
            <a:ext cx="1473200" cy="1281112"/>
            <a:chOff x="0" y="0"/>
            <a:chExt cx="768" cy="807"/>
          </a:xfrm>
        </p:grpSpPr>
        <p:sp>
          <p:nvSpPr>
            <p:cNvPr id="45099" name="右箭头 36907"/>
            <p:cNvSpPr/>
            <p:nvPr/>
          </p:nvSpPr>
          <p:spPr>
            <a:xfrm>
              <a:off x="96" y="0"/>
              <a:ext cx="384" cy="43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100" name="文本框 36908"/>
            <p:cNvSpPr txBox="1"/>
            <p:nvPr/>
          </p:nvSpPr>
          <p:spPr>
            <a:xfrm>
              <a:off x="0" y="576"/>
              <a:ext cx="76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0000"/>
                  </a:solidFill>
                  <a:latin typeface="Tahoma" panose="020B0604030504040204" pitchFamily="2" charset="0"/>
                  <a:ea typeface="黑体" panose="02010609060101010101" charset="-122"/>
                </a:rPr>
                <a:t>DFT</a:t>
              </a:r>
              <a:r>
                <a:rPr lang="zh-CN" altLang="en-US" b="1" dirty="0">
                  <a:solidFill>
                    <a:srgbClr val="FF0000"/>
                  </a:solidFill>
                  <a:latin typeface="Tahoma" panose="020B0604030504040204" pitchFamily="2" charset="0"/>
                  <a:ea typeface="黑体" panose="02010609060101010101" charset="-122"/>
                </a:rPr>
                <a:t>变换</a:t>
              </a:r>
              <a:endParaRPr lang="zh-CN" altLang="en-US" b="1" dirty="0">
                <a:solidFill>
                  <a:srgbClr val="FF0000"/>
                </a:solidFill>
                <a:latin typeface="Tahoma" panose="020B0604030504040204" pitchFamily="2" charset="0"/>
                <a:ea typeface="黑体" panose="02010609060101010101" charset="-122"/>
              </a:endParaRPr>
            </a:p>
          </p:txBody>
        </p:sp>
      </p:grpSp>
      <p:grpSp>
        <p:nvGrpSpPr>
          <p:cNvPr id="36910" name="组合 36909"/>
          <p:cNvGrpSpPr/>
          <p:nvPr/>
        </p:nvGrpSpPr>
        <p:grpSpPr>
          <a:xfrm>
            <a:off x="8305800" y="3124200"/>
            <a:ext cx="2209800" cy="639763"/>
            <a:chOff x="0" y="0"/>
            <a:chExt cx="1152" cy="403"/>
          </a:xfrm>
        </p:grpSpPr>
        <p:sp>
          <p:nvSpPr>
            <p:cNvPr id="45102" name="下箭头 36910"/>
            <p:cNvSpPr/>
            <p:nvPr/>
          </p:nvSpPr>
          <p:spPr>
            <a:xfrm>
              <a:off x="0" y="48"/>
              <a:ext cx="384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103" name="文本框 36911"/>
            <p:cNvSpPr txBox="1"/>
            <p:nvPr/>
          </p:nvSpPr>
          <p:spPr>
            <a:xfrm>
              <a:off x="480" y="0"/>
              <a:ext cx="672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Tahoma" panose="020B0604030504040204" pitchFamily="2" charset="0"/>
                  <a:ea typeface="黑体" panose="02010609060101010101" charset="-122"/>
                </a:rPr>
                <a:t>忽略相位信息</a:t>
              </a:r>
              <a:endParaRPr lang="zh-CN" altLang="en-US" b="1" dirty="0">
                <a:solidFill>
                  <a:srgbClr val="FF0000"/>
                </a:solidFill>
                <a:latin typeface="Tahoma" panose="020B0604030504040204" pitchFamily="2" charset="0"/>
                <a:ea typeface="黑体" panose="02010609060101010101" charset="-122"/>
              </a:endParaRPr>
            </a:p>
          </p:txBody>
        </p:sp>
      </p:grpSp>
      <p:grpSp>
        <p:nvGrpSpPr>
          <p:cNvPr id="36913" name="组合 36912"/>
          <p:cNvGrpSpPr/>
          <p:nvPr/>
        </p:nvGrpSpPr>
        <p:grpSpPr>
          <a:xfrm>
            <a:off x="6248400" y="3962400"/>
            <a:ext cx="1565275" cy="1585913"/>
            <a:chOff x="0" y="0"/>
            <a:chExt cx="816" cy="999"/>
          </a:xfrm>
        </p:grpSpPr>
        <p:sp>
          <p:nvSpPr>
            <p:cNvPr id="45105" name="左箭头 36913"/>
            <p:cNvSpPr/>
            <p:nvPr/>
          </p:nvSpPr>
          <p:spPr>
            <a:xfrm>
              <a:off x="48" y="0"/>
              <a:ext cx="384" cy="384"/>
            </a:xfrm>
            <a:prstGeom prst="lef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106" name="文本框 36914"/>
            <p:cNvSpPr txBox="1"/>
            <p:nvPr/>
          </p:nvSpPr>
          <p:spPr>
            <a:xfrm>
              <a:off x="0" y="768"/>
              <a:ext cx="81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0000"/>
                  </a:solidFill>
                  <a:latin typeface="Tahoma" panose="020B0604030504040204" pitchFamily="2" charset="0"/>
                  <a:ea typeface="黑体" panose="02010609060101010101" charset="-122"/>
                </a:rPr>
                <a:t>IDFT</a:t>
              </a:r>
              <a:r>
                <a:rPr lang="zh-CN" altLang="en-US" b="1" dirty="0">
                  <a:solidFill>
                    <a:srgbClr val="FF0000"/>
                  </a:solidFill>
                  <a:latin typeface="Tahoma" panose="020B0604030504040204" pitchFamily="2" charset="0"/>
                  <a:ea typeface="黑体" panose="02010609060101010101" charset="-122"/>
                </a:rPr>
                <a:t>变换</a:t>
              </a:r>
              <a:endParaRPr lang="zh-CN" altLang="en-US" b="1" dirty="0">
                <a:solidFill>
                  <a:srgbClr val="FF0000"/>
                </a:solidFill>
                <a:latin typeface="Tahoma" panose="020B0604030504040204" pitchFamily="2" charset="0"/>
                <a:ea typeface="黑体" panose="02010609060101010101" charset="-122"/>
              </a:endParaRPr>
            </a:p>
          </p:txBody>
        </p:sp>
      </p:grpSp>
      <p:grpSp>
        <p:nvGrpSpPr>
          <p:cNvPr id="36916" name="组合 36915"/>
          <p:cNvGrpSpPr/>
          <p:nvPr/>
        </p:nvGrpSpPr>
        <p:grpSpPr>
          <a:xfrm>
            <a:off x="1876425" y="3886200"/>
            <a:ext cx="4524375" cy="1838325"/>
            <a:chOff x="0" y="0"/>
            <a:chExt cx="2359" cy="1158"/>
          </a:xfrm>
        </p:grpSpPr>
        <p:sp>
          <p:nvSpPr>
            <p:cNvPr id="45108" name="直接连接符 36916"/>
            <p:cNvSpPr/>
            <p:nvPr/>
          </p:nvSpPr>
          <p:spPr>
            <a:xfrm>
              <a:off x="7" y="448"/>
              <a:ext cx="235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109" name="直接连接符 36917"/>
            <p:cNvSpPr/>
            <p:nvPr/>
          </p:nvSpPr>
          <p:spPr>
            <a:xfrm>
              <a:off x="1089" y="0"/>
              <a:ext cx="0" cy="86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110" name="未知"/>
            <p:cNvSpPr/>
            <p:nvPr/>
          </p:nvSpPr>
          <p:spPr>
            <a:xfrm>
              <a:off x="862" y="0"/>
              <a:ext cx="480" cy="480"/>
            </a:xfrm>
            <a:custGeom>
              <a:avLst/>
              <a:gdLst/>
              <a:ahLst/>
              <a:cxnLst/>
              <a:pathLst>
                <a:path w="872" h="488">
                  <a:moveTo>
                    <a:pt x="0" y="440"/>
                  </a:moveTo>
                  <a:cubicBezTo>
                    <a:pt x="16" y="444"/>
                    <a:pt x="32" y="448"/>
                    <a:pt x="48" y="440"/>
                  </a:cubicBezTo>
                  <a:cubicBezTo>
                    <a:pt x="64" y="432"/>
                    <a:pt x="80" y="408"/>
                    <a:pt x="96" y="392"/>
                  </a:cubicBezTo>
                  <a:cubicBezTo>
                    <a:pt x="112" y="376"/>
                    <a:pt x="120" y="360"/>
                    <a:pt x="144" y="344"/>
                  </a:cubicBezTo>
                  <a:cubicBezTo>
                    <a:pt x="168" y="328"/>
                    <a:pt x="208" y="320"/>
                    <a:pt x="240" y="296"/>
                  </a:cubicBezTo>
                  <a:cubicBezTo>
                    <a:pt x="272" y="272"/>
                    <a:pt x="304" y="248"/>
                    <a:pt x="336" y="200"/>
                  </a:cubicBezTo>
                  <a:cubicBezTo>
                    <a:pt x="368" y="152"/>
                    <a:pt x="400" y="0"/>
                    <a:pt x="432" y="8"/>
                  </a:cubicBezTo>
                  <a:cubicBezTo>
                    <a:pt x="464" y="16"/>
                    <a:pt x="488" y="192"/>
                    <a:pt x="528" y="248"/>
                  </a:cubicBezTo>
                  <a:cubicBezTo>
                    <a:pt x="568" y="304"/>
                    <a:pt x="640" y="320"/>
                    <a:pt x="672" y="344"/>
                  </a:cubicBezTo>
                  <a:cubicBezTo>
                    <a:pt x="704" y="368"/>
                    <a:pt x="688" y="368"/>
                    <a:pt x="720" y="392"/>
                  </a:cubicBezTo>
                  <a:cubicBezTo>
                    <a:pt x="752" y="416"/>
                    <a:pt x="872" y="480"/>
                    <a:pt x="864" y="488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5111" name="未知"/>
            <p:cNvSpPr/>
            <p:nvPr/>
          </p:nvSpPr>
          <p:spPr>
            <a:xfrm>
              <a:off x="454" y="454"/>
              <a:ext cx="408" cy="480"/>
            </a:xfrm>
            <a:custGeom>
              <a:avLst/>
              <a:gdLst/>
              <a:ahLst/>
              <a:cxnLst/>
              <a:pathLst>
                <a:path w="912" h="480">
                  <a:moveTo>
                    <a:pt x="912" y="0"/>
                  </a:moveTo>
                  <a:cubicBezTo>
                    <a:pt x="860" y="12"/>
                    <a:pt x="808" y="24"/>
                    <a:pt x="768" y="48"/>
                  </a:cubicBezTo>
                  <a:cubicBezTo>
                    <a:pt x="728" y="72"/>
                    <a:pt x="712" y="120"/>
                    <a:pt x="672" y="144"/>
                  </a:cubicBezTo>
                  <a:cubicBezTo>
                    <a:pt x="632" y="168"/>
                    <a:pt x="584" y="136"/>
                    <a:pt x="528" y="192"/>
                  </a:cubicBezTo>
                  <a:cubicBezTo>
                    <a:pt x="472" y="248"/>
                    <a:pt x="392" y="480"/>
                    <a:pt x="336" y="480"/>
                  </a:cubicBezTo>
                  <a:cubicBezTo>
                    <a:pt x="280" y="480"/>
                    <a:pt x="232" y="248"/>
                    <a:pt x="192" y="192"/>
                  </a:cubicBezTo>
                  <a:cubicBezTo>
                    <a:pt x="152" y="136"/>
                    <a:pt x="120" y="168"/>
                    <a:pt x="96" y="144"/>
                  </a:cubicBezTo>
                  <a:cubicBezTo>
                    <a:pt x="72" y="120"/>
                    <a:pt x="64" y="72"/>
                    <a:pt x="48" y="48"/>
                  </a:cubicBezTo>
                  <a:cubicBezTo>
                    <a:pt x="32" y="24"/>
                    <a:pt x="8" y="8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5112" name="未知"/>
            <p:cNvSpPr/>
            <p:nvPr/>
          </p:nvSpPr>
          <p:spPr>
            <a:xfrm>
              <a:off x="1316" y="454"/>
              <a:ext cx="429" cy="480"/>
            </a:xfrm>
            <a:custGeom>
              <a:avLst/>
              <a:gdLst/>
              <a:ahLst/>
              <a:cxnLst/>
              <a:pathLst>
                <a:path w="912" h="480">
                  <a:moveTo>
                    <a:pt x="912" y="0"/>
                  </a:moveTo>
                  <a:cubicBezTo>
                    <a:pt x="860" y="12"/>
                    <a:pt x="808" y="24"/>
                    <a:pt x="768" y="48"/>
                  </a:cubicBezTo>
                  <a:cubicBezTo>
                    <a:pt x="728" y="72"/>
                    <a:pt x="712" y="120"/>
                    <a:pt x="672" y="144"/>
                  </a:cubicBezTo>
                  <a:cubicBezTo>
                    <a:pt x="632" y="168"/>
                    <a:pt x="584" y="136"/>
                    <a:pt x="528" y="192"/>
                  </a:cubicBezTo>
                  <a:cubicBezTo>
                    <a:pt x="472" y="248"/>
                    <a:pt x="392" y="480"/>
                    <a:pt x="336" y="480"/>
                  </a:cubicBezTo>
                  <a:cubicBezTo>
                    <a:pt x="280" y="480"/>
                    <a:pt x="232" y="248"/>
                    <a:pt x="192" y="192"/>
                  </a:cubicBezTo>
                  <a:cubicBezTo>
                    <a:pt x="152" y="136"/>
                    <a:pt x="120" y="168"/>
                    <a:pt x="96" y="144"/>
                  </a:cubicBezTo>
                  <a:cubicBezTo>
                    <a:pt x="72" y="120"/>
                    <a:pt x="64" y="72"/>
                    <a:pt x="48" y="48"/>
                  </a:cubicBezTo>
                  <a:cubicBezTo>
                    <a:pt x="32" y="24"/>
                    <a:pt x="8" y="8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5113" name="未知"/>
            <p:cNvSpPr/>
            <p:nvPr/>
          </p:nvSpPr>
          <p:spPr>
            <a:xfrm>
              <a:off x="1769" y="0"/>
              <a:ext cx="480" cy="480"/>
            </a:xfrm>
            <a:custGeom>
              <a:avLst/>
              <a:gdLst/>
              <a:ahLst/>
              <a:cxnLst/>
              <a:pathLst>
                <a:path w="872" h="488">
                  <a:moveTo>
                    <a:pt x="0" y="440"/>
                  </a:moveTo>
                  <a:cubicBezTo>
                    <a:pt x="16" y="444"/>
                    <a:pt x="32" y="448"/>
                    <a:pt x="48" y="440"/>
                  </a:cubicBezTo>
                  <a:cubicBezTo>
                    <a:pt x="64" y="432"/>
                    <a:pt x="80" y="408"/>
                    <a:pt x="96" y="392"/>
                  </a:cubicBezTo>
                  <a:cubicBezTo>
                    <a:pt x="112" y="376"/>
                    <a:pt x="120" y="360"/>
                    <a:pt x="144" y="344"/>
                  </a:cubicBezTo>
                  <a:cubicBezTo>
                    <a:pt x="168" y="328"/>
                    <a:pt x="208" y="320"/>
                    <a:pt x="240" y="296"/>
                  </a:cubicBezTo>
                  <a:cubicBezTo>
                    <a:pt x="272" y="272"/>
                    <a:pt x="304" y="248"/>
                    <a:pt x="336" y="200"/>
                  </a:cubicBezTo>
                  <a:cubicBezTo>
                    <a:pt x="368" y="152"/>
                    <a:pt x="400" y="0"/>
                    <a:pt x="432" y="8"/>
                  </a:cubicBezTo>
                  <a:cubicBezTo>
                    <a:pt x="464" y="16"/>
                    <a:pt x="488" y="192"/>
                    <a:pt x="528" y="248"/>
                  </a:cubicBezTo>
                  <a:cubicBezTo>
                    <a:pt x="568" y="304"/>
                    <a:pt x="640" y="320"/>
                    <a:pt x="672" y="344"/>
                  </a:cubicBezTo>
                  <a:cubicBezTo>
                    <a:pt x="704" y="368"/>
                    <a:pt x="688" y="368"/>
                    <a:pt x="720" y="392"/>
                  </a:cubicBezTo>
                  <a:cubicBezTo>
                    <a:pt x="752" y="416"/>
                    <a:pt x="872" y="480"/>
                    <a:pt x="864" y="488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5114" name="未知"/>
            <p:cNvSpPr/>
            <p:nvPr/>
          </p:nvSpPr>
          <p:spPr>
            <a:xfrm>
              <a:off x="0" y="0"/>
              <a:ext cx="480" cy="480"/>
            </a:xfrm>
            <a:custGeom>
              <a:avLst/>
              <a:gdLst/>
              <a:ahLst/>
              <a:cxnLst/>
              <a:pathLst>
                <a:path w="872" h="488">
                  <a:moveTo>
                    <a:pt x="0" y="440"/>
                  </a:moveTo>
                  <a:cubicBezTo>
                    <a:pt x="16" y="444"/>
                    <a:pt x="32" y="448"/>
                    <a:pt x="48" y="440"/>
                  </a:cubicBezTo>
                  <a:cubicBezTo>
                    <a:pt x="64" y="432"/>
                    <a:pt x="80" y="408"/>
                    <a:pt x="96" y="392"/>
                  </a:cubicBezTo>
                  <a:cubicBezTo>
                    <a:pt x="112" y="376"/>
                    <a:pt x="120" y="360"/>
                    <a:pt x="144" y="344"/>
                  </a:cubicBezTo>
                  <a:cubicBezTo>
                    <a:pt x="168" y="328"/>
                    <a:pt x="208" y="320"/>
                    <a:pt x="240" y="296"/>
                  </a:cubicBezTo>
                  <a:cubicBezTo>
                    <a:pt x="272" y="272"/>
                    <a:pt x="304" y="248"/>
                    <a:pt x="336" y="200"/>
                  </a:cubicBezTo>
                  <a:cubicBezTo>
                    <a:pt x="368" y="152"/>
                    <a:pt x="400" y="0"/>
                    <a:pt x="432" y="8"/>
                  </a:cubicBezTo>
                  <a:cubicBezTo>
                    <a:pt x="464" y="16"/>
                    <a:pt x="488" y="192"/>
                    <a:pt x="528" y="248"/>
                  </a:cubicBezTo>
                  <a:cubicBezTo>
                    <a:pt x="568" y="304"/>
                    <a:pt x="640" y="320"/>
                    <a:pt x="672" y="344"/>
                  </a:cubicBezTo>
                  <a:cubicBezTo>
                    <a:pt x="704" y="368"/>
                    <a:pt x="688" y="368"/>
                    <a:pt x="720" y="392"/>
                  </a:cubicBezTo>
                  <a:cubicBezTo>
                    <a:pt x="752" y="416"/>
                    <a:pt x="872" y="480"/>
                    <a:pt x="864" y="488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5115" name="文本框 36923"/>
            <p:cNvSpPr txBox="1"/>
            <p:nvPr/>
          </p:nvSpPr>
          <p:spPr>
            <a:xfrm>
              <a:off x="775" y="928"/>
              <a:ext cx="81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Tahoma" panose="020B0604030504040204" pitchFamily="2" charset="0"/>
                  <a:ea typeface="黑体" panose="02010609060101010101" charset="-122"/>
                </a:rPr>
                <a:t>输出波形</a:t>
              </a:r>
              <a:endParaRPr lang="zh-CN" altLang="en-US" b="1" dirty="0">
                <a:solidFill>
                  <a:srgbClr val="FF0000"/>
                </a:solidFill>
                <a:latin typeface="Tahoma" panose="020B0604030504040204" pitchFamily="2" charset="0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内容占位符 37889"/>
          <p:cNvSpPr>
            <a:spLocks noGrp="1"/>
          </p:cNvSpPr>
          <p:nvPr>
            <p:ph idx="1"/>
          </p:nvPr>
        </p:nvSpPr>
        <p:spPr>
          <a:xfrm>
            <a:off x="1271588" y="1196975"/>
            <a:ext cx="5926137" cy="720725"/>
          </a:xfrm>
          <a:ln/>
        </p:spPr>
        <p:txBody>
          <a:bodyPr wrap="square" lIns="91440" tIns="45720" rIns="91440" bIns="45720" anchor="t"/>
          <a:p>
            <a:pPr algn="just">
              <a:lnSpc>
                <a:spcPct val="80000"/>
              </a:lnSpc>
            </a:pPr>
            <a:r>
              <a:rPr lang="zh-CN" altLang="en-US" sz="3200" dirty="0">
                <a:latin typeface="Times New Roman" panose="02020603050405020304" pitchFamily="18" charset="0"/>
              </a:rPr>
              <a:t>linear phase requirement：</a:t>
            </a:r>
            <a:endParaRPr lang="zh-CN" alt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6082" name="标题 37890"/>
          <p:cNvSpPr>
            <a:spLocks noGrp="1"/>
          </p:cNvSpPr>
          <p:nvPr>
            <p:ph type="title"/>
          </p:nvPr>
        </p:nvSpPr>
        <p:spPr>
          <a:xfrm>
            <a:off x="1127125" y="260350"/>
            <a:ext cx="7772400" cy="744538"/>
          </a:xfrm>
          <a:ln/>
        </p:spPr>
        <p:txBody>
          <a:bodyPr wrap="square" lIns="91440" tIns="45720" rIns="91440" bIns="45720" anchor="t"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zh-CN" altLang="en-US" sz="3200" dirty="0">
                <a:latin typeface="Times New Roman" panose="02020603050405020304" pitchFamily="18" charset="0"/>
                <a:sym typeface="宋体" panose="02010600030101010101" pitchFamily="2" charset="-122"/>
              </a:rPr>
              <a:t>4、The linear phase FIR filter design </a:t>
            </a:r>
            <a:endParaRPr lang="zh-CN" altLang="en-US" sz="3200" dirty="0">
              <a:latin typeface="Times New Roman" panose="02020603050405020304" pitchFamily="18" charset="0"/>
              <a:ea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aphicFrame>
        <p:nvGraphicFramePr>
          <p:cNvPr id="37892" name="对象 37891"/>
          <p:cNvGraphicFramePr>
            <a:graphicFrameLocks noChangeAspect="1"/>
          </p:cNvGraphicFramePr>
          <p:nvPr/>
        </p:nvGraphicFramePr>
        <p:xfrm>
          <a:off x="3286125" y="1844675"/>
          <a:ext cx="37465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" imgW="1536700" imgH="393700" progId="Equation.3">
                  <p:embed/>
                </p:oleObj>
              </mc:Choice>
              <mc:Fallback>
                <p:oleObj name="" r:id="rId1" imgW="1536700" imgH="3937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86125" y="1844675"/>
                        <a:ext cx="3746500" cy="973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对象 37892"/>
          <p:cNvGraphicFramePr>
            <a:graphicFrameLocks noChangeAspect="1"/>
          </p:cNvGraphicFramePr>
          <p:nvPr/>
        </p:nvGraphicFramePr>
        <p:xfrm>
          <a:off x="4475163" y="4149725"/>
          <a:ext cx="240665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3" imgW="800100" imgH="241300" progId="Equation.3">
                  <p:embed/>
                </p:oleObj>
              </mc:Choice>
              <mc:Fallback>
                <p:oleObj name="" r:id="rId3" imgW="800100" imgH="2413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5163" y="4149725"/>
                        <a:ext cx="240665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左右箭头 37894"/>
          <p:cNvSpPr/>
          <p:nvPr/>
        </p:nvSpPr>
        <p:spPr>
          <a:xfrm>
            <a:off x="3276600" y="4324350"/>
            <a:ext cx="838200" cy="381000"/>
          </a:xfrm>
          <a:prstGeom prst="leftRightArrow">
            <a:avLst>
              <a:gd name="adj1" fmla="val 50000"/>
              <a:gd name="adj2" fmla="val 44000"/>
            </a:avLst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7" name="矩形 37896"/>
          <p:cNvSpPr/>
          <p:nvPr/>
        </p:nvSpPr>
        <p:spPr>
          <a:xfrm>
            <a:off x="4511675" y="3068638"/>
            <a:ext cx="2892425" cy="514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000000"/>
                </a:solidFill>
                <a:latin typeface="Tahoma" panose="020B0604030504040204" pitchFamily="2" charset="0"/>
                <a:ea typeface="黑体" panose="02010609060101010101" charset="-122"/>
              </a:rPr>
              <a:t>----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 group delay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/>
      <p:bldP spid="3789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标题 38913"/>
          <p:cNvSpPr>
            <a:spLocks noGrp="1"/>
          </p:cNvSpPr>
          <p:nvPr>
            <p:ph type="title"/>
          </p:nvPr>
        </p:nvSpPr>
        <p:spPr>
          <a:xfrm>
            <a:off x="911225" y="-26987"/>
            <a:ext cx="8724900" cy="1143000"/>
          </a:xfrm>
          <a:ln/>
        </p:spPr>
        <p:txBody>
          <a:bodyPr wrap="square" lIns="91440" tIns="45720" rIns="91440" bIns="45720" anchor="ctr"/>
          <a:p>
            <a:r>
              <a:rPr lang="zh-CN" altLang="en-US" i="1" dirty="0">
                <a:latin typeface="Times New Roman" panose="02020603050405020304" pitchFamily="18" charset="0"/>
              </a:rPr>
              <a:t>7.2 </a:t>
            </a:r>
            <a:r>
              <a:rPr lang="en-US" altLang="zh-CN" i="1" dirty="0">
                <a:latin typeface="Times New Roman" panose="02020603050405020304" pitchFamily="18" charset="0"/>
              </a:rPr>
              <a:t>Transfer Function Classification Based on Phase Characteristic 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  <p:sp>
        <p:nvSpPr>
          <p:cNvPr id="38915" name="内容占位符 38914"/>
          <p:cNvSpPr>
            <a:spLocks noGrp="1"/>
          </p:cNvSpPr>
          <p:nvPr>
            <p:ph idx="1"/>
          </p:nvPr>
        </p:nvSpPr>
        <p:spPr>
          <a:xfrm>
            <a:off x="1055688" y="1196975"/>
            <a:ext cx="7772400" cy="4267200"/>
          </a:xfrm>
          <a:ln/>
        </p:spPr>
        <p:txBody>
          <a:bodyPr wrap="square" lIns="91440" tIns="45720" rIns="91440" bIns="45720" anchor="t"/>
          <a:p>
            <a:r>
              <a:rPr lang="en-US" altLang="zh-CN" sz="3200" dirty="0">
                <a:latin typeface="Times New Roman" panose="02020603050405020304" pitchFamily="18" charset="0"/>
              </a:rPr>
              <a:t>Zero-Phase Transfer Function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endParaRPr lang="en-US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Linear-Phase Transfer Function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endParaRPr lang="en-US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Minimum-Phase and Maximum-Phase Transfer Functions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30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charRg st="30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62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charRg st="62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标题 39937"/>
          <p:cNvSpPr>
            <a:spLocks noGrp="1"/>
          </p:cNvSpPr>
          <p:nvPr>
            <p:ph type="title"/>
          </p:nvPr>
        </p:nvSpPr>
        <p:spPr>
          <a:xfrm>
            <a:off x="766763" y="188913"/>
            <a:ext cx="7954962" cy="914400"/>
          </a:xfrm>
          <a:ln/>
        </p:spPr>
        <p:txBody>
          <a:bodyPr wrap="square" lIns="91440" tIns="45720" rIns="91440" bIns="45720" anchor="ctr"/>
          <a:p>
            <a:r>
              <a:rPr lang="zh-CN" altLang="en-US" i="1" dirty="0">
                <a:latin typeface="Times New Roman" panose="02020603050405020304" pitchFamily="18" charset="0"/>
              </a:rPr>
              <a:t>7.2.1 </a:t>
            </a:r>
            <a:r>
              <a:rPr lang="en-US" altLang="zh-CN" i="1" dirty="0">
                <a:latin typeface="Times New Roman" panose="02020603050405020304" pitchFamily="18" charset="0"/>
              </a:rPr>
              <a:t>Zero-Phase Transfer Function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  <p:sp>
        <p:nvSpPr>
          <p:cNvPr id="39939" name="内容占位符 39938"/>
          <p:cNvSpPr>
            <a:spLocks noGrp="1"/>
          </p:cNvSpPr>
          <p:nvPr>
            <p:ph idx="1"/>
          </p:nvPr>
        </p:nvSpPr>
        <p:spPr>
          <a:xfrm>
            <a:off x="911225" y="1268413"/>
            <a:ext cx="8561388" cy="2209800"/>
          </a:xfrm>
          <a:ln/>
        </p:spPr>
        <p:txBody>
          <a:bodyPr wrap="square" lIns="91440" tIns="45720" rIns="91440" bIns="45720" anchor="t"/>
          <a:p>
            <a:r>
              <a:rPr lang="en-US" altLang="zh-CN" sz="3200" dirty="0">
                <a:latin typeface="Times New Roman" panose="02020603050405020304" pitchFamily="18" charset="0"/>
              </a:rPr>
              <a:t>One way to avoid any phase distortions is to make the frequency response of the filter real and nonnegative,to design the filter with a </a:t>
            </a:r>
            <a:r>
              <a:rPr lang="en-US" altLang="zh-CN" sz="32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zero phase characteristic</a:t>
            </a:r>
            <a:r>
              <a:rPr lang="en-US" altLang="zh-CN" sz="3200" dirty="0">
                <a:latin typeface="Times New Roman" panose="02020603050405020304" pitchFamily="18" charset="0"/>
              </a:rPr>
              <a:t>.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buNone/>
            </a:pP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buNone/>
            </a:pPr>
            <a:endParaRPr lang="en-US" altLang="zh-CN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9940" name="对象 39939"/>
          <p:cNvGraphicFramePr>
            <a:graphicFrameLocks noChangeAspect="1"/>
          </p:cNvGraphicFramePr>
          <p:nvPr/>
        </p:nvGraphicFramePr>
        <p:xfrm>
          <a:off x="3071813" y="3429000"/>
          <a:ext cx="300037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" imgW="1121410" imgH="280670" progId="Equation.DSMT4">
                  <p:embed/>
                </p:oleObj>
              </mc:Choice>
              <mc:Fallback>
                <p:oleObj name="" r:id="rId1" imgW="1121410" imgH="28067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1813" y="3429000"/>
                        <a:ext cx="3000375" cy="750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文本框 39940"/>
          <p:cNvSpPr txBox="1"/>
          <p:nvPr/>
        </p:nvSpPr>
        <p:spPr>
          <a:xfrm>
            <a:off x="911225" y="4365625"/>
            <a:ext cx="7620000" cy="17986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x-none" sz="3200" b="1" noProof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But for a causal digital filter it is  impossible.</a:t>
            </a:r>
            <a:endParaRPr lang="en-US" altLang="x-none" sz="3200" b="1" noProof="1" dirty="0">
              <a:solidFill>
                <a:srgbClr val="3366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x-none" sz="3200" b="1" noProof="1" dirty="0">
              <a:solidFill>
                <a:srgbClr val="3366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0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charRg st="0" end="1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  <p:bldP spid="3994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3" name="内容占位符 40962"/>
          <p:cNvSpPr>
            <a:spLocks noGrp="1"/>
          </p:cNvSpPr>
          <p:nvPr>
            <p:ph idx="1"/>
          </p:nvPr>
        </p:nvSpPr>
        <p:spPr>
          <a:xfrm>
            <a:off x="839788" y="1268413"/>
            <a:ext cx="7772400" cy="4267200"/>
          </a:xfrm>
          <a:ln/>
        </p:spPr>
        <p:txBody>
          <a:bodyPr wrap="square" lIns="91440" tIns="45720" rIns="91440" bIns="45720" anchor="t"/>
          <a:p>
            <a:r>
              <a:rPr lang="en-US" altLang="zh-CN" sz="3200" dirty="0">
                <a:latin typeface="Times New Roman" panose="02020603050405020304" pitchFamily="18" charset="0"/>
              </a:rPr>
              <a:t>Only for non-real-time processing of real-valued input signals of finite length, the zero phase condition can be met.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Let H(z) be a real-coefficient rational z-transform with no poles on the unit cycle, then F(z)=H(z)H(z</a:t>
            </a:r>
            <a:r>
              <a:rPr lang="en-US" altLang="zh-CN" sz="3200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sz="3200" dirty="0">
                <a:latin typeface="Times New Roman" panose="02020603050405020304" pitchFamily="18" charset="0"/>
              </a:rPr>
              <a:t>) has a zero phase on the unit cycle.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49154" name="标题 39937"/>
          <p:cNvSpPr>
            <a:spLocks noGrp="1"/>
          </p:cNvSpPr>
          <p:nvPr>
            <p:ph type="title"/>
          </p:nvPr>
        </p:nvSpPr>
        <p:spPr>
          <a:xfrm>
            <a:off x="766763" y="188913"/>
            <a:ext cx="7954962" cy="914400"/>
          </a:xfrm>
          <a:ln/>
        </p:spPr>
        <p:txBody>
          <a:bodyPr wrap="square" lIns="91440" tIns="45720" rIns="91440" bIns="45720" anchor="ctr"/>
          <a:p>
            <a:r>
              <a:rPr lang="zh-CN" altLang="en-US" i="1" dirty="0">
                <a:latin typeface="Times New Roman" panose="02020603050405020304" pitchFamily="18" charset="0"/>
              </a:rPr>
              <a:t>7.2.1 </a:t>
            </a:r>
            <a:r>
              <a:rPr lang="en-US" altLang="zh-CN" i="1" dirty="0">
                <a:latin typeface="Times New Roman" panose="02020603050405020304" pitchFamily="18" charset="0"/>
              </a:rPr>
              <a:t>Zero-Phase Transfer Function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0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charRg st="0" end="1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118" end="2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charRg st="118" end="2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7" name="内容占位符 41986"/>
          <p:cNvSpPr>
            <a:spLocks noGrp="1"/>
          </p:cNvSpPr>
          <p:nvPr>
            <p:ph idx="1"/>
          </p:nvPr>
        </p:nvSpPr>
        <p:spPr>
          <a:xfrm>
            <a:off x="982663" y="1268413"/>
            <a:ext cx="7772400" cy="685800"/>
          </a:xfrm>
          <a:ln/>
        </p:spPr>
        <p:txBody>
          <a:bodyPr wrap="square" lIns="91440" tIns="45720" rIns="91440" bIns="45720" anchor="t"/>
          <a:p>
            <a:r>
              <a:rPr lang="en-US" altLang="zh-CN" sz="3200" dirty="0">
                <a:latin typeface="Times New Roman" panose="02020603050405020304" pitchFamily="18" charset="0"/>
              </a:rPr>
              <a:t>Please look at book P362.</a:t>
            </a:r>
            <a:endParaRPr lang="zh-CN" altLang="en-US" sz="3200" dirty="0"/>
          </a:p>
          <a:p>
            <a:endParaRPr lang="zh-CN" altLang="en-US" sz="3200" dirty="0"/>
          </a:p>
        </p:txBody>
      </p:sp>
      <p:grpSp>
        <p:nvGrpSpPr>
          <p:cNvPr id="41988" name="组合 41987"/>
          <p:cNvGrpSpPr/>
          <p:nvPr/>
        </p:nvGrpSpPr>
        <p:grpSpPr>
          <a:xfrm>
            <a:off x="1487488" y="2133600"/>
            <a:ext cx="7042150" cy="898525"/>
            <a:chOff x="0" y="0"/>
            <a:chExt cx="4436" cy="566"/>
          </a:xfrm>
        </p:grpSpPr>
        <p:grpSp>
          <p:nvGrpSpPr>
            <p:cNvPr id="50179" name="组合 41988"/>
            <p:cNvGrpSpPr/>
            <p:nvPr/>
          </p:nvGrpSpPr>
          <p:grpSpPr>
            <a:xfrm>
              <a:off x="0" y="0"/>
              <a:ext cx="4436" cy="342"/>
              <a:chOff x="0" y="0"/>
              <a:chExt cx="4436" cy="342"/>
            </a:xfrm>
          </p:grpSpPr>
          <p:sp>
            <p:nvSpPr>
              <p:cNvPr id="50180" name="矩形 41989"/>
              <p:cNvSpPr/>
              <p:nvPr/>
            </p:nvSpPr>
            <p:spPr>
              <a:xfrm>
                <a:off x="719" y="0"/>
                <a:ext cx="554" cy="342"/>
              </a:xfrm>
              <a:prstGeom prst="rect">
                <a:avLst/>
              </a:prstGeom>
              <a:solidFill>
                <a:srgbClr val="00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81" name="直接连接符 41990"/>
              <p:cNvSpPr/>
              <p:nvPr/>
            </p:nvSpPr>
            <p:spPr>
              <a:xfrm>
                <a:off x="368" y="171"/>
                <a:ext cx="35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82" name="直接连接符 41991"/>
              <p:cNvSpPr/>
              <p:nvPr/>
            </p:nvSpPr>
            <p:spPr>
              <a:xfrm>
                <a:off x="1273" y="171"/>
                <a:ext cx="35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83" name="矩形 41992"/>
              <p:cNvSpPr/>
              <p:nvPr/>
            </p:nvSpPr>
            <p:spPr>
              <a:xfrm>
                <a:off x="3131" y="0"/>
                <a:ext cx="552" cy="342"/>
              </a:xfrm>
              <a:prstGeom prst="rect">
                <a:avLst/>
              </a:prstGeom>
              <a:solidFill>
                <a:srgbClr val="00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84" name="直接连接符 41993"/>
              <p:cNvSpPr/>
              <p:nvPr/>
            </p:nvSpPr>
            <p:spPr>
              <a:xfrm>
                <a:off x="2779" y="171"/>
                <a:ext cx="35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85" name="直接连接符 41994"/>
              <p:cNvSpPr/>
              <p:nvPr/>
            </p:nvSpPr>
            <p:spPr>
              <a:xfrm>
                <a:off x="3683" y="171"/>
                <a:ext cx="35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86" name="文本框 41995"/>
              <p:cNvSpPr txBox="1"/>
              <p:nvPr/>
            </p:nvSpPr>
            <p:spPr>
              <a:xfrm>
                <a:off x="0" y="19"/>
                <a:ext cx="39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eaLnBrk="0" hangingPunct="0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x[n]</a:t>
                </a:r>
                <a:endPara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87" name="文本框 41996"/>
              <p:cNvSpPr txBox="1"/>
              <p:nvPr/>
            </p:nvSpPr>
            <p:spPr>
              <a:xfrm>
                <a:off x="1615" y="0"/>
                <a:ext cx="39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eaLnBrk="0" hangingPunct="0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v[n]</a:t>
                </a:r>
                <a:endPara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88" name="文本框 41997"/>
              <p:cNvSpPr txBox="1"/>
              <p:nvPr/>
            </p:nvSpPr>
            <p:spPr>
              <a:xfrm>
                <a:off x="2386" y="9"/>
                <a:ext cx="399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eaLnBrk="0" hangingPunct="0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u[n]</a:t>
                </a:r>
                <a:endPara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89" name="文本框 41998"/>
              <p:cNvSpPr txBox="1"/>
              <p:nvPr/>
            </p:nvSpPr>
            <p:spPr>
              <a:xfrm>
                <a:off x="4010" y="0"/>
                <a:ext cx="42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eaLnBrk="0" hangingPunct="0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w[n]</a:t>
                </a:r>
                <a:endPara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90" name="文本框 41999"/>
              <p:cNvSpPr txBox="1"/>
              <p:nvPr/>
            </p:nvSpPr>
            <p:spPr>
              <a:xfrm>
                <a:off x="812" y="28"/>
                <a:ext cx="417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eaLnBrk="0" hangingPunct="0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H(z)</a:t>
                </a:r>
                <a:endPara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91" name="矩形 42000"/>
              <p:cNvSpPr/>
              <p:nvPr/>
            </p:nvSpPr>
            <p:spPr>
              <a:xfrm>
                <a:off x="3231" y="19"/>
                <a:ext cx="417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eaLnBrk="0" hangingPunct="0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H(z)</a:t>
                </a:r>
                <a:endPara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0192" name="矩形 42001"/>
            <p:cNvSpPr/>
            <p:nvPr/>
          </p:nvSpPr>
          <p:spPr>
            <a:xfrm>
              <a:off x="1104" y="336"/>
              <a:ext cx="169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u[n]=v[-n],       y[n]=w[-n]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2003" name="文本框 42002"/>
          <p:cNvSpPr txBox="1"/>
          <p:nvPr/>
        </p:nvSpPr>
        <p:spPr>
          <a:xfrm>
            <a:off x="1127125" y="3286125"/>
            <a:ext cx="7543800" cy="21621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he function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filtfilt</a:t>
            </a: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implements the above zero-phase filtering scheme.</a:t>
            </a:r>
            <a:endParaRPr lang="en-US" altLang="zh-CN" sz="3200" b="1" dirty="0">
              <a:solidFill>
                <a:srgbClr val="3366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Please look at book P403—P7.25.</a:t>
            </a:r>
            <a:endParaRPr lang="en-US" altLang="zh-CN" sz="3200" b="1" dirty="0">
              <a:solidFill>
                <a:srgbClr val="3366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endParaRPr lang="en-US" altLang="zh-CN" sz="3200" b="1" dirty="0">
              <a:solidFill>
                <a:srgbClr val="3366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94" name="标题 39937"/>
          <p:cNvSpPr>
            <a:spLocks noGrp="1"/>
          </p:cNvSpPr>
          <p:nvPr>
            <p:ph type="title"/>
          </p:nvPr>
        </p:nvSpPr>
        <p:spPr>
          <a:xfrm>
            <a:off x="766763" y="188913"/>
            <a:ext cx="7954962" cy="914400"/>
          </a:xfrm>
          <a:ln/>
        </p:spPr>
        <p:txBody>
          <a:bodyPr wrap="square" lIns="91440" tIns="45720" rIns="91440" bIns="45720" anchor="ctr"/>
          <a:p>
            <a:r>
              <a:rPr lang="zh-CN" altLang="en-US" i="1" dirty="0">
                <a:latin typeface="Times New Roman" panose="02020603050405020304" pitchFamily="18" charset="0"/>
              </a:rPr>
              <a:t>7.2.1 </a:t>
            </a:r>
            <a:r>
              <a:rPr lang="en-US" altLang="zh-CN" i="1" dirty="0">
                <a:latin typeface="Times New Roman" panose="02020603050405020304" pitchFamily="18" charset="0"/>
              </a:rPr>
              <a:t>Zero-Phase Transfer Function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>
                                            <p:txEl>
                                              <p:charRg st="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2003">
                                            <p:txEl>
                                              <p:charRg st="0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>
                                            <p:txEl>
                                              <p:charRg st="72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2003">
                                            <p:txEl>
                                              <p:charRg st="72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  <p:bldP spid="4200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标题 43009"/>
          <p:cNvSpPr>
            <a:spLocks noGrp="1"/>
          </p:cNvSpPr>
          <p:nvPr>
            <p:ph type="title"/>
          </p:nvPr>
        </p:nvSpPr>
        <p:spPr>
          <a:xfrm>
            <a:off x="263525" y="0"/>
            <a:ext cx="10972800" cy="1143000"/>
          </a:xfrm>
          <a:ln/>
        </p:spPr>
        <p:txBody>
          <a:bodyPr wrap="square" lIns="91440" tIns="45720" rIns="91440" bIns="45720" anchor="ctr"/>
          <a:p>
            <a:r>
              <a:rPr lang="zh-CN" altLang="en-US" i="1" dirty="0">
                <a:latin typeface="Times New Roman" panose="02020603050405020304" pitchFamily="18" charset="0"/>
              </a:rPr>
              <a:t>7.2.2 </a:t>
            </a:r>
            <a:r>
              <a:rPr lang="en-US" altLang="zh-CN" i="1" dirty="0">
                <a:latin typeface="Times New Roman" panose="02020603050405020304" pitchFamily="18" charset="0"/>
              </a:rPr>
              <a:t>Linear-Phase Transfer Function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  <p:sp>
        <p:nvSpPr>
          <p:cNvPr id="43011" name="内容占位符 43010"/>
          <p:cNvSpPr>
            <a:spLocks noGrp="1"/>
          </p:cNvSpPr>
          <p:nvPr>
            <p:ph idx="1"/>
          </p:nvPr>
        </p:nvSpPr>
        <p:spPr>
          <a:xfrm>
            <a:off x="1200150" y="1268413"/>
            <a:ext cx="7878763" cy="4800600"/>
          </a:xfrm>
          <a:ln/>
        </p:spPr>
        <p:txBody>
          <a:bodyPr wrap="square" lIns="91440" tIns="45720" rIns="91440" bIns="45720" anchor="t"/>
          <a:p>
            <a:r>
              <a:rPr lang="en-US" altLang="zh-CN" sz="3200" dirty="0">
                <a:latin typeface="Times New Roman" panose="02020603050405020304" pitchFamily="18" charset="0"/>
              </a:rPr>
              <a:t>The phase distortion can be avoided by ensuring that the transfer function has a unity magnitude and a linear-phase characteristic, that is: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H(e</a:t>
            </a:r>
            <a:r>
              <a:rPr lang="en-US" altLang="zh-CN" sz="3200" baseline="30000" dirty="0">
                <a:latin typeface="Times New Roman" panose="02020603050405020304" pitchFamily="18" charset="0"/>
              </a:rPr>
              <a:t>jω</a:t>
            </a:r>
            <a:r>
              <a:rPr lang="en-US" altLang="zh-CN" sz="3200" dirty="0">
                <a:latin typeface="Times New Roman" panose="02020603050405020304" pitchFamily="18" charset="0"/>
              </a:rPr>
              <a:t>)=e</a:t>
            </a:r>
            <a:r>
              <a:rPr lang="en-US" altLang="zh-CN" sz="3200" baseline="30000" dirty="0">
                <a:latin typeface="Times New Roman" panose="02020603050405020304" pitchFamily="18" charset="0"/>
              </a:rPr>
              <a:t>-jωD</a:t>
            </a:r>
            <a:endParaRPr lang="en-US" altLang="zh-CN" sz="3200" baseline="300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How to perform the linear-phase filter?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y[n]=x[n-D]</a:t>
            </a:r>
            <a:r>
              <a:rPr lang="en-US" altLang="zh-CN" sz="3200" dirty="0">
                <a:latin typeface="Times New Roman" panose="02020603050405020304" pitchFamily="18" charset="0"/>
                <a:sym typeface="Wingdings" panose="05000000000000000000" pitchFamily="2" charset="2"/>
              </a:rPr>
              <a:t>Y(e</a:t>
            </a:r>
            <a:r>
              <a:rPr lang="en-US" altLang="zh-CN" sz="3200" baseline="30000" dirty="0">
                <a:latin typeface="Times New Roman" panose="02020603050405020304" pitchFamily="18" charset="0"/>
                <a:sym typeface="Wingdings" panose="05000000000000000000" pitchFamily="2" charset="2"/>
              </a:rPr>
              <a:t>jω</a:t>
            </a:r>
            <a:r>
              <a:rPr lang="en-US" altLang="zh-CN" sz="3200" dirty="0">
                <a:latin typeface="Times New Roman" panose="02020603050405020304" pitchFamily="18" charset="0"/>
                <a:sym typeface="Wingdings" panose="05000000000000000000" pitchFamily="2" charset="2"/>
              </a:rPr>
              <a:t>)= e</a:t>
            </a:r>
            <a:r>
              <a:rPr lang="en-US" altLang="zh-CN" sz="3200" baseline="30000" dirty="0">
                <a:latin typeface="Times New Roman" panose="02020603050405020304" pitchFamily="18" charset="0"/>
                <a:sym typeface="Wingdings" panose="05000000000000000000" pitchFamily="2" charset="2"/>
              </a:rPr>
              <a:t>-jωD</a:t>
            </a:r>
            <a:r>
              <a:rPr lang="en-US" altLang="zh-CN" sz="3200" dirty="0">
                <a:latin typeface="Times New Roman" panose="02020603050405020304" pitchFamily="18" charset="0"/>
                <a:sym typeface="Wingdings" panose="05000000000000000000" pitchFamily="2" charset="2"/>
              </a:rPr>
              <a:t>X(e</a:t>
            </a:r>
            <a:r>
              <a:rPr lang="en-US" altLang="zh-CN" sz="3200" baseline="30000" dirty="0">
                <a:latin typeface="Times New Roman" panose="02020603050405020304" pitchFamily="18" charset="0"/>
                <a:sym typeface="Wingdings" panose="05000000000000000000" pitchFamily="2" charset="2"/>
              </a:rPr>
              <a:t>jω</a:t>
            </a:r>
            <a:r>
              <a:rPr lang="en-US" altLang="zh-CN" sz="3200" dirty="0"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zh-CN" sz="32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None/>
            </a:pPr>
            <a:r>
              <a:rPr lang="en-US" altLang="zh-CN" sz="3200" dirty="0">
                <a:latin typeface="Times New Roman" panose="02020603050405020304" pitchFamily="18" charset="0"/>
                <a:sym typeface="Wingdings" panose="05000000000000000000" pitchFamily="2" charset="2"/>
              </a:rPr>
              <a:t>H(e</a:t>
            </a:r>
            <a:r>
              <a:rPr lang="en-US" altLang="zh-CN" sz="3200" baseline="30000" dirty="0">
                <a:latin typeface="Times New Roman" panose="02020603050405020304" pitchFamily="18" charset="0"/>
                <a:sym typeface="Wingdings" panose="05000000000000000000" pitchFamily="2" charset="2"/>
              </a:rPr>
              <a:t>jω</a:t>
            </a:r>
            <a:r>
              <a:rPr lang="en-US" altLang="zh-CN" sz="3200" dirty="0">
                <a:latin typeface="Times New Roman" panose="02020603050405020304" pitchFamily="18" charset="0"/>
                <a:sym typeface="Wingdings" panose="05000000000000000000" pitchFamily="2" charset="2"/>
              </a:rPr>
              <a:t>)= Y(e</a:t>
            </a:r>
            <a:r>
              <a:rPr lang="en-US" altLang="zh-CN" sz="3200" baseline="30000" dirty="0">
                <a:latin typeface="Times New Roman" panose="02020603050405020304" pitchFamily="18" charset="0"/>
                <a:sym typeface="Wingdings" panose="05000000000000000000" pitchFamily="2" charset="2"/>
              </a:rPr>
              <a:t>jω</a:t>
            </a:r>
            <a:r>
              <a:rPr lang="en-US" altLang="zh-CN" sz="3200" dirty="0">
                <a:latin typeface="Times New Roman" panose="02020603050405020304" pitchFamily="18" charset="0"/>
                <a:sym typeface="Wingdings" panose="05000000000000000000" pitchFamily="2" charset="2"/>
              </a:rPr>
              <a:t>)/ X(e</a:t>
            </a:r>
            <a:r>
              <a:rPr lang="en-US" altLang="zh-CN" sz="3200" baseline="30000" dirty="0">
                <a:latin typeface="Times New Roman" panose="02020603050405020304" pitchFamily="18" charset="0"/>
                <a:sym typeface="Wingdings" panose="05000000000000000000" pitchFamily="2" charset="2"/>
              </a:rPr>
              <a:t>jω</a:t>
            </a:r>
            <a:r>
              <a:rPr lang="en-US" altLang="zh-CN" sz="3200" dirty="0">
                <a:latin typeface="Times New Roman" panose="02020603050405020304" pitchFamily="18" charset="0"/>
                <a:sym typeface="Wingdings" panose="05000000000000000000" pitchFamily="2" charset="2"/>
              </a:rPr>
              <a:t>)= e</a:t>
            </a:r>
            <a:r>
              <a:rPr lang="en-US" altLang="zh-CN" sz="3200" baseline="30000" dirty="0">
                <a:latin typeface="Times New Roman" panose="02020603050405020304" pitchFamily="18" charset="0"/>
                <a:sym typeface="Wingdings" panose="05000000000000000000" pitchFamily="2" charset="2"/>
              </a:rPr>
              <a:t>-jωD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buNone/>
            </a:pP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51203" name="文本框 2"/>
          <p:cNvSpPr txBox="1"/>
          <p:nvPr/>
        </p:nvSpPr>
        <p:spPr>
          <a:xfrm>
            <a:off x="8472488" y="260350"/>
            <a:ext cx="1981200" cy="5794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key point</a:t>
            </a:r>
            <a:endParaRPr lang="en-US" altLang="zh-CN" sz="32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0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charRg st="0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141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charRg st="141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154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charRg st="154" end="1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194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charRg st="194" end="2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226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011">
                                            <p:txEl>
                                              <p:charRg st="226" end="2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7169"/>
          <p:cNvSpPr>
            <a:spLocks noGrp="1"/>
          </p:cNvSpPr>
          <p:nvPr>
            <p:ph type="title"/>
          </p:nvPr>
        </p:nvSpPr>
        <p:spPr>
          <a:xfrm>
            <a:off x="766763" y="0"/>
            <a:ext cx="7940675" cy="1089025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solidFill>
                  <a:srgbClr val="0033CC"/>
                </a:solidFill>
                <a:latin typeface="Times New Roman" panose="02020603050405020304" pitchFamily="18" charset="0"/>
              </a:rPr>
              <a:t>7.1 Transfer Function Classification Based on Magnitude Characteristics</a:t>
            </a:r>
            <a:endParaRPr lang="en-US" altLang="zh-CN" i="1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内容占位符 7170"/>
          <p:cNvSpPr>
            <a:spLocks noGrp="1"/>
          </p:cNvSpPr>
          <p:nvPr>
            <p:ph idx="1"/>
          </p:nvPr>
        </p:nvSpPr>
        <p:spPr>
          <a:xfrm>
            <a:off x="766763" y="1339850"/>
            <a:ext cx="7772400" cy="4191000"/>
          </a:xfrm>
          <a:ln/>
        </p:spPr>
        <p:txBody>
          <a:bodyPr wrap="square" lIns="91440" tIns="45720" rIns="91440" bIns="45720" anchor="t"/>
          <a:p>
            <a:r>
              <a:rPr lang="en-US" altLang="zh-CN" sz="3200" dirty="0">
                <a:latin typeface="Times New Roman" panose="02020603050405020304" pitchFamily="18" charset="0"/>
              </a:rPr>
              <a:t>Digital Filters with Ideal Magnitude Responses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buNone/>
            </a:pPr>
            <a:endParaRPr lang="en-US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Bounded Real Transfer Function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buNone/>
            </a:pPr>
            <a:endParaRPr lang="en-US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Allpass Transfer Function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endParaRPr lang="en-US" altLang="zh-CN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48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charRg st="48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80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charRg st="80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5" name="内容占位符 44034"/>
          <p:cNvSpPr>
            <a:spLocks noGrp="1"/>
          </p:cNvSpPr>
          <p:nvPr>
            <p:ph idx="1"/>
          </p:nvPr>
        </p:nvSpPr>
        <p:spPr>
          <a:xfrm>
            <a:off x="982663" y="1196975"/>
            <a:ext cx="7772400" cy="1600200"/>
          </a:xfrm>
          <a:ln/>
        </p:spPr>
        <p:txBody>
          <a:bodyPr wrap="square" lIns="91440" tIns="45720" rIns="91440" bIns="45720" anchor="t"/>
          <a:p>
            <a:r>
              <a:rPr lang="en-US" altLang="zh-CN" sz="3200" u="sng" dirty="0">
                <a:latin typeface="Times New Roman" panose="02020603050405020304" pitchFamily="18" charset="0"/>
              </a:rPr>
              <a:t>Example</a:t>
            </a:r>
            <a:r>
              <a:rPr lang="en-US" altLang="zh-CN" sz="3200" dirty="0">
                <a:latin typeface="Times New Roman" panose="02020603050405020304" pitchFamily="18" charset="0"/>
              </a:rPr>
              <a:t> - Determine the impulse response of an ideal lowpass filter with a linear phase response: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grpSp>
        <p:nvGrpSpPr>
          <p:cNvPr id="44036" name="组合 44035"/>
          <p:cNvGrpSpPr>
            <a:grpSpLocks noChangeAspect="1"/>
          </p:cNvGrpSpPr>
          <p:nvPr/>
        </p:nvGrpSpPr>
        <p:grpSpPr>
          <a:xfrm>
            <a:off x="2901950" y="2925763"/>
            <a:ext cx="5334000" cy="914400"/>
            <a:chOff x="0" y="0"/>
            <a:chExt cx="3552" cy="688"/>
          </a:xfrm>
        </p:grpSpPr>
        <p:graphicFrame>
          <p:nvGraphicFramePr>
            <p:cNvPr id="52227" name="对象 44036"/>
            <p:cNvGraphicFramePr>
              <a:graphicFrameLocks noChangeAspect="1"/>
            </p:cNvGraphicFramePr>
            <p:nvPr/>
          </p:nvGraphicFramePr>
          <p:xfrm>
            <a:off x="0" y="40"/>
            <a:ext cx="1544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2451100" imgH="965200" progId="Equation.3">
                    <p:embed/>
                  </p:oleObj>
                </mc:Choice>
                <mc:Fallback>
                  <p:oleObj name="" r:id="rId1" imgW="2451100" imgH="9652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0" y="40"/>
                          <a:ext cx="1544" cy="6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28" name="对象 44037"/>
            <p:cNvGraphicFramePr>
              <a:graphicFrameLocks noChangeAspect="1"/>
            </p:cNvGraphicFramePr>
            <p:nvPr/>
          </p:nvGraphicFramePr>
          <p:xfrm>
            <a:off x="1408" y="0"/>
            <a:ext cx="2144" cy="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3" imgW="3402330" imgH="1091565" progId="Equation.3">
                    <p:embed/>
                  </p:oleObj>
                </mc:Choice>
                <mc:Fallback>
                  <p:oleObj name="" r:id="rId3" imgW="3402330" imgH="1091565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08" y="0"/>
                          <a:ext cx="2144" cy="6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039" name="文本框 44038"/>
          <p:cNvSpPr txBox="1"/>
          <p:nvPr/>
        </p:nvSpPr>
        <p:spPr>
          <a:xfrm>
            <a:off x="1200150" y="3717925"/>
            <a:ext cx="8029575" cy="15541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indent="-457200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Applying the frequency-shifting property of the DTFT to the impulse response of an ideal zero-phase lowpass filter we arrive at:</a:t>
            </a:r>
            <a:endParaRPr lang="en-US" altLang="zh-CN" sz="3200" b="1" dirty="0">
              <a:solidFill>
                <a:srgbClr val="3366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4040" name="对象 44039"/>
          <p:cNvGraphicFramePr>
            <a:graphicFrameLocks noChangeAspect="1"/>
          </p:cNvGraphicFramePr>
          <p:nvPr/>
        </p:nvGraphicFramePr>
        <p:xfrm>
          <a:off x="3000375" y="5302250"/>
          <a:ext cx="53340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5979160" imgH="1040765" progId="Equation.DSMT4">
                  <p:embed/>
                </p:oleObj>
              </mc:Choice>
              <mc:Fallback>
                <p:oleObj name="" r:id="rId5" imgW="5979160" imgH="1040765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00375" y="5302250"/>
                        <a:ext cx="5334000" cy="928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1" name="标题 43009"/>
          <p:cNvSpPr>
            <a:spLocks noGrp="1"/>
          </p:cNvSpPr>
          <p:nvPr>
            <p:ph type="title"/>
          </p:nvPr>
        </p:nvSpPr>
        <p:spPr>
          <a:xfrm>
            <a:off x="334963" y="0"/>
            <a:ext cx="10972800" cy="1143000"/>
          </a:xfrm>
          <a:ln/>
        </p:spPr>
        <p:txBody>
          <a:bodyPr wrap="square" lIns="91440" tIns="45720" rIns="91440" bIns="45720" anchor="ctr"/>
          <a:p>
            <a:r>
              <a:rPr lang="zh-CN" altLang="en-US" i="1" dirty="0">
                <a:latin typeface="Times New Roman" panose="02020603050405020304" pitchFamily="18" charset="0"/>
              </a:rPr>
              <a:t>7.2.2 </a:t>
            </a:r>
            <a:r>
              <a:rPr lang="en-US" altLang="zh-CN" i="1" dirty="0">
                <a:latin typeface="Times New Roman" panose="02020603050405020304" pitchFamily="18" charset="0"/>
              </a:rPr>
              <a:t>Linear-Phase Transfer Function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  <p:sp>
        <p:nvSpPr>
          <p:cNvPr id="52232" name="文本框 2"/>
          <p:cNvSpPr txBox="1"/>
          <p:nvPr/>
        </p:nvSpPr>
        <p:spPr>
          <a:xfrm>
            <a:off x="8472488" y="260350"/>
            <a:ext cx="1981200" cy="5794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key point</a:t>
            </a:r>
            <a:endParaRPr lang="en-US" altLang="zh-CN" sz="32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0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charRg st="0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>
                                            <p:txEl>
                                              <p:charRg st="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44039">
                                            <p:txEl>
                                              <p:charRg st="0" end="1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  <p:bldP spid="4403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9" name="内容占位符 45058"/>
          <p:cNvSpPr>
            <a:spLocks noGrp="1"/>
          </p:cNvSpPr>
          <p:nvPr>
            <p:ph idx="1"/>
          </p:nvPr>
        </p:nvSpPr>
        <p:spPr>
          <a:xfrm>
            <a:off x="1055688" y="1125538"/>
            <a:ext cx="9097962" cy="5029200"/>
          </a:xfrm>
          <a:ln/>
        </p:spPr>
        <p:txBody>
          <a:bodyPr wrap="square" lIns="91440" tIns="45720" rIns="91440" bIns="45720" anchor="t"/>
          <a:p>
            <a:pPr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By truncating the impulse response to a finite number of terms, a realizable FIR approximation to the ideal lowpass filter can be developed.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The truncated approximation may or may not exhibit linear phase, depending on the value of  n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3200" dirty="0">
                <a:latin typeface="Times New Roman" panose="02020603050405020304" pitchFamily="18" charset="0"/>
              </a:rPr>
              <a:t> chosen.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If we choose n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3200" dirty="0">
                <a:latin typeface="Times New Roman" panose="02020603050405020304" pitchFamily="18" charset="0"/>
              </a:rPr>
              <a:t>= </a:t>
            </a:r>
            <a:r>
              <a:rPr lang="en-US" altLang="zh-CN" sz="3200" i="1" dirty="0">
                <a:latin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</a:rPr>
              <a:t>/2 with </a:t>
            </a:r>
            <a:r>
              <a:rPr lang="en-US" altLang="zh-CN" sz="3200" i="1" dirty="0">
                <a:latin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</a:rPr>
              <a:t> a positive integer, the truncated and shifted approximation: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grpSp>
        <p:nvGrpSpPr>
          <p:cNvPr id="45060" name="组合 45059"/>
          <p:cNvGrpSpPr/>
          <p:nvPr/>
        </p:nvGrpSpPr>
        <p:grpSpPr>
          <a:xfrm>
            <a:off x="3159125" y="5368925"/>
            <a:ext cx="5334000" cy="838200"/>
            <a:chOff x="0" y="0"/>
            <a:chExt cx="3825" cy="652"/>
          </a:xfrm>
        </p:grpSpPr>
        <p:graphicFrame>
          <p:nvGraphicFramePr>
            <p:cNvPr id="53251" name="对象 45060"/>
            <p:cNvGraphicFramePr>
              <a:graphicFrameLocks noChangeAspect="1"/>
            </p:cNvGraphicFramePr>
            <p:nvPr/>
          </p:nvGraphicFramePr>
          <p:xfrm>
            <a:off x="40" y="4"/>
            <a:ext cx="3785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1" imgW="6007100" imgH="1028700" progId="Equation.3">
                    <p:embed/>
                  </p:oleObj>
                </mc:Choice>
                <mc:Fallback>
                  <p:oleObj name="" r:id="rId1" imgW="6007100" imgH="10287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0" y="4"/>
                          <a:ext cx="3785" cy="6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52" name="文本框 45061"/>
            <p:cNvSpPr txBox="1"/>
            <p:nvPr/>
          </p:nvSpPr>
          <p:spPr>
            <a:xfrm>
              <a:off x="0" y="0"/>
              <a:ext cx="226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^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3253" name="标题 43009"/>
          <p:cNvSpPr>
            <a:spLocks noGrp="1"/>
          </p:cNvSpPr>
          <p:nvPr>
            <p:ph type="title"/>
          </p:nvPr>
        </p:nvSpPr>
        <p:spPr>
          <a:xfrm>
            <a:off x="334963" y="0"/>
            <a:ext cx="10972800" cy="1143000"/>
          </a:xfrm>
          <a:ln/>
        </p:spPr>
        <p:txBody>
          <a:bodyPr wrap="square" lIns="91440" tIns="45720" rIns="91440" bIns="45720" anchor="ctr"/>
          <a:p>
            <a:r>
              <a:rPr lang="zh-CN" altLang="en-US" i="1" dirty="0">
                <a:latin typeface="Times New Roman" panose="02020603050405020304" pitchFamily="18" charset="0"/>
              </a:rPr>
              <a:t>7.2.2 </a:t>
            </a:r>
            <a:r>
              <a:rPr lang="en-US" altLang="zh-CN" i="1" dirty="0">
                <a:latin typeface="Times New Roman" panose="02020603050405020304" pitchFamily="18" charset="0"/>
              </a:rPr>
              <a:t>Linear-Phase Transfer Function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  <p:sp>
        <p:nvSpPr>
          <p:cNvPr id="53254" name="文本框 2"/>
          <p:cNvSpPr txBox="1"/>
          <p:nvPr/>
        </p:nvSpPr>
        <p:spPr>
          <a:xfrm>
            <a:off x="8472488" y="260350"/>
            <a:ext cx="1981200" cy="5794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key point</a:t>
            </a:r>
            <a:endParaRPr lang="en-US" altLang="zh-CN" sz="32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0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charRg st="0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141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charRg st="141" end="2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244" end="3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charRg st="244" end="3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3" name="内容占位符 46082"/>
          <p:cNvSpPr>
            <a:spLocks noGrp="1"/>
          </p:cNvSpPr>
          <p:nvPr>
            <p:ph idx="1"/>
          </p:nvPr>
        </p:nvSpPr>
        <p:spPr>
          <a:xfrm>
            <a:off x="1127125" y="1196975"/>
            <a:ext cx="7772400" cy="4114800"/>
          </a:xfrm>
          <a:ln/>
        </p:spPr>
        <p:txBody>
          <a:bodyPr wrap="square" lIns="91440" tIns="45720" rIns="91440" bIns="45720" anchor="t"/>
          <a:p>
            <a:r>
              <a:rPr lang="en-US" altLang="zh-CN" sz="3200" dirty="0">
                <a:latin typeface="Times New Roman" panose="02020603050405020304" pitchFamily="18" charset="0"/>
              </a:rPr>
              <a:t>Figure below shows the filter coefficients obtained using the function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sinc</a:t>
            </a:r>
            <a:r>
              <a:rPr lang="en-US" altLang="zh-CN" sz="3200" dirty="0">
                <a:latin typeface="Times New Roman" panose="02020603050405020304" pitchFamily="18" charset="0"/>
              </a:rPr>
              <a:t> for two different values of </a:t>
            </a:r>
            <a:r>
              <a:rPr lang="en-US" altLang="zh-CN" sz="3200" i="1" dirty="0">
                <a:latin typeface="Times New Roman" panose="02020603050405020304" pitchFamily="18" charset="0"/>
              </a:rPr>
              <a:t>N.</a:t>
            </a:r>
            <a:endParaRPr lang="zh-CN" altLang="en-US" sz="3200" i="1" dirty="0">
              <a:latin typeface="Times New Roman" panose="02020603050405020304" pitchFamily="18" charset="0"/>
            </a:endParaRPr>
          </a:p>
        </p:txBody>
      </p:sp>
      <p:pic>
        <p:nvPicPr>
          <p:cNvPr id="46084" name="图片 460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150" y="2781300"/>
            <a:ext cx="8721725" cy="3062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4275" name="标题 43009"/>
          <p:cNvSpPr>
            <a:spLocks noGrp="1"/>
          </p:cNvSpPr>
          <p:nvPr>
            <p:ph type="title"/>
          </p:nvPr>
        </p:nvSpPr>
        <p:spPr>
          <a:xfrm>
            <a:off x="334963" y="0"/>
            <a:ext cx="10972800" cy="1143000"/>
          </a:xfrm>
          <a:ln/>
        </p:spPr>
        <p:txBody>
          <a:bodyPr wrap="square" lIns="91440" tIns="45720" rIns="91440" bIns="45720" anchor="ctr"/>
          <a:p>
            <a:r>
              <a:rPr lang="zh-CN" altLang="en-US" i="1" dirty="0">
                <a:latin typeface="Times New Roman" panose="02020603050405020304" pitchFamily="18" charset="0"/>
              </a:rPr>
              <a:t>7.2.2 </a:t>
            </a:r>
            <a:r>
              <a:rPr lang="en-US" altLang="zh-CN" i="1" dirty="0">
                <a:latin typeface="Times New Roman" panose="02020603050405020304" pitchFamily="18" charset="0"/>
              </a:rPr>
              <a:t>Linear-Phase Transfer Function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  <p:sp>
        <p:nvSpPr>
          <p:cNvPr id="54276" name="文本框 2"/>
          <p:cNvSpPr txBox="1"/>
          <p:nvPr/>
        </p:nvSpPr>
        <p:spPr>
          <a:xfrm>
            <a:off x="8472488" y="260350"/>
            <a:ext cx="1981200" cy="5794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key point</a:t>
            </a:r>
            <a:endParaRPr lang="en-US" altLang="zh-CN" sz="32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0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charRg st="0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charRg st="0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47105"/>
          <p:cNvSpPr>
            <a:spLocks noGrp="1"/>
          </p:cNvSpPr>
          <p:nvPr>
            <p:ph type="title"/>
          </p:nvPr>
        </p:nvSpPr>
        <p:spPr>
          <a:xfrm>
            <a:off x="839788" y="-26987"/>
            <a:ext cx="8745537" cy="1143000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7.2.3 Minimum-Phase and Maximum-Phase Transfer Function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difficulty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  <p:sp>
        <p:nvSpPr>
          <p:cNvPr id="47107" name="文本占位符 47106"/>
          <p:cNvSpPr>
            <a:spLocks noGrp="1"/>
          </p:cNvSpPr>
          <p:nvPr>
            <p:ph type="body" sz="half" idx="1"/>
          </p:nvPr>
        </p:nvSpPr>
        <p:spPr>
          <a:xfrm>
            <a:off x="982663" y="1268413"/>
            <a:ext cx="7286625" cy="4114800"/>
          </a:xfrm>
          <a:ln/>
        </p:spPr>
        <p:txBody>
          <a:bodyPr wrap="square" lIns="91440" tIns="45720" rIns="91440" bIns="45720" anchor="t"/>
          <a:p>
            <a:pPr>
              <a:buClrTx/>
              <a:buSzTx/>
              <a:buFontTx/>
            </a:pPr>
            <a:r>
              <a:rPr lang="en-US" altLang="zh-CN" sz="3200" dirty="0">
                <a:latin typeface="Times New Roman" panose="02020603050405020304" pitchFamily="18" charset="0"/>
              </a:rPr>
              <a:t>Based on the expression: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47108" name="内容占位符 4710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558925" y="1844675"/>
          <a:ext cx="5024438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2286000" imgH="558800" progId="Equation.DSMT4">
                  <p:embed/>
                </p:oleObj>
              </mc:Choice>
              <mc:Fallback>
                <p:oleObj name="" r:id="rId1" imgW="2286000" imgH="5588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58925" y="1844675"/>
                        <a:ext cx="5024438" cy="12287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内容占位符 4710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661150" y="2133600"/>
          <a:ext cx="3119438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1244600" imgH="292100" progId="Equation.3">
                  <p:embed/>
                </p:oleObj>
              </mc:Choice>
              <mc:Fallback>
                <p:oleObj name="" r:id="rId3" imgW="1244600" imgH="2921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61150" y="2133600"/>
                        <a:ext cx="3119438" cy="7334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文本框 47109"/>
          <p:cNvSpPr txBox="1"/>
          <p:nvPr/>
        </p:nvSpPr>
        <p:spPr>
          <a:xfrm>
            <a:off x="1271588" y="3429000"/>
            <a:ext cx="4103687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phase function is: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7111" name="对象 47110"/>
          <p:cNvGraphicFramePr>
            <a:graphicFrameLocks noChangeAspect="1"/>
          </p:cNvGraphicFramePr>
          <p:nvPr/>
        </p:nvGraphicFramePr>
        <p:xfrm>
          <a:off x="1774825" y="4292600"/>
          <a:ext cx="1816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725805" imgH="458470" progId="Equation.DSMT4">
                  <p:embed/>
                </p:oleObj>
              </mc:Choice>
              <mc:Fallback>
                <p:oleObj name="" r:id="rId5" imgW="725805" imgH="45847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74825" y="4292600"/>
                        <a:ext cx="18161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对象 47111"/>
          <p:cNvGraphicFramePr>
            <a:graphicFrameLocks noChangeAspect="1"/>
          </p:cNvGraphicFramePr>
          <p:nvPr/>
        </p:nvGraphicFramePr>
        <p:xfrm>
          <a:off x="3575050" y="4365625"/>
          <a:ext cx="61023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7" imgW="2945130" imgH="431800" progId="Equation.DSMT4">
                  <p:embed/>
                </p:oleObj>
              </mc:Choice>
              <mc:Fallback>
                <p:oleObj name="" r:id="rId7" imgW="2945130" imgH="4318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75050" y="4365625"/>
                        <a:ext cx="6102350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3" name="文本框 47112"/>
          <p:cNvSpPr txBox="1"/>
          <p:nvPr/>
        </p:nvSpPr>
        <p:spPr>
          <a:xfrm>
            <a:off x="2351088" y="5516563"/>
            <a:ext cx="7993062" cy="517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Where, </a:t>
            </a:r>
            <a:r>
              <a:rPr lang="el-GR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ξ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k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and</a:t>
            </a:r>
            <a:r>
              <a:rPr lang="el-GR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λ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k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are zeros and poles, </a:t>
            </a:r>
            <a:r>
              <a:rPr lang="el-GR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respectively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l-GR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  <p:bldP spid="47110" grpId="0"/>
      <p:bldP spid="471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1" name="内容占位符 48130"/>
          <p:cNvSpPr>
            <a:spLocks noGrp="1"/>
          </p:cNvSpPr>
          <p:nvPr>
            <p:ph idx="1"/>
          </p:nvPr>
        </p:nvSpPr>
        <p:spPr>
          <a:xfrm>
            <a:off x="1127125" y="1268413"/>
            <a:ext cx="8629650" cy="4400550"/>
          </a:xfrm>
          <a:ln/>
        </p:spPr>
        <p:txBody>
          <a:bodyPr wrap="square" lIns="91440" tIns="45720" rIns="91440" bIns="45720" anchor="t"/>
          <a:p>
            <a:r>
              <a:rPr lang="en-US" altLang="zh-CN" sz="3200" dirty="0">
                <a:latin typeface="Times New Roman" panose="02020603050405020304" pitchFamily="18" charset="0"/>
              </a:rPr>
              <a:t>We define the expression </a:t>
            </a:r>
            <a:r>
              <a:rPr lang="en-US" altLang="zh-CN" sz="3200" i="1" dirty="0">
                <a:latin typeface="Times New Roman" panose="02020603050405020304" pitchFamily="18" charset="0"/>
              </a:rPr>
              <a:t>(e</a:t>
            </a:r>
            <a:r>
              <a:rPr lang="en-US" altLang="zh-CN" sz="3200" i="1" baseline="30000" dirty="0">
                <a:latin typeface="Times New Roman" panose="02020603050405020304" pitchFamily="18" charset="0"/>
              </a:rPr>
              <a:t>j</a:t>
            </a:r>
            <a:r>
              <a:rPr lang="el-GR" altLang="en-US" sz="3200" i="1" baseline="30000" dirty="0">
                <a:latin typeface="Times New Roman" panose="02020603050405020304" pitchFamily="18" charset="0"/>
              </a:rPr>
              <a:t>ω</a:t>
            </a:r>
            <a:r>
              <a:rPr lang="en-US" altLang="zh-CN" sz="3200" i="1" dirty="0">
                <a:latin typeface="Times New Roman" panose="02020603050405020304" pitchFamily="18" charset="0"/>
              </a:rPr>
              <a:t>- </a:t>
            </a:r>
            <a:r>
              <a:rPr lang="el-GR" altLang="en-US" sz="3200" i="1" dirty="0">
                <a:latin typeface="Times New Roman" panose="02020603050405020304" pitchFamily="18" charset="0"/>
              </a:rPr>
              <a:t>ξ</a:t>
            </a:r>
            <a:r>
              <a:rPr lang="en-US" altLang="zh-CN" sz="3200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sz="3200" i="1" dirty="0">
                <a:latin typeface="Times New Roman" panose="02020603050405020304" pitchFamily="18" charset="0"/>
              </a:rPr>
              <a:t> )</a:t>
            </a:r>
            <a:r>
              <a:rPr lang="en-US" altLang="zh-CN" sz="3200" dirty="0">
                <a:latin typeface="Times New Roman" panose="02020603050405020304" pitchFamily="18" charset="0"/>
              </a:rPr>
              <a:t>and </a:t>
            </a:r>
            <a:r>
              <a:rPr lang="en-US" altLang="zh-CN" sz="3200" i="1" dirty="0">
                <a:latin typeface="Times New Roman" panose="02020603050405020304" pitchFamily="18" charset="0"/>
              </a:rPr>
              <a:t>(e</a:t>
            </a:r>
            <a:r>
              <a:rPr lang="en-US" altLang="zh-CN" sz="3200" i="1" baseline="30000" dirty="0">
                <a:latin typeface="Times New Roman" panose="02020603050405020304" pitchFamily="18" charset="0"/>
              </a:rPr>
              <a:t>j</a:t>
            </a:r>
            <a:r>
              <a:rPr lang="el-GR" altLang="en-US" sz="3200" i="1" baseline="30000" dirty="0">
                <a:latin typeface="Times New Roman" panose="02020603050405020304" pitchFamily="18" charset="0"/>
              </a:rPr>
              <a:t>ω</a:t>
            </a:r>
            <a:r>
              <a:rPr lang="el-GR" altLang="en-US" sz="3200" i="1" dirty="0">
                <a:latin typeface="Times New Roman" panose="02020603050405020304" pitchFamily="18" charset="0"/>
              </a:rPr>
              <a:t> </a:t>
            </a:r>
            <a:r>
              <a:rPr lang="en-US" altLang="zh-CN" sz="3200" i="1" dirty="0">
                <a:latin typeface="Times New Roman" panose="02020603050405020304" pitchFamily="18" charset="0"/>
              </a:rPr>
              <a:t>- </a:t>
            </a:r>
            <a:r>
              <a:rPr lang="el-GR" altLang="en-US" sz="3200" i="1" dirty="0">
                <a:latin typeface="Times New Roman" panose="02020603050405020304" pitchFamily="18" charset="0"/>
              </a:rPr>
              <a:t>λ</a:t>
            </a:r>
            <a:r>
              <a:rPr lang="en-US" altLang="zh-CN" sz="3200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sz="3200" i="1" dirty="0">
                <a:latin typeface="Times New Roman" panose="02020603050405020304" pitchFamily="18" charset="0"/>
              </a:rPr>
              <a:t> )</a:t>
            </a:r>
            <a:r>
              <a:rPr lang="en-US" altLang="zh-CN" sz="3200" dirty="0">
                <a:latin typeface="Times New Roman" panose="02020603050405020304" pitchFamily="18" charset="0"/>
              </a:rPr>
              <a:t> as </a:t>
            </a:r>
            <a:r>
              <a:rPr lang="en-US" altLang="zh-CN" sz="3200" i="1" dirty="0">
                <a:latin typeface="Times New Roman" panose="02020603050405020304" pitchFamily="18" charset="0"/>
              </a:rPr>
              <a:t>zero vectors</a:t>
            </a:r>
            <a:r>
              <a:rPr lang="en-US" altLang="zh-CN" sz="3200" dirty="0">
                <a:latin typeface="Times New Roman" panose="02020603050405020304" pitchFamily="18" charset="0"/>
              </a:rPr>
              <a:t> and </a:t>
            </a:r>
            <a:r>
              <a:rPr lang="en-US" altLang="zh-CN" sz="3200" i="1" dirty="0">
                <a:latin typeface="Times New Roman" panose="02020603050405020304" pitchFamily="18" charset="0"/>
              </a:rPr>
              <a:t>pole vectors</a:t>
            </a:r>
            <a:r>
              <a:rPr lang="en-US" altLang="zh-CN" sz="3200" dirty="0">
                <a:latin typeface="Times New Roman" panose="02020603050405020304" pitchFamily="18" charset="0"/>
              </a:rPr>
              <a:t>.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When </a:t>
            </a:r>
            <a:r>
              <a:rPr lang="el-GR" altLang="en-US" sz="3200" dirty="0">
                <a:latin typeface="Times New Roman" panose="02020603050405020304" pitchFamily="18" charset="0"/>
              </a:rPr>
              <a:t>ξ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sz="3200" dirty="0">
                <a:latin typeface="Times New Roman" panose="02020603050405020304" pitchFamily="18" charset="0"/>
              </a:rPr>
              <a:t> and </a:t>
            </a:r>
            <a:r>
              <a:rPr lang="el-GR" altLang="en-US" sz="3200" dirty="0">
                <a:latin typeface="Times New Roman" panose="02020603050405020304" pitchFamily="18" charset="0"/>
              </a:rPr>
              <a:t>λ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sz="3200" dirty="0">
                <a:latin typeface="Times New Roman" panose="02020603050405020304" pitchFamily="18" charset="0"/>
              </a:rPr>
              <a:t> are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 inside</a:t>
            </a:r>
            <a:r>
              <a:rPr lang="en-US" altLang="zh-CN" sz="3200" dirty="0">
                <a:latin typeface="Times New Roman" panose="02020603050405020304" pitchFamily="18" charset="0"/>
              </a:rPr>
              <a:t> the unit circle,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and </a:t>
            </a:r>
            <a:r>
              <a:rPr lang="el-GR" altLang="en-US" sz="3200" dirty="0">
                <a:latin typeface="Times New Roman" panose="02020603050405020304" pitchFamily="18" charset="0"/>
              </a:rPr>
              <a:t>ω</a:t>
            </a:r>
            <a:r>
              <a:rPr lang="en-US" altLang="zh-CN" sz="3200" dirty="0">
                <a:latin typeface="Times New Roman" panose="02020603050405020304" pitchFamily="18" charset="0"/>
              </a:rPr>
              <a:t>change from 0 to 2</a:t>
            </a:r>
            <a:r>
              <a:rPr lang="el-GR" altLang="en-US" sz="3200" dirty="0">
                <a:latin typeface="Times New Roman" panose="02020603050405020304" pitchFamily="18" charset="0"/>
              </a:rPr>
              <a:t>π</a:t>
            </a:r>
            <a:r>
              <a:rPr lang="en-US" altLang="zh-CN" sz="3200" dirty="0">
                <a:latin typeface="Times New Roman" panose="02020603050405020304" pitchFamily="18" charset="0"/>
              </a:rPr>
              <a:t>, the change of phase of the zero (pole) vectors are 2</a:t>
            </a:r>
            <a:r>
              <a:rPr lang="el-GR" altLang="en-US" sz="3200" dirty="0">
                <a:latin typeface="Times New Roman" panose="02020603050405020304" pitchFamily="18" charset="0"/>
              </a:rPr>
              <a:t>π</a:t>
            </a:r>
            <a:r>
              <a:rPr lang="en-US" altLang="zh-CN" sz="3200" dirty="0">
                <a:latin typeface="Times New Roman" panose="02020603050405020304" pitchFamily="18" charset="0"/>
              </a:rPr>
              <a:t>. 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When </a:t>
            </a:r>
            <a:r>
              <a:rPr lang="el-GR" altLang="en-US" sz="3200" dirty="0">
                <a:latin typeface="Times New Roman" panose="02020603050405020304" pitchFamily="18" charset="0"/>
              </a:rPr>
              <a:t>ξ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sz="3200" dirty="0">
                <a:latin typeface="Times New Roman" panose="02020603050405020304" pitchFamily="18" charset="0"/>
              </a:rPr>
              <a:t> and </a:t>
            </a:r>
            <a:r>
              <a:rPr lang="el-GR" altLang="en-US" sz="3200" dirty="0">
                <a:latin typeface="Times New Roman" panose="02020603050405020304" pitchFamily="18" charset="0"/>
              </a:rPr>
              <a:t>λ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sz="3200" dirty="0">
                <a:latin typeface="Times New Roman" panose="02020603050405020304" pitchFamily="18" charset="0"/>
              </a:rPr>
              <a:t> are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 outside</a:t>
            </a:r>
            <a:r>
              <a:rPr lang="en-US" altLang="zh-CN" sz="3200" dirty="0">
                <a:latin typeface="Times New Roman" panose="02020603050405020304" pitchFamily="18" charset="0"/>
              </a:rPr>
              <a:t> the unit circle,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and </a:t>
            </a:r>
            <a:r>
              <a:rPr lang="el-GR" altLang="en-US" sz="3200" dirty="0">
                <a:latin typeface="Times New Roman" panose="02020603050405020304" pitchFamily="18" charset="0"/>
              </a:rPr>
              <a:t>ω</a:t>
            </a:r>
            <a:r>
              <a:rPr lang="en-US" altLang="zh-CN" sz="3200" dirty="0">
                <a:latin typeface="Times New Roman" panose="02020603050405020304" pitchFamily="18" charset="0"/>
              </a:rPr>
              <a:t>change from 0 to 2</a:t>
            </a:r>
            <a:r>
              <a:rPr lang="el-GR" altLang="en-US" sz="3200" dirty="0">
                <a:latin typeface="Times New Roman" panose="02020603050405020304" pitchFamily="18" charset="0"/>
              </a:rPr>
              <a:t>π</a:t>
            </a:r>
            <a:r>
              <a:rPr lang="en-US" altLang="zh-CN" sz="3200" dirty="0">
                <a:latin typeface="Times New Roman" panose="02020603050405020304" pitchFamily="18" charset="0"/>
              </a:rPr>
              <a:t>, the change of phase of the zero (pole) vectors are 0. </a:t>
            </a:r>
            <a:endParaRPr lang="el-GR" alt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6322" name="标题 47105"/>
          <p:cNvSpPr>
            <a:spLocks noGrp="1"/>
          </p:cNvSpPr>
          <p:nvPr>
            <p:ph type="title"/>
          </p:nvPr>
        </p:nvSpPr>
        <p:spPr>
          <a:xfrm>
            <a:off x="839788" y="-26987"/>
            <a:ext cx="8745537" cy="1143000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7.2.3 Minimum-Phase and Maximum-Phase Transfer Function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difficulty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0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charRg st="0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85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charRg st="85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128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charRg st="128" end="2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210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charRg st="210" end="2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254" end="3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charRg st="254" end="3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5" name="文本占位符 49154"/>
          <p:cNvSpPr>
            <a:spLocks noGrp="1"/>
          </p:cNvSpPr>
          <p:nvPr>
            <p:ph type="body" sz="half" idx="1"/>
          </p:nvPr>
        </p:nvSpPr>
        <p:spPr>
          <a:xfrm>
            <a:off x="982663" y="1268413"/>
            <a:ext cx="8262937" cy="1584325"/>
          </a:xfrm>
          <a:ln/>
        </p:spPr>
        <p:txBody>
          <a:bodyPr wrap="square" lIns="91440" tIns="45720" rIns="91440" bIns="45720" anchor="t"/>
          <a:p>
            <a:pPr>
              <a:buClrTx/>
              <a:buSzTx/>
              <a:buFontTx/>
            </a:pPr>
            <a:r>
              <a:rPr lang="en-US" altLang="zh-CN" sz="3200" dirty="0">
                <a:latin typeface="Times New Roman" panose="02020603050405020304" pitchFamily="18" charset="0"/>
              </a:rPr>
              <a:t>So, only zeros or poles inside the unit circle can affect phase function of H(e</a:t>
            </a:r>
            <a:r>
              <a:rPr lang="en-US" altLang="zh-CN" sz="3200" baseline="30000" dirty="0">
                <a:latin typeface="Times New Roman" panose="02020603050405020304" pitchFamily="18" charset="0"/>
              </a:rPr>
              <a:t>j</a:t>
            </a:r>
            <a:r>
              <a:rPr lang="el-GR" altLang="en-US" sz="3200" baseline="30000" dirty="0">
                <a:latin typeface="Times New Roman" panose="02020603050405020304" pitchFamily="18" charset="0"/>
              </a:rPr>
              <a:t>ω</a:t>
            </a:r>
            <a:r>
              <a:rPr lang="en-US" altLang="zh-CN" sz="3200" dirty="0">
                <a:latin typeface="Times New Roman" panose="02020603050405020304" pitchFamily="18" charset="0"/>
              </a:rPr>
              <a:t>).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buClrTx/>
              <a:buSzTx/>
              <a:buFontTx/>
            </a:pPr>
            <a:r>
              <a:rPr lang="en-US" altLang="zh-CN" sz="3200" dirty="0">
                <a:latin typeface="Times New Roman" panose="02020603050405020304" pitchFamily="18" charset="0"/>
              </a:rPr>
              <a:t>For causal stable system, we can deduce: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49156" name="内容占位符 4915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359150" y="2925763"/>
          <a:ext cx="3529013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1389380" imgH="459105" progId="Equation.DSMT4">
                  <p:embed/>
                </p:oleObj>
              </mc:Choice>
              <mc:Fallback>
                <p:oleObj name="" r:id="rId1" imgW="1389380" imgH="459105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9150" y="2925763"/>
                        <a:ext cx="3529013" cy="11652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文本框 49156"/>
          <p:cNvSpPr txBox="1"/>
          <p:nvPr/>
        </p:nvSpPr>
        <p:spPr>
          <a:xfrm>
            <a:off x="1055688" y="3860800"/>
            <a:ext cx="8493125" cy="1798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So, it’s the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phase delay (lag) </a:t>
            </a: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system.</a:t>
            </a:r>
            <a:endParaRPr lang="en-US" altLang="zh-CN" sz="3200" b="1" dirty="0">
              <a:solidFill>
                <a:srgbClr val="3366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When all zeros are all inside the unit circle, we get:</a:t>
            </a:r>
            <a:endParaRPr lang="en-US" altLang="zh-CN" sz="3200" b="1" dirty="0">
              <a:solidFill>
                <a:srgbClr val="3366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9158" name="内容占位符 4915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063750" y="5084763"/>
          <a:ext cx="3368675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1389380" imgH="459105" progId="Equation.DSMT4">
                  <p:embed/>
                </p:oleObj>
              </mc:Choice>
              <mc:Fallback>
                <p:oleObj name="" r:id="rId3" imgW="1389380" imgH="459105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3750" y="5084763"/>
                        <a:ext cx="3368675" cy="11128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文本框 49158"/>
          <p:cNvSpPr txBox="1"/>
          <p:nvPr/>
        </p:nvSpPr>
        <p:spPr>
          <a:xfrm>
            <a:off x="5519738" y="5661025"/>
            <a:ext cx="7345362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It’s the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minimum phase delay system</a:t>
            </a: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3200" b="1" dirty="0">
              <a:solidFill>
                <a:srgbClr val="3366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50" name="标题 47105"/>
          <p:cNvSpPr>
            <a:spLocks noGrp="1"/>
          </p:cNvSpPr>
          <p:nvPr>
            <p:ph type="title"/>
          </p:nvPr>
        </p:nvSpPr>
        <p:spPr>
          <a:xfrm>
            <a:off x="839788" y="-26987"/>
            <a:ext cx="8745537" cy="1143000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7.2.3 Minimum-Phase and Maximum-Phase Transfer Function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difficulty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0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charRg st="0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charRg st="0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84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155">
                                            <p:txEl>
                                              <p:charRg st="84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155">
                                            <p:txEl>
                                              <p:charRg st="84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  <p:bldP spid="49157" grpId="0"/>
      <p:bldP spid="4915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9" name="文本占位符 50178"/>
          <p:cNvSpPr>
            <a:spLocks noGrp="1"/>
          </p:cNvSpPr>
          <p:nvPr>
            <p:ph type="body" sz="half" idx="1"/>
          </p:nvPr>
        </p:nvSpPr>
        <p:spPr>
          <a:xfrm>
            <a:off x="982663" y="1341438"/>
            <a:ext cx="8101012" cy="584200"/>
          </a:xfrm>
          <a:ln/>
        </p:spPr>
        <p:txBody>
          <a:bodyPr wrap="square" lIns="91440" tIns="45720" rIns="91440" bIns="45720" anchor="t"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When all zeros are all outside the unit circle, we get: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buClrTx/>
              <a:buSzTx/>
              <a:buFontTx/>
              <a:buNone/>
            </a:pPr>
            <a:endParaRPr lang="en-US" altLang="zh-CN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0180" name="内容占位符 50179"/>
          <p:cNvGraphicFramePr>
            <a:graphicFrameLocks noGrp="1" noChangeAspect="1"/>
          </p:cNvGraphicFramePr>
          <p:nvPr>
            <p:ph sz="half" idx="2"/>
          </p:nvPr>
        </p:nvGraphicFramePr>
        <p:xfrm>
          <a:off x="2998788" y="1844675"/>
          <a:ext cx="4389437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1727200" imgH="457200" progId="Equation.DSMT4">
                  <p:embed/>
                </p:oleObj>
              </mc:Choice>
              <mc:Fallback>
                <p:oleObj name="" r:id="rId1" imgW="1727200" imgH="4572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98788" y="1844675"/>
                        <a:ext cx="4389437" cy="11620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文本框 50180"/>
          <p:cNvSpPr txBox="1"/>
          <p:nvPr/>
        </p:nvSpPr>
        <p:spPr>
          <a:xfrm>
            <a:off x="1200150" y="2925763"/>
            <a:ext cx="8293100" cy="34559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Where M is the number of zeros.</a:t>
            </a:r>
            <a:endParaRPr lang="en-US" altLang="zh-CN" sz="3200" b="1" dirty="0">
              <a:solidFill>
                <a:srgbClr val="3366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 it’s the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maximum phase delay system</a:t>
            </a: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3200" b="1" dirty="0">
              <a:solidFill>
                <a:srgbClr val="3366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transfer function with zeros inside and outside the unit circle is called a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mixed-phase transfer function</a:t>
            </a: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3200" b="1" dirty="0">
              <a:solidFill>
                <a:srgbClr val="3366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Example7.4(P348).</a:t>
            </a:r>
            <a:endParaRPr lang="en-US" altLang="zh-CN" sz="3200" b="1" dirty="0">
              <a:solidFill>
                <a:srgbClr val="3366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2" name="标题 47105"/>
          <p:cNvSpPr>
            <a:spLocks noGrp="1"/>
          </p:cNvSpPr>
          <p:nvPr>
            <p:ph type="title"/>
          </p:nvPr>
        </p:nvSpPr>
        <p:spPr>
          <a:xfrm>
            <a:off x="839788" y="-26987"/>
            <a:ext cx="8745537" cy="1143000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7.2.3 Minimum-Phase and Maximum-Phase Transfer Function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difficulty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charRg st="0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  <p:bldP spid="5018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标题 51201"/>
          <p:cNvSpPr>
            <a:spLocks noGrp="1"/>
          </p:cNvSpPr>
          <p:nvPr>
            <p:ph type="title"/>
          </p:nvPr>
        </p:nvSpPr>
        <p:spPr>
          <a:xfrm>
            <a:off x="304800" y="0"/>
            <a:ext cx="9669463" cy="1143000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7.3 Types of Linear-Phase FIR Transfer Functions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  <p:sp>
        <p:nvSpPr>
          <p:cNvPr id="51203" name="内容占位符 51202"/>
          <p:cNvSpPr>
            <a:spLocks noGrp="1"/>
          </p:cNvSpPr>
          <p:nvPr>
            <p:ph idx="1"/>
          </p:nvPr>
        </p:nvSpPr>
        <p:spPr>
          <a:xfrm>
            <a:off x="695325" y="1196975"/>
            <a:ext cx="9069388" cy="4906963"/>
          </a:xfrm>
          <a:ln/>
        </p:spPr>
        <p:txBody>
          <a:bodyPr wrap="square" lIns="91440" tIns="45720" rIns="91440" bIns="45720" anchor="t"/>
          <a:p>
            <a:pPr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It is nearly impossible to design a linear-phase IIR transfer function.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It is always possible to design an FIR transfer function with an exact linear-phase response.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We now develop the forms of the linear-phase FIR transfer function H(z) with real impulse response h[n].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charRg st="0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72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charRg st="72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166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1203">
                                            <p:txEl>
                                              <p:charRg st="166" end="2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7" name="文本占位符 52226"/>
          <p:cNvSpPr>
            <a:spLocks noGrp="1"/>
          </p:cNvSpPr>
          <p:nvPr>
            <p:ph type="body" sz="half" idx="1"/>
          </p:nvPr>
        </p:nvSpPr>
        <p:spPr>
          <a:xfrm>
            <a:off x="695325" y="2924175"/>
            <a:ext cx="8650288" cy="955675"/>
          </a:xfrm>
          <a:ln/>
        </p:spPr>
        <p:txBody>
          <a:bodyPr wrap="square" lIns="91440" tIns="45720" rIns="91440" bIns="45720" anchor="t"/>
          <a:p>
            <a:pPr>
              <a:buClrTx/>
              <a:buSzTx/>
              <a:buFontTx/>
            </a:pPr>
            <a:r>
              <a:rPr lang="en-US" altLang="zh-CN" sz="3200" dirty="0">
                <a:solidFill>
                  <a:srgbClr val="3366CC"/>
                </a:solidFill>
                <a:latin typeface="Times New Roman" panose="02020603050405020304" pitchFamily="18" charset="0"/>
              </a:rPr>
              <a:t>If H(z) is to have a linear-phase, its frequency response must be of the form</a:t>
            </a:r>
            <a:endParaRPr lang="en-US" altLang="zh-CN" sz="3200" dirty="0">
              <a:solidFill>
                <a:srgbClr val="3366C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2228" name="内容占位符 5222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000375" y="3933825"/>
          <a:ext cx="367188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1324610" imgH="229235" progId="Equation.DSMT4">
                  <p:embed/>
                </p:oleObj>
              </mc:Choice>
              <mc:Fallback>
                <p:oleObj name="" r:id="rId1" imgW="1324610" imgH="22923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00375" y="3933825"/>
                        <a:ext cx="3671888" cy="6223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29" name="组合 52228"/>
          <p:cNvGrpSpPr/>
          <p:nvPr/>
        </p:nvGrpSpPr>
        <p:grpSpPr>
          <a:xfrm>
            <a:off x="766763" y="4292600"/>
            <a:ext cx="7107237" cy="2041525"/>
            <a:chOff x="0" y="0"/>
            <a:chExt cx="4717" cy="1286"/>
          </a:xfrm>
        </p:grpSpPr>
        <p:sp>
          <p:nvSpPr>
            <p:cNvPr id="60420" name="文本框 52229"/>
            <p:cNvSpPr txBox="1"/>
            <p:nvPr/>
          </p:nvSpPr>
          <p:spPr>
            <a:xfrm>
              <a:off x="0" y="0"/>
              <a:ext cx="4717" cy="128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Where c and </a:t>
              </a:r>
              <a:r>
                <a:rPr lang="el-GR" altLang="en-US" sz="32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β</a:t>
              </a:r>
              <a:r>
                <a:rPr lang="en-US" altLang="zh-CN" sz="32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are constants, and          , called the </a:t>
              </a: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amplitude response</a:t>
              </a:r>
              <a:r>
                <a:rPr lang="en-US" altLang="zh-CN" sz="32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also called the </a:t>
              </a: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zero-phase response</a:t>
              </a:r>
              <a:r>
                <a:rPr lang="en-US" altLang="zh-CN" sz="32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is a real function of </a:t>
              </a:r>
              <a:r>
                <a:rPr lang="el-GR" altLang="en-US" sz="3200" b="1" dirty="0">
                  <a:solidFill>
                    <a:srgbClr val="3366CC"/>
                  </a:solidFill>
                  <a:latin typeface="Gungsuh" pitchFamily="2" charset="-127"/>
                  <a:ea typeface="Gungsuh" pitchFamily="2" charset="-127"/>
                </a:rPr>
                <a:t>ω</a:t>
              </a:r>
              <a:r>
                <a:rPr lang="en-US" altLang="zh-CN" sz="32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.</a:t>
              </a:r>
              <a:endPara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0421" name="内容占位符 52230"/>
            <p:cNvGraphicFramePr>
              <a:graphicFrameLocks noGrp="1" noChangeAspect="1"/>
            </p:cNvGraphicFramePr>
            <p:nvPr>
              <p:ph sz="quarter" idx="4294967295"/>
            </p:nvPr>
          </p:nvGraphicFramePr>
          <p:xfrm>
            <a:off x="3855" y="45"/>
            <a:ext cx="555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3" imgW="370840" imgH="230505" progId="Equation.DSMT4">
                    <p:embed/>
                  </p:oleObj>
                </mc:Choice>
                <mc:Fallback>
                  <p:oleObj name="" r:id="rId3" imgW="370840" imgH="230505" progId="Equation.DSMT4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855" y="45"/>
                          <a:ext cx="555" cy="338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32" name="文本框 52231"/>
          <p:cNvSpPr txBox="1"/>
          <p:nvPr/>
        </p:nvSpPr>
        <p:spPr>
          <a:xfrm>
            <a:off x="622300" y="1268413"/>
            <a:ext cx="9186863" cy="17224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Consider a causal FIR transfer function H(z) of length N+1, i.e., of order N:</a:t>
            </a:r>
            <a:endParaRPr lang="en-US" altLang="zh-CN" sz="3200" b="1" dirty="0">
              <a:solidFill>
                <a:srgbClr val="3366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3200" b="1" dirty="0">
              <a:solidFill>
                <a:srgbClr val="3366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2233" name="对象 52232"/>
          <p:cNvGraphicFramePr>
            <a:graphicFrameLocks noChangeAspect="1"/>
          </p:cNvGraphicFramePr>
          <p:nvPr/>
        </p:nvGraphicFramePr>
        <p:xfrm>
          <a:off x="2711450" y="2205038"/>
          <a:ext cx="38163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5" imgW="3479800" imgH="647700" progId="Equation.3">
                  <p:embed/>
                </p:oleObj>
              </mc:Choice>
              <mc:Fallback>
                <p:oleObj name="" r:id="rId5" imgW="3479800" imgH="6477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11450" y="2205038"/>
                        <a:ext cx="3816350" cy="603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4" name="标题 51201"/>
          <p:cNvSpPr>
            <a:spLocks noGrp="1"/>
          </p:cNvSpPr>
          <p:nvPr>
            <p:ph type="title"/>
          </p:nvPr>
        </p:nvSpPr>
        <p:spPr>
          <a:xfrm>
            <a:off x="304800" y="0"/>
            <a:ext cx="9669463" cy="1143000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7.3 Types of Linear-Phase FIR Transfer Functions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0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227">
                                            <p:txEl>
                                              <p:charRg st="0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227">
                                            <p:txEl>
                                              <p:charRg st="0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  <p:bldP spid="5223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1" name="文本占位符 53250"/>
          <p:cNvSpPr>
            <a:spLocks noGrp="1"/>
          </p:cNvSpPr>
          <p:nvPr>
            <p:ph type="body" sz="half" idx="1"/>
          </p:nvPr>
        </p:nvSpPr>
        <p:spPr>
          <a:xfrm>
            <a:off x="695325" y="1268413"/>
            <a:ext cx="8651875" cy="1389062"/>
          </a:xfrm>
          <a:ln/>
        </p:spPr>
        <p:txBody>
          <a:bodyPr wrap="square" lIns="91440" tIns="45720" rIns="91440" bIns="45720" anchor="t"/>
          <a:p>
            <a:pPr>
              <a:buClrTx/>
              <a:buSzTx/>
              <a:buFontTx/>
            </a:pPr>
            <a:r>
              <a:rPr lang="en-US" altLang="zh-CN" sz="3200" dirty="0">
                <a:latin typeface="Times New Roman" panose="02020603050405020304" pitchFamily="18" charset="0"/>
              </a:rPr>
              <a:t>For a real impulse response, the magnitude response |H(e</a:t>
            </a:r>
            <a:r>
              <a:rPr lang="en-US" altLang="zh-CN" sz="3200" baseline="30000" dirty="0">
                <a:latin typeface="Times New Roman" panose="02020603050405020304" pitchFamily="18" charset="0"/>
              </a:rPr>
              <a:t>j</a:t>
            </a:r>
            <a:r>
              <a:rPr lang="el-GR" altLang="en-US" sz="3200" baseline="30000" dirty="0">
                <a:latin typeface="Times New Roman" panose="02020603050405020304" pitchFamily="18" charset="0"/>
                <a:ea typeface="Gungsuh" pitchFamily="2" charset="-127"/>
              </a:rPr>
              <a:t>ω</a:t>
            </a:r>
            <a:r>
              <a:rPr lang="en-US" altLang="zh-CN" sz="3200" dirty="0">
                <a:latin typeface="Times New Roman" panose="02020603050405020304" pitchFamily="18" charset="0"/>
              </a:rPr>
              <a:t>)| is an even function of , i.e., |H(e</a:t>
            </a:r>
            <a:r>
              <a:rPr lang="en-US" altLang="zh-CN" sz="3200" baseline="30000" dirty="0">
                <a:latin typeface="Times New Roman" panose="02020603050405020304" pitchFamily="18" charset="0"/>
              </a:rPr>
              <a:t>j</a:t>
            </a:r>
            <a:r>
              <a:rPr lang="el-GR" altLang="en-US" sz="3200" baseline="30000" dirty="0">
                <a:latin typeface="Times New Roman" panose="02020603050405020304" pitchFamily="18" charset="0"/>
                <a:ea typeface="Gungsuh" pitchFamily="2" charset="-127"/>
              </a:rPr>
              <a:t>ω</a:t>
            </a:r>
            <a:r>
              <a:rPr lang="en-US" altLang="zh-CN" sz="3200" dirty="0">
                <a:latin typeface="Times New Roman" panose="02020603050405020304" pitchFamily="18" charset="0"/>
              </a:rPr>
              <a:t>)| = |H(e</a:t>
            </a:r>
            <a:r>
              <a:rPr lang="en-US" altLang="zh-CN" sz="3200" baseline="30000" dirty="0">
                <a:latin typeface="Times New Roman" panose="02020603050405020304" pitchFamily="18" charset="0"/>
              </a:rPr>
              <a:t>-j</a:t>
            </a:r>
            <a:r>
              <a:rPr lang="el-GR" altLang="en-US" sz="3200" baseline="30000" dirty="0">
                <a:latin typeface="Times New Roman" panose="02020603050405020304" pitchFamily="18" charset="0"/>
                <a:ea typeface="Gungsuh" pitchFamily="2" charset="-127"/>
              </a:rPr>
              <a:t>ω</a:t>
            </a:r>
            <a:r>
              <a:rPr lang="en-US" altLang="zh-CN" sz="3200" dirty="0">
                <a:latin typeface="Times New Roman" panose="02020603050405020304" pitchFamily="18" charset="0"/>
              </a:rPr>
              <a:t>)|</a:t>
            </a:r>
            <a:r>
              <a:rPr lang="en-US" altLang="zh-CN" sz="3200" dirty="0"/>
              <a:t> </a:t>
            </a:r>
            <a:endParaRPr lang="en-US" altLang="zh-CN" sz="3200" dirty="0"/>
          </a:p>
        </p:txBody>
      </p:sp>
      <p:graphicFrame>
        <p:nvGraphicFramePr>
          <p:cNvPr id="53252" name="内容占位符 5325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82888" y="4868863"/>
          <a:ext cx="286543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968375" imgH="229235" progId="Equation.DSMT4">
                  <p:embed/>
                </p:oleObj>
              </mc:Choice>
              <mc:Fallback>
                <p:oleObj name="" r:id="rId1" imgW="968375" imgH="229235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82888" y="4868863"/>
                        <a:ext cx="2865437" cy="6635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53" name="组合 53252"/>
          <p:cNvGrpSpPr/>
          <p:nvPr/>
        </p:nvGrpSpPr>
        <p:grpSpPr>
          <a:xfrm>
            <a:off x="982663" y="3140075"/>
            <a:ext cx="7199312" cy="1554163"/>
            <a:chOff x="0" y="0"/>
            <a:chExt cx="4535" cy="979"/>
          </a:xfrm>
        </p:grpSpPr>
        <p:graphicFrame>
          <p:nvGraphicFramePr>
            <p:cNvPr id="61444" name="内容占位符 53253"/>
            <p:cNvGraphicFramePr>
              <a:graphicFrameLocks noGrp="1" noChangeAspect="1"/>
            </p:cNvGraphicFramePr>
            <p:nvPr>
              <p:ph sz="quarter" idx="4294967295"/>
            </p:nvPr>
          </p:nvGraphicFramePr>
          <p:xfrm>
            <a:off x="894" y="147"/>
            <a:ext cx="1694" cy="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3" imgW="1019810" imgH="229235" progId="Equation.DSMT4">
                    <p:embed/>
                  </p:oleObj>
                </mc:Choice>
                <mc:Fallback>
                  <p:oleObj name="" r:id="rId3" imgW="1019810" imgH="229235" progId="Equation.DSMT4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94" y="147"/>
                          <a:ext cx="1694" cy="20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45" name="文本框 53254"/>
            <p:cNvSpPr txBox="1"/>
            <p:nvPr/>
          </p:nvSpPr>
          <p:spPr>
            <a:xfrm>
              <a:off x="0" y="0"/>
              <a:ext cx="4535" cy="9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20000"/>
                </a:spcBef>
                <a:buChar char="•"/>
              </a:pPr>
              <a:r>
                <a:rPr lang="en-US" altLang="zh-CN" sz="32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Since                           , the amplitude response is then either an even function or an odd function of </a:t>
              </a:r>
              <a:r>
                <a:rPr lang="el-GR" altLang="en-US" sz="3200" b="1" dirty="0">
                  <a:solidFill>
                    <a:srgbClr val="3366CC"/>
                  </a:solidFill>
                  <a:latin typeface="Gungsuh" pitchFamily="2" charset="-127"/>
                  <a:ea typeface="Gungsuh" pitchFamily="2" charset="-127"/>
                </a:rPr>
                <a:t>ω</a:t>
              </a:r>
              <a:r>
                <a:rPr lang="en-US" altLang="zh-CN" sz="32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i.e.</a:t>
              </a:r>
              <a:endPara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1446" name="对象 53255"/>
            <p:cNvGraphicFramePr>
              <a:graphicFrameLocks noChangeAspect="1"/>
            </p:cNvGraphicFramePr>
            <p:nvPr/>
          </p:nvGraphicFramePr>
          <p:xfrm>
            <a:off x="862" y="0"/>
            <a:ext cx="1587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5" imgW="1019810" imgH="229235" progId="Equation.DSMT4">
                    <p:embed/>
                  </p:oleObj>
                </mc:Choice>
                <mc:Fallback>
                  <p:oleObj name="" r:id="rId5" imgW="1019810" imgH="229235" progId="Equation.DSMT4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62" y="0"/>
                          <a:ext cx="1587" cy="3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47" name="标题 51201"/>
          <p:cNvSpPr>
            <a:spLocks noGrp="1"/>
          </p:cNvSpPr>
          <p:nvPr>
            <p:ph type="title"/>
          </p:nvPr>
        </p:nvSpPr>
        <p:spPr>
          <a:xfrm>
            <a:off x="304800" y="0"/>
            <a:ext cx="9669463" cy="1143000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7.3 Types of Linear-Phase FIR Transfer Functions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charRg st="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251">
                                            <p:txEl>
                                              <p:charRg st="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251">
                                            <p:txEl>
                                              <p:charRg st="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8193"/>
          <p:cNvSpPr>
            <a:spLocks noGrp="1"/>
          </p:cNvSpPr>
          <p:nvPr>
            <p:ph type="title"/>
          </p:nvPr>
        </p:nvSpPr>
        <p:spPr>
          <a:xfrm>
            <a:off x="682625" y="0"/>
            <a:ext cx="9526588" cy="1143000"/>
          </a:xfrm>
          <a:ln/>
        </p:spPr>
        <p:txBody>
          <a:bodyPr wrap="square" lIns="91440" tIns="45720" rIns="91440" bIns="45720" anchor="ctr"/>
          <a:p>
            <a:r>
              <a:rPr lang="zh-CN" altLang="en-US" i="1" dirty="0">
                <a:latin typeface="Times New Roman" panose="02020603050405020304" pitchFamily="18" charset="0"/>
              </a:rPr>
              <a:t>7.1.1 </a:t>
            </a:r>
            <a:r>
              <a:rPr lang="en-US" altLang="zh-CN" i="1" dirty="0">
                <a:latin typeface="Times New Roman" panose="02020603050405020304" pitchFamily="18" charset="0"/>
              </a:rPr>
              <a:t>Digital Filters with Ideal Magnitude Responses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8195" name="内容占位符 8194"/>
          <p:cNvSpPr>
            <a:spLocks noGrp="1"/>
          </p:cNvSpPr>
          <p:nvPr>
            <p:ph idx="1"/>
          </p:nvPr>
        </p:nvSpPr>
        <p:spPr>
          <a:xfrm>
            <a:off x="911225" y="1341438"/>
            <a:ext cx="7772400" cy="4114800"/>
          </a:xfrm>
          <a:ln/>
        </p:spPr>
        <p:txBody>
          <a:bodyPr wrap="square" lIns="91440" tIns="45720" rIns="91440" bIns="45720" anchor="t"/>
          <a:p>
            <a:r>
              <a:rPr lang="en-US" altLang="zh-CN" sz="3200" dirty="0">
                <a:latin typeface="Times New Roman" panose="02020603050405020304" pitchFamily="18" charset="0"/>
              </a:rPr>
              <a:t>A digital filter designed to pass signal components of certain frequencies without distortion should have a frequency response equal to 1 at these frequencies, and should have a frequency response equal to 0 at all other frequencies.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0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charRg st="0" end="2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5" name="文本占位符 54274"/>
          <p:cNvSpPr>
            <a:spLocks noGrp="1"/>
          </p:cNvSpPr>
          <p:nvPr>
            <p:ph type="body" sz="half" idx="1"/>
          </p:nvPr>
        </p:nvSpPr>
        <p:spPr>
          <a:xfrm>
            <a:off x="406400" y="1196975"/>
            <a:ext cx="8407400" cy="955675"/>
          </a:xfrm>
          <a:ln/>
        </p:spPr>
        <p:txBody>
          <a:bodyPr wrap="square" lIns="91440" tIns="45720" rIns="91440" bIns="45720" anchor="t"/>
          <a:p>
            <a:pPr>
              <a:buClrTx/>
              <a:buSzTx/>
              <a:buFontTx/>
            </a:pPr>
            <a:r>
              <a:rPr lang="en-US" altLang="zh-CN" sz="3200" dirty="0">
                <a:latin typeface="Times New Roman" panose="02020603050405020304" pitchFamily="18" charset="0"/>
              </a:rPr>
              <a:t>The frequency response satisfies the relation H(e</a:t>
            </a:r>
            <a:r>
              <a:rPr lang="en-US" altLang="zh-CN" sz="3200" baseline="30000" dirty="0">
                <a:latin typeface="Times New Roman" panose="02020603050405020304" pitchFamily="18" charset="0"/>
              </a:rPr>
              <a:t>j</a:t>
            </a:r>
            <a:r>
              <a:rPr lang="el-GR" altLang="en-US" sz="3200" baseline="30000" dirty="0">
                <a:latin typeface="Times New Roman" panose="02020603050405020304" pitchFamily="18" charset="0"/>
                <a:ea typeface="Gungsuh" pitchFamily="2" charset="-127"/>
              </a:rPr>
              <a:t>ω</a:t>
            </a:r>
            <a:r>
              <a:rPr lang="en-US" altLang="zh-CN" sz="3200" dirty="0">
                <a:latin typeface="Times New Roman" panose="02020603050405020304" pitchFamily="18" charset="0"/>
              </a:rPr>
              <a:t>)=H*(e</a:t>
            </a:r>
            <a:r>
              <a:rPr lang="en-US" altLang="zh-CN" sz="3200" baseline="30000" dirty="0">
                <a:latin typeface="Times New Roman" panose="02020603050405020304" pitchFamily="18" charset="0"/>
              </a:rPr>
              <a:t>-j</a:t>
            </a:r>
            <a:r>
              <a:rPr lang="el-GR" altLang="en-US" sz="3200" baseline="30000" dirty="0">
                <a:latin typeface="Times New Roman" panose="02020603050405020304" pitchFamily="18" charset="0"/>
                <a:ea typeface="Gungsuh" pitchFamily="2" charset="-127"/>
              </a:rPr>
              <a:t>ω</a:t>
            </a:r>
            <a:r>
              <a:rPr lang="en-US" altLang="zh-CN" sz="3200" dirty="0">
                <a:latin typeface="Times New Roman" panose="02020603050405020304" pitchFamily="18" charset="0"/>
              </a:rPr>
              <a:t>), or equivalently, the relation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4276" name="内容占位符 5427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22525" y="2347913"/>
          <a:ext cx="521335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1663700" imgH="228600" progId="Equation.DSMT4">
                  <p:embed/>
                </p:oleObj>
              </mc:Choice>
              <mc:Fallback>
                <p:oleObj name="" r:id="rId1" imgW="1663700" imgH="2286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22525" y="2347913"/>
                        <a:ext cx="5213350" cy="7016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77" name="组合 54276"/>
          <p:cNvGrpSpPr/>
          <p:nvPr/>
        </p:nvGrpSpPr>
        <p:grpSpPr>
          <a:xfrm>
            <a:off x="1127125" y="3429000"/>
            <a:ext cx="7488238" cy="1554163"/>
            <a:chOff x="0" y="0"/>
            <a:chExt cx="4717" cy="979"/>
          </a:xfrm>
        </p:grpSpPr>
        <p:sp>
          <p:nvSpPr>
            <p:cNvPr id="62468" name="文本框 54277"/>
            <p:cNvSpPr txBox="1"/>
            <p:nvPr/>
          </p:nvSpPr>
          <p:spPr>
            <a:xfrm>
              <a:off x="0" y="0"/>
              <a:ext cx="4717" cy="9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If           is an even function, then the above relation leads to e</a:t>
              </a:r>
              <a:r>
                <a:rPr lang="en-US" altLang="zh-CN" sz="3200" b="1" baseline="30000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l-GR" altLang="en-US" sz="3200" b="1" baseline="30000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β</a:t>
              </a:r>
              <a:r>
                <a:rPr lang="en-US" altLang="zh-CN" sz="32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=e</a:t>
              </a:r>
              <a:r>
                <a:rPr lang="en-US" altLang="zh-CN" sz="3200" b="1" baseline="30000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-j</a:t>
              </a:r>
              <a:r>
                <a:rPr lang="el-GR" altLang="en-US" sz="3200" b="1" baseline="30000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β</a:t>
              </a:r>
              <a:r>
                <a:rPr lang="en-US" altLang="zh-CN" sz="32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implying that either </a:t>
              </a:r>
              <a:r>
                <a:rPr lang="el-GR" altLang="en-US" sz="32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Gulim" pitchFamily="2" charset="-127"/>
                </a:rPr>
                <a:t>β</a:t>
              </a:r>
              <a:r>
                <a:rPr lang="en-US" altLang="zh-CN" sz="32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=0 or  </a:t>
              </a:r>
              <a:r>
                <a:rPr lang="el-GR" altLang="en-US" sz="3200" b="1" dirty="0">
                  <a:solidFill>
                    <a:srgbClr val="3366CC"/>
                  </a:solidFill>
                  <a:latin typeface="Gulim" pitchFamily="2" charset="-127"/>
                  <a:ea typeface="Gulim" pitchFamily="2" charset="-127"/>
                </a:rPr>
                <a:t>β</a:t>
              </a:r>
              <a:r>
                <a:rPr lang="en-US" altLang="zh-CN" sz="3200" b="1" dirty="0">
                  <a:solidFill>
                    <a:srgbClr val="3366CC"/>
                  </a:solidFill>
                  <a:latin typeface="Gulim" pitchFamily="2" charset="-127"/>
                  <a:ea typeface="Gulim" pitchFamily="2" charset="-127"/>
                </a:rPr>
                <a:t>=</a:t>
              </a:r>
              <a:r>
                <a:rPr lang="el-GR" altLang="en-US" sz="3200" b="1" dirty="0">
                  <a:solidFill>
                    <a:srgbClr val="3366CC"/>
                  </a:solidFill>
                  <a:latin typeface="Gulim" pitchFamily="2" charset="-127"/>
                  <a:ea typeface="Gulim" pitchFamily="2" charset="-127"/>
                </a:rPr>
                <a:t>π</a:t>
              </a:r>
              <a:endParaRPr lang="el-GR" altLang="en-US" sz="3200" b="1" dirty="0">
                <a:solidFill>
                  <a:srgbClr val="3366CC"/>
                </a:solidFill>
                <a:latin typeface="Gulim" pitchFamily="2" charset="-127"/>
                <a:ea typeface="Gulim" pitchFamily="2" charset="-127"/>
              </a:endParaRPr>
            </a:p>
          </p:txBody>
        </p:sp>
        <p:graphicFrame>
          <p:nvGraphicFramePr>
            <p:cNvPr id="62469" name="内容占位符 54278"/>
            <p:cNvGraphicFramePr>
              <a:graphicFrameLocks noGrp="1" noChangeAspect="1"/>
            </p:cNvGraphicFramePr>
            <p:nvPr>
              <p:ph sz="quarter" idx="4294967295"/>
            </p:nvPr>
          </p:nvGraphicFramePr>
          <p:xfrm>
            <a:off x="317" y="0"/>
            <a:ext cx="621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3" imgW="370840" imgH="230505" progId="Equation.DSMT4">
                    <p:embed/>
                  </p:oleObj>
                </mc:Choice>
                <mc:Fallback>
                  <p:oleObj name="" r:id="rId3" imgW="370840" imgH="230505" progId="Equation.DSMT4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17" y="0"/>
                          <a:ext cx="621" cy="378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470" name="标题 51201"/>
          <p:cNvSpPr>
            <a:spLocks noGrp="1"/>
          </p:cNvSpPr>
          <p:nvPr>
            <p:ph type="title"/>
          </p:nvPr>
        </p:nvSpPr>
        <p:spPr>
          <a:xfrm>
            <a:off x="304800" y="0"/>
            <a:ext cx="9669463" cy="1143000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7.3 Types of Linear-Phase FIR Transfer Functions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0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charRg st="0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charRg st="0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9" name="文本占位符 55298"/>
          <p:cNvSpPr>
            <a:spLocks noGrp="1"/>
          </p:cNvSpPr>
          <p:nvPr>
            <p:ph type="body" sz="half" idx="1"/>
          </p:nvPr>
        </p:nvSpPr>
        <p:spPr>
          <a:xfrm>
            <a:off x="982663" y="1339850"/>
            <a:ext cx="3808412" cy="523875"/>
          </a:xfrm>
          <a:ln/>
        </p:spPr>
        <p:txBody>
          <a:bodyPr wrap="square" lIns="91440" tIns="45720" rIns="91440" bIns="45720" anchor="t"/>
          <a:p>
            <a:pPr>
              <a:buClrTx/>
              <a:buSzTx/>
              <a:buFontTx/>
            </a:pPr>
            <a:r>
              <a:rPr lang="en-US" altLang="zh-CN" sz="3200" dirty="0">
                <a:latin typeface="Times New Roman" panose="02020603050405020304" pitchFamily="18" charset="0"/>
              </a:rPr>
              <a:t>From 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5300" name="内容占位符 5529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27350" y="1844675"/>
          <a:ext cx="4332288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1324610" imgH="229235" progId="Equation.DSMT4">
                  <p:embed/>
                </p:oleObj>
              </mc:Choice>
              <mc:Fallback>
                <p:oleObj name="" r:id="rId1" imgW="1324610" imgH="229235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27350" y="1844675"/>
                        <a:ext cx="4332288" cy="7350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1" name="文本框 55300"/>
          <p:cNvSpPr txBox="1"/>
          <p:nvPr/>
        </p:nvSpPr>
        <p:spPr>
          <a:xfrm>
            <a:off x="2711450" y="2997200"/>
            <a:ext cx="7345363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We have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5302" name="内容占位符 5530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82888" y="2779713"/>
          <a:ext cx="425926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1273810" imgH="229235" progId="Equation.DSMT4">
                  <p:embed/>
                </p:oleObj>
              </mc:Choice>
              <mc:Fallback>
                <p:oleObj name="" r:id="rId3" imgW="1273810" imgH="229235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82888" y="2779713"/>
                        <a:ext cx="4259262" cy="7524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3" name="文本框 55302"/>
          <p:cNvSpPr txBox="1"/>
          <p:nvPr/>
        </p:nvSpPr>
        <p:spPr>
          <a:xfrm>
            <a:off x="1271588" y="3644900"/>
            <a:ext cx="7632700" cy="1066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Substituting the value of </a:t>
            </a:r>
            <a:r>
              <a:rPr lang="el-GR" altLang="en-US" sz="3200" b="1" dirty="0">
                <a:solidFill>
                  <a:srgbClr val="3366CC"/>
                </a:solidFill>
                <a:latin typeface="Times New Roman" panose="02020603050405020304" pitchFamily="18" charset="0"/>
                <a:ea typeface="Gulim" pitchFamily="2" charset="-127"/>
              </a:rPr>
              <a:t>β</a:t>
            </a: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in the above we get</a:t>
            </a:r>
            <a:endParaRPr lang="en-US" altLang="zh-CN" sz="3200" b="1" dirty="0">
              <a:solidFill>
                <a:srgbClr val="3366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5304" name="对象 55303"/>
          <p:cNvGraphicFramePr>
            <a:graphicFrameLocks noChangeAspect="1"/>
          </p:cNvGraphicFramePr>
          <p:nvPr/>
        </p:nvGraphicFramePr>
        <p:xfrm>
          <a:off x="1919288" y="4652963"/>
          <a:ext cx="7056437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5" imgW="2310130" imgH="431800" progId="Equation.DSMT4">
                  <p:embed/>
                </p:oleObj>
              </mc:Choice>
              <mc:Fallback>
                <p:oleObj name="" r:id="rId5" imgW="2310130" imgH="4318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19288" y="4652963"/>
                        <a:ext cx="7056437" cy="1317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5" name="标题 51201"/>
          <p:cNvSpPr>
            <a:spLocks noGrp="1"/>
          </p:cNvSpPr>
          <p:nvPr>
            <p:ph type="title"/>
          </p:nvPr>
        </p:nvSpPr>
        <p:spPr>
          <a:xfrm>
            <a:off x="304800" y="0"/>
            <a:ext cx="9669463" cy="1143000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7.3 Types of Linear-Phase FIR Transfer Functions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  <p:bldP spid="55301" grpId="0"/>
      <p:bldP spid="5530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3" name="文本占位符 56322"/>
          <p:cNvSpPr>
            <a:spLocks noGrp="1"/>
          </p:cNvSpPr>
          <p:nvPr>
            <p:ph type="body" sz="half" idx="1"/>
          </p:nvPr>
        </p:nvSpPr>
        <p:spPr>
          <a:xfrm>
            <a:off x="695325" y="1268413"/>
            <a:ext cx="8329613" cy="955675"/>
          </a:xfrm>
          <a:ln/>
        </p:spPr>
        <p:txBody>
          <a:bodyPr wrap="square" lIns="91440" tIns="45720" rIns="91440" bIns="45720" anchor="t"/>
          <a:p>
            <a:pPr>
              <a:buClrTx/>
              <a:buSzTx/>
              <a:buFontTx/>
            </a:pPr>
            <a:r>
              <a:rPr lang="en-US" altLang="zh-CN" sz="3200" dirty="0">
                <a:latin typeface="Times New Roman" panose="02020603050405020304" pitchFamily="18" charset="0"/>
              </a:rPr>
              <a:t>Replacing </a:t>
            </a:r>
            <a:r>
              <a:rPr lang="el-GR" altLang="en-US" sz="3200" dirty="0">
                <a:latin typeface="Times New Roman" panose="02020603050405020304" pitchFamily="18" charset="0"/>
                <a:ea typeface="Gungsuh" pitchFamily="2" charset="-127"/>
              </a:rPr>
              <a:t>ω</a:t>
            </a:r>
            <a:r>
              <a:rPr lang="en-US" altLang="zh-CN" sz="3200" dirty="0">
                <a:latin typeface="Times New Roman" panose="02020603050405020304" pitchFamily="18" charset="0"/>
              </a:rPr>
              <a:t> with –</a:t>
            </a:r>
            <a:r>
              <a:rPr lang="el-GR" altLang="en-US" sz="3200" dirty="0">
                <a:latin typeface="Times New Roman" panose="02020603050405020304" pitchFamily="18" charset="0"/>
                <a:ea typeface="Gungsuh" pitchFamily="2" charset="-127"/>
              </a:rPr>
              <a:t>ω</a:t>
            </a:r>
            <a:r>
              <a:rPr lang="en-US" altLang="zh-CN" sz="3200" dirty="0">
                <a:latin typeface="Times New Roman" panose="02020603050405020304" pitchFamily="18" charset="0"/>
                <a:ea typeface="Gungsuh" pitchFamily="2" charset="-127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</a:rPr>
              <a:t>in the previous equation we get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6324" name="内容占位符 5632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95550" y="2420938"/>
          <a:ext cx="4113213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1426845" imgH="433070" progId="Equation.DSMT4">
                  <p:embed/>
                </p:oleObj>
              </mc:Choice>
              <mc:Fallback>
                <p:oleObj name="" r:id="rId1" imgW="1426845" imgH="43307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95550" y="2420938"/>
                        <a:ext cx="4113213" cy="12255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文本框 56324"/>
          <p:cNvSpPr txBox="1"/>
          <p:nvPr/>
        </p:nvSpPr>
        <p:spPr>
          <a:xfrm>
            <a:off x="982663" y="3789363"/>
            <a:ext cx="7489825" cy="1066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Making a change of variable </a:t>
            </a:r>
            <a:r>
              <a:rPr lang="en-US" altLang="zh-CN" sz="3200" b="1" i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=N-n, we rewrite the above equation as</a:t>
            </a:r>
            <a:endParaRPr lang="en-US" altLang="zh-CN" sz="3200" b="1" dirty="0">
              <a:solidFill>
                <a:srgbClr val="3366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6326" name="内容占位符 5632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22525" y="4940300"/>
          <a:ext cx="51847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1840865" imgH="431800" progId="Equation.DSMT4">
                  <p:embed/>
                </p:oleObj>
              </mc:Choice>
              <mc:Fallback>
                <p:oleObj name="" r:id="rId3" imgW="1840865" imgH="4318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2525" y="4940300"/>
                        <a:ext cx="5184775" cy="12160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标题 51201"/>
          <p:cNvSpPr>
            <a:spLocks noGrp="1"/>
          </p:cNvSpPr>
          <p:nvPr>
            <p:ph type="title"/>
          </p:nvPr>
        </p:nvSpPr>
        <p:spPr>
          <a:xfrm>
            <a:off x="304800" y="0"/>
            <a:ext cx="9669463" cy="1143000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7.3 Types of Linear-Phase FIR Transfer Functions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3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  <p:bldP spid="5632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7347" name="组合 57346"/>
          <p:cNvGrpSpPr/>
          <p:nvPr/>
        </p:nvGrpSpPr>
        <p:grpSpPr>
          <a:xfrm>
            <a:off x="695325" y="1268413"/>
            <a:ext cx="7561263" cy="1066800"/>
            <a:chOff x="0" y="0"/>
            <a:chExt cx="4763" cy="672"/>
          </a:xfrm>
        </p:grpSpPr>
        <p:graphicFrame>
          <p:nvGraphicFramePr>
            <p:cNvPr id="65538" name="内容占位符 57347"/>
            <p:cNvGraphicFramePr>
              <a:graphicFrameLocks noGrp="1" noChangeAspect="1"/>
            </p:cNvGraphicFramePr>
            <p:nvPr>
              <p:ph sz="half" idx="4294967295"/>
            </p:nvPr>
          </p:nvGraphicFramePr>
          <p:xfrm>
            <a:off x="454" y="0"/>
            <a:ext cx="1302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1" imgW="828675" imgH="229235" progId="Equation.DSMT4">
                    <p:embed/>
                  </p:oleObj>
                </mc:Choice>
                <mc:Fallback>
                  <p:oleObj name="" r:id="rId1" imgW="828675" imgH="229235" progId="Equation.DSMT4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54" y="0"/>
                          <a:ext cx="1302" cy="361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39" name="文本框 57348"/>
            <p:cNvSpPr txBox="1"/>
            <p:nvPr/>
          </p:nvSpPr>
          <p:spPr>
            <a:xfrm>
              <a:off x="0" y="0"/>
              <a:ext cx="4763" cy="67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32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As                      , we have</a:t>
              </a:r>
              <a:endPara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en-US" altLang="zh-CN" sz="32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h[n]e</a:t>
              </a:r>
              <a:r>
                <a:rPr lang="en-US" altLang="zh-CN" sz="3200" b="1" baseline="30000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-j</a:t>
              </a:r>
              <a:r>
                <a:rPr lang="el-GR" altLang="en-US" sz="3200" b="1" baseline="30000" dirty="0">
                  <a:solidFill>
                    <a:srgbClr val="3366CC"/>
                  </a:solidFill>
                  <a:latin typeface="Times New Roman" panose="02020603050405020304" pitchFamily="18" charset="0"/>
                  <a:ea typeface="Gulim" pitchFamily="2" charset="-127"/>
                </a:rPr>
                <a:t>ω</a:t>
              </a:r>
              <a:r>
                <a:rPr lang="en-US" altLang="zh-CN" sz="3200" b="1" baseline="30000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(c+n)</a:t>
              </a:r>
              <a:r>
                <a:rPr lang="en-US" altLang="zh-CN" sz="32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 h[N-n]e</a:t>
              </a:r>
              <a:r>
                <a:rPr lang="en-US" altLang="zh-CN" sz="3200" b="1" baseline="30000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l-GR" altLang="en-US" sz="3200" b="1" baseline="30000" dirty="0">
                  <a:solidFill>
                    <a:srgbClr val="3366CC"/>
                  </a:solidFill>
                  <a:latin typeface="Times New Roman" panose="02020603050405020304" pitchFamily="18" charset="0"/>
                  <a:ea typeface="Gulim" pitchFamily="2" charset="-127"/>
                </a:rPr>
                <a:t>ω</a:t>
              </a:r>
              <a:r>
                <a:rPr lang="en-US" altLang="zh-CN" sz="3200" b="1" baseline="30000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(c+N-n)</a:t>
              </a:r>
              <a:endParaRPr lang="en-US" altLang="zh-CN" sz="3200" b="1" baseline="30000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7350" name="文本框 57349"/>
          <p:cNvSpPr txBox="1"/>
          <p:nvPr/>
        </p:nvSpPr>
        <p:spPr>
          <a:xfrm>
            <a:off x="695325" y="2708275"/>
            <a:ext cx="7705725" cy="17986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above leads to the condition                          when c=-N/2</a:t>
            </a:r>
            <a:r>
              <a:rPr lang="en-US" altLang="zh-CN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dirty="0">
              <a:solidFill>
                <a:srgbClr val="3366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h[n]=h[N-n],           0≤n≤N</a:t>
            </a:r>
            <a:endParaRPr lang="en-US" altLang="zh-CN" sz="3200" b="1" dirty="0">
              <a:solidFill>
                <a:srgbClr val="3366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7351" name="文本框 57350"/>
          <p:cNvSpPr txBox="1"/>
          <p:nvPr/>
        </p:nvSpPr>
        <p:spPr>
          <a:xfrm>
            <a:off x="695325" y="4508500"/>
            <a:ext cx="8767763" cy="1555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Thus, the FIR filter with an even amplitude response will have a linear phase if it has a symmetric impulse response.</a:t>
            </a:r>
            <a:endParaRPr lang="en-US" altLang="zh-CN" sz="3200" b="1" dirty="0">
              <a:solidFill>
                <a:srgbClr val="3366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2" name="标题 51201"/>
          <p:cNvSpPr>
            <a:spLocks noGrp="1"/>
          </p:cNvSpPr>
          <p:nvPr>
            <p:ph type="title"/>
          </p:nvPr>
        </p:nvSpPr>
        <p:spPr>
          <a:xfrm>
            <a:off x="304800" y="0"/>
            <a:ext cx="9669463" cy="1143000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7.3 Types of Linear-Phase FIR Transfer Functions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0" grpId="0"/>
      <p:bldP spid="5735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8371" name="组合 58370"/>
          <p:cNvGrpSpPr/>
          <p:nvPr/>
        </p:nvGrpSpPr>
        <p:grpSpPr>
          <a:xfrm>
            <a:off x="622300" y="1339850"/>
            <a:ext cx="7777163" cy="660400"/>
            <a:chOff x="0" y="0"/>
            <a:chExt cx="4899" cy="416"/>
          </a:xfrm>
        </p:grpSpPr>
        <p:sp>
          <p:nvSpPr>
            <p:cNvPr id="66562" name="文本框 58371"/>
            <p:cNvSpPr txBox="1"/>
            <p:nvPr/>
          </p:nvSpPr>
          <p:spPr>
            <a:xfrm>
              <a:off x="0" y="14"/>
              <a:ext cx="489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If             is an odd function of</a:t>
              </a:r>
              <a:r>
                <a:rPr lang="en-US" altLang="zh-CN" sz="3200" b="1" dirty="0">
                  <a:solidFill>
                    <a:srgbClr val="3366CC"/>
                  </a:solidFill>
                  <a:latin typeface="Gulim" pitchFamily="2" charset="-127"/>
                  <a:ea typeface="Gulim" pitchFamily="2" charset="-127"/>
                </a:rPr>
                <a:t> </a:t>
              </a:r>
              <a:r>
                <a:rPr lang="el-GR" altLang="en-US" sz="3200" b="1" dirty="0">
                  <a:solidFill>
                    <a:srgbClr val="3366CC"/>
                  </a:solidFill>
                  <a:latin typeface="Gulim" pitchFamily="2" charset="-127"/>
                  <a:ea typeface="Gulim" pitchFamily="2" charset="-127"/>
                </a:rPr>
                <a:t>ω</a:t>
              </a:r>
              <a:r>
                <a:rPr lang="en-US" altLang="zh-CN" sz="32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then from</a:t>
              </a:r>
              <a:endPara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6563" name="内容占位符 58372"/>
            <p:cNvGraphicFramePr>
              <a:graphicFrameLocks noGrp="1" noChangeAspect="1"/>
            </p:cNvGraphicFramePr>
            <p:nvPr>
              <p:ph sz="quarter" idx="4294967295"/>
            </p:nvPr>
          </p:nvGraphicFramePr>
          <p:xfrm>
            <a:off x="363" y="0"/>
            <a:ext cx="635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1" imgW="370840" imgH="230505" progId="Equation.DSMT4">
                    <p:embed/>
                  </p:oleObj>
                </mc:Choice>
                <mc:Fallback>
                  <p:oleObj name="" r:id="rId1" imgW="370840" imgH="230505" progId="Equation.DSMT4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63" y="0"/>
                          <a:ext cx="635" cy="416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8374" name="内容占位符 5837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351088" y="2060575"/>
          <a:ext cx="51403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1663700" imgH="228600" progId="Equation.DSMT4">
                  <p:embed/>
                </p:oleObj>
              </mc:Choice>
              <mc:Fallback>
                <p:oleObj name="" r:id="rId3" imgW="1663700" imgH="2286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51088" y="2060575"/>
                        <a:ext cx="5140325" cy="6921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75" name="组合 58374"/>
          <p:cNvGrpSpPr/>
          <p:nvPr/>
        </p:nvGrpSpPr>
        <p:grpSpPr>
          <a:xfrm>
            <a:off x="766763" y="2997200"/>
            <a:ext cx="7129462" cy="630238"/>
            <a:chOff x="0" y="0"/>
            <a:chExt cx="4491" cy="397"/>
          </a:xfrm>
        </p:grpSpPr>
        <p:sp>
          <p:nvSpPr>
            <p:cNvPr id="66566" name="文本框 58375"/>
            <p:cNvSpPr txBox="1"/>
            <p:nvPr/>
          </p:nvSpPr>
          <p:spPr>
            <a:xfrm>
              <a:off x="0" y="0"/>
              <a:ext cx="449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We get e</a:t>
              </a:r>
              <a:r>
                <a:rPr lang="en-US" altLang="zh-CN" sz="3200" b="1" baseline="30000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l-GR" altLang="en-US" sz="3200" b="1" baseline="30000" dirty="0">
                  <a:solidFill>
                    <a:srgbClr val="3366CC"/>
                  </a:solidFill>
                  <a:latin typeface="Times New Roman" panose="02020603050405020304" pitchFamily="18" charset="0"/>
                  <a:ea typeface="Gulim" pitchFamily="2" charset="-127"/>
                </a:rPr>
                <a:t>β</a:t>
              </a:r>
              <a:r>
                <a:rPr lang="en-US" altLang="zh-CN" sz="32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 -e</a:t>
              </a:r>
              <a:r>
                <a:rPr lang="en-US" altLang="zh-CN" sz="3200" b="1" baseline="30000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-j</a:t>
              </a:r>
              <a:r>
                <a:rPr lang="el-GR" altLang="en-US" sz="3200" b="1" baseline="30000" dirty="0">
                  <a:solidFill>
                    <a:srgbClr val="3366CC"/>
                  </a:solidFill>
                  <a:latin typeface="Times New Roman" panose="02020603050405020304" pitchFamily="18" charset="0"/>
                  <a:ea typeface="Gulim" pitchFamily="2" charset="-127"/>
                </a:rPr>
                <a:t>β</a:t>
              </a:r>
              <a:r>
                <a:rPr lang="en-US" altLang="zh-CN" sz="32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as</a:t>
              </a:r>
              <a:r>
                <a:rPr lang="en-US" altLang="zh-CN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6567" name="内容占位符 58376"/>
            <p:cNvGraphicFramePr>
              <a:graphicFrameLocks noGrp="1" noChangeAspect="1"/>
            </p:cNvGraphicFramePr>
            <p:nvPr>
              <p:ph sz="quarter" idx="4294967295"/>
            </p:nvPr>
          </p:nvGraphicFramePr>
          <p:xfrm>
            <a:off x="2177" y="0"/>
            <a:ext cx="1666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5" imgW="879475" imgH="229235" progId="Equation.DSMT4">
                    <p:embed/>
                  </p:oleObj>
                </mc:Choice>
                <mc:Fallback>
                  <p:oleObj name="" r:id="rId5" imgW="879475" imgH="229235" progId="Equation.DSMT4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177" y="0"/>
                          <a:ext cx="1666" cy="397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378" name="文本框 58377"/>
          <p:cNvSpPr txBox="1"/>
          <p:nvPr/>
        </p:nvSpPr>
        <p:spPr>
          <a:xfrm>
            <a:off x="695325" y="3860800"/>
            <a:ext cx="8172450" cy="10668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above is satisfied if </a:t>
            </a:r>
            <a:r>
              <a:rPr lang="el-GR" altLang="en-US" sz="3200" b="1" dirty="0">
                <a:solidFill>
                  <a:srgbClr val="3366CC"/>
                </a:solidFill>
                <a:latin typeface="Times New Roman" panose="02020603050405020304" pitchFamily="18" charset="0"/>
                <a:ea typeface="Gulim" pitchFamily="2" charset="-127"/>
              </a:rPr>
              <a:t>β</a:t>
            </a: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Gulim" pitchFamily="2" charset="-127"/>
              </a:rPr>
              <a:t>=</a:t>
            </a:r>
            <a:r>
              <a:rPr lang="el-GR" altLang="en-US" sz="3200" b="1" dirty="0">
                <a:solidFill>
                  <a:srgbClr val="3366CC"/>
                </a:solidFill>
                <a:latin typeface="Gungsuh" pitchFamily="2" charset="-127"/>
                <a:ea typeface="Gulim" pitchFamily="2" charset="-127"/>
              </a:rPr>
              <a:t>π</a:t>
            </a:r>
            <a:r>
              <a:rPr lang="en-US" altLang="zh-CN" sz="3200" b="1" dirty="0">
                <a:solidFill>
                  <a:srgbClr val="3366CC"/>
                </a:solidFill>
                <a:latin typeface="Gungsuh" pitchFamily="2" charset="-127"/>
                <a:ea typeface="Gulim" pitchFamily="2" charset="-127"/>
              </a:rPr>
              <a:t>/</a:t>
            </a: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b="1" dirty="0">
                <a:solidFill>
                  <a:srgbClr val="3366CC"/>
                </a:solidFill>
                <a:latin typeface="Gungsuh" pitchFamily="2" charset="-127"/>
                <a:ea typeface="Gulim" pitchFamily="2" charset="-127"/>
              </a:rPr>
              <a:t> </a:t>
            </a: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Gulim" pitchFamily="2" charset="-127"/>
              </a:rPr>
              <a:t>or </a:t>
            </a:r>
            <a:r>
              <a:rPr lang="el-GR" altLang="en-US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β</a:t>
            </a: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=- </a:t>
            </a:r>
            <a:r>
              <a:rPr lang="el-GR" altLang="en-US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π</a:t>
            </a: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/2 </a:t>
            </a:r>
            <a:r>
              <a:rPr lang="zh-CN" altLang="en-US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Then</a:t>
            </a:r>
            <a:endParaRPr lang="en-US" altLang="zh-CN" sz="3200" b="1" dirty="0">
              <a:solidFill>
                <a:srgbClr val="3366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8379" name="内容占位符 58378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2782888" y="4652963"/>
          <a:ext cx="418623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7" imgW="1324610" imgH="229235" progId="Equation.DSMT4">
                  <p:embed/>
                </p:oleObj>
              </mc:Choice>
              <mc:Fallback>
                <p:oleObj name="" r:id="rId7" imgW="1324610" imgH="229235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82888" y="4652963"/>
                        <a:ext cx="4186237" cy="7112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0" name="文本框 58379"/>
          <p:cNvSpPr txBox="1"/>
          <p:nvPr/>
        </p:nvSpPr>
        <p:spPr>
          <a:xfrm>
            <a:off x="2782888" y="5229225"/>
            <a:ext cx="8424862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Reduces to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8381" name="对象 58380"/>
          <p:cNvGraphicFramePr>
            <a:graphicFrameLocks noChangeAspect="1"/>
          </p:cNvGraphicFramePr>
          <p:nvPr/>
        </p:nvGraphicFramePr>
        <p:xfrm>
          <a:off x="2855913" y="5445125"/>
          <a:ext cx="37877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9" imgW="1223645" imgH="229235" progId="Equation.DSMT4">
                  <p:embed/>
                </p:oleObj>
              </mc:Choice>
              <mc:Fallback>
                <p:oleObj name="" r:id="rId9" imgW="1223645" imgH="229235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55913" y="5445125"/>
                        <a:ext cx="3787775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2" name="标题 51201"/>
          <p:cNvSpPr>
            <a:spLocks noGrp="1"/>
          </p:cNvSpPr>
          <p:nvPr>
            <p:ph type="title" sz="quarter"/>
          </p:nvPr>
        </p:nvSpPr>
        <p:spPr>
          <a:xfrm>
            <a:off x="304800" y="0"/>
            <a:ext cx="9669463" cy="1143000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7.3 Types of Linear-Phase FIR Transfer Functions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8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8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8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8" grpId="0"/>
      <p:bldP spid="5838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5" name="文本占位符 59394"/>
          <p:cNvSpPr>
            <a:spLocks noGrp="1"/>
          </p:cNvSpPr>
          <p:nvPr>
            <p:ph type="body" sz="half" idx="1"/>
          </p:nvPr>
        </p:nvSpPr>
        <p:spPr>
          <a:xfrm>
            <a:off x="550863" y="1268413"/>
            <a:ext cx="7761287" cy="596900"/>
          </a:xfrm>
          <a:ln/>
        </p:spPr>
        <p:txBody>
          <a:bodyPr wrap="square" lIns="91440" tIns="45720" rIns="91440" bIns="45720" anchor="t"/>
          <a:p>
            <a:pPr>
              <a:buClrTx/>
              <a:buSzTx/>
              <a:buFontTx/>
            </a:pPr>
            <a:r>
              <a:rPr lang="en-US" altLang="zh-CN" sz="3200" dirty="0">
                <a:latin typeface="Times New Roman" panose="02020603050405020304" pitchFamily="18" charset="0"/>
              </a:rPr>
              <a:t>The last equation can be rewritten as: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9396" name="内容占位符 5939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062163" y="1844675"/>
          <a:ext cx="66833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" imgW="2183765" imgH="431800" progId="Equation.DSMT4">
                  <p:embed/>
                </p:oleObj>
              </mc:Choice>
              <mc:Fallback>
                <p:oleObj name="" r:id="rId1" imgW="2183765" imgH="4318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62163" y="1844675"/>
                        <a:ext cx="6683375" cy="12954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397" name="组合 59396"/>
          <p:cNvGrpSpPr/>
          <p:nvPr/>
        </p:nvGrpSpPr>
        <p:grpSpPr>
          <a:xfrm>
            <a:off x="1846263" y="2997200"/>
            <a:ext cx="7345362" cy="623888"/>
            <a:chOff x="0" y="0"/>
            <a:chExt cx="4627" cy="393"/>
          </a:xfrm>
        </p:grpSpPr>
        <p:sp>
          <p:nvSpPr>
            <p:cNvPr id="67588" name="文本框 59397"/>
            <p:cNvSpPr txBox="1"/>
            <p:nvPr/>
          </p:nvSpPr>
          <p:spPr>
            <a:xfrm>
              <a:off x="0" y="0"/>
              <a:ext cx="462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As                         , from the above we get</a:t>
              </a:r>
              <a:endPara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7589" name="内容占位符 59398"/>
            <p:cNvGraphicFramePr>
              <a:graphicFrameLocks noGrp="1" noChangeAspect="1"/>
            </p:cNvGraphicFramePr>
            <p:nvPr>
              <p:ph sz="quarter" idx="4294967295"/>
            </p:nvPr>
          </p:nvGraphicFramePr>
          <p:xfrm>
            <a:off x="359" y="3"/>
            <a:ext cx="1526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3" imgW="879475" imgH="229235" progId="Equation.DSMT4">
                    <p:embed/>
                  </p:oleObj>
                </mc:Choice>
                <mc:Fallback>
                  <p:oleObj name="" r:id="rId3" imgW="879475" imgH="229235" progId="Equation.DSMT4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59" y="3"/>
                          <a:ext cx="1526" cy="390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9400" name="对象 59399"/>
          <p:cNvGraphicFramePr>
            <a:graphicFrameLocks noChangeAspect="1"/>
          </p:cNvGraphicFramePr>
          <p:nvPr/>
        </p:nvGraphicFramePr>
        <p:xfrm>
          <a:off x="3071813" y="4005263"/>
          <a:ext cx="4032250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5" imgW="1337310" imgH="433070" progId="Equation.DSMT4">
                  <p:embed/>
                </p:oleObj>
              </mc:Choice>
              <mc:Fallback>
                <p:oleObj name="" r:id="rId5" imgW="1337310" imgH="43307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71813" y="4005263"/>
                        <a:ext cx="4032250" cy="1306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1" name="标题 51201"/>
          <p:cNvSpPr>
            <a:spLocks noGrp="1"/>
          </p:cNvSpPr>
          <p:nvPr>
            <p:ph type="title"/>
          </p:nvPr>
        </p:nvSpPr>
        <p:spPr>
          <a:xfrm>
            <a:off x="304800" y="0"/>
            <a:ext cx="9669463" cy="1143000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7.3 Types of Linear-Phase FIR Transfer Functions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9" name="文本占位符 60418"/>
          <p:cNvSpPr>
            <a:spLocks noGrp="1"/>
          </p:cNvSpPr>
          <p:nvPr>
            <p:ph type="body" sz="half" idx="1"/>
          </p:nvPr>
        </p:nvSpPr>
        <p:spPr>
          <a:xfrm>
            <a:off x="839788" y="1339850"/>
            <a:ext cx="7688262" cy="884238"/>
          </a:xfrm>
          <a:ln/>
        </p:spPr>
        <p:txBody>
          <a:bodyPr wrap="square" lIns="91440" tIns="45720" rIns="91440" bIns="45720" anchor="t"/>
          <a:p>
            <a:pPr>
              <a:lnSpc>
                <a:spcPct val="90000"/>
              </a:lnSpc>
              <a:buClrTx/>
              <a:buSzTx/>
              <a:buFontTx/>
            </a:pPr>
            <a:r>
              <a:rPr lang="en-US" altLang="zh-CN" sz="3200" dirty="0">
                <a:solidFill>
                  <a:srgbClr val="3366CC"/>
                </a:solidFill>
                <a:latin typeface="Times New Roman" panose="02020603050405020304" pitchFamily="18" charset="0"/>
              </a:rPr>
              <a:t>Making a change of variable </a:t>
            </a:r>
            <a:r>
              <a:rPr lang="en-US" altLang="zh-CN" sz="3200" i="1" dirty="0">
                <a:solidFill>
                  <a:srgbClr val="3366CC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3200" dirty="0">
                <a:solidFill>
                  <a:srgbClr val="3366CC"/>
                </a:solidFill>
                <a:latin typeface="Times New Roman" panose="02020603050405020304" pitchFamily="18" charset="0"/>
              </a:rPr>
              <a:t>=N-n, we rewrite the last equation as:</a:t>
            </a:r>
            <a:endParaRPr lang="en-US" altLang="zh-CN" sz="3200" dirty="0">
              <a:solidFill>
                <a:srgbClr val="3366C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0420" name="内容占位符 6041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95550" y="2349500"/>
          <a:ext cx="4608513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" imgW="1777365" imgH="431800" progId="Equation.DSMT4">
                  <p:embed/>
                </p:oleObj>
              </mc:Choice>
              <mc:Fallback>
                <p:oleObj name="" r:id="rId1" imgW="1777365" imgH="4318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95550" y="2349500"/>
                        <a:ext cx="4608513" cy="11191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1" name="文本框 60420"/>
          <p:cNvSpPr txBox="1"/>
          <p:nvPr/>
        </p:nvSpPr>
        <p:spPr>
          <a:xfrm>
            <a:off x="982663" y="3717925"/>
            <a:ext cx="7488237" cy="577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Equating the above with</a:t>
            </a:r>
            <a:endParaRPr lang="en-US" altLang="zh-CN" sz="3200" b="1" dirty="0">
              <a:solidFill>
                <a:srgbClr val="3366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0422" name="内容占位符 6042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11450" y="4437063"/>
          <a:ext cx="433387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" imgW="1452245" imgH="433070" progId="Equation.DSMT4">
                  <p:embed/>
                </p:oleObj>
              </mc:Choice>
              <mc:Fallback>
                <p:oleObj name="" r:id="rId3" imgW="1452245" imgH="43307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1450" y="4437063"/>
                        <a:ext cx="4333875" cy="12700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3" name="文本框 60422"/>
          <p:cNvSpPr txBox="1"/>
          <p:nvPr/>
        </p:nvSpPr>
        <p:spPr>
          <a:xfrm>
            <a:off x="2495550" y="5516563"/>
            <a:ext cx="7848600" cy="1066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We arrive at the condition for linear phase as: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4" name="标题 51201"/>
          <p:cNvSpPr>
            <a:spLocks noGrp="1"/>
          </p:cNvSpPr>
          <p:nvPr>
            <p:ph type="title"/>
          </p:nvPr>
        </p:nvSpPr>
        <p:spPr>
          <a:xfrm>
            <a:off x="304800" y="0"/>
            <a:ext cx="9669463" cy="1143000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7.3 Types of Linear-Phase FIR Transfer Functions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419">
                                            <p:txEl>
                                              <p:charRg st="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419">
                                            <p:txEl>
                                              <p:charRg st="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  <p:bldP spid="60421" grpId="0"/>
      <p:bldP spid="6042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3" name="内容占位符 61442"/>
          <p:cNvSpPr>
            <a:spLocks noGrp="1"/>
          </p:cNvSpPr>
          <p:nvPr>
            <p:ph idx="1"/>
          </p:nvPr>
        </p:nvSpPr>
        <p:spPr>
          <a:xfrm>
            <a:off x="622300" y="1268413"/>
            <a:ext cx="9505950" cy="4114800"/>
          </a:xfrm>
          <a:ln/>
        </p:spPr>
        <p:txBody>
          <a:bodyPr wrap="square" lIns="91440" tIns="45720" rIns="91440" bIns="45720" anchor="t"/>
          <a:p>
            <a:pPr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             h[n]=-h[N-n],  0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2" charset="2"/>
              </a:rPr>
              <a:t>nN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with c=-N/2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Therefore a FIR filter with an odd amplitude response will have linear-phase response if it has an antisymmetric impulse response.</a:t>
            </a:r>
            <a:endParaRPr lang="en-US" altLang="zh-CN" sz="3200" dirty="0">
              <a:latin typeface="Times New Roman" panose="02020603050405020304" pitchFamily="18" charset="0"/>
              <a:sym typeface="Symbol" panose="05050102010706020507" pitchFamily="2" charset="2"/>
            </a:endParaRPr>
          </a:p>
        </p:txBody>
      </p:sp>
      <p:sp>
        <p:nvSpPr>
          <p:cNvPr id="69634" name="标题 51201"/>
          <p:cNvSpPr>
            <a:spLocks noGrp="1"/>
          </p:cNvSpPr>
          <p:nvPr>
            <p:ph type="title"/>
          </p:nvPr>
        </p:nvSpPr>
        <p:spPr>
          <a:xfrm>
            <a:off x="304800" y="0"/>
            <a:ext cx="9669463" cy="1143000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7.3 Types of Linear-Phase FIR Transfer Functions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43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43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34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43">
                                            <p:txEl>
                                              <p:charRg st="34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443">
                                            <p:txEl>
                                              <p:charRg st="34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46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443">
                                            <p:txEl>
                                              <p:charRg st="46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443">
                                            <p:txEl>
                                              <p:charRg st="46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7" name="内容占位符 62466"/>
          <p:cNvSpPr>
            <a:spLocks noGrp="1"/>
          </p:cNvSpPr>
          <p:nvPr>
            <p:ph idx="1"/>
          </p:nvPr>
        </p:nvSpPr>
        <p:spPr>
          <a:xfrm>
            <a:off x="304800" y="1219200"/>
            <a:ext cx="8937625" cy="4906963"/>
          </a:xfrm>
          <a:ln/>
        </p:spPr>
        <p:txBody>
          <a:bodyPr wrap="square" lIns="91440" tIns="45720" rIns="91440" bIns="45720" anchor="t"/>
          <a:p>
            <a:pPr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Since the length of the impulse response can be either even or odd, we can define four types of linear-phase FIR transfer functions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For an antisymmetric FIR filter of odd length, i.e., N even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                		h[N/2] = 0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We examine next the each of the 4 cases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70658" name="标题 51201"/>
          <p:cNvSpPr>
            <a:spLocks noGrp="1"/>
          </p:cNvSpPr>
          <p:nvPr>
            <p:ph type="title"/>
          </p:nvPr>
        </p:nvSpPr>
        <p:spPr>
          <a:xfrm>
            <a:off x="304800" y="0"/>
            <a:ext cx="9669463" cy="1143000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7.3 Types of Linear-Phase FIR Transfer Functions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0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charRg st="0" end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132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charRg st="132" end="1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192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2467">
                                            <p:txEl>
                                              <p:charRg st="192" end="2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221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2467">
                                            <p:txEl>
                                              <p:charRg st="221" end="2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3491" name="组合 63490"/>
          <p:cNvGrpSpPr/>
          <p:nvPr/>
        </p:nvGrpSpPr>
        <p:grpSpPr>
          <a:xfrm>
            <a:off x="2422525" y="1196975"/>
            <a:ext cx="5705475" cy="2428875"/>
            <a:chOff x="0" y="0"/>
            <a:chExt cx="3594" cy="1530"/>
          </a:xfrm>
        </p:grpSpPr>
        <p:sp>
          <p:nvSpPr>
            <p:cNvPr id="71682" name="文本框 63491"/>
            <p:cNvSpPr txBox="1"/>
            <p:nvPr/>
          </p:nvSpPr>
          <p:spPr>
            <a:xfrm>
              <a:off x="256" y="1272"/>
              <a:ext cx="103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zh-CN" sz="20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Type 1: N = 8</a:t>
              </a:r>
              <a:endParaRPr lang="en-US" altLang="zh-CN" sz="20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683" name="文本框 63492"/>
            <p:cNvSpPr txBox="1"/>
            <p:nvPr/>
          </p:nvSpPr>
          <p:spPr>
            <a:xfrm>
              <a:off x="2088" y="1280"/>
              <a:ext cx="103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zh-CN" sz="20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Type 2: </a:t>
              </a:r>
              <a:r>
                <a:rPr lang="en-US" altLang="zh-CN" sz="2000" b="1" i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0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= 7</a:t>
              </a:r>
              <a:endParaRPr lang="en-US" altLang="zh-CN" sz="20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71684" name="图片 63493"/>
            <p:cNvPicPr>
              <a:picLocks noChangeAspect="1"/>
            </p:cNvPicPr>
            <p:nvPr/>
          </p:nvPicPr>
          <p:blipFill>
            <a:blip r:embed="rId1">
              <a:grayscl/>
              <a:lum bright="-39996" contrast="50000"/>
            </a:blip>
            <a:stretch>
              <a:fillRect/>
            </a:stretch>
          </p:blipFill>
          <p:spPr>
            <a:xfrm>
              <a:off x="0" y="0"/>
              <a:ext cx="3594" cy="1314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63495" name="组合 63494"/>
          <p:cNvGrpSpPr/>
          <p:nvPr/>
        </p:nvGrpSpPr>
        <p:grpSpPr>
          <a:xfrm>
            <a:off x="2339975" y="3832225"/>
            <a:ext cx="5724525" cy="2466975"/>
            <a:chOff x="0" y="0"/>
            <a:chExt cx="3606" cy="1554"/>
          </a:xfrm>
        </p:grpSpPr>
        <p:sp>
          <p:nvSpPr>
            <p:cNvPr id="71686" name="文本框 63495"/>
            <p:cNvSpPr txBox="1"/>
            <p:nvPr/>
          </p:nvSpPr>
          <p:spPr>
            <a:xfrm>
              <a:off x="272" y="1304"/>
              <a:ext cx="103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zh-CN" sz="20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Type 3: N = 8</a:t>
              </a:r>
              <a:endParaRPr lang="en-US" altLang="zh-CN" sz="20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687" name="文本框 63496"/>
            <p:cNvSpPr txBox="1"/>
            <p:nvPr/>
          </p:nvSpPr>
          <p:spPr>
            <a:xfrm>
              <a:off x="2048" y="1288"/>
              <a:ext cx="103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zh-CN" sz="20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Type 4: N = 7</a:t>
              </a:r>
              <a:endParaRPr lang="en-US" altLang="zh-CN" sz="20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71688" name="图片 63497"/>
            <p:cNvPicPr>
              <a:picLocks noChangeAspect="1"/>
            </p:cNvPicPr>
            <p:nvPr/>
          </p:nvPicPr>
          <p:blipFill>
            <a:blip r:embed="rId2">
              <a:grayscl/>
              <a:lum bright="-39996" contrast="50000"/>
            </a:blip>
            <a:stretch>
              <a:fillRect/>
            </a:stretch>
          </p:blipFill>
          <p:spPr>
            <a:xfrm>
              <a:off x="0" y="0"/>
              <a:ext cx="3606" cy="1344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1689" name="标题 51201"/>
          <p:cNvSpPr>
            <a:spLocks noGrp="1"/>
          </p:cNvSpPr>
          <p:nvPr>
            <p:ph type="title"/>
          </p:nvPr>
        </p:nvSpPr>
        <p:spPr>
          <a:xfrm>
            <a:off x="304800" y="0"/>
            <a:ext cx="9669463" cy="1143000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7.3 Types of Linear-Phase FIR Transfer Functions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9217"/>
          <p:cNvSpPr>
            <a:spLocks noGrp="1"/>
          </p:cNvSpPr>
          <p:nvPr>
            <p:ph type="title"/>
          </p:nvPr>
        </p:nvSpPr>
        <p:spPr>
          <a:xfrm>
            <a:off x="334963" y="-98425"/>
            <a:ext cx="9837737" cy="1311275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7.1.1 Digital Filters with Ideal Magnitude Responses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  <p:sp>
        <p:nvSpPr>
          <p:cNvPr id="9219" name="内容占位符 9218"/>
          <p:cNvSpPr>
            <a:spLocks noGrp="1"/>
          </p:cNvSpPr>
          <p:nvPr>
            <p:ph idx="1"/>
          </p:nvPr>
        </p:nvSpPr>
        <p:spPr>
          <a:xfrm>
            <a:off x="334963" y="1196975"/>
            <a:ext cx="8475662" cy="4906963"/>
          </a:xfrm>
          <a:ln/>
        </p:spPr>
        <p:txBody>
          <a:bodyPr wrap="square" lIns="91440" tIns="45720" rIns="91440" bIns="45720" anchor="t"/>
          <a:p>
            <a:r>
              <a:rPr lang="en-US" altLang="zh-CN" sz="3200" dirty="0">
                <a:latin typeface="Times New Roman" panose="02020603050405020304" pitchFamily="18" charset="0"/>
              </a:rPr>
              <a:t>The range of frequencies where the frequency response takes the value of 1 is called the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passband</a:t>
            </a:r>
            <a:r>
              <a:rPr lang="en-US" altLang="zh-CN" sz="3200" dirty="0">
                <a:latin typeface="Times New Roman" panose="02020603050405020304" pitchFamily="18" charset="0"/>
              </a:rPr>
              <a:t>.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The range of frequencies where the frequency response takes the value of 0 is called the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stopband</a:t>
            </a:r>
            <a:r>
              <a:rPr lang="en-US" altLang="zh-CN" sz="3200" dirty="0">
                <a:latin typeface="Times New Roman" panose="02020603050405020304" pitchFamily="18" charset="0"/>
              </a:rPr>
              <a:t>.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0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charRg st="0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99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charRg st="99" end="1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5" name="内容占位符 64514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Type 1: Symmetric Impulse Response with Odd Length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In this case, the degree N is even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Assume N = 8 for simplicity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The transfer function H(z) is given by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endParaRPr lang="zh-CN" altLang="en-US" sz="3200" dirty="0"/>
          </a:p>
        </p:txBody>
      </p:sp>
      <p:sp>
        <p:nvSpPr>
          <p:cNvPr id="72706" name="标题 51201"/>
          <p:cNvSpPr>
            <a:spLocks noGrp="1"/>
          </p:cNvSpPr>
          <p:nvPr>
            <p:ph type="title"/>
          </p:nvPr>
        </p:nvSpPr>
        <p:spPr>
          <a:xfrm>
            <a:off x="304800" y="0"/>
            <a:ext cx="9669463" cy="1143000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7.3 Types of Linear-Phase FIR Transfer Functions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72707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51088" y="3860800"/>
          <a:ext cx="65659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" imgW="2819400" imgH="482600" progId="Equation.DSMT4">
                  <p:embed/>
                </p:oleObj>
              </mc:Choice>
              <mc:Fallback>
                <p:oleObj name="" r:id="rId1" imgW="2819400" imgH="4826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51088" y="3860800"/>
                        <a:ext cx="6565900" cy="1123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515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515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charRg st="51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515">
                                            <p:txEl>
                                              <p:charRg st="51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515">
                                            <p:txEl>
                                              <p:charRg st="51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charRg st="86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515">
                                            <p:txEl>
                                              <p:charRg st="86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515">
                                            <p:txEl>
                                              <p:charRg st="86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charRg st="114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515">
                                            <p:txEl>
                                              <p:charRg st="114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515">
                                            <p:txEl>
                                              <p:charRg st="114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9" name="内容占位符 65538"/>
          <p:cNvSpPr>
            <a:spLocks noGrp="1"/>
          </p:cNvSpPr>
          <p:nvPr>
            <p:ph idx="1"/>
          </p:nvPr>
        </p:nvSpPr>
        <p:spPr>
          <a:xfrm>
            <a:off x="911225" y="1268413"/>
            <a:ext cx="8094663" cy="1600200"/>
          </a:xfrm>
          <a:ln/>
        </p:spPr>
        <p:txBody>
          <a:bodyPr wrap="square" lIns="91440" tIns="45720" rIns="91440" bIns="45720" anchor="t"/>
          <a:p>
            <a:pPr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Because of symmetry, we have h[0]=h[8], h[1] = h[7], h[2] = h[6], and h[3] = h[5]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Thus, we can write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73730" name="标题 51201"/>
          <p:cNvSpPr>
            <a:spLocks noGrp="1"/>
          </p:cNvSpPr>
          <p:nvPr>
            <p:ph type="title"/>
          </p:nvPr>
        </p:nvSpPr>
        <p:spPr>
          <a:xfrm>
            <a:off x="304800" y="0"/>
            <a:ext cx="9669463" cy="1143000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7.3 Types of Linear-Phase FIR Transfer Functions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73731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66988" y="2924175"/>
          <a:ext cx="584041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" imgW="2552700" imgH="482600" progId="Equation.DSMT4">
                  <p:embed/>
                </p:oleObj>
              </mc:Choice>
              <mc:Fallback>
                <p:oleObj name="" r:id="rId1" imgW="2552700" imgH="4826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66988" y="2924175"/>
                        <a:ext cx="5840412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66988" y="4365625"/>
          <a:ext cx="5732462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" imgW="2273300" imgH="482600" progId="Equation.DSMT4">
                  <p:embed/>
                </p:oleObj>
              </mc:Choice>
              <mc:Fallback>
                <p:oleObj name="" r:id="rId3" imgW="2273300" imgH="4826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6988" y="4365625"/>
                        <a:ext cx="5732462" cy="1216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539">
                                            <p:txEl>
                                              <p:charRg st="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charRg st="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82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539">
                                            <p:txEl>
                                              <p:charRg st="82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539">
                                            <p:txEl>
                                              <p:charRg st="82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3" name="内容占位符 66562"/>
          <p:cNvSpPr>
            <a:spLocks noGrp="1"/>
          </p:cNvSpPr>
          <p:nvPr>
            <p:ph idx="1"/>
          </p:nvPr>
        </p:nvSpPr>
        <p:spPr>
          <a:xfrm>
            <a:off x="479425" y="1268413"/>
            <a:ext cx="9304338" cy="1066800"/>
          </a:xfrm>
          <a:ln/>
        </p:spPr>
        <p:txBody>
          <a:bodyPr wrap="square" lIns="91440" tIns="45720" rIns="91440" bIns="45720" anchor="t"/>
          <a:p>
            <a:r>
              <a:rPr lang="en-US" altLang="zh-CN" sz="3200" dirty="0">
                <a:latin typeface="Times New Roman" panose="02020603050405020304" pitchFamily="18" charset="0"/>
              </a:rPr>
              <a:t>The corresponding frequency response is then given by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grpSp>
        <p:nvGrpSpPr>
          <p:cNvPr id="66564" name="组合 66563"/>
          <p:cNvGrpSpPr>
            <a:grpSpLocks noChangeAspect="1"/>
          </p:cNvGrpSpPr>
          <p:nvPr/>
        </p:nvGrpSpPr>
        <p:grpSpPr>
          <a:xfrm>
            <a:off x="1416050" y="2492375"/>
            <a:ext cx="7462838" cy="1143000"/>
            <a:chOff x="0" y="0"/>
            <a:chExt cx="4701" cy="720"/>
          </a:xfrm>
        </p:grpSpPr>
        <p:graphicFrame>
          <p:nvGraphicFramePr>
            <p:cNvPr id="74755" name="对象 66564"/>
            <p:cNvGraphicFramePr>
              <a:graphicFrameLocks noChangeAspect="1"/>
            </p:cNvGraphicFramePr>
            <p:nvPr/>
          </p:nvGraphicFramePr>
          <p:xfrm>
            <a:off x="0" y="0"/>
            <a:ext cx="4657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1" imgW="7391400" imgH="558800" progId="Equation.3">
                    <p:embed/>
                  </p:oleObj>
                </mc:Choice>
                <mc:Fallback>
                  <p:oleObj name="" r:id="rId1" imgW="7391400" imgH="558800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4657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56" name="对象 66565"/>
            <p:cNvGraphicFramePr>
              <a:graphicFrameLocks noChangeAspect="1"/>
            </p:cNvGraphicFramePr>
            <p:nvPr/>
          </p:nvGraphicFramePr>
          <p:xfrm>
            <a:off x="884" y="449"/>
            <a:ext cx="3817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3" imgW="6055360" imgH="431800" progId="Equation.3">
                    <p:embed/>
                  </p:oleObj>
                </mc:Choice>
                <mc:Fallback>
                  <p:oleObj name="" r:id="rId3" imgW="6055360" imgH="431800" progId="Equation.3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84" y="449"/>
                          <a:ext cx="3817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567" name="文本框 66566"/>
          <p:cNvSpPr txBox="1"/>
          <p:nvPr/>
        </p:nvSpPr>
        <p:spPr>
          <a:xfrm>
            <a:off x="406400" y="4005263"/>
            <a:ext cx="9356725" cy="15541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  <a:buChar char="•"/>
            </a:pP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The quantity inside the braces is a real function of </a:t>
            </a:r>
            <a:r>
              <a:rPr lang="en-US" altLang="zh-CN" sz="3200" b="1" dirty="0">
                <a:solidFill>
                  <a:srgbClr val="3366CC"/>
                </a:solidFill>
                <a:latin typeface="Symbol" panose="05050102010706020507" pitchFamily="2" charset="2"/>
                <a:ea typeface="宋体" panose="02010600030101010101" pitchFamily="2" charset="-122"/>
              </a:rPr>
              <a:t>w</a:t>
            </a: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and can assume positive or negative values in the range 0</a:t>
            </a: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||.</a:t>
            </a:r>
            <a:endParaRPr lang="en-US" altLang="zh-CN" sz="3200" b="1" dirty="0">
              <a:solidFill>
                <a:srgbClr val="3366CC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2" charset="2"/>
            </a:endParaRPr>
          </a:p>
        </p:txBody>
      </p:sp>
      <p:sp>
        <p:nvSpPr>
          <p:cNvPr id="74758" name="标题 51201"/>
          <p:cNvSpPr>
            <a:spLocks noGrp="1"/>
          </p:cNvSpPr>
          <p:nvPr>
            <p:ph type="title"/>
          </p:nvPr>
        </p:nvSpPr>
        <p:spPr>
          <a:xfrm>
            <a:off x="304800" y="0"/>
            <a:ext cx="9669463" cy="1143000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7.3 Types of Linear-Phase FIR Transfer Functions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563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563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  <p:bldP spid="6656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7" name="内容占位符 67586"/>
          <p:cNvSpPr>
            <a:spLocks noGrp="1"/>
          </p:cNvSpPr>
          <p:nvPr>
            <p:ph idx="1"/>
          </p:nvPr>
        </p:nvSpPr>
        <p:spPr>
          <a:xfrm>
            <a:off x="982663" y="2492375"/>
            <a:ext cx="8275637" cy="1676400"/>
          </a:xfrm>
          <a:ln/>
        </p:spPr>
        <p:txBody>
          <a:bodyPr wrap="square" lIns="91440" tIns="45720" rIns="91440" bIns="45720" anchor="t"/>
          <a:p>
            <a:pPr>
              <a:buNone/>
            </a:pPr>
            <a:r>
              <a:rPr lang="en-US" altLang="zh-CN" sz="3200" dirty="0"/>
              <a:t>	</a:t>
            </a:r>
            <a:r>
              <a:rPr lang="en-US" altLang="zh-CN" sz="3200" dirty="0">
                <a:latin typeface="Times New Roman" panose="02020603050405020304" pitchFamily="18" charset="0"/>
              </a:rPr>
              <a:t>where β is either 0 or π, and hence, it is a linear function of ω in the generalized sense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The group delay is given by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67588" name="对象 67587"/>
          <p:cNvGraphicFramePr>
            <a:graphicFrameLocks noChangeAspect="1"/>
          </p:cNvGraphicFramePr>
          <p:nvPr/>
        </p:nvGraphicFramePr>
        <p:xfrm>
          <a:off x="4006850" y="1917700"/>
          <a:ext cx="24892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2487930" imgH="444500" progId="Equation.3">
                  <p:embed/>
                </p:oleObj>
              </mc:Choice>
              <mc:Fallback>
                <p:oleObj name="" r:id="rId1" imgW="2487930" imgH="4445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06850" y="1917700"/>
                        <a:ext cx="2489200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对象 67588"/>
          <p:cNvGraphicFramePr>
            <a:graphicFrameLocks noChangeAspect="1"/>
          </p:cNvGraphicFramePr>
          <p:nvPr/>
        </p:nvGraphicFramePr>
        <p:xfrm>
          <a:off x="3143250" y="4579938"/>
          <a:ext cx="3097213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3" imgW="2792730" imgH="711200" progId="Equation.3">
                  <p:embed/>
                </p:oleObj>
              </mc:Choice>
              <mc:Fallback>
                <p:oleObj name="" r:id="rId3" imgW="2792730" imgH="7112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3250" y="4579938"/>
                        <a:ext cx="3097213" cy="788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文本框 67589"/>
          <p:cNvSpPr txBox="1"/>
          <p:nvPr/>
        </p:nvSpPr>
        <p:spPr>
          <a:xfrm>
            <a:off x="2566988" y="5734050"/>
            <a:ext cx="7696200" cy="517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indicating a constant group delay of 4 samples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91" name="文本框 67590"/>
          <p:cNvSpPr txBox="1"/>
          <p:nvPr/>
        </p:nvSpPr>
        <p:spPr>
          <a:xfrm>
            <a:off x="911225" y="1268413"/>
            <a:ext cx="76962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  <a:buChar char="•"/>
            </a:pP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The phase function here is given by</a:t>
            </a:r>
            <a:endParaRPr lang="en-US" altLang="zh-CN" sz="3200" b="1" dirty="0">
              <a:solidFill>
                <a:srgbClr val="3366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82" name="标题 51201"/>
          <p:cNvSpPr>
            <a:spLocks noGrp="1"/>
          </p:cNvSpPr>
          <p:nvPr>
            <p:ph type="title"/>
          </p:nvPr>
        </p:nvSpPr>
        <p:spPr>
          <a:xfrm>
            <a:off x="304800" y="0"/>
            <a:ext cx="9669463" cy="1143000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7.3 Types of Linear-Phase FIR Transfer Functions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charRg st="0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587">
                                            <p:txEl>
                                              <p:charRg st="0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7587">
                                            <p:txEl>
                                              <p:charRg st="0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charRg st="92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7587">
                                            <p:txEl>
                                              <p:charRg st="92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7587">
                                            <p:txEl>
                                              <p:charRg st="92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  <p:bldP spid="67590" grpId="0"/>
      <p:bldP spid="6759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1" name="内容占位符 68610"/>
          <p:cNvSpPr>
            <a:spLocks noGrp="1"/>
          </p:cNvSpPr>
          <p:nvPr>
            <p:ph idx="1"/>
          </p:nvPr>
        </p:nvSpPr>
        <p:spPr>
          <a:xfrm>
            <a:off x="695325" y="1268413"/>
            <a:ext cx="7772400" cy="1066800"/>
          </a:xfrm>
          <a:ln/>
        </p:spPr>
        <p:txBody>
          <a:bodyPr wrap="square" lIns="91440" tIns="45720" rIns="91440" bIns="45720" anchor="t"/>
          <a:p>
            <a:r>
              <a:rPr lang="en-US" altLang="zh-CN" sz="3200" dirty="0">
                <a:latin typeface="Times New Roman" panose="02020603050405020304" pitchFamily="18" charset="0"/>
              </a:rPr>
              <a:t>In the general case for Type 1 FIR filters, the frequency response is of the form	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68612" name="对象 68611"/>
          <p:cNvGraphicFramePr>
            <a:graphicFrameLocks noChangeAspect="1"/>
          </p:cNvGraphicFramePr>
          <p:nvPr/>
        </p:nvGraphicFramePr>
        <p:xfrm>
          <a:off x="3071813" y="2492375"/>
          <a:ext cx="374332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1389380" imgH="229235" progId="Equation.DSMT4">
                  <p:embed/>
                </p:oleObj>
              </mc:Choice>
              <mc:Fallback>
                <p:oleObj name="" r:id="rId1" imgW="1389380" imgH="229235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1813" y="2492375"/>
                        <a:ext cx="3743325" cy="617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13" name="组合 68612"/>
          <p:cNvGrpSpPr/>
          <p:nvPr/>
        </p:nvGrpSpPr>
        <p:grpSpPr>
          <a:xfrm>
            <a:off x="2108200" y="4849813"/>
            <a:ext cx="5899150" cy="1035050"/>
            <a:chOff x="0" y="0"/>
            <a:chExt cx="3716" cy="652"/>
          </a:xfrm>
        </p:grpSpPr>
        <p:graphicFrame>
          <p:nvGraphicFramePr>
            <p:cNvPr id="76804" name="对象 68613"/>
            <p:cNvGraphicFramePr>
              <a:graphicFrameLocks noChangeAspect="1"/>
            </p:cNvGraphicFramePr>
            <p:nvPr/>
          </p:nvGraphicFramePr>
          <p:xfrm>
            <a:off x="0" y="184"/>
            <a:ext cx="592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3" imgW="942975" imgH="433070" progId="Equation.3">
                    <p:embed/>
                  </p:oleObj>
                </mc:Choice>
                <mc:Fallback>
                  <p:oleObj name="" r:id="rId3" imgW="942975" imgH="433070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0" y="184"/>
                          <a:ext cx="592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05" name="文本框 68614"/>
            <p:cNvSpPr txBox="1"/>
            <p:nvPr/>
          </p:nvSpPr>
          <p:spPr>
            <a:xfrm>
              <a:off x="44" y="0"/>
              <a:ext cx="190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~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6806" name="对象 68615"/>
            <p:cNvGraphicFramePr>
              <a:graphicFrameLocks noChangeAspect="1"/>
            </p:cNvGraphicFramePr>
            <p:nvPr/>
          </p:nvGraphicFramePr>
          <p:xfrm>
            <a:off x="652" y="12"/>
            <a:ext cx="3064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5" imgW="4864100" imgH="1016000" progId="Equation.3">
                    <p:embed/>
                  </p:oleObj>
                </mc:Choice>
                <mc:Fallback>
                  <p:oleObj name="" r:id="rId5" imgW="4864100" imgH="1016000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52" y="12"/>
                          <a:ext cx="3064" cy="6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617" name="组合 68616"/>
          <p:cNvGrpSpPr/>
          <p:nvPr/>
        </p:nvGrpSpPr>
        <p:grpSpPr>
          <a:xfrm>
            <a:off x="982663" y="3213100"/>
            <a:ext cx="7543800" cy="1698625"/>
            <a:chOff x="0" y="0"/>
            <a:chExt cx="4752" cy="1070"/>
          </a:xfrm>
        </p:grpSpPr>
        <p:grpSp>
          <p:nvGrpSpPr>
            <p:cNvPr id="76808" name="组合 68617"/>
            <p:cNvGrpSpPr/>
            <p:nvPr/>
          </p:nvGrpSpPr>
          <p:grpSpPr>
            <a:xfrm>
              <a:off x="3360" y="0"/>
              <a:ext cx="576" cy="432"/>
              <a:chOff x="0" y="0"/>
              <a:chExt cx="592" cy="455"/>
            </a:xfrm>
          </p:grpSpPr>
          <p:graphicFrame>
            <p:nvGraphicFramePr>
              <p:cNvPr id="76809" name="对象 68618"/>
              <p:cNvGraphicFramePr>
                <a:graphicFrameLocks noChangeAspect="1"/>
              </p:cNvGraphicFramePr>
              <p:nvPr/>
            </p:nvGraphicFramePr>
            <p:xfrm>
              <a:off x="0" y="184"/>
              <a:ext cx="592" cy="2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2" name="" r:id="rId7" imgW="942975" imgH="433070" progId="Equation.3">
                      <p:embed/>
                    </p:oleObj>
                  </mc:Choice>
                  <mc:Fallback>
                    <p:oleObj name="" r:id="rId7" imgW="942975" imgH="433070" progId="Equation.3">
                      <p:embed/>
                      <p:pic>
                        <p:nvPicPr>
                          <p:cNvPr id="0" name="图片 3121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0" y="184"/>
                            <a:ext cx="592" cy="27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6810" name="文本框 68619"/>
              <p:cNvSpPr txBox="1"/>
              <p:nvPr/>
            </p:nvSpPr>
            <p:spPr>
              <a:xfrm>
                <a:off x="44" y="0"/>
                <a:ext cx="195" cy="2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eaLnBrk="0" hangingPunct="0"/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~</a:t>
                </a: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6811" name="文本框 68620"/>
            <p:cNvSpPr txBox="1"/>
            <p:nvPr/>
          </p:nvSpPr>
          <p:spPr>
            <a:xfrm>
              <a:off x="0" y="91"/>
              <a:ext cx="4752" cy="9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20000"/>
                </a:spcBef>
              </a:pPr>
              <a:r>
                <a:rPr lang="en-US" altLang="zh-CN" sz="32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where the amplitude response          , also called the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zero-phase response</a:t>
              </a:r>
              <a:r>
                <a:rPr lang="en-US" altLang="zh-CN" sz="32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is of the form</a:t>
              </a:r>
              <a:endPara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6812" name="标题 51201"/>
          <p:cNvSpPr>
            <a:spLocks noGrp="1"/>
          </p:cNvSpPr>
          <p:nvPr>
            <p:ph type="title"/>
          </p:nvPr>
        </p:nvSpPr>
        <p:spPr>
          <a:xfrm>
            <a:off x="304800" y="0"/>
            <a:ext cx="9669463" cy="1143000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7.3 Types of Linear-Phase FIR Transfer Functions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0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charRg st="0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charRg st="0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5" name="内容占位符 69634"/>
          <p:cNvSpPr>
            <a:spLocks noGrp="1"/>
          </p:cNvSpPr>
          <p:nvPr>
            <p:ph idx="1"/>
          </p:nvPr>
        </p:nvSpPr>
        <p:spPr>
          <a:xfrm>
            <a:off x="695325" y="1268413"/>
            <a:ext cx="7772400" cy="4400550"/>
          </a:xfrm>
          <a:ln/>
        </p:spPr>
        <p:txBody>
          <a:bodyPr wrap="square" lIns="91440" tIns="45720" rIns="91440" bIns="45720" anchor="t"/>
          <a:p>
            <a:pPr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Type 2: Symmetric Impulse Response with even Length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Type 3: Antisymmetric Impulse Response with odd Length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Type 4: Antisymmetric Impulse Response with even Length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P371-372 about these FIR transfer functions.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77826" name="标题 51201"/>
          <p:cNvSpPr>
            <a:spLocks noGrp="1"/>
          </p:cNvSpPr>
          <p:nvPr>
            <p:ph type="title"/>
          </p:nvPr>
        </p:nvSpPr>
        <p:spPr>
          <a:xfrm>
            <a:off x="304800" y="0"/>
            <a:ext cx="9669463" cy="1143000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7.3 Types of Linear-Phase FIR Transfer Functions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charRg st="52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charRg st="52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charRg st="107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9635">
                                            <p:txEl>
                                              <p:charRg st="107" end="1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charRg st="163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9635">
                                            <p:txEl>
                                              <p:charRg st="163" end="2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文本框 70657"/>
          <p:cNvSpPr txBox="1"/>
          <p:nvPr/>
        </p:nvSpPr>
        <p:spPr>
          <a:xfrm>
            <a:off x="3359150" y="260350"/>
            <a:ext cx="61277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Four Types of Linear Phase Filter 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8850" name="对象 70658"/>
          <p:cNvGraphicFramePr>
            <a:graphicFrameLocks noChangeAspect="1"/>
          </p:cNvGraphicFramePr>
          <p:nvPr/>
        </p:nvGraphicFramePr>
        <p:xfrm>
          <a:off x="766763" y="476250"/>
          <a:ext cx="9144000" cy="604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" imgW="5212080" imgH="3451860" progId="">
                  <p:embed/>
                </p:oleObj>
              </mc:Choice>
              <mc:Fallback>
                <p:oleObj name="" r:id="rId1" imgW="5212080" imgH="3451860" progId="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6763" y="476250"/>
                        <a:ext cx="9144000" cy="6049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文本框 71681"/>
          <p:cNvSpPr txBox="1"/>
          <p:nvPr/>
        </p:nvSpPr>
        <p:spPr>
          <a:xfrm>
            <a:off x="3576638" y="260350"/>
            <a:ext cx="61849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Four Types of Linear Phase Filter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9874" name="对象 71682"/>
          <p:cNvGraphicFramePr>
            <a:graphicFrameLocks noChangeAspect="1"/>
          </p:cNvGraphicFramePr>
          <p:nvPr/>
        </p:nvGraphicFramePr>
        <p:xfrm>
          <a:off x="622300" y="836613"/>
          <a:ext cx="9144000" cy="579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" imgW="5212080" imgH="3307080" progId="">
                  <p:embed/>
                </p:oleObj>
              </mc:Choice>
              <mc:Fallback>
                <p:oleObj name="" r:id="rId1" imgW="5212080" imgH="3307080" progId="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2300" y="836613"/>
                        <a:ext cx="9144000" cy="5795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7" name="内容占位符 72706"/>
          <p:cNvSpPr>
            <a:spLocks noGrp="1"/>
          </p:cNvSpPr>
          <p:nvPr>
            <p:ph idx="1"/>
          </p:nvPr>
        </p:nvSpPr>
        <p:spPr>
          <a:xfrm>
            <a:off x="1343025" y="2924175"/>
            <a:ext cx="7620000" cy="2819400"/>
          </a:xfrm>
          <a:ln/>
        </p:spPr>
        <p:txBody>
          <a:bodyPr wrap="square" lIns="91440" tIns="45720" rIns="91440" bIns="45720" anchor="t"/>
          <a:p>
            <a:pPr>
              <a:lnSpc>
                <a:spcPct val="90000"/>
              </a:lnSpc>
              <a:buNone/>
            </a:pPr>
            <a:r>
              <a:rPr lang="en-US" altLang="zh-CN" sz="3200" dirty="0"/>
              <a:t>   </a:t>
            </a:r>
            <a:r>
              <a:rPr lang="en-US" altLang="zh-CN" sz="3200" dirty="0">
                <a:latin typeface="Times New Roman" panose="02020603050405020304" pitchFamily="18" charset="0"/>
              </a:rPr>
              <a:t>which is seen to be a slightly modified version of a length-7 moving-average FIR filter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The above transfer function has a symmetric impulse response and therefore a linear phase response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72708" name="对象 72707"/>
          <p:cNvGraphicFramePr>
            <a:graphicFrameLocks noChangeAspect="1"/>
          </p:cNvGraphicFramePr>
          <p:nvPr/>
        </p:nvGraphicFramePr>
        <p:xfrm>
          <a:off x="2135188" y="2060575"/>
          <a:ext cx="7253287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" imgW="7937500" imgH="749300" progId="Equation.3">
                  <p:embed/>
                </p:oleObj>
              </mc:Choice>
              <mc:Fallback>
                <p:oleObj name="" r:id="rId1" imgW="7937500" imgH="7493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5188" y="2060575"/>
                        <a:ext cx="7253287" cy="684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文本框 72708"/>
          <p:cNvSpPr txBox="1"/>
          <p:nvPr/>
        </p:nvSpPr>
        <p:spPr>
          <a:xfrm>
            <a:off x="766763" y="1268413"/>
            <a:ext cx="75438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u="sng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Example</a:t>
            </a: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- Consider</a:t>
            </a:r>
            <a:endParaRPr lang="en-US" altLang="zh-CN" sz="3200" b="1" dirty="0">
              <a:solidFill>
                <a:srgbClr val="3366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00" name="标题 51201"/>
          <p:cNvSpPr>
            <a:spLocks noGrp="1"/>
          </p:cNvSpPr>
          <p:nvPr>
            <p:ph type="title"/>
          </p:nvPr>
        </p:nvSpPr>
        <p:spPr>
          <a:xfrm>
            <a:off x="304800" y="0"/>
            <a:ext cx="9669463" cy="1143000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7.3 Types of Linear-Phase FIR Transfer Functions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charRg st="0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707">
                                            <p:txEl>
                                              <p:charRg st="0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707">
                                            <p:txEl>
                                              <p:charRg st="0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charRg st="91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2707">
                                            <p:txEl>
                                              <p:charRg st="91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2707">
                                            <p:txEl>
                                              <p:charRg st="91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  <p:bldP spid="7270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1" name="内容占位符 73730"/>
          <p:cNvSpPr>
            <a:spLocks noGrp="1"/>
          </p:cNvSpPr>
          <p:nvPr>
            <p:ph idx="1"/>
          </p:nvPr>
        </p:nvSpPr>
        <p:spPr>
          <a:xfrm>
            <a:off x="766763" y="1268413"/>
            <a:ext cx="7772400" cy="1600200"/>
          </a:xfrm>
        </p:spPr>
        <p:txBody>
          <a:bodyPr anchor="t"/>
          <a:p>
            <a:pPr fontAlgn="base"/>
            <a:r>
              <a:rPr lang="en-US" altLang="x-none" sz="3200" b="1" strike="noStrike" noProof="1" dirty="0">
                <a:latin typeface="Times New Roman" panose="02020603050405020304" pitchFamily="18" charset="0"/>
              </a:rPr>
              <a:t>A plot of the magnitude respons  of H</a:t>
            </a:r>
            <a:r>
              <a:rPr lang="en-US" altLang="x-none" sz="3200" b="1" strike="noStrike" baseline="-25000" noProof="1" dirty="0">
                <a:solidFill>
                  <a:srgbClr val="0070C0"/>
                </a:solidFill>
                <a:uFillTx/>
                <a:latin typeface="Times New Roman" panose="02020603050405020304" pitchFamily="18" charset="0"/>
              </a:rPr>
              <a:t>0</a:t>
            </a:r>
            <a:r>
              <a:rPr lang="en-US" altLang="x-none" sz="3200" b="1" strike="noStrike" noProof="1" dirty="0">
                <a:latin typeface="Times New Roman" panose="02020603050405020304" pitchFamily="18" charset="0"/>
              </a:rPr>
              <a:t>(z) along with the 7-point moving-average filter is shown below</a:t>
            </a:r>
            <a:endParaRPr lang="en-US" altLang="x-none" sz="3200" b="1" strike="noStrike" noProof="1" dirty="0">
              <a:latin typeface="Times New Roman" panose="02020603050405020304" pitchFamily="18" charset="0"/>
            </a:endParaRPr>
          </a:p>
        </p:txBody>
      </p:sp>
      <p:grpSp>
        <p:nvGrpSpPr>
          <p:cNvPr id="73732" name="组合 73731"/>
          <p:cNvGrpSpPr/>
          <p:nvPr/>
        </p:nvGrpSpPr>
        <p:grpSpPr>
          <a:xfrm>
            <a:off x="2432050" y="2897188"/>
            <a:ext cx="4373563" cy="3154362"/>
            <a:chOff x="2" y="0"/>
            <a:chExt cx="2695" cy="1888"/>
          </a:xfrm>
        </p:grpSpPr>
        <p:sp>
          <p:nvSpPr>
            <p:cNvPr id="81923" name="矩形 73732"/>
            <p:cNvSpPr/>
            <p:nvPr/>
          </p:nvSpPr>
          <p:spPr>
            <a:xfrm>
              <a:off x="307" y="60"/>
              <a:ext cx="2365" cy="155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24" name="矩形 73733"/>
            <p:cNvSpPr/>
            <p:nvPr/>
          </p:nvSpPr>
          <p:spPr>
            <a:xfrm>
              <a:off x="307" y="60"/>
              <a:ext cx="2365" cy="1557"/>
            </a:xfrm>
            <a:prstGeom prst="rect">
              <a:avLst/>
            </a:prstGeom>
            <a:noFill/>
            <a:ln w="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25" name="直接连接符 73734"/>
            <p:cNvSpPr/>
            <p:nvPr/>
          </p:nvSpPr>
          <p:spPr>
            <a:xfrm>
              <a:off x="307" y="60"/>
              <a:ext cx="2365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26" name="未知"/>
            <p:cNvSpPr/>
            <p:nvPr/>
          </p:nvSpPr>
          <p:spPr>
            <a:xfrm>
              <a:off x="307" y="60"/>
              <a:ext cx="2365" cy="1557"/>
            </a:xfrm>
            <a:custGeom>
              <a:avLst/>
              <a:gdLst/>
              <a:ahLst/>
              <a:cxnLst/>
              <a:pathLst>
                <a:path w="357" h="235">
                  <a:moveTo>
                    <a:pt x="0" y="235"/>
                  </a:moveTo>
                  <a:lnTo>
                    <a:pt x="357" y="235"/>
                  </a:lnTo>
                  <a:lnTo>
                    <a:pt x="357" y="0"/>
                  </a:lnTo>
                </a:path>
              </a:pathLst>
            </a:custGeom>
            <a:noFill/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27" name="直接连接符 73736"/>
            <p:cNvSpPr/>
            <p:nvPr/>
          </p:nvSpPr>
          <p:spPr>
            <a:xfrm flipV="1">
              <a:off x="307" y="60"/>
              <a:ext cx="1" cy="155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28" name="直接连接符 73737"/>
            <p:cNvSpPr/>
            <p:nvPr/>
          </p:nvSpPr>
          <p:spPr>
            <a:xfrm>
              <a:off x="307" y="1617"/>
              <a:ext cx="2365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29" name="直接连接符 73738"/>
            <p:cNvSpPr/>
            <p:nvPr/>
          </p:nvSpPr>
          <p:spPr>
            <a:xfrm flipV="1">
              <a:off x="307" y="60"/>
              <a:ext cx="1" cy="155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30" name="直接连接符 73739"/>
            <p:cNvSpPr/>
            <p:nvPr/>
          </p:nvSpPr>
          <p:spPr>
            <a:xfrm flipV="1">
              <a:off x="307" y="1590"/>
              <a:ext cx="1" cy="2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31" name="直接连接符 73740"/>
            <p:cNvSpPr/>
            <p:nvPr/>
          </p:nvSpPr>
          <p:spPr>
            <a:xfrm>
              <a:off x="307" y="60"/>
              <a:ext cx="1" cy="2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32" name="矩形 73741"/>
            <p:cNvSpPr/>
            <p:nvPr/>
          </p:nvSpPr>
          <p:spPr>
            <a:xfrm>
              <a:off x="280" y="1637"/>
              <a:ext cx="52" cy="1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eaLnBrk="0" hangingPunct="0"/>
              <a:r>
                <a:rPr lang="zh-CN" altLang="en-US" sz="1300" dirty="0">
                  <a:solidFill>
                    <a:srgbClr val="000000"/>
                  </a:solidFill>
                  <a:latin typeface="Times" charset="0"/>
                  <a:ea typeface="宋体" panose="02010600030101010101" pitchFamily="2" charset="-122"/>
                </a:rPr>
                <a:t>0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33" name="直接连接符 73742"/>
            <p:cNvSpPr/>
            <p:nvPr/>
          </p:nvSpPr>
          <p:spPr>
            <a:xfrm flipV="1">
              <a:off x="777" y="1590"/>
              <a:ext cx="1" cy="2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34" name="直接连接符 73743"/>
            <p:cNvSpPr/>
            <p:nvPr/>
          </p:nvSpPr>
          <p:spPr>
            <a:xfrm>
              <a:off x="777" y="60"/>
              <a:ext cx="1" cy="2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35" name="矩形 73744"/>
            <p:cNvSpPr/>
            <p:nvPr/>
          </p:nvSpPr>
          <p:spPr>
            <a:xfrm>
              <a:off x="711" y="1637"/>
              <a:ext cx="130" cy="1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eaLnBrk="0" hangingPunct="0"/>
              <a:r>
                <a:rPr lang="zh-CN" altLang="en-US" sz="1300" dirty="0">
                  <a:solidFill>
                    <a:srgbClr val="000000"/>
                  </a:solidFill>
                  <a:latin typeface="Times" charset="0"/>
                  <a:ea typeface="宋体" panose="02010600030101010101" pitchFamily="2" charset="-122"/>
                </a:rPr>
                <a:t>0.2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36" name="直接连接符 73745"/>
            <p:cNvSpPr/>
            <p:nvPr/>
          </p:nvSpPr>
          <p:spPr>
            <a:xfrm flipV="1">
              <a:off x="1247" y="1590"/>
              <a:ext cx="1" cy="2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37" name="直接连接符 73746"/>
            <p:cNvSpPr/>
            <p:nvPr/>
          </p:nvSpPr>
          <p:spPr>
            <a:xfrm>
              <a:off x="1247" y="60"/>
              <a:ext cx="1" cy="2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38" name="矩形 73747"/>
            <p:cNvSpPr/>
            <p:nvPr/>
          </p:nvSpPr>
          <p:spPr>
            <a:xfrm>
              <a:off x="1181" y="1637"/>
              <a:ext cx="130" cy="1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eaLnBrk="0" hangingPunct="0"/>
              <a:r>
                <a:rPr lang="zh-CN" altLang="en-US" sz="1300" dirty="0">
                  <a:solidFill>
                    <a:srgbClr val="000000"/>
                  </a:solidFill>
                  <a:latin typeface="Times" charset="0"/>
                  <a:ea typeface="宋体" panose="02010600030101010101" pitchFamily="2" charset="-122"/>
                </a:rPr>
                <a:t>0.4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39" name="直接连接符 73748"/>
            <p:cNvSpPr/>
            <p:nvPr/>
          </p:nvSpPr>
          <p:spPr>
            <a:xfrm flipV="1">
              <a:off x="1724" y="1590"/>
              <a:ext cx="1" cy="2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40" name="直接连接符 73749"/>
            <p:cNvSpPr/>
            <p:nvPr/>
          </p:nvSpPr>
          <p:spPr>
            <a:xfrm>
              <a:off x="1724" y="60"/>
              <a:ext cx="1" cy="2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41" name="矩形 73750"/>
            <p:cNvSpPr/>
            <p:nvPr/>
          </p:nvSpPr>
          <p:spPr>
            <a:xfrm>
              <a:off x="1658" y="1637"/>
              <a:ext cx="130" cy="1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eaLnBrk="0" hangingPunct="0"/>
              <a:r>
                <a:rPr lang="zh-CN" altLang="en-US" sz="1300" dirty="0">
                  <a:solidFill>
                    <a:srgbClr val="000000"/>
                  </a:solidFill>
                  <a:latin typeface="Times" charset="0"/>
                  <a:ea typeface="宋体" panose="02010600030101010101" pitchFamily="2" charset="-122"/>
                </a:rPr>
                <a:t>0.6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42" name="直接连接符 73751"/>
            <p:cNvSpPr/>
            <p:nvPr/>
          </p:nvSpPr>
          <p:spPr>
            <a:xfrm flipV="1">
              <a:off x="2195" y="1590"/>
              <a:ext cx="1" cy="2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43" name="直接连接符 73752"/>
            <p:cNvSpPr/>
            <p:nvPr/>
          </p:nvSpPr>
          <p:spPr>
            <a:xfrm>
              <a:off x="2195" y="60"/>
              <a:ext cx="1" cy="2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44" name="矩形 73753"/>
            <p:cNvSpPr/>
            <p:nvPr/>
          </p:nvSpPr>
          <p:spPr>
            <a:xfrm>
              <a:off x="2128" y="1637"/>
              <a:ext cx="130" cy="1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eaLnBrk="0" hangingPunct="0"/>
              <a:r>
                <a:rPr lang="zh-CN" altLang="en-US" sz="1300" dirty="0">
                  <a:solidFill>
                    <a:srgbClr val="000000"/>
                  </a:solidFill>
                  <a:latin typeface="Times" charset="0"/>
                  <a:ea typeface="宋体" panose="02010600030101010101" pitchFamily="2" charset="-122"/>
                </a:rPr>
                <a:t>0.8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45" name="直接连接符 73754"/>
            <p:cNvSpPr/>
            <p:nvPr/>
          </p:nvSpPr>
          <p:spPr>
            <a:xfrm flipV="1">
              <a:off x="2672" y="1590"/>
              <a:ext cx="1" cy="2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46" name="直接连接符 73755"/>
            <p:cNvSpPr/>
            <p:nvPr/>
          </p:nvSpPr>
          <p:spPr>
            <a:xfrm>
              <a:off x="2672" y="60"/>
              <a:ext cx="1" cy="2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47" name="矩形 73756"/>
            <p:cNvSpPr/>
            <p:nvPr/>
          </p:nvSpPr>
          <p:spPr>
            <a:xfrm>
              <a:off x="2645" y="1637"/>
              <a:ext cx="52" cy="1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eaLnBrk="0" hangingPunct="0"/>
              <a:r>
                <a:rPr lang="zh-CN" altLang="en-US" sz="1300" dirty="0">
                  <a:solidFill>
                    <a:srgbClr val="000000"/>
                  </a:solidFill>
                  <a:latin typeface="Times" charset="0"/>
                  <a:ea typeface="宋体" panose="02010600030101010101" pitchFamily="2" charset="-122"/>
                </a:rPr>
                <a:t>1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48" name="直接连接符 73757"/>
            <p:cNvSpPr/>
            <p:nvPr/>
          </p:nvSpPr>
          <p:spPr>
            <a:xfrm>
              <a:off x="307" y="1617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49" name="直接连接符 73758"/>
            <p:cNvSpPr/>
            <p:nvPr/>
          </p:nvSpPr>
          <p:spPr>
            <a:xfrm flipH="1">
              <a:off x="2645" y="1617"/>
              <a:ext cx="27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50" name="矩形 73759"/>
            <p:cNvSpPr/>
            <p:nvPr/>
          </p:nvSpPr>
          <p:spPr>
            <a:xfrm>
              <a:off x="227" y="1557"/>
              <a:ext cx="52" cy="1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eaLnBrk="0" hangingPunct="0"/>
              <a:r>
                <a:rPr lang="zh-CN" altLang="en-US" sz="1300" dirty="0">
                  <a:solidFill>
                    <a:srgbClr val="000000"/>
                  </a:solidFill>
                  <a:latin typeface="Times" charset="0"/>
                  <a:ea typeface="宋体" panose="02010600030101010101" pitchFamily="2" charset="-122"/>
                </a:rPr>
                <a:t>0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51" name="直接连接符 73760"/>
            <p:cNvSpPr/>
            <p:nvPr/>
          </p:nvSpPr>
          <p:spPr>
            <a:xfrm>
              <a:off x="307" y="1305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52" name="直接连接符 73761"/>
            <p:cNvSpPr/>
            <p:nvPr/>
          </p:nvSpPr>
          <p:spPr>
            <a:xfrm flipH="1">
              <a:off x="2645" y="1305"/>
              <a:ext cx="27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53" name="矩形 73762"/>
            <p:cNvSpPr/>
            <p:nvPr/>
          </p:nvSpPr>
          <p:spPr>
            <a:xfrm>
              <a:off x="148" y="1246"/>
              <a:ext cx="130" cy="1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eaLnBrk="0" hangingPunct="0"/>
              <a:r>
                <a:rPr lang="zh-CN" altLang="en-US" sz="1300" dirty="0">
                  <a:solidFill>
                    <a:srgbClr val="000000"/>
                  </a:solidFill>
                  <a:latin typeface="Times" charset="0"/>
                  <a:ea typeface="宋体" panose="02010600030101010101" pitchFamily="2" charset="-122"/>
                </a:rPr>
                <a:t>0.2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54" name="直接连接符 73763"/>
            <p:cNvSpPr/>
            <p:nvPr/>
          </p:nvSpPr>
          <p:spPr>
            <a:xfrm>
              <a:off x="307" y="994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55" name="直接连接符 73764"/>
            <p:cNvSpPr/>
            <p:nvPr/>
          </p:nvSpPr>
          <p:spPr>
            <a:xfrm flipH="1">
              <a:off x="2645" y="994"/>
              <a:ext cx="27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56" name="矩形 73765"/>
            <p:cNvSpPr/>
            <p:nvPr/>
          </p:nvSpPr>
          <p:spPr>
            <a:xfrm>
              <a:off x="148" y="934"/>
              <a:ext cx="130" cy="1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eaLnBrk="0" hangingPunct="0"/>
              <a:r>
                <a:rPr lang="zh-CN" altLang="en-US" sz="1300" dirty="0">
                  <a:solidFill>
                    <a:srgbClr val="000000"/>
                  </a:solidFill>
                  <a:latin typeface="Times" charset="0"/>
                  <a:ea typeface="宋体" panose="02010600030101010101" pitchFamily="2" charset="-122"/>
                </a:rPr>
                <a:t>0.4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57" name="直接连接符 73766"/>
            <p:cNvSpPr/>
            <p:nvPr/>
          </p:nvSpPr>
          <p:spPr>
            <a:xfrm>
              <a:off x="307" y="676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58" name="直接连接符 73767"/>
            <p:cNvSpPr/>
            <p:nvPr/>
          </p:nvSpPr>
          <p:spPr>
            <a:xfrm flipH="1">
              <a:off x="2645" y="676"/>
              <a:ext cx="27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59" name="矩形 73768"/>
            <p:cNvSpPr/>
            <p:nvPr/>
          </p:nvSpPr>
          <p:spPr>
            <a:xfrm>
              <a:off x="148" y="616"/>
              <a:ext cx="130" cy="1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eaLnBrk="0" hangingPunct="0"/>
              <a:r>
                <a:rPr lang="zh-CN" altLang="en-US" sz="1300" dirty="0">
                  <a:solidFill>
                    <a:srgbClr val="000000"/>
                  </a:solidFill>
                  <a:latin typeface="Times" charset="0"/>
                  <a:ea typeface="宋体" panose="02010600030101010101" pitchFamily="2" charset="-122"/>
                </a:rPr>
                <a:t>0.6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60" name="直接连接符 73769"/>
            <p:cNvSpPr/>
            <p:nvPr/>
          </p:nvSpPr>
          <p:spPr>
            <a:xfrm>
              <a:off x="307" y="371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61" name="直接连接符 73770"/>
            <p:cNvSpPr/>
            <p:nvPr/>
          </p:nvSpPr>
          <p:spPr>
            <a:xfrm flipH="1">
              <a:off x="2645" y="371"/>
              <a:ext cx="27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62" name="矩形 73771"/>
            <p:cNvSpPr/>
            <p:nvPr/>
          </p:nvSpPr>
          <p:spPr>
            <a:xfrm>
              <a:off x="148" y="312"/>
              <a:ext cx="130" cy="1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eaLnBrk="0" hangingPunct="0"/>
              <a:r>
                <a:rPr lang="zh-CN" altLang="en-US" sz="1300" dirty="0">
                  <a:solidFill>
                    <a:srgbClr val="000000"/>
                  </a:solidFill>
                  <a:latin typeface="Times" charset="0"/>
                  <a:ea typeface="宋体" panose="02010600030101010101" pitchFamily="2" charset="-122"/>
                </a:rPr>
                <a:t>0.8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63" name="直接连接符 73772"/>
            <p:cNvSpPr/>
            <p:nvPr/>
          </p:nvSpPr>
          <p:spPr>
            <a:xfrm>
              <a:off x="307" y="60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64" name="直接连接符 73773"/>
            <p:cNvSpPr/>
            <p:nvPr/>
          </p:nvSpPr>
          <p:spPr>
            <a:xfrm flipH="1">
              <a:off x="2645" y="60"/>
              <a:ext cx="27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65" name="矩形 73774"/>
            <p:cNvSpPr/>
            <p:nvPr/>
          </p:nvSpPr>
          <p:spPr>
            <a:xfrm>
              <a:off x="227" y="0"/>
              <a:ext cx="52" cy="1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eaLnBrk="0" hangingPunct="0"/>
              <a:r>
                <a:rPr lang="zh-CN" altLang="en-US" sz="1300" dirty="0">
                  <a:solidFill>
                    <a:srgbClr val="000000"/>
                  </a:solidFill>
                  <a:latin typeface="Times" charset="0"/>
                  <a:ea typeface="宋体" panose="02010600030101010101" pitchFamily="2" charset="-122"/>
                </a:rPr>
                <a:t>1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66" name="直接连接符 73775"/>
            <p:cNvSpPr/>
            <p:nvPr/>
          </p:nvSpPr>
          <p:spPr>
            <a:xfrm>
              <a:off x="307" y="60"/>
              <a:ext cx="2365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67" name="未知"/>
            <p:cNvSpPr/>
            <p:nvPr/>
          </p:nvSpPr>
          <p:spPr>
            <a:xfrm>
              <a:off x="307" y="60"/>
              <a:ext cx="2365" cy="1557"/>
            </a:xfrm>
            <a:custGeom>
              <a:avLst/>
              <a:gdLst/>
              <a:ahLst/>
              <a:cxnLst/>
              <a:pathLst>
                <a:path w="357" h="235">
                  <a:moveTo>
                    <a:pt x="0" y="235"/>
                  </a:moveTo>
                  <a:lnTo>
                    <a:pt x="357" y="235"/>
                  </a:lnTo>
                  <a:lnTo>
                    <a:pt x="357" y="0"/>
                  </a:lnTo>
                </a:path>
              </a:pathLst>
            </a:custGeom>
            <a:noFill/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68" name="直接连接符 73777"/>
            <p:cNvSpPr/>
            <p:nvPr/>
          </p:nvSpPr>
          <p:spPr>
            <a:xfrm flipV="1">
              <a:off x="307" y="60"/>
              <a:ext cx="1" cy="155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69" name="未知"/>
            <p:cNvSpPr/>
            <p:nvPr/>
          </p:nvSpPr>
          <p:spPr>
            <a:xfrm>
              <a:off x="307" y="60"/>
              <a:ext cx="636" cy="1226"/>
            </a:xfrm>
            <a:custGeom>
              <a:avLst/>
              <a:gdLst/>
              <a:ahLst/>
              <a:cxnLst/>
              <a:pathLst>
                <a:path w="636" h="1226">
                  <a:moveTo>
                    <a:pt x="0" y="0"/>
                  </a:moveTo>
                  <a:lnTo>
                    <a:pt x="6" y="0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39" y="7"/>
                  </a:lnTo>
                  <a:lnTo>
                    <a:pt x="46" y="7"/>
                  </a:lnTo>
                  <a:lnTo>
                    <a:pt x="53" y="13"/>
                  </a:lnTo>
                  <a:lnTo>
                    <a:pt x="59" y="13"/>
                  </a:lnTo>
                  <a:lnTo>
                    <a:pt x="66" y="20"/>
                  </a:lnTo>
                  <a:lnTo>
                    <a:pt x="72" y="26"/>
                  </a:lnTo>
                  <a:lnTo>
                    <a:pt x="79" y="26"/>
                  </a:lnTo>
                  <a:lnTo>
                    <a:pt x="86" y="33"/>
                  </a:lnTo>
                  <a:lnTo>
                    <a:pt x="92" y="40"/>
                  </a:lnTo>
                  <a:lnTo>
                    <a:pt x="99" y="40"/>
                  </a:lnTo>
                  <a:lnTo>
                    <a:pt x="106" y="46"/>
                  </a:lnTo>
                  <a:lnTo>
                    <a:pt x="112" y="53"/>
                  </a:lnTo>
                  <a:lnTo>
                    <a:pt x="119" y="66"/>
                  </a:lnTo>
                  <a:lnTo>
                    <a:pt x="125" y="66"/>
                  </a:lnTo>
                  <a:lnTo>
                    <a:pt x="132" y="79"/>
                  </a:lnTo>
                  <a:lnTo>
                    <a:pt x="139" y="86"/>
                  </a:lnTo>
                  <a:lnTo>
                    <a:pt x="145" y="93"/>
                  </a:lnTo>
                  <a:lnTo>
                    <a:pt x="152" y="99"/>
                  </a:lnTo>
                  <a:lnTo>
                    <a:pt x="159" y="106"/>
                  </a:lnTo>
                  <a:lnTo>
                    <a:pt x="165" y="113"/>
                  </a:lnTo>
                  <a:lnTo>
                    <a:pt x="165" y="119"/>
                  </a:lnTo>
                  <a:lnTo>
                    <a:pt x="172" y="126"/>
                  </a:lnTo>
                  <a:lnTo>
                    <a:pt x="178" y="132"/>
                  </a:lnTo>
                  <a:lnTo>
                    <a:pt x="178" y="139"/>
                  </a:lnTo>
                  <a:lnTo>
                    <a:pt x="185" y="146"/>
                  </a:lnTo>
                  <a:lnTo>
                    <a:pt x="192" y="152"/>
                  </a:lnTo>
                  <a:lnTo>
                    <a:pt x="192" y="166"/>
                  </a:lnTo>
                  <a:lnTo>
                    <a:pt x="198" y="172"/>
                  </a:lnTo>
                  <a:lnTo>
                    <a:pt x="205" y="179"/>
                  </a:lnTo>
                  <a:lnTo>
                    <a:pt x="212" y="185"/>
                  </a:lnTo>
                  <a:lnTo>
                    <a:pt x="212" y="192"/>
                  </a:lnTo>
                  <a:lnTo>
                    <a:pt x="218" y="199"/>
                  </a:lnTo>
                  <a:lnTo>
                    <a:pt x="225" y="212"/>
                  </a:lnTo>
                  <a:lnTo>
                    <a:pt x="225" y="219"/>
                  </a:lnTo>
                  <a:lnTo>
                    <a:pt x="231" y="225"/>
                  </a:lnTo>
                  <a:lnTo>
                    <a:pt x="238" y="232"/>
                  </a:lnTo>
                  <a:lnTo>
                    <a:pt x="238" y="245"/>
                  </a:lnTo>
                  <a:lnTo>
                    <a:pt x="245" y="252"/>
                  </a:lnTo>
                  <a:lnTo>
                    <a:pt x="251" y="265"/>
                  </a:lnTo>
                  <a:lnTo>
                    <a:pt x="258" y="272"/>
                  </a:lnTo>
                  <a:lnTo>
                    <a:pt x="258" y="278"/>
                  </a:lnTo>
                  <a:lnTo>
                    <a:pt x="265" y="291"/>
                  </a:lnTo>
                  <a:lnTo>
                    <a:pt x="271" y="298"/>
                  </a:lnTo>
                  <a:lnTo>
                    <a:pt x="271" y="311"/>
                  </a:lnTo>
                  <a:lnTo>
                    <a:pt x="278" y="318"/>
                  </a:lnTo>
                  <a:lnTo>
                    <a:pt x="284" y="331"/>
                  </a:lnTo>
                  <a:lnTo>
                    <a:pt x="284" y="338"/>
                  </a:lnTo>
                  <a:lnTo>
                    <a:pt x="291" y="351"/>
                  </a:lnTo>
                  <a:lnTo>
                    <a:pt x="298" y="358"/>
                  </a:lnTo>
                  <a:lnTo>
                    <a:pt x="304" y="371"/>
                  </a:lnTo>
                  <a:lnTo>
                    <a:pt x="304" y="378"/>
                  </a:lnTo>
                  <a:lnTo>
                    <a:pt x="311" y="391"/>
                  </a:lnTo>
                  <a:lnTo>
                    <a:pt x="318" y="397"/>
                  </a:lnTo>
                  <a:lnTo>
                    <a:pt x="318" y="411"/>
                  </a:lnTo>
                  <a:lnTo>
                    <a:pt x="324" y="424"/>
                  </a:lnTo>
                  <a:lnTo>
                    <a:pt x="331" y="431"/>
                  </a:lnTo>
                  <a:lnTo>
                    <a:pt x="331" y="444"/>
                  </a:lnTo>
                  <a:lnTo>
                    <a:pt x="337" y="457"/>
                  </a:lnTo>
                  <a:lnTo>
                    <a:pt x="344" y="464"/>
                  </a:lnTo>
                  <a:lnTo>
                    <a:pt x="344" y="477"/>
                  </a:lnTo>
                  <a:lnTo>
                    <a:pt x="351" y="490"/>
                  </a:lnTo>
                  <a:lnTo>
                    <a:pt x="357" y="497"/>
                  </a:lnTo>
                  <a:lnTo>
                    <a:pt x="364" y="510"/>
                  </a:lnTo>
                  <a:lnTo>
                    <a:pt x="364" y="523"/>
                  </a:lnTo>
                  <a:lnTo>
                    <a:pt x="371" y="537"/>
                  </a:lnTo>
                  <a:lnTo>
                    <a:pt x="377" y="543"/>
                  </a:lnTo>
                  <a:lnTo>
                    <a:pt x="377" y="556"/>
                  </a:lnTo>
                  <a:lnTo>
                    <a:pt x="384" y="570"/>
                  </a:lnTo>
                  <a:lnTo>
                    <a:pt x="390" y="583"/>
                  </a:lnTo>
                  <a:lnTo>
                    <a:pt x="390" y="596"/>
                  </a:lnTo>
                  <a:lnTo>
                    <a:pt x="397" y="603"/>
                  </a:lnTo>
                  <a:lnTo>
                    <a:pt x="404" y="616"/>
                  </a:lnTo>
                  <a:lnTo>
                    <a:pt x="410" y="629"/>
                  </a:lnTo>
                  <a:lnTo>
                    <a:pt x="410" y="643"/>
                  </a:lnTo>
                  <a:lnTo>
                    <a:pt x="417" y="656"/>
                  </a:lnTo>
                  <a:lnTo>
                    <a:pt x="424" y="662"/>
                  </a:lnTo>
                  <a:lnTo>
                    <a:pt x="424" y="676"/>
                  </a:lnTo>
                  <a:lnTo>
                    <a:pt x="430" y="689"/>
                  </a:lnTo>
                  <a:lnTo>
                    <a:pt x="437" y="702"/>
                  </a:lnTo>
                  <a:lnTo>
                    <a:pt x="437" y="715"/>
                  </a:lnTo>
                  <a:lnTo>
                    <a:pt x="443" y="729"/>
                  </a:lnTo>
                  <a:lnTo>
                    <a:pt x="450" y="742"/>
                  </a:lnTo>
                  <a:lnTo>
                    <a:pt x="457" y="749"/>
                  </a:lnTo>
                  <a:lnTo>
                    <a:pt x="457" y="762"/>
                  </a:lnTo>
                  <a:lnTo>
                    <a:pt x="463" y="775"/>
                  </a:lnTo>
                  <a:lnTo>
                    <a:pt x="470" y="788"/>
                  </a:lnTo>
                  <a:lnTo>
                    <a:pt x="470" y="802"/>
                  </a:lnTo>
                  <a:lnTo>
                    <a:pt x="477" y="815"/>
                  </a:lnTo>
                  <a:lnTo>
                    <a:pt x="483" y="828"/>
                  </a:lnTo>
                  <a:lnTo>
                    <a:pt x="483" y="841"/>
                  </a:lnTo>
                  <a:lnTo>
                    <a:pt x="490" y="855"/>
                  </a:lnTo>
                  <a:lnTo>
                    <a:pt x="496" y="861"/>
                  </a:lnTo>
                  <a:lnTo>
                    <a:pt x="503" y="874"/>
                  </a:lnTo>
                  <a:lnTo>
                    <a:pt x="503" y="888"/>
                  </a:lnTo>
                  <a:lnTo>
                    <a:pt x="510" y="901"/>
                  </a:lnTo>
                  <a:lnTo>
                    <a:pt x="516" y="914"/>
                  </a:lnTo>
                  <a:lnTo>
                    <a:pt x="516" y="927"/>
                  </a:lnTo>
                  <a:lnTo>
                    <a:pt x="523" y="941"/>
                  </a:lnTo>
                  <a:lnTo>
                    <a:pt x="530" y="954"/>
                  </a:lnTo>
                  <a:lnTo>
                    <a:pt x="530" y="961"/>
                  </a:lnTo>
                  <a:lnTo>
                    <a:pt x="536" y="974"/>
                  </a:lnTo>
                  <a:lnTo>
                    <a:pt x="543" y="987"/>
                  </a:lnTo>
                  <a:lnTo>
                    <a:pt x="543" y="1000"/>
                  </a:lnTo>
                  <a:lnTo>
                    <a:pt x="549" y="1014"/>
                  </a:lnTo>
                  <a:lnTo>
                    <a:pt x="556" y="1027"/>
                  </a:lnTo>
                  <a:lnTo>
                    <a:pt x="563" y="1040"/>
                  </a:lnTo>
                  <a:lnTo>
                    <a:pt x="563" y="1047"/>
                  </a:lnTo>
                  <a:lnTo>
                    <a:pt x="569" y="1060"/>
                  </a:lnTo>
                  <a:lnTo>
                    <a:pt x="576" y="1073"/>
                  </a:lnTo>
                  <a:lnTo>
                    <a:pt x="576" y="1086"/>
                  </a:lnTo>
                  <a:lnTo>
                    <a:pt x="583" y="1100"/>
                  </a:lnTo>
                  <a:lnTo>
                    <a:pt x="589" y="1113"/>
                  </a:lnTo>
                  <a:lnTo>
                    <a:pt x="589" y="1120"/>
                  </a:lnTo>
                  <a:lnTo>
                    <a:pt x="596" y="1133"/>
                  </a:lnTo>
                  <a:lnTo>
                    <a:pt x="602" y="1146"/>
                  </a:lnTo>
                  <a:lnTo>
                    <a:pt x="609" y="1159"/>
                  </a:lnTo>
                  <a:lnTo>
                    <a:pt x="609" y="1173"/>
                  </a:lnTo>
                  <a:lnTo>
                    <a:pt x="616" y="1179"/>
                  </a:lnTo>
                  <a:lnTo>
                    <a:pt x="622" y="1192"/>
                  </a:lnTo>
                  <a:lnTo>
                    <a:pt x="622" y="1206"/>
                  </a:lnTo>
                  <a:lnTo>
                    <a:pt x="629" y="1219"/>
                  </a:lnTo>
                  <a:lnTo>
                    <a:pt x="636" y="1226"/>
                  </a:lnTo>
                </a:path>
              </a:pathLst>
            </a:custGeom>
            <a:noFill/>
            <a:ln w="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70" name="未知"/>
            <p:cNvSpPr/>
            <p:nvPr/>
          </p:nvSpPr>
          <p:spPr>
            <a:xfrm>
              <a:off x="943" y="1286"/>
              <a:ext cx="735" cy="324"/>
            </a:xfrm>
            <a:custGeom>
              <a:avLst/>
              <a:gdLst/>
              <a:ahLst/>
              <a:cxnLst/>
              <a:pathLst>
                <a:path w="735" h="324">
                  <a:moveTo>
                    <a:pt x="0" y="0"/>
                  </a:moveTo>
                  <a:lnTo>
                    <a:pt x="0" y="13"/>
                  </a:lnTo>
                  <a:lnTo>
                    <a:pt x="6" y="26"/>
                  </a:lnTo>
                  <a:lnTo>
                    <a:pt x="13" y="33"/>
                  </a:lnTo>
                  <a:lnTo>
                    <a:pt x="19" y="46"/>
                  </a:lnTo>
                  <a:lnTo>
                    <a:pt x="19" y="59"/>
                  </a:lnTo>
                  <a:lnTo>
                    <a:pt x="26" y="66"/>
                  </a:lnTo>
                  <a:lnTo>
                    <a:pt x="33" y="79"/>
                  </a:lnTo>
                  <a:lnTo>
                    <a:pt x="33" y="92"/>
                  </a:lnTo>
                  <a:lnTo>
                    <a:pt x="39" y="99"/>
                  </a:lnTo>
                  <a:lnTo>
                    <a:pt x="46" y="112"/>
                  </a:lnTo>
                  <a:lnTo>
                    <a:pt x="46" y="125"/>
                  </a:lnTo>
                  <a:lnTo>
                    <a:pt x="53" y="132"/>
                  </a:lnTo>
                  <a:lnTo>
                    <a:pt x="59" y="145"/>
                  </a:lnTo>
                  <a:lnTo>
                    <a:pt x="59" y="152"/>
                  </a:lnTo>
                  <a:lnTo>
                    <a:pt x="66" y="165"/>
                  </a:lnTo>
                  <a:lnTo>
                    <a:pt x="72" y="172"/>
                  </a:lnTo>
                  <a:lnTo>
                    <a:pt x="79" y="185"/>
                  </a:lnTo>
                  <a:lnTo>
                    <a:pt x="79" y="192"/>
                  </a:lnTo>
                  <a:lnTo>
                    <a:pt x="86" y="205"/>
                  </a:lnTo>
                  <a:lnTo>
                    <a:pt x="92" y="212"/>
                  </a:lnTo>
                  <a:lnTo>
                    <a:pt x="92" y="225"/>
                  </a:lnTo>
                  <a:lnTo>
                    <a:pt x="99" y="231"/>
                  </a:lnTo>
                  <a:lnTo>
                    <a:pt x="106" y="245"/>
                  </a:lnTo>
                  <a:lnTo>
                    <a:pt x="106" y="251"/>
                  </a:lnTo>
                  <a:lnTo>
                    <a:pt x="112" y="258"/>
                  </a:lnTo>
                  <a:lnTo>
                    <a:pt x="119" y="271"/>
                  </a:lnTo>
                  <a:lnTo>
                    <a:pt x="125" y="278"/>
                  </a:lnTo>
                  <a:lnTo>
                    <a:pt x="125" y="284"/>
                  </a:lnTo>
                  <a:lnTo>
                    <a:pt x="132" y="298"/>
                  </a:lnTo>
                  <a:lnTo>
                    <a:pt x="139" y="304"/>
                  </a:lnTo>
                  <a:lnTo>
                    <a:pt x="139" y="311"/>
                  </a:lnTo>
                  <a:lnTo>
                    <a:pt x="152" y="324"/>
                  </a:lnTo>
                  <a:lnTo>
                    <a:pt x="152" y="318"/>
                  </a:lnTo>
                  <a:lnTo>
                    <a:pt x="159" y="311"/>
                  </a:lnTo>
                  <a:lnTo>
                    <a:pt x="165" y="298"/>
                  </a:lnTo>
                  <a:lnTo>
                    <a:pt x="172" y="291"/>
                  </a:lnTo>
                  <a:lnTo>
                    <a:pt x="172" y="284"/>
                  </a:lnTo>
                  <a:lnTo>
                    <a:pt x="178" y="278"/>
                  </a:lnTo>
                  <a:lnTo>
                    <a:pt x="185" y="271"/>
                  </a:lnTo>
                  <a:lnTo>
                    <a:pt x="185" y="265"/>
                  </a:lnTo>
                  <a:lnTo>
                    <a:pt x="192" y="258"/>
                  </a:lnTo>
                  <a:lnTo>
                    <a:pt x="198" y="251"/>
                  </a:lnTo>
                  <a:lnTo>
                    <a:pt x="198" y="245"/>
                  </a:lnTo>
                  <a:lnTo>
                    <a:pt x="205" y="231"/>
                  </a:lnTo>
                  <a:lnTo>
                    <a:pt x="218" y="218"/>
                  </a:lnTo>
                  <a:lnTo>
                    <a:pt x="212" y="218"/>
                  </a:lnTo>
                  <a:lnTo>
                    <a:pt x="218" y="218"/>
                  </a:lnTo>
                  <a:lnTo>
                    <a:pt x="225" y="212"/>
                  </a:lnTo>
                  <a:lnTo>
                    <a:pt x="231" y="205"/>
                  </a:lnTo>
                  <a:lnTo>
                    <a:pt x="231" y="198"/>
                  </a:lnTo>
                  <a:lnTo>
                    <a:pt x="238" y="192"/>
                  </a:lnTo>
                  <a:lnTo>
                    <a:pt x="245" y="185"/>
                  </a:lnTo>
                  <a:lnTo>
                    <a:pt x="245" y="178"/>
                  </a:lnTo>
                  <a:lnTo>
                    <a:pt x="251" y="172"/>
                  </a:lnTo>
                  <a:lnTo>
                    <a:pt x="258" y="165"/>
                  </a:lnTo>
                  <a:lnTo>
                    <a:pt x="265" y="159"/>
                  </a:lnTo>
                  <a:lnTo>
                    <a:pt x="271" y="152"/>
                  </a:lnTo>
                  <a:lnTo>
                    <a:pt x="278" y="145"/>
                  </a:lnTo>
                  <a:lnTo>
                    <a:pt x="284" y="139"/>
                  </a:lnTo>
                  <a:lnTo>
                    <a:pt x="291" y="132"/>
                  </a:lnTo>
                  <a:lnTo>
                    <a:pt x="298" y="125"/>
                  </a:lnTo>
                  <a:lnTo>
                    <a:pt x="304" y="119"/>
                  </a:lnTo>
                  <a:lnTo>
                    <a:pt x="318" y="112"/>
                  </a:lnTo>
                  <a:lnTo>
                    <a:pt x="331" y="99"/>
                  </a:lnTo>
                  <a:lnTo>
                    <a:pt x="324" y="99"/>
                  </a:lnTo>
                  <a:lnTo>
                    <a:pt x="331" y="99"/>
                  </a:lnTo>
                  <a:lnTo>
                    <a:pt x="337" y="92"/>
                  </a:lnTo>
                  <a:lnTo>
                    <a:pt x="344" y="92"/>
                  </a:lnTo>
                  <a:lnTo>
                    <a:pt x="351" y="86"/>
                  </a:lnTo>
                  <a:lnTo>
                    <a:pt x="357" y="79"/>
                  </a:lnTo>
                  <a:lnTo>
                    <a:pt x="364" y="79"/>
                  </a:lnTo>
                  <a:lnTo>
                    <a:pt x="371" y="72"/>
                  </a:lnTo>
                  <a:lnTo>
                    <a:pt x="377" y="72"/>
                  </a:lnTo>
                  <a:lnTo>
                    <a:pt x="384" y="66"/>
                  </a:lnTo>
                  <a:lnTo>
                    <a:pt x="390" y="66"/>
                  </a:lnTo>
                  <a:lnTo>
                    <a:pt x="397" y="66"/>
                  </a:lnTo>
                  <a:lnTo>
                    <a:pt x="404" y="59"/>
                  </a:lnTo>
                  <a:lnTo>
                    <a:pt x="410" y="59"/>
                  </a:lnTo>
                  <a:lnTo>
                    <a:pt x="417" y="59"/>
                  </a:lnTo>
                  <a:lnTo>
                    <a:pt x="424" y="59"/>
                  </a:lnTo>
                  <a:lnTo>
                    <a:pt x="430" y="53"/>
                  </a:lnTo>
                  <a:lnTo>
                    <a:pt x="437" y="53"/>
                  </a:lnTo>
                  <a:lnTo>
                    <a:pt x="443" y="53"/>
                  </a:lnTo>
                  <a:lnTo>
                    <a:pt x="450" y="53"/>
                  </a:lnTo>
                  <a:lnTo>
                    <a:pt x="457" y="53"/>
                  </a:lnTo>
                  <a:lnTo>
                    <a:pt x="463" y="53"/>
                  </a:lnTo>
                  <a:lnTo>
                    <a:pt x="470" y="53"/>
                  </a:lnTo>
                  <a:lnTo>
                    <a:pt x="477" y="53"/>
                  </a:lnTo>
                  <a:lnTo>
                    <a:pt x="483" y="53"/>
                  </a:lnTo>
                  <a:lnTo>
                    <a:pt x="490" y="53"/>
                  </a:lnTo>
                  <a:lnTo>
                    <a:pt x="496" y="59"/>
                  </a:lnTo>
                  <a:lnTo>
                    <a:pt x="503" y="59"/>
                  </a:lnTo>
                  <a:lnTo>
                    <a:pt x="510" y="59"/>
                  </a:lnTo>
                  <a:lnTo>
                    <a:pt x="516" y="59"/>
                  </a:lnTo>
                  <a:lnTo>
                    <a:pt x="523" y="59"/>
                  </a:lnTo>
                  <a:lnTo>
                    <a:pt x="530" y="66"/>
                  </a:lnTo>
                  <a:lnTo>
                    <a:pt x="536" y="66"/>
                  </a:lnTo>
                  <a:lnTo>
                    <a:pt x="543" y="66"/>
                  </a:lnTo>
                  <a:lnTo>
                    <a:pt x="549" y="72"/>
                  </a:lnTo>
                  <a:lnTo>
                    <a:pt x="556" y="72"/>
                  </a:lnTo>
                  <a:lnTo>
                    <a:pt x="563" y="79"/>
                  </a:lnTo>
                  <a:lnTo>
                    <a:pt x="569" y="79"/>
                  </a:lnTo>
                  <a:lnTo>
                    <a:pt x="576" y="79"/>
                  </a:lnTo>
                  <a:lnTo>
                    <a:pt x="583" y="86"/>
                  </a:lnTo>
                  <a:lnTo>
                    <a:pt x="589" y="86"/>
                  </a:lnTo>
                  <a:lnTo>
                    <a:pt x="596" y="92"/>
                  </a:lnTo>
                  <a:lnTo>
                    <a:pt x="602" y="92"/>
                  </a:lnTo>
                  <a:lnTo>
                    <a:pt x="609" y="99"/>
                  </a:lnTo>
                  <a:lnTo>
                    <a:pt x="616" y="106"/>
                  </a:lnTo>
                  <a:lnTo>
                    <a:pt x="622" y="106"/>
                  </a:lnTo>
                  <a:lnTo>
                    <a:pt x="629" y="112"/>
                  </a:lnTo>
                  <a:lnTo>
                    <a:pt x="636" y="112"/>
                  </a:lnTo>
                  <a:lnTo>
                    <a:pt x="642" y="119"/>
                  </a:lnTo>
                  <a:lnTo>
                    <a:pt x="649" y="125"/>
                  </a:lnTo>
                  <a:lnTo>
                    <a:pt x="655" y="125"/>
                  </a:lnTo>
                  <a:lnTo>
                    <a:pt x="662" y="132"/>
                  </a:lnTo>
                  <a:lnTo>
                    <a:pt x="669" y="132"/>
                  </a:lnTo>
                  <a:lnTo>
                    <a:pt x="675" y="139"/>
                  </a:lnTo>
                  <a:lnTo>
                    <a:pt x="682" y="145"/>
                  </a:lnTo>
                  <a:lnTo>
                    <a:pt x="689" y="152"/>
                  </a:lnTo>
                  <a:lnTo>
                    <a:pt x="695" y="152"/>
                  </a:lnTo>
                  <a:lnTo>
                    <a:pt x="702" y="159"/>
                  </a:lnTo>
                  <a:lnTo>
                    <a:pt x="708" y="165"/>
                  </a:lnTo>
                  <a:lnTo>
                    <a:pt x="715" y="172"/>
                  </a:lnTo>
                  <a:lnTo>
                    <a:pt x="722" y="172"/>
                  </a:lnTo>
                  <a:lnTo>
                    <a:pt x="728" y="178"/>
                  </a:lnTo>
                  <a:lnTo>
                    <a:pt x="735" y="185"/>
                  </a:lnTo>
                </a:path>
              </a:pathLst>
            </a:custGeom>
            <a:noFill/>
            <a:ln w="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71" name="未知"/>
            <p:cNvSpPr/>
            <p:nvPr/>
          </p:nvSpPr>
          <p:spPr>
            <a:xfrm>
              <a:off x="1678" y="1471"/>
              <a:ext cx="841" cy="139"/>
            </a:xfrm>
            <a:custGeom>
              <a:avLst/>
              <a:gdLst/>
              <a:ahLst/>
              <a:cxnLst/>
              <a:pathLst>
                <a:path w="841" h="139">
                  <a:moveTo>
                    <a:pt x="0" y="0"/>
                  </a:moveTo>
                  <a:lnTo>
                    <a:pt x="7" y="0"/>
                  </a:lnTo>
                  <a:lnTo>
                    <a:pt x="13" y="7"/>
                  </a:lnTo>
                  <a:lnTo>
                    <a:pt x="20" y="13"/>
                  </a:lnTo>
                  <a:lnTo>
                    <a:pt x="26" y="20"/>
                  </a:lnTo>
                  <a:lnTo>
                    <a:pt x="33" y="27"/>
                  </a:lnTo>
                  <a:lnTo>
                    <a:pt x="40" y="27"/>
                  </a:lnTo>
                  <a:lnTo>
                    <a:pt x="46" y="33"/>
                  </a:lnTo>
                  <a:lnTo>
                    <a:pt x="53" y="40"/>
                  </a:lnTo>
                  <a:lnTo>
                    <a:pt x="60" y="46"/>
                  </a:lnTo>
                  <a:lnTo>
                    <a:pt x="66" y="46"/>
                  </a:lnTo>
                  <a:lnTo>
                    <a:pt x="73" y="53"/>
                  </a:lnTo>
                  <a:lnTo>
                    <a:pt x="79" y="60"/>
                  </a:lnTo>
                  <a:lnTo>
                    <a:pt x="86" y="60"/>
                  </a:lnTo>
                  <a:lnTo>
                    <a:pt x="93" y="66"/>
                  </a:lnTo>
                  <a:lnTo>
                    <a:pt x="99" y="73"/>
                  </a:lnTo>
                  <a:lnTo>
                    <a:pt x="106" y="80"/>
                  </a:lnTo>
                  <a:lnTo>
                    <a:pt x="113" y="86"/>
                  </a:lnTo>
                  <a:lnTo>
                    <a:pt x="119" y="93"/>
                  </a:lnTo>
                  <a:lnTo>
                    <a:pt x="126" y="93"/>
                  </a:lnTo>
                  <a:lnTo>
                    <a:pt x="132" y="93"/>
                  </a:lnTo>
                  <a:lnTo>
                    <a:pt x="139" y="99"/>
                  </a:lnTo>
                  <a:lnTo>
                    <a:pt x="146" y="106"/>
                  </a:lnTo>
                  <a:lnTo>
                    <a:pt x="152" y="113"/>
                  </a:lnTo>
                  <a:lnTo>
                    <a:pt x="159" y="113"/>
                  </a:lnTo>
                  <a:lnTo>
                    <a:pt x="166" y="119"/>
                  </a:lnTo>
                  <a:lnTo>
                    <a:pt x="172" y="126"/>
                  </a:lnTo>
                  <a:lnTo>
                    <a:pt x="179" y="133"/>
                  </a:lnTo>
                  <a:lnTo>
                    <a:pt x="185" y="133"/>
                  </a:lnTo>
                  <a:lnTo>
                    <a:pt x="192" y="139"/>
                  </a:lnTo>
                  <a:lnTo>
                    <a:pt x="199" y="139"/>
                  </a:lnTo>
                  <a:lnTo>
                    <a:pt x="205" y="139"/>
                  </a:lnTo>
                  <a:lnTo>
                    <a:pt x="212" y="133"/>
                  </a:lnTo>
                  <a:lnTo>
                    <a:pt x="219" y="133"/>
                  </a:lnTo>
                  <a:lnTo>
                    <a:pt x="225" y="126"/>
                  </a:lnTo>
                  <a:lnTo>
                    <a:pt x="232" y="126"/>
                  </a:lnTo>
                  <a:lnTo>
                    <a:pt x="238" y="119"/>
                  </a:lnTo>
                  <a:lnTo>
                    <a:pt x="245" y="119"/>
                  </a:lnTo>
                  <a:lnTo>
                    <a:pt x="252" y="113"/>
                  </a:lnTo>
                  <a:lnTo>
                    <a:pt x="258" y="113"/>
                  </a:lnTo>
                  <a:lnTo>
                    <a:pt x="265" y="106"/>
                  </a:lnTo>
                  <a:lnTo>
                    <a:pt x="272" y="106"/>
                  </a:lnTo>
                  <a:lnTo>
                    <a:pt x="278" y="99"/>
                  </a:lnTo>
                  <a:lnTo>
                    <a:pt x="285" y="99"/>
                  </a:lnTo>
                  <a:lnTo>
                    <a:pt x="291" y="99"/>
                  </a:lnTo>
                  <a:lnTo>
                    <a:pt x="298" y="93"/>
                  </a:lnTo>
                  <a:lnTo>
                    <a:pt x="305" y="93"/>
                  </a:lnTo>
                  <a:lnTo>
                    <a:pt x="311" y="86"/>
                  </a:lnTo>
                  <a:lnTo>
                    <a:pt x="318" y="86"/>
                  </a:lnTo>
                  <a:lnTo>
                    <a:pt x="325" y="86"/>
                  </a:lnTo>
                  <a:lnTo>
                    <a:pt x="331" y="80"/>
                  </a:lnTo>
                  <a:lnTo>
                    <a:pt x="338" y="80"/>
                  </a:lnTo>
                  <a:lnTo>
                    <a:pt x="344" y="80"/>
                  </a:lnTo>
                  <a:lnTo>
                    <a:pt x="351" y="80"/>
                  </a:lnTo>
                  <a:lnTo>
                    <a:pt x="358" y="73"/>
                  </a:lnTo>
                  <a:lnTo>
                    <a:pt x="364" y="73"/>
                  </a:lnTo>
                  <a:lnTo>
                    <a:pt x="371" y="73"/>
                  </a:lnTo>
                  <a:lnTo>
                    <a:pt x="378" y="73"/>
                  </a:lnTo>
                  <a:lnTo>
                    <a:pt x="384" y="66"/>
                  </a:lnTo>
                  <a:lnTo>
                    <a:pt x="391" y="66"/>
                  </a:lnTo>
                  <a:lnTo>
                    <a:pt x="397" y="66"/>
                  </a:lnTo>
                  <a:lnTo>
                    <a:pt x="404" y="66"/>
                  </a:lnTo>
                  <a:lnTo>
                    <a:pt x="411" y="66"/>
                  </a:lnTo>
                  <a:lnTo>
                    <a:pt x="417" y="66"/>
                  </a:lnTo>
                  <a:lnTo>
                    <a:pt x="424" y="60"/>
                  </a:lnTo>
                  <a:lnTo>
                    <a:pt x="431" y="60"/>
                  </a:lnTo>
                  <a:lnTo>
                    <a:pt x="437" y="60"/>
                  </a:lnTo>
                  <a:lnTo>
                    <a:pt x="444" y="60"/>
                  </a:lnTo>
                  <a:lnTo>
                    <a:pt x="450" y="60"/>
                  </a:lnTo>
                  <a:lnTo>
                    <a:pt x="457" y="60"/>
                  </a:lnTo>
                  <a:lnTo>
                    <a:pt x="464" y="60"/>
                  </a:lnTo>
                  <a:lnTo>
                    <a:pt x="470" y="60"/>
                  </a:lnTo>
                  <a:lnTo>
                    <a:pt x="477" y="60"/>
                  </a:lnTo>
                  <a:lnTo>
                    <a:pt x="484" y="60"/>
                  </a:lnTo>
                  <a:lnTo>
                    <a:pt x="490" y="60"/>
                  </a:lnTo>
                  <a:lnTo>
                    <a:pt x="497" y="60"/>
                  </a:lnTo>
                  <a:lnTo>
                    <a:pt x="503" y="60"/>
                  </a:lnTo>
                  <a:lnTo>
                    <a:pt x="510" y="60"/>
                  </a:lnTo>
                  <a:lnTo>
                    <a:pt x="517" y="60"/>
                  </a:lnTo>
                  <a:lnTo>
                    <a:pt x="523" y="60"/>
                  </a:lnTo>
                  <a:lnTo>
                    <a:pt x="530" y="66"/>
                  </a:lnTo>
                  <a:lnTo>
                    <a:pt x="537" y="66"/>
                  </a:lnTo>
                  <a:lnTo>
                    <a:pt x="543" y="66"/>
                  </a:lnTo>
                  <a:lnTo>
                    <a:pt x="550" y="66"/>
                  </a:lnTo>
                  <a:lnTo>
                    <a:pt x="556" y="66"/>
                  </a:lnTo>
                  <a:lnTo>
                    <a:pt x="563" y="66"/>
                  </a:lnTo>
                  <a:lnTo>
                    <a:pt x="570" y="66"/>
                  </a:lnTo>
                  <a:lnTo>
                    <a:pt x="576" y="73"/>
                  </a:lnTo>
                  <a:lnTo>
                    <a:pt x="583" y="73"/>
                  </a:lnTo>
                  <a:lnTo>
                    <a:pt x="590" y="73"/>
                  </a:lnTo>
                  <a:lnTo>
                    <a:pt x="596" y="73"/>
                  </a:lnTo>
                  <a:lnTo>
                    <a:pt x="603" y="73"/>
                  </a:lnTo>
                  <a:lnTo>
                    <a:pt x="609" y="73"/>
                  </a:lnTo>
                  <a:lnTo>
                    <a:pt x="616" y="80"/>
                  </a:lnTo>
                  <a:lnTo>
                    <a:pt x="623" y="80"/>
                  </a:lnTo>
                  <a:lnTo>
                    <a:pt x="629" y="80"/>
                  </a:lnTo>
                  <a:lnTo>
                    <a:pt x="636" y="80"/>
                  </a:lnTo>
                  <a:lnTo>
                    <a:pt x="643" y="80"/>
                  </a:lnTo>
                  <a:lnTo>
                    <a:pt x="649" y="86"/>
                  </a:lnTo>
                  <a:lnTo>
                    <a:pt x="656" y="86"/>
                  </a:lnTo>
                  <a:lnTo>
                    <a:pt x="662" y="86"/>
                  </a:lnTo>
                  <a:lnTo>
                    <a:pt x="669" y="86"/>
                  </a:lnTo>
                  <a:lnTo>
                    <a:pt x="676" y="93"/>
                  </a:lnTo>
                  <a:lnTo>
                    <a:pt x="682" y="93"/>
                  </a:lnTo>
                  <a:lnTo>
                    <a:pt x="689" y="93"/>
                  </a:lnTo>
                  <a:lnTo>
                    <a:pt x="696" y="93"/>
                  </a:lnTo>
                  <a:lnTo>
                    <a:pt x="702" y="99"/>
                  </a:lnTo>
                  <a:lnTo>
                    <a:pt x="709" y="99"/>
                  </a:lnTo>
                  <a:lnTo>
                    <a:pt x="715" y="99"/>
                  </a:lnTo>
                  <a:lnTo>
                    <a:pt x="722" y="99"/>
                  </a:lnTo>
                  <a:lnTo>
                    <a:pt x="729" y="106"/>
                  </a:lnTo>
                  <a:lnTo>
                    <a:pt x="735" y="106"/>
                  </a:lnTo>
                  <a:lnTo>
                    <a:pt x="742" y="106"/>
                  </a:lnTo>
                  <a:lnTo>
                    <a:pt x="749" y="106"/>
                  </a:lnTo>
                  <a:lnTo>
                    <a:pt x="755" y="113"/>
                  </a:lnTo>
                  <a:lnTo>
                    <a:pt x="762" y="113"/>
                  </a:lnTo>
                  <a:lnTo>
                    <a:pt x="768" y="113"/>
                  </a:lnTo>
                  <a:lnTo>
                    <a:pt x="775" y="113"/>
                  </a:lnTo>
                  <a:lnTo>
                    <a:pt x="782" y="113"/>
                  </a:lnTo>
                  <a:lnTo>
                    <a:pt x="788" y="119"/>
                  </a:lnTo>
                  <a:lnTo>
                    <a:pt x="795" y="119"/>
                  </a:lnTo>
                  <a:lnTo>
                    <a:pt x="802" y="119"/>
                  </a:lnTo>
                  <a:lnTo>
                    <a:pt x="808" y="119"/>
                  </a:lnTo>
                  <a:lnTo>
                    <a:pt x="815" y="126"/>
                  </a:lnTo>
                  <a:lnTo>
                    <a:pt x="821" y="126"/>
                  </a:lnTo>
                  <a:lnTo>
                    <a:pt x="828" y="126"/>
                  </a:lnTo>
                  <a:lnTo>
                    <a:pt x="835" y="126"/>
                  </a:lnTo>
                  <a:lnTo>
                    <a:pt x="841" y="126"/>
                  </a:lnTo>
                </a:path>
              </a:pathLst>
            </a:custGeom>
            <a:noFill/>
            <a:ln w="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72" name="未知"/>
            <p:cNvSpPr/>
            <p:nvPr/>
          </p:nvSpPr>
          <p:spPr>
            <a:xfrm>
              <a:off x="2519" y="1597"/>
              <a:ext cx="146" cy="13"/>
            </a:xfrm>
            <a:custGeom>
              <a:avLst/>
              <a:gdLst/>
              <a:ahLst/>
              <a:cxnLst/>
              <a:pathLst>
                <a:path w="146" h="13">
                  <a:moveTo>
                    <a:pt x="0" y="0"/>
                  </a:moveTo>
                  <a:lnTo>
                    <a:pt x="7" y="0"/>
                  </a:lnTo>
                  <a:lnTo>
                    <a:pt x="14" y="7"/>
                  </a:lnTo>
                  <a:lnTo>
                    <a:pt x="20" y="7"/>
                  </a:lnTo>
                  <a:lnTo>
                    <a:pt x="27" y="7"/>
                  </a:lnTo>
                  <a:lnTo>
                    <a:pt x="33" y="7"/>
                  </a:lnTo>
                  <a:lnTo>
                    <a:pt x="40" y="7"/>
                  </a:lnTo>
                  <a:lnTo>
                    <a:pt x="47" y="7"/>
                  </a:lnTo>
                  <a:lnTo>
                    <a:pt x="53" y="13"/>
                  </a:lnTo>
                  <a:lnTo>
                    <a:pt x="60" y="13"/>
                  </a:lnTo>
                  <a:lnTo>
                    <a:pt x="67" y="13"/>
                  </a:lnTo>
                  <a:lnTo>
                    <a:pt x="73" y="13"/>
                  </a:lnTo>
                  <a:lnTo>
                    <a:pt x="80" y="13"/>
                  </a:lnTo>
                  <a:lnTo>
                    <a:pt x="86" y="13"/>
                  </a:lnTo>
                  <a:lnTo>
                    <a:pt x="93" y="13"/>
                  </a:lnTo>
                  <a:lnTo>
                    <a:pt x="100" y="13"/>
                  </a:lnTo>
                  <a:lnTo>
                    <a:pt x="106" y="13"/>
                  </a:lnTo>
                  <a:lnTo>
                    <a:pt x="113" y="13"/>
                  </a:lnTo>
                  <a:lnTo>
                    <a:pt x="120" y="13"/>
                  </a:lnTo>
                  <a:lnTo>
                    <a:pt x="126" y="13"/>
                  </a:lnTo>
                  <a:lnTo>
                    <a:pt x="133" y="13"/>
                  </a:lnTo>
                  <a:lnTo>
                    <a:pt x="139" y="13"/>
                  </a:lnTo>
                  <a:lnTo>
                    <a:pt x="146" y="13"/>
                  </a:lnTo>
                </a:path>
              </a:pathLst>
            </a:custGeom>
            <a:noFill/>
            <a:ln w="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73" name="未知"/>
            <p:cNvSpPr/>
            <p:nvPr/>
          </p:nvSpPr>
          <p:spPr>
            <a:xfrm>
              <a:off x="307" y="60"/>
              <a:ext cx="622" cy="1431"/>
            </a:xfrm>
            <a:custGeom>
              <a:avLst/>
              <a:gdLst/>
              <a:ahLst/>
              <a:cxnLst/>
              <a:pathLst>
                <a:path w="622" h="1431">
                  <a:moveTo>
                    <a:pt x="0" y="0"/>
                  </a:moveTo>
                  <a:lnTo>
                    <a:pt x="6" y="0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6" y="0"/>
                  </a:lnTo>
                  <a:lnTo>
                    <a:pt x="33" y="7"/>
                  </a:lnTo>
                  <a:lnTo>
                    <a:pt x="39" y="7"/>
                  </a:lnTo>
                  <a:lnTo>
                    <a:pt x="46" y="13"/>
                  </a:lnTo>
                  <a:lnTo>
                    <a:pt x="53" y="13"/>
                  </a:lnTo>
                  <a:lnTo>
                    <a:pt x="59" y="20"/>
                  </a:lnTo>
                  <a:lnTo>
                    <a:pt x="66" y="20"/>
                  </a:lnTo>
                  <a:lnTo>
                    <a:pt x="72" y="33"/>
                  </a:lnTo>
                  <a:lnTo>
                    <a:pt x="79" y="33"/>
                  </a:lnTo>
                  <a:lnTo>
                    <a:pt x="86" y="46"/>
                  </a:lnTo>
                  <a:lnTo>
                    <a:pt x="92" y="46"/>
                  </a:lnTo>
                  <a:lnTo>
                    <a:pt x="99" y="53"/>
                  </a:lnTo>
                  <a:lnTo>
                    <a:pt x="106" y="66"/>
                  </a:lnTo>
                  <a:lnTo>
                    <a:pt x="112" y="66"/>
                  </a:lnTo>
                  <a:lnTo>
                    <a:pt x="119" y="79"/>
                  </a:lnTo>
                  <a:lnTo>
                    <a:pt x="125" y="86"/>
                  </a:lnTo>
                  <a:lnTo>
                    <a:pt x="132" y="93"/>
                  </a:lnTo>
                  <a:lnTo>
                    <a:pt x="132" y="99"/>
                  </a:lnTo>
                  <a:lnTo>
                    <a:pt x="139" y="106"/>
                  </a:lnTo>
                  <a:lnTo>
                    <a:pt x="145" y="113"/>
                  </a:lnTo>
                  <a:lnTo>
                    <a:pt x="152" y="119"/>
                  </a:lnTo>
                  <a:lnTo>
                    <a:pt x="152" y="126"/>
                  </a:lnTo>
                  <a:lnTo>
                    <a:pt x="159" y="139"/>
                  </a:lnTo>
                  <a:lnTo>
                    <a:pt x="165" y="146"/>
                  </a:lnTo>
                  <a:lnTo>
                    <a:pt x="165" y="152"/>
                  </a:lnTo>
                  <a:lnTo>
                    <a:pt x="172" y="159"/>
                  </a:lnTo>
                  <a:lnTo>
                    <a:pt x="178" y="172"/>
                  </a:lnTo>
                  <a:lnTo>
                    <a:pt x="178" y="179"/>
                  </a:lnTo>
                  <a:lnTo>
                    <a:pt x="185" y="185"/>
                  </a:lnTo>
                  <a:lnTo>
                    <a:pt x="192" y="199"/>
                  </a:lnTo>
                  <a:lnTo>
                    <a:pt x="192" y="205"/>
                  </a:lnTo>
                  <a:lnTo>
                    <a:pt x="198" y="212"/>
                  </a:lnTo>
                  <a:lnTo>
                    <a:pt x="205" y="225"/>
                  </a:lnTo>
                  <a:lnTo>
                    <a:pt x="212" y="232"/>
                  </a:lnTo>
                  <a:lnTo>
                    <a:pt x="212" y="245"/>
                  </a:lnTo>
                  <a:lnTo>
                    <a:pt x="218" y="252"/>
                  </a:lnTo>
                  <a:lnTo>
                    <a:pt x="225" y="265"/>
                  </a:lnTo>
                  <a:lnTo>
                    <a:pt x="225" y="272"/>
                  </a:lnTo>
                  <a:lnTo>
                    <a:pt x="231" y="285"/>
                  </a:lnTo>
                  <a:lnTo>
                    <a:pt x="238" y="298"/>
                  </a:lnTo>
                  <a:lnTo>
                    <a:pt x="238" y="305"/>
                  </a:lnTo>
                  <a:lnTo>
                    <a:pt x="245" y="318"/>
                  </a:lnTo>
                  <a:lnTo>
                    <a:pt x="251" y="331"/>
                  </a:lnTo>
                  <a:lnTo>
                    <a:pt x="258" y="338"/>
                  </a:lnTo>
                  <a:lnTo>
                    <a:pt x="258" y="351"/>
                  </a:lnTo>
                  <a:lnTo>
                    <a:pt x="265" y="364"/>
                  </a:lnTo>
                  <a:lnTo>
                    <a:pt x="271" y="378"/>
                  </a:lnTo>
                  <a:lnTo>
                    <a:pt x="271" y="384"/>
                  </a:lnTo>
                  <a:lnTo>
                    <a:pt x="278" y="397"/>
                  </a:lnTo>
                  <a:lnTo>
                    <a:pt x="284" y="411"/>
                  </a:lnTo>
                  <a:lnTo>
                    <a:pt x="284" y="424"/>
                  </a:lnTo>
                  <a:lnTo>
                    <a:pt x="291" y="437"/>
                  </a:lnTo>
                  <a:lnTo>
                    <a:pt x="298" y="450"/>
                  </a:lnTo>
                  <a:lnTo>
                    <a:pt x="304" y="464"/>
                  </a:lnTo>
                  <a:lnTo>
                    <a:pt x="304" y="470"/>
                  </a:lnTo>
                  <a:lnTo>
                    <a:pt x="311" y="484"/>
                  </a:lnTo>
                  <a:lnTo>
                    <a:pt x="318" y="497"/>
                  </a:lnTo>
                  <a:lnTo>
                    <a:pt x="318" y="510"/>
                  </a:lnTo>
                  <a:lnTo>
                    <a:pt x="324" y="523"/>
                  </a:lnTo>
                  <a:lnTo>
                    <a:pt x="331" y="537"/>
                  </a:lnTo>
                  <a:lnTo>
                    <a:pt x="331" y="550"/>
                  </a:lnTo>
                  <a:lnTo>
                    <a:pt x="337" y="563"/>
                  </a:lnTo>
                  <a:lnTo>
                    <a:pt x="344" y="576"/>
                  </a:lnTo>
                  <a:lnTo>
                    <a:pt x="344" y="590"/>
                  </a:lnTo>
                  <a:lnTo>
                    <a:pt x="351" y="609"/>
                  </a:lnTo>
                  <a:lnTo>
                    <a:pt x="357" y="623"/>
                  </a:lnTo>
                  <a:lnTo>
                    <a:pt x="364" y="636"/>
                  </a:lnTo>
                  <a:lnTo>
                    <a:pt x="364" y="649"/>
                  </a:lnTo>
                  <a:lnTo>
                    <a:pt x="371" y="662"/>
                  </a:lnTo>
                  <a:lnTo>
                    <a:pt x="377" y="676"/>
                  </a:lnTo>
                  <a:lnTo>
                    <a:pt x="377" y="689"/>
                  </a:lnTo>
                  <a:lnTo>
                    <a:pt x="384" y="702"/>
                  </a:lnTo>
                  <a:lnTo>
                    <a:pt x="390" y="715"/>
                  </a:lnTo>
                  <a:lnTo>
                    <a:pt x="390" y="735"/>
                  </a:lnTo>
                  <a:lnTo>
                    <a:pt x="397" y="749"/>
                  </a:lnTo>
                  <a:lnTo>
                    <a:pt x="404" y="762"/>
                  </a:lnTo>
                  <a:lnTo>
                    <a:pt x="410" y="775"/>
                  </a:lnTo>
                  <a:lnTo>
                    <a:pt x="410" y="788"/>
                  </a:lnTo>
                  <a:lnTo>
                    <a:pt x="417" y="808"/>
                  </a:lnTo>
                  <a:lnTo>
                    <a:pt x="424" y="821"/>
                  </a:lnTo>
                  <a:lnTo>
                    <a:pt x="424" y="835"/>
                  </a:lnTo>
                  <a:lnTo>
                    <a:pt x="430" y="848"/>
                  </a:lnTo>
                  <a:lnTo>
                    <a:pt x="437" y="861"/>
                  </a:lnTo>
                  <a:lnTo>
                    <a:pt x="437" y="881"/>
                  </a:lnTo>
                  <a:lnTo>
                    <a:pt x="443" y="894"/>
                  </a:lnTo>
                  <a:lnTo>
                    <a:pt x="450" y="908"/>
                  </a:lnTo>
                  <a:lnTo>
                    <a:pt x="457" y="921"/>
                  </a:lnTo>
                  <a:lnTo>
                    <a:pt x="457" y="934"/>
                  </a:lnTo>
                  <a:lnTo>
                    <a:pt x="463" y="954"/>
                  </a:lnTo>
                  <a:lnTo>
                    <a:pt x="470" y="967"/>
                  </a:lnTo>
                  <a:lnTo>
                    <a:pt x="470" y="980"/>
                  </a:lnTo>
                  <a:lnTo>
                    <a:pt x="477" y="994"/>
                  </a:lnTo>
                  <a:lnTo>
                    <a:pt x="483" y="1007"/>
                  </a:lnTo>
                  <a:lnTo>
                    <a:pt x="483" y="1027"/>
                  </a:lnTo>
                  <a:lnTo>
                    <a:pt x="490" y="1040"/>
                  </a:lnTo>
                  <a:lnTo>
                    <a:pt x="496" y="1053"/>
                  </a:lnTo>
                  <a:lnTo>
                    <a:pt x="503" y="1067"/>
                  </a:lnTo>
                  <a:lnTo>
                    <a:pt x="503" y="1080"/>
                  </a:lnTo>
                  <a:lnTo>
                    <a:pt x="510" y="1093"/>
                  </a:lnTo>
                  <a:lnTo>
                    <a:pt x="516" y="1113"/>
                  </a:lnTo>
                  <a:lnTo>
                    <a:pt x="516" y="1126"/>
                  </a:lnTo>
                  <a:lnTo>
                    <a:pt x="523" y="1139"/>
                  </a:lnTo>
                  <a:lnTo>
                    <a:pt x="530" y="1153"/>
                  </a:lnTo>
                  <a:lnTo>
                    <a:pt x="530" y="1166"/>
                  </a:lnTo>
                  <a:lnTo>
                    <a:pt x="536" y="1179"/>
                  </a:lnTo>
                  <a:lnTo>
                    <a:pt x="543" y="1192"/>
                  </a:lnTo>
                  <a:lnTo>
                    <a:pt x="543" y="1212"/>
                  </a:lnTo>
                  <a:lnTo>
                    <a:pt x="549" y="1226"/>
                  </a:lnTo>
                  <a:lnTo>
                    <a:pt x="556" y="1239"/>
                  </a:lnTo>
                  <a:lnTo>
                    <a:pt x="563" y="1252"/>
                  </a:lnTo>
                  <a:lnTo>
                    <a:pt x="563" y="1265"/>
                  </a:lnTo>
                  <a:lnTo>
                    <a:pt x="569" y="1279"/>
                  </a:lnTo>
                  <a:lnTo>
                    <a:pt x="576" y="1292"/>
                  </a:lnTo>
                  <a:lnTo>
                    <a:pt x="576" y="1305"/>
                  </a:lnTo>
                  <a:lnTo>
                    <a:pt x="583" y="1318"/>
                  </a:lnTo>
                  <a:lnTo>
                    <a:pt x="589" y="1332"/>
                  </a:lnTo>
                  <a:lnTo>
                    <a:pt x="589" y="1345"/>
                  </a:lnTo>
                  <a:lnTo>
                    <a:pt x="596" y="1358"/>
                  </a:lnTo>
                  <a:lnTo>
                    <a:pt x="602" y="1371"/>
                  </a:lnTo>
                  <a:lnTo>
                    <a:pt x="609" y="1385"/>
                  </a:lnTo>
                  <a:lnTo>
                    <a:pt x="609" y="1398"/>
                  </a:lnTo>
                  <a:lnTo>
                    <a:pt x="616" y="1411"/>
                  </a:lnTo>
                  <a:lnTo>
                    <a:pt x="622" y="1418"/>
                  </a:lnTo>
                  <a:lnTo>
                    <a:pt x="622" y="1431"/>
                  </a:lnTo>
                </a:path>
              </a:pathLst>
            </a:custGeom>
            <a:noFill/>
            <a:ln w="0" cap="flat" cmpd="sng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74" name="未知"/>
            <p:cNvSpPr/>
            <p:nvPr/>
          </p:nvSpPr>
          <p:spPr>
            <a:xfrm>
              <a:off x="929" y="1252"/>
              <a:ext cx="703" cy="358"/>
            </a:xfrm>
            <a:custGeom>
              <a:avLst/>
              <a:gdLst/>
              <a:ahLst/>
              <a:cxnLst/>
              <a:pathLst>
                <a:path w="703" h="358">
                  <a:moveTo>
                    <a:pt x="0" y="239"/>
                  </a:moveTo>
                  <a:lnTo>
                    <a:pt x="7" y="252"/>
                  </a:lnTo>
                  <a:lnTo>
                    <a:pt x="14" y="265"/>
                  </a:lnTo>
                  <a:lnTo>
                    <a:pt x="14" y="279"/>
                  </a:lnTo>
                  <a:lnTo>
                    <a:pt x="20" y="292"/>
                  </a:lnTo>
                  <a:lnTo>
                    <a:pt x="27" y="299"/>
                  </a:lnTo>
                  <a:lnTo>
                    <a:pt x="33" y="312"/>
                  </a:lnTo>
                  <a:lnTo>
                    <a:pt x="33" y="325"/>
                  </a:lnTo>
                  <a:lnTo>
                    <a:pt x="40" y="338"/>
                  </a:lnTo>
                  <a:lnTo>
                    <a:pt x="47" y="345"/>
                  </a:lnTo>
                  <a:lnTo>
                    <a:pt x="47" y="358"/>
                  </a:lnTo>
                  <a:lnTo>
                    <a:pt x="53" y="352"/>
                  </a:lnTo>
                  <a:lnTo>
                    <a:pt x="60" y="345"/>
                  </a:lnTo>
                  <a:lnTo>
                    <a:pt x="60" y="332"/>
                  </a:lnTo>
                  <a:lnTo>
                    <a:pt x="67" y="318"/>
                  </a:lnTo>
                  <a:lnTo>
                    <a:pt x="73" y="312"/>
                  </a:lnTo>
                  <a:lnTo>
                    <a:pt x="73" y="299"/>
                  </a:lnTo>
                  <a:lnTo>
                    <a:pt x="80" y="292"/>
                  </a:lnTo>
                  <a:lnTo>
                    <a:pt x="86" y="279"/>
                  </a:lnTo>
                  <a:lnTo>
                    <a:pt x="93" y="272"/>
                  </a:lnTo>
                  <a:lnTo>
                    <a:pt x="93" y="259"/>
                  </a:lnTo>
                  <a:lnTo>
                    <a:pt x="100" y="252"/>
                  </a:lnTo>
                  <a:lnTo>
                    <a:pt x="106" y="246"/>
                  </a:lnTo>
                  <a:lnTo>
                    <a:pt x="106" y="232"/>
                  </a:lnTo>
                  <a:lnTo>
                    <a:pt x="113" y="226"/>
                  </a:lnTo>
                  <a:lnTo>
                    <a:pt x="120" y="212"/>
                  </a:lnTo>
                  <a:lnTo>
                    <a:pt x="120" y="206"/>
                  </a:lnTo>
                  <a:lnTo>
                    <a:pt x="126" y="199"/>
                  </a:lnTo>
                  <a:lnTo>
                    <a:pt x="133" y="193"/>
                  </a:lnTo>
                  <a:lnTo>
                    <a:pt x="139" y="179"/>
                  </a:lnTo>
                  <a:lnTo>
                    <a:pt x="139" y="173"/>
                  </a:lnTo>
                  <a:lnTo>
                    <a:pt x="146" y="166"/>
                  </a:lnTo>
                  <a:lnTo>
                    <a:pt x="153" y="159"/>
                  </a:lnTo>
                  <a:lnTo>
                    <a:pt x="153" y="153"/>
                  </a:lnTo>
                  <a:lnTo>
                    <a:pt x="159" y="146"/>
                  </a:lnTo>
                  <a:lnTo>
                    <a:pt x="166" y="140"/>
                  </a:lnTo>
                  <a:lnTo>
                    <a:pt x="166" y="133"/>
                  </a:lnTo>
                  <a:lnTo>
                    <a:pt x="173" y="126"/>
                  </a:lnTo>
                  <a:lnTo>
                    <a:pt x="179" y="120"/>
                  </a:lnTo>
                  <a:lnTo>
                    <a:pt x="186" y="113"/>
                  </a:lnTo>
                  <a:lnTo>
                    <a:pt x="186" y="106"/>
                  </a:lnTo>
                  <a:lnTo>
                    <a:pt x="192" y="100"/>
                  </a:lnTo>
                  <a:lnTo>
                    <a:pt x="199" y="93"/>
                  </a:lnTo>
                  <a:lnTo>
                    <a:pt x="199" y="87"/>
                  </a:lnTo>
                  <a:lnTo>
                    <a:pt x="206" y="80"/>
                  </a:lnTo>
                  <a:lnTo>
                    <a:pt x="212" y="73"/>
                  </a:lnTo>
                  <a:lnTo>
                    <a:pt x="219" y="67"/>
                  </a:lnTo>
                  <a:lnTo>
                    <a:pt x="232" y="53"/>
                  </a:lnTo>
                  <a:lnTo>
                    <a:pt x="226" y="53"/>
                  </a:lnTo>
                  <a:lnTo>
                    <a:pt x="232" y="53"/>
                  </a:lnTo>
                  <a:lnTo>
                    <a:pt x="239" y="47"/>
                  </a:lnTo>
                  <a:lnTo>
                    <a:pt x="245" y="40"/>
                  </a:lnTo>
                  <a:lnTo>
                    <a:pt x="252" y="34"/>
                  </a:lnTo>
                  <a:lnTo>
                    <a:pt x="259" y="27"/>
                  </a:lnTo>
                  <a:lnTo>
                    <a:pt x="265" y="27"/>
                  </a:lnTo>
                  <a:lnTo>
                    <a:pt x="272" y="20"/>
                  </a:lnTo>
                  <a:lnTo>
                    <a:pt x="279" y="20"/>
                  </a:lnTo>
                  <a:lnTo>
                    <a:pt x="285" y="14"/>
                  </a:lnTo>
                  <a:lnTo>
                    <a:pt x="292" y="7"/>
                  </a:lnTo>
                  <a:lnTo>
                    <a:pt x="298" y="7"/>
                  </a:lnTo>
                  <a:lnTo>
                    <a:pt x="305" y="7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25" y="0"/>
                  </a:lnTo>
                  <a:lnTo>
                    <a:pt x="332" y="0"/>
                  </a:lnTo>
                  <a:lnTo>
                    <a:pt x="338" y="0"/>
                  </a:lnTo>
                  <a:lnTo>
                    <a:pt x="345" y="0"/>
                  </a:lnTo>
                  <a:lnTo>
                    <a:pt x="351" y="0"/>
                  </a:lnTo>
                  <a:lnTo>
                    <a:pt x="358" y="0"/>
                  </a:lnTo>
                  <a:lnTo>
                    <a:pt x="365" y="0"/>
                  </a:lnTo>
                  <a:lnTo>
                    <a:pt x="371" y="0"/>
                  </a:lnTo>
                  <a:lnTo>
                    <a:pt x="378" y="0"/>
                  </a:lnTo>
                  <a:lnTo>
                    <a:pt x="385" y="7"/>
                  </a:lnTo>
                  <a:lnTo>
                    <a:pt x="391" y="7"/>
                  </a:lnTo>
                  <a:lnTo>
                    <a:pt x="398" y="7"/>
                  </a:lnTo>
                  <a:lnTo>
                    <a:pt x="404" y="14"/>
                  </a:lnTo>
                  <a:lnTo>
                    <a:pt x="411" y="14"/>
                  </a:lnTo>
                  <a:lnTo>
                    <a:pt x="418" y="14"/>
                  </a:lnTo>
                  <a:lnTo>
                    <a:pt x="424" y="20"/>
                  </a:lnTo>
                  <a:lnTo>
                    <a:pt x="431" y="27"/>
                  </a:lnTo>
                  <a:lnTo>
                    <a:pt x="438" y="27"/>
                  </a:lnTo>
                  <a:lnTo>
                    <a:pt x="444" y="34"/>
                  </a:lnTo>
                  <a:lnTo>
                    <a:pt x="451" y="34"/>
                  </a:lnTo>
                  <a:lnTo>
                    <a:pt x="457" y="40"/>
                  </a:lnTo>
                  <a:lnTo>
                    <a:pt x="464" y="47"/>
                  </a:lnTo>
                  <a:lnTo>
                    <a:pt x="471" y="53"/>
                  </a:lnTo>
                  <a:lnTo>
                    <a:pt x="477" y="60"/>
                  </a:lnTo>
                  <a:lnTo>
                    <a:pt x="484" y="60"/>
                  </a:lnTo>
                  <a:lnTo>
                    <a:pt x="491" y="73"/>
                  </a:lnTo>
                  <a:lnTo>
                    <a:pt x="497" y="73"/>
                  </a:lnTo>
                  <a:lnTo>
                    <a:pt x="504" y="87"/>
                  </a:lnTo>
                  <a:lnTo>
                    <a:pt x="510" y="87"/>
                  </a:lnTo>
                  <a:lnTo>
                    <a:pt x="517" y="100"/>
                  </a:lnTo>
                  <a:lnTo>
                    <a:pt x="524" y="100"/>
                  </a:lnTo>
                  <a:lnTo>
                    <a:pt x="530" y="106"/>
                  </a:lnTo>
                  <a:lnTo>
                    <a:pt x="537" y="120"/>
                  </a:lnTo>
                  <a:lnTo>
                    <a:pt x="544" y="126"/>
                  </a:lnTo>
                  <a:lnTo>
                    <a:pt x="550" y="133"/>
                  </a:lnTo>
                  <a:lnTo>
                    <a:pt x="557" y="140"/>
                  </a:lnTo>
                  <a:lnTo>
                    <a:pt x="570" y="153"/>
                  </a:lnTo>
                  <a:lnTo>
                    <a:pt x="563" y="153"/>
                  </a:lnTo>
                  <a:lnTo>
                    <a:pt x="570" y="153"/>
                  </a:lnTo>
                  <a:lnTo>
                    <a:pt x="577" y="159"/>
                  </a:lnTo>
                  <a:lnTo>
                    <a:pt x="577" y="166"/>
                  </a:lnTo>
                  <a:lnTo>
                    <a:pt x="583" y="173"/>
                  </a:lnTo>
                  <a:lnTo>
                    <a:pt x="590" y="179"/>
                  </a:lnTo>
                  <a:lnTo>
                    <a:pt x="597" y="186"/>
                  </a:lnTo>
                  <a:lnTo>
                    <a:pt x="597" y="193"/>
                  </a:lnTo>
                  <a:lnTo>
                    <a:pt x="603" y="199"/>
                  </a:lnTo>
                  <a:lnTo>
                    <a:pt x="610" y="206"/>
                  </a:lnTo>
                  <a:lnTo>
                    <a:pt x="616" y="212"/>
                  </a:lnTo>
                  <a:lnTo>
                    <a:pt x="623" y="219"/>
                  </a:lnTo>
                  <a:lnTo>
                    <a:pt x="623" y="226"/>
                  </a:lnTo>
                  <a:lnTo>
                    <a:pt x="630" y="232"/>
                  </a:lnTo>
                  <a:lnTo>
                    <a:pt x="636" y="239"/>
                  </a:lnTo>
                  <a:lnTo>
                    <a:pt x="643" y="246"/>
                  </a:lnTo>
                  <a:lnTo>
                    <a:pt x="643" y="252"/>
                  </a:lnTo>
                  <a:lnTo>
                    <a:pt x="650" y="259"/>
                  </a:lnTo>
                  <a:lnTo>
                    <a:pt x="656" y="265"/>
                  </a:lnTo>
                  <a:lnTo>
                    <a:pt x="656" y="272"/>
                  </a:lnTo>
                  <a:lnTo>
                    <a:pt x="663" y="279"/>
                  </a:lnTo>
                  <a:lnTo>
                    <a:pt x="669" y="285"/>
                  </a:lnTo>
                  <a:lnTo>
                    <a:pt x="669" y="292"/>
                  </a:lnTo>
                  <a:lnTo>
                    <a:pt x="676" y="299"/>
                  </a:lnTo>
                  <a:lnTo>
                    <a:pt x="689" y="305"/>
                  </a:lnTo>
                  <a:lnTo>
                    <a:pt x="689" y="312"/>
                  </a:lnTo>
                  <a:lnTo>
                    <a:pt x="696" y="318"/>
                  </a:lnTo>
                  <a:lnTo>
                    <a:pt x="703" y="325"/>
                  </a:lnTo>
                </a:path>
              </a:pathLst>
            </a:custGeom>
            <a:noFill/>
            <a:ln w="0" cap="flat" cmpd="sng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75" name="未知"/>
            <p:cNvSpPr/>
            <p:nvPr/>
          </p:nvSpPr>
          <p:spPr>
            <a:xfrm>
              <a:off x="1632" y="1365"/>
              <a:ext cx="781" cy="245"/>
            </a:xfrm>
            <a:custGeom>
              <a:avLst/>
              <a:gdLst/>
              <a:ahLst/>
              <a:cxnLst/>
              <a:pathLst>
                <a:path w="781" h="245">
                  <a:moveTo>
                    <a:pt x="0" y="212"/>
                  </a:moveTo>
                  <a:lnTo>
                    <a:pt x="0" y="219"/>
                  </a:lnTo>
                  <a:lnTo>
                    <a:pt x="6" y="225"/>
                  </a:lnTo>
                  <a:lnTo>
                    <a:pt x="13" y="232"/>
                  </a:lnTo>
                  <a:lnTo>
                    <a:pt x="13" y="239"/>
                  </a:lnTo>
                  <a:lnTo>
                    <a:pt x="26" y="245"/>
                  </a:lnTo>
                  <a:lnTo>
                    <a:pt x="26" y="239"/>
                  </a:lnTo>
                  <a:lnTo>
                    <a:pt x="33" y="232"/>
                  </a:lnTo>
                  <a:lnTo>
                    <a:pt x="39" y="225"/>
                  </a:lnTo>
                  <a:lnTo>
                    <a:pt x="46" y="219"/>
                  </a:lnTo>
                  <a:lnTo>
                    <a:pt x="53" y="212"/>
                  </a:lnTo>
                  <a:lnTo>
                    <a:pt x="59" y="205"/>
                  </a:lnTo>
                  <a:lnTo>
                    <a:pt x="59" y="199"/>
                  </a:lnTo>
                  <a:lnTo>
                    <a:pt x="66" y="192"/>
                  </a:lnTo>
                  <a:lnTo>
                    <a:pt x="79" y="179"/>
                  </a:lnTo>
                  <a:lnTo>
                    <a:pt x="72" y="179"/>
                  </a:lnTo>
                  <a:lnTo>
                    <a:pt x="79" y="179"/>
                  </a:lnTo>
                  <a:lnTo>
                    <a:pt x="86" y="172"/>
                  </a:lnTo>
                  <a:lnTo>
                    <a:pt x="92" y="166"/>
                  </a:lnTo>
                  <a:lnTo>
                    <a:pt x="92" y="159"/>
                  </a:lnTo>
                  <a:lnTo>
                    <a:pt x="99" y="152"/>
                  </a:lnTo>
                  <a:lnTo>
                    <a:pt x="106" y="146"/>
                  </a:lnTo>
                  <a:lnTo>
                    <a:pt x="112" y="139"/>
                  </a:lnTo>
                  <a:lnTo>
                    <a:pt x="125" y="126"/>
                  </a:lnTo>
                  <a:lnTo>
                    <a:pt x="119" y="126"/>
                  </a:lnTo>
                  <a:lnTo>
                    <a:pt x="125" y="126"/>
                  </a:lnTo>
                  <a:lnTo>
                    <a:pt x="132" y="119"/>
                  </a:lnTo>
                  <a:lnTo>
                    <a:pt x="145" y="106"/>
                  </a:lnTo>
                  <a:lnTo>
                    <a:pt x="139" y="106"/>
                  </a:lnTo>
                  <a:lnTo>
                    <a:pt x="145" y="106"/>
                  </a:lnTo>
                  <a:lnTo>
                    <a:pt x="159" y="93"/>
                  </a:lnTo>
                  <a:lnTo>
                    <a:pt x="152" y="93"/>
                  </a:lnTo>
                  <a:lnTo>
                    <a:pt x="159" y="93"/>
                  </a:lnTo>
                  <a:lnTo>
                    <a:pt x="172" y="80"/>
                  </a:lnTo>
                  <a:lnTo>
                    <a:pt x="165" y="80"/>
                  </a:lnTo>
                  <a:lnTo>
                    <a:pt x="172" y="80"/>
                  </a:lnTo>
                  <a:lnTo>
                    <a:pt x="178" y="73"/>
                  </a:lnTo>
                  <a:lnTo>
                    <a:pt x="185" y="66"/>
                  </a:lnTo>
                  <a:lnTo>
                    <a:pt x="192" y="66"/>
                  </a:lnTo>
                  <a:lnTo>
                    <a:pt x="198" y="53"/>
                  </a:lnTo>
                  <a:lnTo>
                    <a:pt x="205" y="53"/>
                  </a:lnTo>
                  <a:lnTo>
                    <a:pt x="212" y="46"/>
                  </a:lnTo>
                  <a:lnTo>
                    <a:pt x="218" y="46"/>
                  </a:lnTo>
                  <a:lnTo>
                    <a:pt x="225" y="40"/>
                  </a:lnTo>
                  <a:lnTo>
                    <a:pt x="231" y="33"/>
                  </a:lnTo>
                  <a:lnTo>
                    <a:pt x="238" y="33"/>
                  </a:lnTo>
                  <a:lnTo>
                    <a:pt x="245" y="27"/>
                  </a:lnTo>
                  <a:lnTo>
                    <a:pt x="251" y="27"/>
                  </a:lnTo>
                  <a:lnTo>
                    <a:pt x="258" y="20"/>
                  </a:lnTo>
                  <a:lnTo>
                    <a:pt x="265" y="20"/>
                  </a:lnTo>
                  <a:lnTo>
                    <a:pt x="271" y="13"/>
                  </a:lnTo>
                  <a:lnTo>
                    <a:pt x="278" y="13"/>
                  </a:lnTo>
                  <a:lnTo>
                    <a:pt x="284" y="13"/>
                  </a:lnTo>
                  <a:lnTo>
                    <a:pt x="291" y="7"/>
                  </a:lnTo>
                  <a:lnTo>
                    <a:pt x="298" y="7"/>
                  </a:lnTo>
                  <a:lnTo>
                    <a:pt x="304" y="7"/>
                  </a:lnTo>
                  <a:lnTo>
                    <a:pt x="311" y="7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31" y="0"/>
                  </a:lnTo>
                  <a:lnTo>
                    <a:pt x="337" y="0"/>
                  </a:lnTo>
                  <a:lnTo>
                    <a:pt x="344" y="0"/>
                  </a:lnTo>
                  <a:lnTo>
                    <a:pt x="351" y="0"/>
                  </a:lnTo>
                  <a:lnTo>
                    <a:pt x="357" y="0"/>
                  </a:lnTo>
                  <a:lnTo>
                    <a:pt x="364" y="0"/>
                  </a:lnTo>
                  <a:lnTo>
                    <a:pt x="371" y="0"/>
                  </a:lnTo>
                  <a:lnTo>
                    <a:pt x="377" y="7"/>
                  </a:lnTo>
                  <a:lnTo>
                    <a:pt x="384" y="7"/>
                  </a:lnTo>
                  <a:lnTo>
                    <a:pt x="390" y="7"/>
                  </a:lnTo>
                  <a:lnTo>
                    <a:pt x="397" y="7"/>
                  </a:lnTo>
                  <a:lnTo>
                    <a:pt x="404" y="7"/>
                  </a:lnTo>
                  <a:lnTo>
                    <a:pt x="410" y="13"/>
                  </a:lnTo>
                  <a:lnTo>
                    <a:pt x="417" y="13"/>
                  </a:lnTo>
                  <a:lnTo>
                    <a:pt x="424" y="20"/>
                  </a:lnTo>
                  <a:lnTo>
                    <a:pt x="430" y="20"/>
                  </a:lnTo>
                  <a:lnTo>
                    <a:pt x="437" y="20"/>
                  </a:lnTo>
                  <a:lnTo>
                    <a:pt x="443" y="27"/>
                  </a:lnTo>
                  <a:lnTo>
                    <a:pt x="450" y="27"/>
                  </a:lnTo>
                  <a:lnTo>
                    <a:pt x="457" y="33"/>
                  </a:lnTo>
                  <a:lnTo>
                    <a:pt x="463" y="33"/>
                  </a:lnTo>
                  <a:lnTo>
                    <a:pt x="470" y="40"/>
                  </a:lnTo>
                  <a:lnTo>
                    <a:pt x="477" y="46"/>
                  </a:lnTo>
                  <a:lnTo>
                    <a:pt x="483" y="46"/>
                  </a:lnTo>
                  <a:lnTo>
                    <a:pt x="490" y="53"/>
                  </a:lnTo>
                  <a:lnTo>
                    <a:pt x="496" y="60"/>
                  </a:lnTo>
                  <a:lnTo>
                    <a:pt x="503" y="66"/>
                  </a:lnTo>
                  <a:lnTo>
                    <a:pt x="510" y="66"/>
                  </a:lnTo>
                  <a:lnTo>
                    <a:pt x="516" y="73"/>
                  </a:lnTo>
                  <a:lnTo>
                    <a:pt x="523" y="80"/>
                  </a:lnTo>
                  <a:lnTo>
                    <a:pt x="530" y="86"/>
                  </a:lnTo>
                  <a:lnTo>
                    <a:pt x="536" y="86"/>
                  </a:lnTo>
                  <a:lnTo>
                    <a:pt x="543" y="93"/>
                  </a:lnTo>
                  <a:lnTo>
                    <a:pt x="549" y="99"/>
                  </a:lnTo>
                  <a:lnTo>
                    <a:pt x="556" y="106"/>
                  </a:lnTo>
                  <a:lnTo>
                    <a:pt x="563" y="113"/>
                  </a:lnTo>
                  <a:lnTo>
                    <a:pt x="569" y="119"/>
                  </a:lnTo>
                  <a:lnTo>
                    <a:pt x="576" y="126"/>
                  </a:lnTo>
                  <a:lnTo>
                    <a:pt x="583" y="133"/>
                  </a:lnTo>
                  <a:lnTo>
                    <a:pt x="589" y="133"/>
                  </a:lnTo>
                  <a:lnTo>
                    <a:pt x="596" y="146"/>
                  </a:lnTo>
                  <a:lnTo>
                    <a:pt x="602" y="146"/>
                  </a:lnTo>
                  <a:lnTo>
                    <a:pt x="609" y="159"/>
                  </a:lnTo>
                  <a:lnTo>
                    <a:pt x="616" y="159"/>
                  </a:lnTo>
                  <a:lnTo>
                    <a:pt x="622" y="172"/>
                  </a:lnTo>
                  <a:lnTo>
                    <a:pt x="629" y="179"/>
                  </a:lnTo>
                  <a:lnTo>
                    <a:pt x="636" y="179"/>
                  </a:lnTo>
                  <a:lnTo>
                    <a:pt x="642" y="192"/>
                  </a:lnTo>
                  <a:lnTo>
                    <a:pt x="649" y="192"/>
                  </a:lnTo>
                  <a:lnTo>
                    <a:pt x="655" y="205"/>
                  </a:lnTo>
                  <a:lnTo>
                    <a:pt x="662" y="212"/>
                  </a:lnTo>
                  <a:lnTo>
                    <a:pt x="669" y="219"/>
                  </a:lnTo>
                  <a:lnTo>
                    <a:pt x="675" y="225"/>
                  </a:lnTo>
                  <a:lnTo>
                    <a:pt x="682" y="232"/>
                  </a:lnTo>
                  <a:lnTo>
                    <a:pt x="689" y="239"/>
                  </a:lnTo>
                  <a:lnTo>
                    <a:pt x="695" y="245"/>
                  </a:lnTo>
                  <a:lnTo>
                    <a:pt x="702" y="245"/>
                  </a:lnTo>
                  <a:lnTo>
                    <a:pt x="708" y="239"/>
                  </a:lnTo>
                  <a:lnTo>
                    <a:pt x="715" y="225"/>
                  </a:lnTo>
                  <a:lnTo>
                    <a:pt x="722" y="225"/>
                  </a:lnTo>
                  <a:lnTo>
                    <a:pt x="728" y="212"/>
                  </a:lnTo>
                  <a:lnTo>
                    <a:pt x="735" y="212"/>
                  </a:lnTo>
                  <a:lnTo>
                    <a:pt x="742" y="205"/>
                  </a:lnTo>
                  <a:lnTo>
                    <a:pt x="748" y="192"/>
                  </a:lnTo>
                  <a:lnTo>
                    <a:pt x="755" y="192"/>
                  </a:lnTo>
                  <a:lnTo>
                    <a:pt x="761" y="179"/>
                  </a:lnTo>
                  <a:lnTo>
                    <a:pt x="768" y="179"/>
                  </a:lnTo>
                  <a:lnTo>
                    <a:pt x="775" y="166"/>
                  </a:lnTo>
                  <a:lnTo>
                    <a:pt x="781" y="166"/>
                  </a:lnTo>
                </a:path>
              </a:pathLst>
            </a:custGeom>
            <a:noFill/>
            <a:ln w="0" cap="flat" cmpd="sng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76" name="未知"/>
            <p:cNvSpPr/>
            <p:nvPr/>
          </p:nvSpPr>
          <p:spPr>
            <a:xfrm>
              <a:off x="2413" y="1392"/>
              <a:ext cx="252" cy="139"/>
            </a:xfrm>
            <a:custGeom>
              <a:avLst/>
              <a:gdLst/>
              <a:ahLst/>
              <a:cxnLst/>
              <a:pathLst>
                <a:path w="252" h="139">
                  <a:moveTo>
                    <a:pt x="0" y="139"/>
                  </a:moveTo>
                  <a:lnTo>
                    <a:pt x="7" y="132"/>
                  </a:lnTo>
                  <a:lnTo>
                    <a:pt x="14" y="125"/>
                  </a:lnTo>
                  <a:lnTo>
                    <a:pt x="20" y="119"/>
                  </a:lnTo>
                  <a:lnTo>
                    <a:pt x="27" y="112"/>
                  </a:lnTo>
                  <a:lnTo>
                    <a:pt x="33" y="106"/>
                  </a:lnTo>
                  <a:lnTo>
                    <a:pt x="40" y="99"/>
                  </a:lnTo>
                  <a:lnTo>
                    <a:pt x="47" y="92"/>
                  </a:lnTo>
                  <a:lnTo>
                    <a:pt x="53" y="92"/>
                  </a:lnTo>
                  <a:lnTo>
                    <a:pt x="60" y="86"/>
                  </a:lnTo>
                  <a:lnTo>
                    <a:pt x="67" y="79"/>
                  </a:lnTo>
                  <a:lnTo>
                    <a:pt x="73" y="72"/>
                  </a:lnTo>
                  <a:lnTo>
                    <a:pt x="80" y="66"/>
                  </a:lnTo>
                  <a:lnTo>
                    <a:pt x="86" y="59"/>
                  </a:lnTo>
                  <a:lnTo>
                    <a:pt x="93" y="59"/>
                  </a:lnTo>
                  <a:lnTo>
                    <a:pt x="100" y="53"/>
                  </a:lnTo>
                  <a:lnTo>
                    <a:pt x="106" y="46"/>
                  </a:lnTo>
                  <a:lnTo>
                    <a:pt x="113" y="46"/>
                  </a:lnTo>
                  <a:lnTo>
                    <a:pt x="120" y="39"/>
                  </a:lnTo>
                  <a:lnTo>
                    <a:pt x="126" y="39"/>
                  </a:lnTo>
                  <a:lnTo>
                    <a:pt x="133" y="33"/>
                  </a:lnTo>
                  <a:lnTo>
                    <a:pt x="139" y="33"/>
                  </a:lnTo>
                  <a:lnTo>
                    <a:pt x="146" y="26"/>
                  </a:lnTo>
                  <a:lnTo>
                    <a:pt x="153" y="26"/>
                  </a:lnTo>
                  <a:lnTo>
                    <a:pt x="159" y="19"/>
                  </a:lnTo>
                  <a:lnTo>
                    <a:pt x="166" y="19"/>
                  </a:lnTo>
                  <a:lnTo>
                    <a:pt x="173" y="13"/>
                  </a:lnTo>
                  <a:lnTo>
                    <a:pt x="179" y="13"/>
                  </a:lnTo>
                  <a:lnTo>
                    <a:pt x="186" y="13"/>
                  </a:lnTo>
                  <a:lnTo>
                    <a:pt x="192" y="6"/>
                  </a:lnTo>
                  <a:lnTo>
                    <a:pt x="199" y="6"/>
                  </a:lnTo>
                  <a:lnTo>
                    <a:pt x="206" y="6"/>
                  </a:lnTo>
                  <a:lnTo>
                    <a:pt x="212" y="6"/>
                  </a:lnTo>
                  <a:lnTo>
                    <a:pt x="219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9" y="0"/>
                  </a:lnTo>
                  <a:lnTo>
                    <a:pt x="245" y="0"/>
                  </a:lnTo>
                  <a:lnTo>
                    <a:pt x="252" y="0"/>
                  </a:lnTo>
                </a:path>
              </a:pathLst>
            </a:custGeom>
            <a:noFill/>
            <a:ln w="0" cap="flat" cmpd="sng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77" name="矩形 73786"/>
            <p:cNvSpPr/>
            <p:nvPr/>
          </p:nvSpPr>
          <p:spPr>
            <a:xfrm>
              <a:off x="1393" y="1763"/>
              <a:ext cx="71" cy="1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eaLnBrk="0" hangingPunct="0"/>
              <a:r>
                <a:rPr lang="en-US" altLang="zh-CN" sz="1300" dirty="0">
                  <a:solidFill>
                    <a:srgbClr val="000000"/>
                  </a:solidFill>
                  <a:latin typeface="Symbol" panose="05050102010706020507" pitchFamily="2" charset="2"/>
                  <a:ea typeface="宋体" panose="02010600030101010101" pitchFamily="2" charset="-122"/>
                </a:rPr>
                <a:t>w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78" name="矩形 73787"/>
            <p:cNvSpPr/>
            <p:nvPr/>
          </p:nvSpPr>
          <p:spPr>
            <a:xfrm>
              <a:off x="1466" y="1769"/>
              <a:ext cx="29" cy="1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eaLnBrk="0" hangingPunct="0"/>
              <a:r>
                <a:rPr lang="zh-CN" altLang="en-US" sz="1300" dirty="0">
                  <a:solidFill>
                    <a:srgbClr val="000000"/>
                  </a:solidFill>
                  <a:latin typeface="Times" charset="0"/>
                  <a:ea typeface="宋体" panose="02010600030101010101" pitchFamily="2" charset="-122"/>
                </a:rPr>
                <a:t>/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79" name="矩形 73788"/>
            <p:cNvSpPr/>
            <p:nvPr/>
          </p:nvSpPr>
          <p:spPr>
            <a:xfrm>
              <a:off x="1492" y="1763"/>
              <a:ext cx="57" cy="1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eaLnBrk="0" hangingPunct="0"/>
              <a:r>
                <a:rPr lang="en-US" altLang="zh-CN" sz="1300" dirty="0">
                  <a:solidFill>
                    <a:srgbClr val="000000"/>
                  </a:solidFill>
                  <a:latin typeface="Symbol" panose="05050102010706020507" pitchFamily="2" charset="2"/>
                  <a:ea typeface="宋体" panose="02010600030101010101" pitchFamily="2" charset="-122"/>
                </a:rPr>
                <a:t>p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80" name="矩形 73789"/>
            <p:cNvSpPr/>
            <p:nvPr/>
          </p:nvSpPr>
          <p:spPr>
            <a:xfrm rot="-5400000">
              <a:off x="-162" y="768"/>
              <a:ext cx="450" cy="1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eaLnBrk="0" hangingPunct="0"/>
              <a:r>
                <a:rPr lang="en-US" altLang="zh-CN" sz="1300" dirty="0">
                  <a:solidFill>
                    <a:srgbClr val="000000"/>
                  </a:solidFill>
                  <a:latin typeface="Times" charset="0"/>
                  <a:ea typeface="宋体" panose="02010600030101010101" pitchFamily="2" charset="-122"/>
                </a:rPr>
                <a:t>Magnitude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81" name="矩形 73790"/>
            <p:cNvSpPr/>
            <p:nvPr/>
          </p:nvSpPr>
          <p:spPr>
            <a:xfrm>
              <a:off x="1592" y="106"/>
              <a:ext cx="1033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82" name="矩形 73791"/>
            <p:cNvSpPr/>
            <p:nvPr/>
          </p:nvSpPr>
          <p:spPr>
            <a:xfrm>
              <a:off x="1592" y="106"/>
              <a:ext cx="1033" cy="272"/>
            </a:xfrm>
            <a:prstGeom prst="rect">
              <a:avLst/>
            </a:prstGeom>
            <a:noFill/>
            <a:ln w="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83" name="直接连接符 73792"/>
            <p:cNvSpPr/>
            <p:nvPr/>
          </p:nvSpPr>
          <p:spPr>
            <a:xfrm>
              <a:off x="1592" y="106"/>
              <a:ext cx="1033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84" name="未知"/>
            <p:cNvSpPr/>
            <p:nvPr/>
          </p:nvSpPr>
          <p:spPr>
            <a:xfrm>
              <a:off x="1592" y="106"/>
              <a:ext cx="1033" cy="272"/>
            </a:xfrm>
            <a:custGeom>
              <a:avLst/>
              <a:gdLst/>
              <a:ahLst/>
              <a:cxnLst/>
              <a:pathLst>
                <a:path w="156" h="41">
                  <a:moveTo>
                    <a:pt x="0" y="41"/>
                  </a:moveTo>
                  <a:lnTo>
                    <a:pt x="156" y="41"/>
                  </a:lnTo>
                  <a:lnTo>
                    <a:pt x="156" y="0"/>
                  </a:lnTo>
                </a:path>
              </a:pathLst>
            </a:custGeom>
            <a:noFill/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85" name="直接连接符 73794"/>
            <p:cNvSpPr/>
            <p:nvPr/>
          </p:nvSpPr>
          <p:spPr>
            <a:xfrm flipV="1">
              <a:off x="1592" y="106"/>
              <a:ext cx="1" cy="27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86" name="直接连接符 73795"/>
            <p:cNvSpPr/>
            <p:nvPr/>
          </p:nvSpPr>
          <p:spPr>
            <a:xfrm>
              <a:off x="1592" y="378"/>
              <a:ext cx="1033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87" name="未知"/>
            <p:cNvSpPr/>
            <p:nvPr/>
          </p:nvSpPr>
          <p:spPr>
            <a:xfrm>
              <a:off x="1592" y="106"/>
              <a:ext cx="1033" cy="272"/>
            </a:xfrm>
            <a:custGeom>
              <a:avLst/>
              <a:gdLst/>
              <a:ahLst/>
              <a:cxnLst/>
              <a:pathLst>
                <a:path w="156" h="41">
                  <a:moveTo>
                    <a:pt x="0" y="41"/>
                  </a:moveTo>
                  <a:lnTo>
                    <a:pt x="0" y="0"/>
                  </a:lnTo>
                  <a:lnTo>
                    <a:pt x="156" y="0"/>
                  </a:lnTo>
                </a:path>
              </a:pathLst>
            </a:custGeom>
            <a:noFill/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88" name="未知"/>
            <p:cNvSpPr/>
            <p:nvPr/>
          </p:nvSpPr>
          <p:spPr>
            <a:xfrm>
              <a:off x="1592" y="106"/>
              <a:ext cx="1033" cy="272"/>
            </a:xfrm>
            <a:custGeom>
              <a:avLst/>
              <a:gdLst/>
              <a:ahLst/>
              <a:cxnLst/>
              <a:pathLst>
                <a:path w="156" h="41">
                  <a:moveTo>
                    <a:pt x="0" y="41"/>
                  </a:moveTo>
                  <a:lnTo>
                    <a:pt x="156" y="41"/>
                  </a:lnTo>
                  <a:lnTo>
                    <a:pt x="156" y="0"/>
                  </a:lnTo>
                </a:path>
              </a:pathLst>
            </a:custGeom>
            <a:noFill/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89" name="直接连接符 73798"/>
            <p:cNvSpPr/>
            <p:nvPr/>
          </p:nvSpPr>
          <p:spPr>
            <a:xfrm flipV="1">
              <a:off x="1592" y="106"/>
              <a:ext cx="1" cy="27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90" name="矩形 73799"/>
            <p:cNvSpPr/>
            <p:nvPr/>
          </p:nvSpPr>
          <p:spPr>
            <a:xfrm>
              <a:off x="1877" y="120"/>
              <a:ext cx="603" cy="1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eaLnBrk="0" hangingPunct="0"/>
              <a:r>
                <a:rPr lang="en-US" altLang="zh-CN" sz="1300" dirty="0">
                  <a:solidFill>
                    <a:srgbClr val="000000"/>
                  </a:solidFill>
                  <a:latin typeface="Times" charset="0"/>
                  <a:ea typeface="宋体" panose="02010600030101010101" pitchFamily="2" charset="-122"/>
                </a:rPr>
                <a:t>modified filter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91" name="矩形 73800"/>
            <p:cNvSpPr/>
            <p:nvPr/>
          </p:nvSpPr>
          <p:spPr>
            <a:xfrm>
              <a:off x="1877" y="239"/>
              <a:ext cx="675" cy="1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eaLnBrk="0" hangingPunct="0"/>
              <a:r>
                <a:rPr lang="en-US" altLang="zh-CN" sz="1300" dirty="0">
                  <a:solidFill>
                    <a:srgbClr val="000000"/>
                  </a:solidFill>
                  <a:latin typeface="Times" charset="0"/>
                  <a:ea typeface="宋体" panose="02010600030101010101" pitchFamily="2" charset="-122"/>
                </a:rPr>
                <a:t>moving-average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92" name="直接连接符 73801"/>
            <p:cNvSpPr/>
            <p:nvPr/>
          </p:nvSpPr>
          <p:spPr>
            <a:xfrm>
              <a:off x="1645" y="179"/>
              <a:ext cx="172" cy="1"/>
            </a:xfrm>
            <a:prstGeom prst="line">
              <a:avLst/>
            </a:prstGeom>
            <a:ln w="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93" name="直接连接符 73802"/>
            <p:cNvSpPr/>
            <p:nvPr/>
          </p:nvSpPr>
          <p:spPr>
            <a:xfrm>
              <a:off x="1645" y="305"/>
              <a:ext cx="172" cy="1"/>
            </a:xfrm>
            <a:prstGeom prst="line">
              <a:avLst/>
            </a:prstGeom>
            <a:ln w="0" cap="flat" cmpd="sng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1994" name="标题 51201"/>
          <p:cNvSpPr>
            <a:spLocks noGrp="1"/>
          </p:cNvSpPr>
          <p:nvPr>
            <p:ph type="title"/>
          </p:nvPr>
        </p:nvSpPr>
        <p:spPr>
          <a:xfrm>
            <a:off x="304800" y="0"/>
            <a:ext cx="9669463" cy="1143000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7.3 Types of Linear-Phase FIR Transfer Functions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charRg st="0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731">
                                            <p:txEl>
                                              <p:charRg st="0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731">
                                            <p:txEl>
                                              <p:charRg st="0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3" name="内容占位符 10242"/>
          <p:cNvSpPr>
            <a:spLocks noGrp="1"/>
          </p:cNvSpPr>
          <p:nvPr>
            <p:ph idx="1"/>
          </p:nvPr>
        </p:nvSpPr>
        <p:spPr>
          <a:xfrm>
            <a:off x="479425" y="1270000"/>
            <a:ext cx="7772400" cy="4114800"/>
          </a:xfrm>
          <a:ln/>
        </p:spPr>
        <p:txBody>
          <a:bodyPr wrap="square" lIns="91440" tIns="45720" rIns="91440" bIns="45720" anchor="t"/>
          <a:p>
            <a:r>
              <a:rPr lang="en-US" altLang="zh-CN" sz="3200" dirty="0">
                <a:latin typeface="Times New Roman" panose="02020603050405020304" pitchFamily="18" charset="0"/>
              </a:rPr>
              <a:t>Magnitude responses of the four popular types of ideal digital filters with real impulse response coefficients are shown below: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pic>
        <p:nvPicPr>
          <p:cNvPr id="10244" name="图片 10243"/>
          <p:cNvPicPr>
            <a:picLocks noChangeAspect="1"/>
          </p:cNvPicPr>
          <p:nvPr/>
        </p:nvPicPr>
        <p:blipFill>
          <a:blip r:embed="rId1">
            <a:grayscl/>
            <a:lum bright="-39996" contrast="50000"/>
          </a:blip>
          <a:stretch>
            <a:fillRect/>
          </a:stretch>
        </p:blipFill>
        <p:spPr>
          <a:xfrm>
            <a:off x="2566988" y="2925763"/>
            <a:ext cx="5791200" cy="158273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0245" name="对象 10244"/>
          <p:cNvGraphicFramePr>
            <a:graphicFrameLocks noChangeAspect="1"/>
          </p:cNvGraphicFramePr>
          <p:nvPr/>
        </p:nvGraphicFramePr>
        <p:xfrm>
          <a:off x="2640013" y="4652963"/>
          <a:ext cx="5830887" cy="158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2" imgW="6210300" imgH="1714500" progId="">
                  <p:embed/>
                </p:oleObj>
              </mc:Choice>
              <mc:Fallback>
                <p:oleObj name="" r:id="rId2" imgW="6210300" imgH="1714500" progId="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">
                        <a:grayscl/>
                        <a:lum bright="-39996" contrast="50000"/>
                      </a:blip>
                      <a:stretch>
                        <a:fillRect/>
                      </a:stretch>
                    </p:blipFill>
                    <p:spPr>
                      <a:xfrm>
                        <a:off x="2640013" y="4652963"/>
                        <a:ext cx="5830887" cy="1589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标题 9217"/>
          <p:cNvSpPr>
            <a:spLocks noGrp="1"/>
          </p:cNvSpPr>
          <p:nvPr>
            <p:ph type="title"/>
          </p:nvPr>
        </p:nvSpPr>
        <p:spPr>
          <a:xfrm>
            <a:off x="334963" y="-98425"/>
            <a:ext cx="9837737" cy="1311275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7.1.1 Digital Filters with Ideal Magnitude Responses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0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charRg st="0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5" name="内容占位符 74754"/>
          <p:cNvSpPr>
            <a:spLocks noGrp="1"/>
          </p:cNvSpPr>
          <p:nvPr>
            <p:ph idx="1"/>
          </p:nvPr>
        </p:nvSpPr>
        <p:spPr>
          <a:xfrm>
            <a:off x="839788" y="1268413"/>
            <a:ext cx="9145587" cy="2362200"/>
          </a:xfrm>
          <a:ln/>
        </p:spPr>
        <p:txBody>
          <a:bodyPr wrap="square" lIns="91440" tIns="45720" rIns="91440" bIns="45720" anchor="t"/>
          <a:p>
            <a:pPr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Note the improved magnitude response obtained by simply changing the first and the last impulse response coefficients of a moving-average (MA) filter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It can be shown that we can express</a:t>
            </a:r>
            <a:r>
              <a:rPr lang="en-US" altLang="zh-CN" sz="3200" dirty="0"/>
              <a:t>    </a:t>
            </a:r>
            <a:endParaRPr lang="en-US" altLang="zh-CN" sz="3200" dirty="0"/>
          </a:p>
        </p:txBody>
      </p:sp>
      <p:graphicFrame>
        <p:nvGraphicFramePr>
          <p:cNvPr id="74756" name="对象 74755"/>
          <p:cNvGraphicFramePr>
            <a:graphicFrameLocks noChangeAspect="1"/>
          </p:cNvGraphicFramePr>
          <p:nvPr/>
        </p:nvGraphicFramePr>
        <p:xfrm>
          <a:off x="2135188" y="3789363"/>
          <a:ext cx="738028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" imgW="8445500" imgH="749300" progId="Equation.3">
                  <p:embed/>
                </p:oleObj>
              </mc:Choice>
              <mc:Fallback>
                <p:oleObj name="" r:id="rId1" imgW="8445500" imgH="7493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5188" y="3789363"/>
                        <a:ext cx="7380287" cy="654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7" name="文本框 74756"/>
          <p:cNvSpPr txBox="1"/>
          <p:nvPr/>
        </p:nvSpPr>
        <p:spPr>
          <a:xfrm>
            <a:off x="1200150" y="4365625"/>
            <a:ext cx="8540750" cy="1965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which is seen to be a cascade of a 2-point MA filter with a 6-point MA filter</a:t>
            </a:r>
            <a:endParaRPr lang="en-US" altLang="zh-CN" sz="3200" b="1" dirty="0">
              <a:solidFill>
                <a:srgbClr val="3366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Thus, H</a:t>
            </a:r>
            <a:r>
              <a:rPr lang="en-US" altLang="zh-CN" sz="3200" b="1" baseline="-25000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(z)  has a double zero at z=-1, i.e.,  (ω = π)</a:t>
            </a:r>
            <a:endParaRPr lang="en-US" altLang="zh-CN" sz="3200" b="1" dirty="0">
              <a:solidFill>
                <a:srgbClr val="3366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8" name="标题 51201"/>
          <p:cNvSpPr>
            <a:spLocks noGrp="1"/>
          </p:cNvSpPr>
          <p:nvPr>
            <p:ph type="title"/>
          </p:nvPr>
        </p:nvSpPr>
        <p:spPr>
          <a:xfrm>
            <a:off x="304800" y="0"/>
            <a:ext cx="9669463" cy="1143000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7.3 Types of Linear-Phase FIR Transfer Functions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charRg st="0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55">
                                            <p:txEl>
                                              <p:charRg st="0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55">
                                            <p:txEl>
                                              <p:charRg st="0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charRg st="150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755">
                                            <p:txEl>
                                              <p:charRg st="150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755">
                                            <p:txEl>
                                              <p:charRg st="150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  <p:bldP spid="7475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标题 75777"/>
          <p:cNvSpPr>
            <a:spLocks noGrp="1"/>
          </p:cNvSpPr>
          <p:nvPr>
            <p:ph type="title"/>
          </p:nvPr>
        </p:nvSpPr>
        <p:spPr>
          <a:xfrm>
            <a:off x="550863" y="0"/>
            <a:ext cx="10972800" cy="1143000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7.3.1 Zero Locations of Linear-Phase FIR Transfer Functions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  <p:sp>
        <p:nvSpPr>
          <p:cNvPr id="75779" name="内容占位符 75778"/>
          <p:cNvSpPr>
            <a:spLocks noGrp="1"/>
          </p:cNvSpPr>
          <p:nvPr>
            <p:ph idx="1"/>
          </p:nvPr>
        </p:nvSpPr>
        <p:spPr>
          <a:xfrm>
            <a:off x="823913" y="1196975"/>
            <a:ext cx="9313862" cy="4906963"/>
          </a:xfrm>
          <a:ln/>
        </p:spPr>
        <p:txBody>
          <a:bodyPr wrap="square" lIns="91440" tIns="45720" rIns="91440" bIns="45720" anchor="t"/>
          <a:p>
            <a:r>
              <a:rPr lang="en-US" altLang="zh-CN" sz="3200" dirty="0">
                <a:latin typeface="Times New Roman" panose="02020603050405020304" pitchFamily="18" charset="0"/>
              </a:rPr>
              <a:t>The zeros of the real-coefficient h[n] is in mirror-image pairs.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Moreover, for a FIR filter with a real impulse response, the zeros occur in complex conjugate pairs.   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Particularly, zeros position for different linear-phase types: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charRg st="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charRg st="0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charRg st="65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5779">
                                            <p:txEl>
                                              <p:charRg st="65" end="1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charRg st="169" end="2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5779">
                                            <p:txEl>
                                              <p:charRg st="169" end="2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3" name="内容占位符 76802"/>
          <p:cNvSpPr>
            <a:spLocks noGrp="1"/>
          </p:cNvSpPr>
          <p:nvPr>
            <p:ph idx="1"/>
          </p:nvPr>
        </p:nvSpPr>
        <p:spPr>
          <a:xfrm>
            <a:off x="1200150" y="1339850"/>
            <a:ext cx="8432800" cy="4114800"/>
          </a:xfrm>
          <a:ln/>
        </p:spPr>
        <p:txBody>
          <a:bodyPr wrap="square" lIns="91440" tIns="45720" rIns="91440" bIns="45720" anchor="t"/>
          <a:p>
            <a:pPr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(1)Type 1 :Either an even number or no zeros at z=1&amp; z=-1.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(2)Type 2 :Either an even number or no zeros at z=1,and an odd number of zeros at  z=-1.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(3)Type 3 :An odd number of zeros at z=1&amp; z=-1.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(4)Type 4 :An odd number of zeros at z=1, and either an even number or no zeros at z=-1.</a:t>
            </a:r>
            <a:endParaRPr lang="zh-CN" altLang="en-US" sz="3200" dirty="0"/>
          </a:p>
        </p:txBody>
      </p:sp>
      <p:sp>
        <p:nvSpPr>
          <p:cNvPr id="84994" name="标题 75777"/>
          <p:cNvSpPr>
            <a:spLocks noGrp="1"/>
          </p:cNvSpPr>
          <p:nvPr>
            <p:ph type="title"/>
          </p:nvPr>
        </p:nvSpPr>
        <p:spPr>
          <a:xfrm>
            <a:off x="550863" y="0"/>
            <a:ext cx="10972800" cy="1143000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7.3.1 Zero Locations of Linear-Phase FIR Transfer Functions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charRg st="59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charRg st="59" end="1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charRg st="148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500"/>
                                        <p:tgtEl>
                                          <p:spTgt spid="76803">
                                            <p:txEl>
                                              <p:charRg st="148" end="1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charRg st="196" end="2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charRg st="196" end="2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标题 77825"/>
          <p:cNvSpPr>
            <a:spLocks noGrp="1"/>
          </p:cNvSpPr>
          <p:nvPr>
            <p:ph type="title"/>
          </p:nvPr>
        </p:nvSpPr>
        <p:spPr>
          <a:xfrm>
            <a:off x="479425" y="44450"/>
            <a:ext cx="10972800" cy="1143000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7.4 Simple Digital Filters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7827" name="内容占位符 77826"/>
          <p:cNvSpPr>
            <a:spLocks noGrp="1"/>
          </p:cNvSpPr>
          <p:nvPr>
            <p:ph idx="1"/>
          </p:nvPr>
        </p:nvSpPr>
        <p:spPr>
          <a:xfrm>
            <a:off x="695325" y="1196975"/>
            <a:ext cx="11582400" cy="4906963"/>
          </a:xfrm>
          <a:ln/>
        </p:spPr>
        <p:txBody>
          <a:bodyPr wrap="square" lIns="91440" tIns="45720" rIns="91440" bIns="45720" anchor="t"/>
          <a:p>
            <a:r>
              <a:rPr lang="en-US" altLang="zh-CN" sz="3200" dirty="0">
                <a:latin typeface="Times New Roman" panose="02020603050405020304" pitchFamily="18" charset="0"/>
              </a:rPr>
              <a:t>Simple FIR Digital Filters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Lowpass; Highpass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Simple IIR Digital Filters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Lowpass; Highpass; Bandpass; Bandstop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Comb Filters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FIR Comb Filters; IIR Comb Filters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charRg st="27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7827">
                                            <p:txEl>
                                              <p:charRg st="27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charRg st="45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7827">
                                            <p:txEl>
                                              <p:charRg st="45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charRg st="72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7827">
                                            <p:txEl>
                                              <p:charRg st="72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charRg st="110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7827">
                                            <p:txEl>
                                              <p:charRg st="110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charRg st="123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7827">
                                            <p:txEl>
                                              <p:charRg st="123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标题 78849"/>
          <p:cNvSpPr>
            <a:spLocks noGrp="1"/>
          </p:cNvSpPr>
          <p:nvPr>
            <p:ph type="title"/>
          </p:nvPr>
        </p:nvSpPr>
        <p:spPr>
          <a:xfrm>
            <a:off x="479425" y="0"/>
            <a:ext cx="10972800" cy="1143000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Homework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  <p:sp>
        <p:nvSpPr>
          <p:cNvPr id="78851" name="内容占位符 78850"/>
          <p:cNvSpPr>
            <a:spLocks noGrp="1"/>
          </p:cNvSpPr>
          <p:nvPr>
            <p:ph idx="1"/>
          </p:nvPr>
        </p:nvSpPr>
        <p:spPr>
          <a:xfrm>
            <a:off x="441325" y="1219200"/>
            <a:ext cx="11445875" cy="4906963"/>
          </a:xfrm>
          <a:ln/>
        </p:spPr>
        <p:txBody>
          <a:bodyPr wrap="square" lIns="91440" tIns="45720" rIns="91440" bIns="45720" anchor="t"/>
          <a:p>
            <a:r>
              <a:rPr lang="en-US" altLang="zh-CN" sz="3200" dirty="0">
                <a:latin typeface="Times New Roman" panose="02020603050405020304" pitchFamily="18" charset="0"/>
              </a:rPr>
              <a:t>Read the textbook from p.351 to 378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Problems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    7.4,  7.</a:t>
            </a:r>
            <a:r>
              <a:rPr lang="zh-CN" altLang="en-US" sz="3200" dirty="0">
                <a:latin typeface="Times New Roman" panose="02020603050405020304" pitchFamily="18" charset="0"/>
              </a:rPr>
              <a:t>10</a:t>
            </a:r>
            <a:r>
              <a:rPr lang="en-US" altLang="zh-CN" sz="3200" dirty="0">
                <a:latin typeface="Times New Roman" panose="02020603050405020304" pitchFamily="18" charset="0"/>
              </a:rPr>
              <a:t>, 7. 2</a:t>
            </a:r>
            <a:r>
              <a:rPr lang="zh-CN" altLang="en-US" sz="3200" dirty="0">
                <a:latin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</a:rPr>
              <a:t>, 7.</a:t>
            </a:r>
            <a:r>
              <a:rPr lang="zh-CN" altLang="en-US" sz="3200" dirty="0">
                <a:latin typeface="Times New Roman" panose="02020603050405020304" pitchFamily="18" charset="0"/>
              </a:rPr>
              <a:t>28</a:t>
            </a:r>
            <a:r>
              <a:rPr lang="en-US" altLang="zh-CN" sz="3200" dirty="0">
                <a:latin typeface="Times New Roman" panose="02020603050405020304" pitchFamily="18" charset="0"/>
              </a:rPr>
              <a:t>, 7.4</a:t>
            </a:r>
            <a:r>
              <a:rPr lang="zh-CN" altLang="en-US" sz="3200" dirty="0">
                <a:latin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</a:rPr>
              <a:t>,7.</a:t>
            </a:r>
            <a:r>
              <a:rPr lang="zh-CN" altLang="en-US" sz="3200" dirty="0">
                <a:latin typeface="Times New Roman" panose="02020603050405020304" pitchFamily="18" charset="0"/>
              </a:rPr>
              <a:t>43,7.60, 7.69</a:t>
            </a:r>
            <a:endParaRPr lang="zh-CN" altLang="en-US" sz="3200" dirty="0">
              <a:latin typeface="Times New Roman" panose="02020603050405020304" pitchFamily="18" charset="0"/>
            </a:endParaRPr>
          </a:p>
          <a:p>
            <a:pPr>
              <a:buNone/>
            </a:pP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M7.3, M7.5, M7.6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851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851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charRg st="36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851">
                                            <p:txEl>
                                              <p:charRg st="36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851">
                                            <p:txEl>
                                              <p:charRg st="36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charRg st="45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851">
                                            <p:txEl>
                                              <p:charRg st="45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851">
                                            <p:txEl>
                                              <p:charRg st="45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charRg st="100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8851">
                                            <p:txEl>
                                              <p:charRg st="100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8851">
                                            <p:txEl>
                                              <p:charRg st="100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/>
      <p:bldP spid="78851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Rectangle 5"/>
          <p:cNvSpPr/>
          <p:nvPr/>
        </p:nvSpPr>
        <p:spPr>
          <a:xfrm>
            <a:off x="4953000" y="2819400"/>
            <a:ext cx="2271713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altLang="zh-CN" sz="3600" b="1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THANKS</a:t>
            </a:r>
            <a:endParaRPr lang="en-US" altLang="zh-CN" sz="3600" b="1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7" name="内容占位符 11266"/>
          <p:cNvSpPr>
            <a:spLocks noGrp="1"/>
          </p:cNvSpPr>
          <p:nvPr>
            <p:ph idx="1"/>
          </p:nvPr>
        </p:nvSpPr>
        <p:spPr>
          <a:xfrm>
            <a:off x="1055688" y="1270000"/>
            <a:ext cx="7285037" cy="4114800"/>
          </a:xfrm>
          <a:ln/>
        </p:spPr>
        <p:txBody>
          <a:bodyPr wrap="square" lIns="91440" tIns="45720" rIns="91440" bIns="45720" anchor="t"/>
          <a:p>
            <a:r>
              <a:rPr lang="en-US" altLang="zh-CN" sz="3200" dirty="0">
                <a:latin typeface="Times New Roman" panose="02020603050405020304" pitchFamily="18" charset="0"/>
              </a:rPr>
              <a:t>The frequencies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2" charset="2"/>
              </a:rPr>
              <a:t></a:t>
            </a:r>
            <a:r>
              <a:rPr lang="en-US" altLang="zh-CN" sz="3200" baseline="-25000" dirty="0">
                <a:latin typeface="Times New Roman" panose="02020603050405020304" pitchFamily="18" charset="0"/>
                <a:sym typeface="Symbol" panose="05050102010706020507" pitchFamily="2" charset="2"/>
              </a:rPr>
              <a:t>c</a:t>
            </a:r>
            <a:r>
              <a:rPr lang="en-US" altLang="zh-CN" sz="3200" dirty="0">
                <a:latin typeface="Times New Roman" panose="02020603050405020304" pitchFamily="18" charset="0"/>
              </a:rPr>
              <a:t>,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2" charset="2"/>
              </a:rPr>
              <a:t></a:t>
            </a:r>
            <a:r>
              <a:rPr lang="en-US" altLang="zh-CN" sz="3200" baseline="-25000" dirty="0">
                <a:latin typeface="Times New Roman" panose="02020603050405020304" pitchFamily="18" charset="0"/>
                <a:sym typeface="Symbol" panose="05050102010706020507" pitchFamily="2" charset="2"/>
              </a:rPr>
              <a:t>c1</a:t>
            </a:r>
            <a:r>
              <a:rPr lang="en-US" altLang="zh-CN" sz="3200" dirty="0">
                <a:latin typeface="Times New Roman" panose="02020603050405020304" pitchFamily="18" charset="0"/>
              </a:rPr>
              <a:t>, and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2" charset="2"/>
              </a:rPr>
              <a:t></a:t>
            </a:r>
            <a:r>
              <a:rPr lang="en-US" altLang="zh-CN" sz="3200" baseline="-25000" dirty="0">
                <a:latin typeface="Times New Roman" panose="02020603050405020304" pitchFamily="18" charset="0"/>
                <a:sym typeface="Symbol" panose="05050102010706020507" pitchFamily="2" charset="2"/>
              </a:rPr>
              <a:t>c2</a:t>
            </a:r>
            <a:r>
              <a:rPr lang="en-US" altLang="zh-CN" sz="3200" dirty="0">
                <a:latin typeface="Times New Roman" panose="02020603050405020304" pitchFamily="18" charset="0"/>
              </a:rPr>
              <a:t> are called the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cutoff frequencies</a:t>
            </a:r>
            <a:r>
              <a:rPr lang="en-US" altLang="zh-CN" sz="3200" dirty="0">
                <a:latin typeface="Times New Roman" panose="02020603050405020304" pitchFamily="18" charset="0"/>
              </a:rPr>
              <a:t>.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An ideal filter has a magnitude response equal to 1 in the passband and 0 in the stopband, and has a 0 phase everywhere.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9458" name="标题 9217"/>
          <p:cNvSpPr>
            <a:spLocks noGrp="1"/>
          </p:cNvSpPr>
          <p:nvPr>
            <p:ph type="title"/>
          </p:nvPr>
        </p:nvSpPr>
        <p:spPr>
          <a:xfrm>
            <a:off x="334963" y="-98425"/>
            <a:ext cx="9837737" cy="1311275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7.1.1 Digital Filters with Ideal Magnitude Responses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charRg st="0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68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charRg st="68" end="1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1" name="内容占位符 12290"/>
          <p:cNvSpPr>
            <a:spLocks noGrp="1"/>
          </p:cNvSpPr>
          <p:nvPr>
            <p:ph idx="1"/>
          </p:nvPr>
        </p:nvSpPr>
        <p:spPr>
          <a:xfrm>
            <a:off x="304800" y="1219200"/>
            <a:ext cx="8253413" cy="4906963"/>
          </a:xfrm>
          <a:ln/>
        </p:spPr>
        <p:txBody>
          <a:bodyPr wrap="square" lIns="91440" tIns="45720" rIns="91440" bIns="45720" anchor="t"/>
          <a:p>
            <a:pPr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Earlier in the course we derived the inverse DTFT of the frequency response  H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LP</a:t>
            </a:r>
            <a:r>
              <a:rPr lang="en-US" altLang="zh-CN" sz="3200" dirty="0">
                <a:latin typeface="Times New Roman" panose="02020603050405020304" pitchFamily="18" charset="0"/>
              </a:rPr>
              <a:t>(e</a:t>
            </a:r>
            <a:r>
              <a:rPr lang="en-US" altLang="zh-CN" sz="3200" baseline="30000" dirty="0">
                <a:latin typeface="Times New Roman" panose="02020603050405020304" pitchFamily="18" charset="0"/>
              </a:rPr>
              <a:t>j</a:t>
            </a:r>
            <a:r>
              <a:rPr lang="en-US" altLang="zh-CN" sz="3200" baseline="30000" dirty="0">
                <a:latin typeface="Times New Roman" panose="02020603050405020304" pitchFamily="18" charset="0"/>
                <a:sym typeface="Symbol" panose="05050102010706020507" pitchFamily="2" charset="2"/>
              </a:rPr>
              <a:t>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2" charset="2"/>
              </a:rPr>
              <a:t>)</a:t>
            </a:r>
            <a:r>
              <a:rPr lang="en-US" altLang="zh-CN" sz="3200" dirty="0">
                <a:latin typeface="Times New Roman" panose="02020603050405020304" pitchFamily="18" charset="0"/>
              </a:rPr>
              <a:t>of the ideal lowpass filter: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        h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LP</a:t>
            </a:r>
            <a:r>
              <a:rPr lang="en-US" altLang="zh-CN" sz="3200" dirty="0">
                <a:latin typeface="Times New Roman" panose="02020603050405020304" pitchFamily="18" charset="0"/>
              </a:rPr>
              <a:t>[n]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2" charset="2"/>
              </a:rPr>
              <a:t>=sin(</a:t>
            </a:r>
            <a:r>
              <a:rPr lang="en-US" altLang="zh-CN" sz="3200" baseline="-25000" dirty="0">
                <a:latin typeface="Times New Roman" panose="02020603050405020304" pitchFamily="18" charset="0"/>
                <a:sym typeface="Symbol" panose="05050102010706020507" pitchFamily="2" charset="2"/>
              </a:rPr>
              <a:t>c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2" charset="2"/>
              </a:rPr>
              <a:t>n)/(n),   -  &lt;n&lt; 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We have also shown that the above impulse response is not absolutely summable, and hence, the corresponding transfer function is not BIBO stable.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0482" name="标题 9217"/>
          <p:cNvSpPr>
            <a:spLocks noGrp="1"/>
          </p:cNvSpPr>
          <p:nvPr>
            <p:ph type="title"/>
          </p:nvPr>
        </p:nvSpPr>
        <p:spPr>
          <a:xfrm>
            <a:off x="334963" y="-98425"/>
            <a:ext cx="9837737" cy="1311275"/>
          </a:xfrm>
          <a:ln/>
        </p:spPr>
        <p:txBody>
          <a:bodyPr wrap="square" lIns="91440" tIns="45720" rIns="91440" bIns="45720" anchor="ctr"/>
          <a:p>
            <a:r>
              <a:rPr lang="en-US" altLang="zh-CN" i="1" dirty="0">
                <a:latin typeface="Times New Roman" panose="02020603050405020304" pitchFamily="18" charset="0"/>
              </a:rPr>
              <a:t>7.1.1 Digital Filters with Ideal Magnitude Responses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charRg st="0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114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charRg st="114" end="1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152" end="2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charRg st="152" end="2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16752</Words>
  <Application>WPS 演示</Application>
  <PresentationFormat>宽屏</PresentationFormat>
  <Paragraphs>624</Paragraphs>
  <Slides>75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80</vt:i4>
      </vt:variant>
      <vt:variant>
        <vt:lpstr>幻灯片标题</vt:lpstr>
      </vt:variant>
      <vt:variant>
        <vt:i4>75</vt:i4>
      </vt:variant>
    </vt:vector>
  </HeadingPairs>
  <TitlesOfParts>
    <vt:vector size="174" baseType="lpstr">
      <vt:lpstr>Arial</vt:lpstr>
      <vt:lpstr>宋体</vt:lpstr>
      <vt:lpstr>Wingdings</vt:lpstr>
      <vt:lpstr>楷体_GB2312</vt:lpstr>
      <vt:lpstr>新宋体</vt:lpstr>
      <vt:lpstr>Times New Roman</vt:lpstr>
      <vt:lpstr>黑体</vt:lpstr>
      <vt:lpstr>Arial Black</vt:lpstr>
      <vt:lpstr>微软雅黑</vt:lpstr>
      <vt:lpstr>Symbol</vt:lpstr>
      <vt:lpstr>Gungsuh</vt:lpstr>
      <vt:lpstr>Malgun Gothic</vt:lpstr>
      <vt:lpstr>Gulim</vt:lpstr>
      <vt:lpstr>Microsoft Sans Serif</vt:lpstr>
      <vt:lpstr>Tahoma</vt:lpstr>
      <vt:lpstr>Times</vt:lpstr>
      <vt:lpstr>CG Times</vt:lpstr>
      <vt:lpstr>Arial Unicode MS</vt:lpstr>
      <vt:lpstr>默认设计模板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Skipper</cp:lastModifiedBy>
  <cp:revision>97</cp:revision>
  <cp:lastPrinted>2113-01-01T00:00:00Z</cp:lastPrinted>
  <dcterms:created xsi:type="dcterms:W3CDTF">2016-01-09T14:47:00Z</dcterms:created>
  <dcterms:modified xsi:type="dcterms:W3CDTF">2019-04-29T15:07:32Z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2052-11.1.0.8661</vt:lpwstr>
  </property>
</Properties>
</file>