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80"/>
  </p:handoutMasterIdLst>
  <p:sldIdLst>
    <p:sldId id="1040" r:id="rId3"/>
    <p:sldId id="1079" r:id="rId4"/>
    <p:sldId id="1083" r:id="rId6"/>
    <p:sldId id="1084" r:id="rId7"/>
    <p:sldId id="1085" r:id="rId8"/>
    <p:sldId id="1086" r:id="rId9"/>
    <p:sldId id="1087" r:id="rId10"/>
    <p:sldId id="1088" r:id="rId11"/>
    <p:sldId id="1089" r:id="rId12"/>
    <p:sldId id="1090" r:id="rId13"/>
    <p:sldId id="1091" r:id="rId14"/>
    <p:sldId id="1092" r:id="rId15"/>
    <p:sldId id="1093" r:id="rId16"/>
    <p:sldId id="1094" r:id="rId17"/>
    <p:sldId id="1095" r:id="rId18"/>
    <p:sldId id="1096" r:id="rId19"/>
    <p:sldId id="1097" r:id="rId20"/>
    <p:sldId id="1098" r:id="rId21"/>
    <p:sldId id="1099" r:id="rId22"/>
    <p:sldId id="1100" r:id="rId23"/>
    <p:sldId id="1101" r:id="rId24"/>
    <p:sldId id="1102" r:id="rId25"/>
    <p:sldId id="1103" r:id="rId26"/>
    <p:sldId id="1104" r:id="rId27"/>
    <p:sldId id="1105" r:id="rId28"/>
    <p:sldId id="1106" r:id="rId29"/>
    <p:sldId id="1107" r:id="rId30"/>
    <p:sldId id="1108" r:id="rId31"/>
    <p:sldId id="1109" r:id="rId32"/>
    <p:sldId id="1110" r:id="rId33"/>
    <p:sldId id="1111" r:id="rId34"/>
    <p:sldId id="1112" r:id="rId35"/>
    <p:sldId id="1113" r:id="rId36"/>
    <p:sldId id="1114" r:id="rId37"/>
    <p:sldId id="1115" r:id="rId38"/>
    <p:sldId id="1116" r:id="rId39"/>
    <p:sldId id="1117" r:id="rId40"/>
    <p:sldId id="1118" r:id="rId41"/>
    <p:sldId id="1119" r:id="rId42"/>
    <p:sldId id="1120" r:id="rId43"/>
    <p:sldId id="1121" r:id="rId44"/>
    <p:sldId id="1122" r:id="rId45"/>
    <p:sldId id="1123" r:id="rId46"/>
    <p:sldId id="1124" r:id="rId47"/>
    <p:sldId id="1125" r:id="rId48"/>
    <p:sldId id="1126" r:id="rId49"/>
    <p:sldId id="1127" r:id="rId50"/>
    <p:sldId id="1128" r:id="rId51"/>
    <p:sldId id="1129" r:id="rId52"/>
    <p:sldId id="1130" r:id="rId53"/>
    <p:sldId id="1131" r:id="rId54"/>
    <p:sldId id="1132" r:id="rId55"/>
    <p:sldId id="1133" r:id="rId56"/>
    <p:sldId id="1134" r:id="rId57"/>
    <p:sldId id="1135" r:id="rId58"/>
    <p:sldId id="1136" r:id="rId59"/>
    <p:sldId id="1137" r:id="rId60"/>
    <p:sldId id="1138" r:id="rId61"/>
    <p:sldId id="1139" r:id="rId62"/>
    <p:sldId id="1140" r:id="rId63"/>
    <p:sldId id="1141" r:id="rId64"/>
    <p:sldId id="1142" r:id="rId65"/>
    <p:sldId id="1143" r:id="rId66"/>
    <p:sldId id="1144" r:id="rId67"/>
    <p:sldId id="1145" r:id="rId68"/>
    <p:sldId id="1146" r:id="rId69"/>
    <p:sldId id="1147" r:id="rId70"/>
    <p:sldId id="1148" r:id="rId71"/>
    <p:sldId id="1149" r:id="rId72"/>
    <p:sldId id="1150" r:id="rId73"/>
    <p:sldId id="1151" r:id="rId74"/>
    <p:sldId id="1152" r:id="rId75"/>
    <p:sldId id="1153" r:id="rId76"/>
    <p:sldId id="1154" r:id="rId77"/>
    <p:sldId id="1155" r:id="rId78"/>
    <p:sldId id="1156" r:id="rId79"/>
  </p:sldIdLst>
  <p:sldSz cx="12192000" cy="6858000"/>
  <p:notesSz cx="9942830" cy="676148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00"/>
    <a:srgbClr val="3366CC"/>
    <a:srgbClr val="00BCFF"/>
    <a:srgbClr val="FF9966"/>
    <a:srgbClr val="FFCC66"/>
    <a:srgbClr val="CC3300"/>
    <a:srgbClr val="9E228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p:restoredTop sz="95246"/>
  </p:normalViewPr>
  <p:slideViewPr>
    <p:cSldViewPr showGuides="1">
      <p:cViewPr varScale="1">
        <p:scale>
          <a:sx n="49" d="100"/>
          <a:sy n="49" d="100"/>
        </p:scale>
        <p:origin x="66" y="528"/>
      </p:cViewPr>
      <p:guideLst>
        <p:guide orient="horz" pos="2108"/>
        <p:guide pos="3840"/>
      </p:guideLst>
    </p:cSldViewPr>
  </p:slideViewPr>
  <p:outlineViewPr>
    <p:cViewPr>
      <p:scale>
        <a:sx n="33" d="100"/>
        <a:sy n="33" d="100"/>
      </p:scale>
      <p:origin x="0" y="-13566"/>
    </p:cViewPr>
  </p:outlineViewPr>
  <p:notesTextViewPr>
    <p:cViewPr>
      <p:scale>
        <a:sx n="100" d="100"/>
        <a:sy n="100" d="100"/>
      </p:scale>
      <p:origin x="0" y="0"/>
    </p:cViewPr>
  </p:notesTextViewPr>
  <p:sorterViewPr showFormatting="0">
    <p:cViewPr>
      <p:scale>
        <a:sx n="66" d="100"/>
        <a:sy n="66" d="100"/>
      </p:scale>
      <p:origin x="0" y="333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32.wmf"/><Relationship Id="rId8" Type="http://schemas.openxmlformats.org/officeDocument/2006/relationships/image" Target="../media/image31.wmf"/><Relationship Id="rId7" Type="http://schemas.openxmlformats.org/officeDocument/2006/relationships/image" Target="../media/image30.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48.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6.vml.rels><?xml version="1.0" encoding="UTF-8" standalone="yes"?>
<Relationships xmlns="http://schemas.openxmlformats.org/package/2006/relationships"><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43.vml.rels><?xml version="1.0" encoding="UTF-8" standalone="yes"?>
<Relationships xmlns="http://schemas.openxmlformats.org/package/2006/relationships"><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46.vml.rels><?xml version="1.0" encoding="UTF-8" standalone="yes"?>
<Relationships xmlns="http://schemas.openxmlformats.org/package/2006/relationships"><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47.vml.rels><?xml version="1.0" encoding="UTF-8" standalone="yes"?>
<Relationships xmlns="http://schemas.openxmlformats.org/package/2006/relationships"><Relationship Id="rId5" Type="http://schemas.openxmlformats.org/officeDocument/2006/relationships/image" Target="../media/image102.wmf"/><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0.vml.rels><?xml version="1.0" encoding="UTF-8" standalone="yes"?>
<Relationships xmlns="http://schemas.openxmlformats.org/package/2006/relationships"><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51.vml.rels><?xml version="1.0" encoding="UTF-8" standalone="yes"?>
<Relationships xmlns="http://schemas.openxmlformats.org/package/2006/relationships"><Relationship Id="rId5" Type="http://schemas.openxmlformats.org/officeDocument/2006/relationships/image" Target="../media/image113.wmf"/><Relationship Id="rId4" Type="http://schemas.openxmlformats.org/officeDocument/2006/relationships/image" Target="../media/image112.wmf"/><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52.vml.rels><?xml version="1.0" encoding="UTF-8" standalone="yes"?>
<Relationships xmlns="http://schemas.openxmlformats.org/package/2006/relationships"><Relationship Id="rId7" Type="http://schemas.openxmlformats.org/officeDocument/2006/relationships/image" Target="../media/image122.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54.vml.rels><?xml version="1.0" encoding="UTF-8" standalone="yes"?>
<Relationships xmlns="http://schemas.openxmlformats.org/package/2006/relationships"><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55.vml.rels><?xml version="1.0" encoding="UTF-8" standalone="yes"?>
<Relationships xmlns="http://schemas.openxmlformats.org/package/2006/relationships"><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4308475" cy="33813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dt" sz="quarter" idx="1"/>
          </p:nvPr>
        </p:nvSpPr>
        <p:spPr bwMode="auto">
          <a:xfrm>
            <a:off x="5632450" y="0"/>
            <a:ext cx="4308475" cy="33813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solidFill>
                  <a:schemeClr val="tx1"/>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Grp="1" noChangeArrowheads="1"/>
          </p:cNvSpPr>
          <p:nvPr>
            <p:ph type="ftr" sz="quarter" idx="2"/>
          </p:nvPr>
        </p:nvSpPr>
        <p:spPr bwMode="auto">
          <a:xfrm>
            <a:off x="0" y="6421438"/>
            <a:ext cx="4308475" cy="33813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5" name="Rectangle 5"/>
          <p:cNvSpPr>
            <a:spLocks noGrp="1" noChangeArrowheads="1"/>
          </p:cNvSpPr>
          <p:nvPr>
            <p:ph type="sldNum" sz="quarter" idx="3"/>
          </p:nvPr>
        </p:nvSpPr>
        <p:spPr bwMode="auto">
          <a:xfrm>
            <a:off x="5632450" y="6421438"/>
            <a:ext cx="4308475" cy="338138"/>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AEEF497-0075-4BDF-B3D0-0808A0CA3882}"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8610" name="Rectangle 2"/>
          <p:cNvSpPr>
            <a:spLocks noGrp="1" noChangeArrowheads="1"/>
          </p:cNvSpPr>
          <p:nvPr>
            <p:ph type="hdr" sz="quarter"/>
          </p:nvPr>
        </p:nvSpPr>
        <p:spPr bwMode="auto">
          <a:xfrm>
            <a:off x="0" y="0"/>
            <a:ext cx="4308475" cy="33813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11" name="Rectangle 3"/>
          <p:cNvSpPr>
            <a:spLocks noGrp="1" noChangeArrowheads="1"/>
          </p:cNvSpPr>
          <p:nvPr>
            <p:ph type="dt" idx="1"/>
          </p:nvPr>
        </p:nvSpPr>
        <p:spPr bwMode="auto">
          <a:xfrm>
            <a:off x="5632450" y="0"/>
            <a:ext cx="4308475" cy="33813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solidFill>
                  <a:schemeClr val="tx1"/>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4" name="Rectangle 4"/>
          <p:cNvSpPr>
            <a:spLocks noGrp="1" noRot="1" noChangeAspect="1" noTextEdit="1"/>
          </p:cNvSpPr>
          <p:nvPr>
            <p:ph type="sldImg"/>
          </p:nvPr>
        </p:nvSpPr>
        <p:spPr>
          <a:xfrm>
            <a:off x="2719388" y="508000"/>
            <a:ext cx="4503737" cy="2533650"/>
          </a:xfrm>
          <a:prstGeom prst="rect">
            <a:avLst/>
          </a:prstGeom>
          <a:noFill/>
          <a:ln w="9525" cap="flat" cmpd="sng">
            <a:solidFill>
              <a:srgbClr val="000000"/>
            </a:solidFill>
            <a:prstDash val="solid"/>
            <a:miter/>
            <a:headEnd type="none" w="med" len="med"/>
            <a:tailEnd type="none" w="med" len="med"/>
          </a:ln>
        </p:spPr>
      </p:sp>
      <p:sp>
        <p:nvSpPr>
          <p:cNvPr id="68613" name="Rectangle 5"/>
          <p:cNvSpPr>
            <a:spLocks noGrp="1" noChangeArrowheads="1"/>
          </p:cNvSpPr>
          <p:nvPr>
            <p:ph type="body" sz="quarter" idx="3"/>
          </p:nvPr>
        </p:nvSpPr>
        <p:spPr bwMode="auto">
          <a:xfrm>
            <a:off x="993775" y="3211513"/>
            <a:ext cx="7954963" cy="3043238"/>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14" name="Rectangle 6"/>
          <p:cNvSpPr>
            <a:spLocks noGrp="1" noChangeArrowheads="1"/>
          </p:cNvSpPr>
          <p:nvPr>
            <p:ph type="ftr" sz="quarter" idx="4"/>
          </p:nvPr>
        </p:nvSpPr>
        <p:spPr bwMode="auto">
          <a:xfrm>
            <a:off x="0" y="6421438"/>
            <a:ext cx="4308475" cy="33813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15" name="Rectangle 7"/>
          <p:cNvSpPr>
            <a:spLocks noGrp="1" noChangeArrowheads="1"/>
          </p:cNvSpPr>
          <p:nvPr>
            <p:ph type="sldNum" sz="quarter" idx="5"/>
          </p:nvPr>
        </p:nvSpPr>
        <p:spPr bwMode="auto">
          <a:xfrm>
            <a:off x="5632450" y="6421438"/>
            <a:ext cx="4308475" cy="338138"/>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114C665-F1A1-4842-9F77-591C8A4F03AF}"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ChangeAspect="1" noTextEdit="1"/>
          </p:cNvSpPr>
          <p:nvPr>
            <p:ph type="sldImg"/>
          </p:nvPr>
        </p:nvSpPr>
        <p:spPr>
          <a:xfrm>
            <a:off x="2717800" y="506413"/>
            <a:ext cx="4506913" cy="2536825"/>
          </a:xfrm>
        </p:spPr>
      </p:sp>
      <p:sp>
        <p:nvSpPr>
          <p:cNvPr id="13314" name="备注占位符 2"/>
          <p:cNvSpPr>
            <a:spLocks noGrp="1"/>
          </p:cNvSpPr>
          <p:nvPr>
            <p:ph type="body"/>
          </p:nvPr>
        </p:nvSpPr>
        <p:spPr>
          <a:xfrm>
            <a:off x="993775" y="3211513"/>
            <a:ext cx="7954963" cy="3043237"/>
          </a:xfrm>
        </p:spPr>
        <p:txBody>
          <a:bodyPr wrap="square" lIns="91440" tIns="45720" rIns="91440" bIns="45720" anchor="t"/>
          <a:p>
            <a:pPr lvl="0"/>
            <a:endParaRPr lang="zh-CN" altLang="en-US" dirty="0"/>
          </a:p>
        </p:txBody>
      </p:sp>
      <p:sp>
        <p:nvSpPr>
          <p:cNvPr id="13315" name="灯片编号占位符 3"/>
          <p:cNvSpPr txBox="1">
            <a:spLocks noGrp="1"/>
          </p:cNvSpPr>
          <p:nvPr/>
        </p:nvSpPr>
        <p:spPr>
          <a:xfrm>
            <a:off x="5632450" y="6421438"/>
            <a:ext cx="4308475" cy="338137"/>
          </a:xfrm>
          <a:prstGeom prst="rect">
            <a:avLst/>
          </a:prstGeom>
          <a:noFill/>
          <a:ln w="9525">
            <a:noFill/>
          </a:ln>
        </p:spPr>
        <p:txBody>
          <a:bodyPr anchor="b"/>
          <a:p>
            <a:pPr lvl="0" indent="0" algn="r"/>
            <a:fld id="{9A0DB2DC-4C9A-4742-B13C-FB6460FD3503}" type="slidenum">
              <a:rPr lang="en-US" altLang="zh-CN" sz="1200" dirty="0">
                <a:solidFill>
                  <a:schemeClr val="tx1"/>
                </a:solidFill>
                <a:latin typeface="Arial" panose="020B0604020202020204" pitchFamily="34" charset="0"/>
              </a:rPr>
            </a:fld>
            <a:endParaRPr lang="en-US" altLang="zh-CN" sz="1200" dirty="0">
              <a:solidFill>
                <a:schemeClr val="tx1"/>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oleObject2.bin"/><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oleObject" Target="../embeddings/oleObject3.bin"/><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oleObject" Target="../embeddings/oleObject5.bin"/><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oleObject" Target="../embeddings/oleObject7.bin"/><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oleObject" Target="../embeddings/oleObject12.bin"/><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oleObject" Target="../embeddings/oleObject11.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oleObject" Target="../embeddings/oleObject14.bin"/><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oleObject" Target="../embeddings/oleObject13.bin"/><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1_标题幻灯片">
    <p:bg>
      <p:bgPr>
        <a:solidFill>
          <a:schemeClr val="bg1"/>
        </a:solidFill>
        <a:effectLst/>
      </p:bgPr>
    </p:bg>
    <p:spTree>
      <p:nvGrpSpPr>
        <p:cNvPr id="1" name=""/>
        <p:cNvGrpSpPr/>
        <p:nvPr/>
      </p:nvGrpSpPr>
      <p:grpSpPr>
        <a:xfrm>
          <a:off x="0" y="0"/>
          <a:ext cx="0" cy="0"/>
          <a:chOff x="0" y="0"/>
          <a:chExt cx="0" cy="0"/>
        </a:xfrm>
      </p:grpSpPr>
      <p:sp>
        <p:nvSpPr>
          <p:cNvPr id="19"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052" name="Text Box 12"/>
          <p:cNvSpPr txBox="1"/>
          <p:nvPr/>
        </p:nvSpPr>
        <p:spPr>
          <a:xfrm>
            <a:off x="609600" y="6429375"/>
            <a:ext cx="7213600" cy="366713"/>
          </a:xfrm>
          <a:prstGeom prst="rect">
            <a:avLst/>
          </a:prstGeom>
          <a:noFill/>
          <a:ln w="9525">
            <a:noFill/>
          </a:ln>
        </p:spPr>
        <p:txBody>
          <a:bodyPr anchor="t">
            <a:spAutoFit/>
          </a:bodyPr>
          <a:p>
            <a:pPr lvl="0" indent="0">
              <a:spcBef>
                <a:spcPct val="50000"/>
              </a:spcBef>
            </a:pPr>
            <a:r>
              <a:rPr lang="zh-CN" altLang="en-US" b="1" dirty="0">
                <a:solidFill>
                  <a:srgbClr val="969696"/>
                </a:solidFill>
                <a:latin typeface="Arial" panose="020B0604020202020204" pitchFamily="34" charset="0"/>
                <a:ea typeface="楷体_GB2312" pitchFamily="49" charset="-122"/>
              </a:rPr>
              <a:t>电子科技大学 宽带通信网络实验室</a:t>
            </a:r>
            <a:endParaRPr lang="zh-CN" altLang="en-US" b="1" dirty="0">
              <a:solidFill>
                <a:srgbClr val="969696"/>
              </a:solidFill>
              <a:latin typeface="Arial" panose="020B0604020202020204" pitchFamily="34" charset="0"/>
              <a:ea typeface="楷体_GB2312" pitchFamily="49" charset="-122"/>
            </a:endParaRPr>
          </a:p>
        </p:txBody>
      </p:sp>
      <p:sp>
        <p:nvSpPr>
          <p:cNvPr id="2053" name="Line 15"/>
          <p:cNvSpPr/>
          <p:nvPr/>
        </p:nvSpPr>
        <p:spPr>
          <a:xfrm>
            <a:off x="101600" y="1066800"/>
            <a:ext cx="9596438" cy="0"/>
          </a:xfrm>
          <a:prstGeom prst="line">
            <a:avLst/>
          </a:prstGeom>
          <a:ln w="50800" cap="flat" cmpd="sng">
            <a:solidFill>
              <a:schemeClr val="bg2"/>
            </a:solidFill>
            <a:prstDash val="solid"/>
            <a:round/>
            <a:headEnd type="none" w="med" len="med"/>
            <a:tailEnd type="none" w="med" len="med"/>
          </a:ln>
        </p:spPr>
      </p:sp>
      <p:sp>
        <p:nvSpPr>
          <p:cNvPr id="23" name="Text Box 16"/>
          <p:cNvSpPr txBox="1">
            <a:spLocks noChangeArrowheads="1"/>
          </p:cNvSpPr>
          <p:nvPr/>
        </p:nvSpPr>
        <p:spPr bwMode="auto">
          <a:xfrm>
            <a:off x="8229600" y="6415088"/>
            <a:ext cx="3860800" cy="366713"/>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528793D9-6125-499E-A4F7-EC206D59BA4C}"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354F0BCB-2100-450B-9832-2259EBE34039}" type="datetime1">
              <a:rPr kumimoji="0" lang="zh-CN" altLang="en-US"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2055" name="Object 1"/>
          <p:cNvGraphicFramePr>
            <a:graphicFrameLocks noChangeAspect="1"/>
          </p:cNvGraphicFramePr>
          <p:nvPr/>
        </p:nvGraphicFramePr>
        <p:xfrm>
          <a:off x="3289300" y="1828800"/>
          <a:ext cx="8878888" cy="4503738"/>
        </p:xfrm>
        <a:graphic>
          <a:graphicData uri="http://schemas.openxmlformats.org/presentationml/2006/ole">
            <mc:AlternateContent xmlns:mc="http://schemas.openxmlformats.org/markup-compatibility/2006">
              <mc:Choice xmlns:v="urn:schemas-microsoft-com:vml" Requires="v">
                <p:oleObj spid="_x0000_s3199" name="" r:id="rId2" imgW="5664200" imgH="3327400" progId="">
                  <p:embed/>
                </p:oleObj>
              </mc:Choice>
              <mc:Fallback>
                <p:oleObj name="" r:id="rId2" imgW="5664200" imgH="3327400" progId="">
                  <p:embed/>
                  <p:pic>
                    <p:nvPicPr>
                      <p:cNvPr id="0" name="图片 3198"/>
                      <p:cNvPicPr/>
                      <p:nvPr/>
                    </p:nvPicPr>
                    <p:blipFill>
                      <a:blip r:embed="rId3"/>
                      <a:stretch>
                        <a:fillRect/>
                      </a:stretch>
                    </p:blipFill>
                    <p:spPr>
                      <a:xfrm>
                        <a:off x="3289300" y="1828800"/>
                        <a:ext cx="8878888" cy="4503738"/>
                      </a:xfrm>
                      <a:prstGeom prst="rect">
                        <a:avLst/>
                      </a:prstGeom>
                      <a:noFill/>
                      <a:ln w="38100">
                        <a:noFill/>
                        <a:miter/>
                      </a:ln>
                    </p:spPr>
                  </p:pic>
                </p:oleObj>
              </mc:Fallback>
            </mc:AlternateContent>
          </a:graphicData>
        </a:graphic>
      </p:graphicFrame>
      <p:sp>
        <p:nvSpPr>
          <p:cNvPr id="25"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7" name="Text Box 12"/>
          <p:cNvSpPr txBox="1">
            <a:spLocks noChangeArrowheads="1"/>
          </p:cNvSpPr>
          <p:nvPr/>
        </p:nvSpPr>
        <p:spPr bwMode="auto">
          <a:xfrm>
            <a:off x="609600" y="6429375"/>
            <a:ext cx="7213600" cy="365125"/>
          </a:xfrm>
          <a:prstGeom prst="rect">
            <a:avLst/>
          </a:prstGeom>
          <a:noFill/>
          <a:ln w="9525">
            <a:noFill/>
            <a:miter lim="800000"/>
          </a:ln>
          <a:effectLst/>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rPr>
              <a:t>电子科技大学 通信与信息工程学院</a:t>
            </a:r>
            <a:endPar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2059" name="Picture 14" descr="未命名"/>
          <p:cNvPicPr>
            <a:picLocks noChangeAspect="1"/>
          </p:cNvPicPr>
          <p:nvPr/>
        </p:nvPicPr>
        <p:blipFill>
          <a:blip r:embed="rId4"/>
          <a:stretch>
            <a:fillRect/>
          </a:stretch>
        </p:blipFill>
        <p:spPr>
          <a:xfrm>
            <a:off x="10236200" y="346075"/>
            <a:ext cx="1758950" cy="1252538"/>
          </a:xfrm>
          <a:prstGeom prst="rect">
            <a:avLst/>
          </a:prstGeom>
          <a:noFill/>
          <a:ln w="9525">
            <a:noFill/>
          </a:ln>
        </p:spPr>
      </p:pic>
      <p:sp>
        <p:nvSpPr>
          <p:cNvPr id="2060" name="Line 15"/>
          <p:cNvSpPr/>
          <p:nvPr/>
        </p:nvSpPr>
        <p:spPr>
          <a:xfrm>
            <a:off x="407988" y="1066800"/>
            <a:ext cx="9953625" cy="0"/>
          </a:xfrm>
          <a:prstGeom prst="line">
            <a:avLst/>
          </a:prstGeom>
          <a:ln w="50800" cap="flat" cmpd="sng">
            <a:solidFill>
              <a:schemeClr val="bg2"/>
            </a:solidFill>
            <a:prstDash val="solid"/>
            <a:round/>
            <a:headEnd type="none" w="med" len="med"/>
            <a:tailEnd type="none" w="med" len="med"/>
          </a:ln>
        </p:spPr>
      </p:sp>
      <p:sp>
        <p:nvSpPr>
          <p:cNvPr id="30" name="Text Box 16"/>
          <p:cNvSpPr txBox="1">
            <a:spLocks noChangeArrowheads="1"/>
          </p:cNvSpPr>
          <p:nvPr/>
        </p:nvSpPr>
        <p:spPr bwMode="auto">
          <a:xfrm>
            <a:off x="8229600" y="6415088"/>
            <a:ext cx="3860800" cy="365125"/>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B55B82D6-CD0A-4815-B030-08121BCB1254}"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2062" name="Object 2"/>
          <p:cNvGraphicFramePr>
            <a:graphicFrameLocks noChangeAspect="1"/>
          </p:cNvGraphicFramePr>
          <p:nvPr/>
        </p:nvGraphicFramePr>
        <p:xfrm>
          <a:off x="2946400" y="1752600"/>
          <a:ext cx="8878888" cy="4503738"/>
        </p:xfrm>
        <a:graphic>
          <a:graphicData uri="http://schemas.openxmlformats.org/presentationml/2006/ole">
            <mc:AlternateContent xmlns:mc="http://schemas.openxmlformats.org/markup-compatibility/2006">
              <mc:Choice xmlns:v="urn:schemas-microsoft-com:vml" Requires="v">
                <p:oleObj spid="_x0000_s3198" name="" r:id="rId5" imgW="5664200" imgH="3327400" progId="">
                  <p:embed/>
                </p:oleObj>
              </mc:Choice>
              <mc:Fallback>
                <p:oleObj name="" r:id="rId5" imgW="5664200" imgH="3327400" progId="">
                  <p:embed/>
                  <p:pic>
                    <p:nvPicPr>
                      <p:cNvPr id="0" name="图片 3197"/>
                      <p:cNvPicPr/>
                      <p:nvPr/>
                    </p:nvPicPr>
                    <p:blipFill>
                      <a:blip r:embed="rId3"/>
                      <a:stretch>
                        <a:fillRect/>
                      </a:stretch>
                    </p:blipFill>
                    <p:spPr>
                      <a:xfrm>
                        <a:off x="2946400" y="1752600"/>
                        <a:ext cx="8878888" cy="4503738"/>
                      </a:xfrm>
                      <a:prstGeom prst="rect">
                        <a:avLst/>
                      </a:prstGeom>
                      <a:noFill/>
                      <a:ln w="38100">
                        <a:noFill/>
                        <a:miter/>
                      </a:ln>
                    </p:spPr>
                  </p:pic>
                </p:oleObj>
              </mc:Fallback>
            </mc:AlternateContent>
          </a:graphicData>
        </a:graphic>
      </p:graphicFrame>
      <p:pic>
        <p:nvPicPr>
          <p:cNvPr id="2063" name="Picture 85"/>
          <p:cNvPicPr>
            <a:picLocks noChangeAspect="1"/>
          </p:cNvPicPr>
          <p:nvPr userDrawn="1"/>
        </p:nvPicPr>
        <p:blipFill>
          <a:blip r:embed="rId6"/>
          <a:stretch>
            <a:fillRect/>
          </a:stretch>
        </p:blipFill>
        <p:spPr>
          <a:xfrm>
            <a:off x="3503613" y="1628775"/>
            <a:ext cx="8689975" cy="4679950"/>
          </a:xfrm>
          <a:prstGeom prst="rect">
            <a:avLst/>
          </a:prstGeom>
          <a:noFill/>
          <a:ln w="9525">
            <a:noFill/>
          </a:ln>
        </p:spPr>
      </p:pic>
      <p:sp>
        <p:nvSpPr>
          <p:cNvPr id="33" name="Freeform 94"/>
          <p:cNvSpPr/>
          <p:nvPr/>
        </p:nvSpPr>
        <p:spPr bwMode="gray">
          <a:xfrm>
            <a:off x="0" y="0"/>
            <a:ext cx="3962400" cy="525780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4" name="标题占位符 6"/>
          <p:cNvSpPr/>
          <p:nvPr/>
        </p:nvSpPr>
        <p:spPr bwMode="auto">
          <a:xfrm>
            <a:off x="609600" y="2133600"/>
            <a:ext cx="10972800" cy="2590800"/>
          </a:xfrm>
          <a:prstGeom prst="rect">
            <a:avLst/>
          </a:prstGeom>
          <a:noFill/>
          <a:ln>
            <a:noFill/>
          </a:ln>
        </p:spPr>
        <p:txBody>
          <a:bodyPr anchor="ct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1" i="0" u="none" strike="noStrike" kern="1200" cap="none" spc="0" normalizeH="0" baseline="0" noProof="0" dirty="0">
              <a:ln>
                <a:noFill/>
              </a:ln>
              <a:solidFill>
                <a:srgbClr val="0070C0"/>
              </a:solidFill>
              <a:effectLst/>
              <a:uLnTx/>
              <a:uFillTx/>
              <a:latin typeface="Arial Black" panose="020B0A04020102020204" pitchFamily="34" charset="0"/>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9"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076" name="Text Box 12"/>
          <p:cNvSpPr txBox="1"/>
          <p:nvPr/>
        </p:nvSpPr>
        <p:spPr>
          <a:xfrm>
            <a:off x="609600" y="6429375"/>
            <a:ext cx="7213600" cy="366713"/>
          </a:xfrm>
          <a:prstGeom prst="rect">
            <a:avLst/>
          </a:prstGeom>
          <a:noFill/>
          <a:ln w="9525">
            <a:noFill/>
          </a:ln>
        </p:spPr>
        <p:txBody>
          <a:bodyPr anchor="t">
            <a:spAutoFit/>
          </a:bodyPr>
          <a:p>
            <a:pPr lvl="0" indent="0">
              <a:spcBef>
                <a:spcPct val="50000"/>
              </a:spcBef>
            </a:pPr>
            <a:r>
              <a:rPr lang="zh-CN" altLang="en-US" b="1" dirty="0">
                <a:solidFill>
                  <a:srgbClr val="969696"/>
                </a:solidFill>
                <a:latin typeface="Arial" panose="020B0604020202020204" pitchFamily="34" charset="0"/>
                <a:ea typeface="楷体_GB2312" pitchFamily="49" charset="-122"/>
              </a:rPr>
              <a:t>电子科技大学 宽带通信网络实验室</a:t>
            </a:r>
            <a:endParaRPr lang="zh-CN" altLang="en-US" b="1" dirty="0">
              <a:solidFill>
                <a:srgbClr val="969696"/>
              </a:solidFill>
              <a:latin typeface="Arial" panose="020B0604020202020204" pitchFamily="34" charset="0"/>
              <a:ea typeface="楷体_GB2312" pitchFamily="49" charset="-122"/>
            </a:endParaRPr>
          </a:p>
        </p:txBody>
      </p:sp>
      <p:sp>
        <p:nvSpPr>
          <p:cNvPr id="3077" name="Line 15"/>
          <p:cNvSpPr/>
          <p:nvPr/>
        </p:nvSpPr>
        <p:spPr>
          <a:xfrm>
            <a:off x="101600" y="1066800"/>
            <a:ext cx="9596438" cy="0"/>
          </a:xfrm>
          <a:prstGeom prst="line">
            <a:avLst/>
          </a:prstGeom>
          <a:ln w="50800" cap="flat" cmpd="sng">
            <a:solidFill>
              <a:schemeClr val="bg2"/>
            </a:solidFill>
            <a:prstDash val="solid"/>
            <a:round/>
            <a:headEnd type="none" w="med" len="med"/>
            <a:tailEnd type="none" w="med" len="med"/>
          </a:ln>
        </p:spPr>
      </p:sp>
      <p:sp>
        <p:nvSpPr>
          <p:cNvPr id="23" name="Text Box 16"/>
          <p:cNvSpPr txBox="1">
            <a:spLocks noChangeArrowheads="1"/>
          </p:cNvSpPr>
          <p:nvPr/>
        </p:nvSpPr>
        <p:spPr bwMode="auto">
          <a:xfrm>
            <a:off x="8229600" y="6415088"/>
            <a:ext cx="3860800" cy="366713"/>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5816B38F-DFE9-4F0B-AAE6-EF4CFC2E8F3C}"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A5014921-D7EC-4718-BAA2-1C788922359E}" type="datetime1">
              <a:rPr kumimoji="0" lang="zh-CN" altLang="en-US"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3079" name="Object 1"/>
          <p:cNvGraphicFramePr>
            <a:graphicFrameLocks noChangeAspect="1"/>
          </p:cNvGraphicFramePr>
          <p:nvPr/>
        </p:nvGraphicFramePr>
        <p:xfrm>
          <a:off x="3289300" y="1828800"/>
          <a:ext cx="8878888" cy="4503738"/>
        </p:xfrm>
        <a:graphic>
          <a:graphicData uri="http://schemas.openxmlformats.org/presentationml/2006/ole">
            <mc:AlternateContent xmlns:mc="http://schemas.openxmlformats.org/markup-compatibility/2006">
              <mc:Choice xmlns:v="urn:schemas-microsoft-com:vml" Requires="v">
                <p:oleObj spid="_x0000_s3202" name="" r:id="rId2" imgW="5664200" imgH="3327400" progId="">
                  <p:embed/>
                </p:oleObj>
              </mc:Choice>
              <mc:Fallback>
                <p:oleObj name="" r:id="rId2" imgW="5664200" imgH="3327400" progId="">
                  <p:embed/>
                  <p:pic>
                    <p:nvPicPr>
                      <p:cNvPr id="0" name="图片 3201"/>
                      <p:cNvPicPr/>
                      <p:nvPr/>
                    </p:nvPicPr>
                    <p:blipFill>
                      <a:blip r:embed="rId3"/>
                      <a:stretch>
                        <a:fillRect/>
                      </a:stretch>
                    </p:blipFill>
                    <p:spPr>
                      <a:xfrm>
                        <a:off x="3289300" y="1828800"/>
                        <a:ext cx="8878888" cy="4503738"/>
                      </a:xfrm>
                      <a:prstGeom prst="rect">
                        <a:avLst/>
                      </a:prstGeom>
                      <a:noFill/>
                      <a:ln w="38100">
                        <a:noFill/>
                        <a:miter/>
                      </a:ln>
                    </p:spPr>
                  </p:pic>
                </p:oleObj>
              </mc:Fallback>
            </mc:AlternateContent>
          </a:graphicData>
        </a:graphic>
      </p:graphicFrame>
      <p:sp>
        <p:nvSpPr>
          <p:cNvPr id="25"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7" name="Text Box 12"/>
          <p:cNvSpPr txBox="1">
            <a:spLocks noChangeArrowheads="1"/>
          </p:cNvSpPr>
          <p:nvPr/>
        </p:nvSpPr>
        <p:spPr bwMode="auto">
          <a:xfrm>
            <a:off x="609600" y="6429375"/>
            <a:ext cx="7213600" cy="365125"/>
          </a:xfrm>
          <a:prstGeom prst="rect">
            <a:avLst/>
          </a:prstGeom>
          <a:noFill/>
          <a:ln w="9525">
            <a:noFill/>
            <a:miter lim="800000"/>
          </a:ln>
          <a:effectLst/>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rPr>
              <a:t>电子科技大学 通信与信息工程学院</a:t>
            </a:r>
            <a:endPar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3083" name="Picture 14" descr="未命名"/>
          <p:cNvPicPr>
            <a:picLocks noChangeAspect="1"/>
          </p:cNvPicPr>
          <p:nvPr/>
        </p:nvPicPr>
        <p:blipFill>
          <a:blip r:embed="rId4"/>
          <a:stretch>
            <a:fillRect/>
          </a:stretch>
        </p:blipFill>
        <p:spPr>
          <a:xfrm>
            <a:off x="10236200" y="346075"/>
            <a:ext cx="1758950" cy="1252538"/>
          </a:xfrm>
          <a:prstGeom prst="rect">
            <a:avLst/>
          </a:prstGeom>
          <a:noFill/>
          <a:ln w="9525">
            <a:noFill/>
          </a:ln>
        </p:spPr>
      </p:pic>
      <p:sp>
        <p:nvSpPr>
          <p:cNvPr id="3084" name="Line 15"/>
          <p:cNvSpPr/>
          <p:nvPr/>
        </p:nvSpPr>
        <p:spPr>
          <a:xfrm>
            <a:off x="407988" y="1066800"/>
            <a:ext cx="9953625" cy="0"/>
          </a:xfrm>
          <a:prstGeom prst="line">
            <a:avLst/>
          </a:prstGeom>
          <a:ln w="50800" cap="flat" cmpd="sng">
            <a:solidFill>
              <a:schemeClr val="bg2"/>
            </a:solidFill>
            <a:prstDash val="solid"/>
            <a:round/>
            <a:headEnd type="none" w="med" len="med"/>
            <a:tailEnd type="none" w="med" len="med"/>
          </a:ln>
        </p:spPr>
      </p:sp>
      <p:sp>
        <p:nvSpPr>
          <p:cNvPr id="30" name="Text Box 16"/>
          <p:cNvSpPr txBox="1">
            <a:spLocks noChangeArrowheads="1"/>
          </p:cNvSpPr>
          <p:nvPr/>
        </p:nvSpPr>
        <p:spPr bwMode="auto">
          <a:xfrm>
            <a:off x="8229600" y="6415088"/>
            <a:ext cx="3860800" cy="365125"/>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00799F1B-710E-4F93-8C52-2CD6C2331B9E}"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3086" name="Object 2"/>
          <p:cNvGraphicFramePr>
            <a:graphicFrameLocks noChangeAspect="1"/>
          </p:cNvGraphicFramePr>
          <p:nvPr/>
        </p:nvGraphicFramePr>
        <p:xfrm>
          <a:off x="2946400" y="1752600"/>
          <a:ext cx="8878888" cy="4503738"/>
        </p:xfrm>
        <a:graphic>
          <a:graphicData uri="http://schemas.openxmlformats.org/presentationml/2006/ole">
            <mc:AlternateContent xmlns:mc="http://schemas.openxmlformats.org/markup-compatibility/2006">
              <mc:Choice xmlns:v="urn:schemas-microsoft-com:vml" Requires="v">
                <p:oleObj spid="_x0000_s3201" name="" r:id="rId5" imgW="5664200" imgH="3327400" progId="">
                  <p:embed/>
                </p:oleObj>
              </mc:Choice>
              <mc:Fallback>
                <p:oleObj name="" r:id="rId5" imgW="5664200" imgH="3327400" progId="">
                  <p:embed/>
                  <p:pic>
                    <p:nvPicPr>
                      <p:cNvPr id="0" name="图片 3200"/>
                      <p:cNvPicPr/>
                      <p:nvPr/>
                    </p:nvPicPr>
                    <p:blipFill>
                      <a:blip r:embed="rId3"/>
                      <a:stretch>
                        <a:fillRect/>
                      </a:stretch>
                    </p:blipFill>
                    <p:spPr>
                      <a:xfrm>
                        <a:off x="2946400" y="1752600"/>
                        <a:ext cx="8878888" cy="4503738"/>
                      </a:xfrm>
                      <a:prstGeom prst="rect">
                        <a:avLst/>
                      </a:prstGeom>
                      <a:noFill/>
                      <a:ln w="38100">
                        <a:noFill/>
                        <a:miter/>
                      </a:ln>
                    </p:spPr>
                  </p:pic>
                </p:oleObj>
              </mc:Fallback>
            </mc:AlternateContent>
          </a:graphicData>
        </a:graphic>
      </p:graphicFrame>
      <p:sp>
        <p:nvSpPr>
          <p:cNvPr id="2" name="标题 1"/>
          <p:cNvSpPr>
            <a:spLocks noGrp="1"/>
          </p:cNvSpPr>
          <p:nvPr>
            <p:ph type="ctrTitle"/>
          </p:nvPr>
        </p:nvSpPr>
        <p:spPr>
          <a:xfrm>
            <a:off x="914400" y="2130426"/>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32" name="Rectangle 18"/>
          <p:cNvSpPr>
            <a:spLocks noGrp="1" noChangeArrowheads="1"/>
          </p:cNvSpPr>
          <p:nvPr>
            <p:ph type="dt" sz="half" idx="2"/>
          </p:nvPr>
        </p:nvSpPr>
        <p:spPr>
          <a:xfrm>
            <a:off x="609600" y="6245225"/>
            <a:ext cx="2844800" cy="476250"/>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3" name="Rectangle 19"/>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34" name="Rectangle 20"/>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6A5AF458-3A40-4F16-A613-06B2EAC01155}" type="slidenum">
              <a:rPr kumimoji="0" lang="zh-CN" altLang="en-US" b="0" i="0" strike="noStrike" kern="1200" cap="none" spc="0" normalizeH="0" baseline="0" noProof="0">
                <a:solidFill>
                  <a:schemeClr val="bg1"/>
                </a:solidFill>
                <a:latin typeface="Arial" panose="020B0604020202020204" pitchFamily="34" charset="0"/>
                <a:ea typeface="宋体" panose="02010600030101010101" pitchFamily="2" charset="-122"/>
                <a:cs typeface="+mn-cs"/>
              </a:rPr>
            </a:fld>
            <a:endParaRPr kumimoji="0" lang="en-US"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solidFill>
          <a:schemeClr val="bg1"/>
        </a:solidFill>
        <a:effectLst/>
      </p:bgPr>
    </p:bg>
    <p:spTree>
      <p:nvGrpSpPr>
        <p:cNvPr id="1" name=""/>
        <p:cNvGrpSpPr/>
        <p:nvPr/>
      </p:nvGrpSpPr>
      <p:grpSpPr>
        <a:xfrm>
          <a:off x="0" y="0"/>
          <a:ext cx="0" cy="0"/>
          <a:chOff x="0" y="0"/>
          <a:chExt cx="0" cy="0"/>
        </a:xfrm>
      </p:grpSpPr>
      <p:sp>
        <p:nvSpPr>
          <p:cNvPr id="19"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4100" name="Text Box 12"/>
          <p:cNvSpPr txBox="1"/>
          <p:nvPr/>
        </p:nvSpPr>
        <p:spPr>
          <a:xfrm>
            <a:off x="609600" y="6429375"/>
            <a:ext cx="7213600" cy="366713"/>
          </a:xfrm>
          <a:prstGeom prst="rect">
            <a:avLst/>
          </a:prstGeom>
          <a:noFill/>
          <a:ln w="9525">
            <a:noFill/>
          </a:ln>
        </p:spPr>
        <p:txBody>
          <a:bodyPr anchor="t">
            <a:spAutoFit/>
          </a:bodyPr>
          <a:p>
            <a:pPr lvl="0" indent="0">
              <a:spcBef>
                <a:spcPct val="50000"/>
              </a:spcBef>
            </a:pPr>
            <a:r>
              <a:rPr lang="zh-CN" altLang="en-US" b="1" dirty="0">
                <a:solidFill>
                  <a:srgbClr val="969696"/>
                </a:solidFill>
                <a:latin typeface="Arial" panose="020B0604020202020204" pitchFamily="34" charset="0"/>
                <a:ea typeface="楷体_GB2312" pitchFamily="49" charset="-122"/>
              </a:rPr>
              <a:t>电子科技大学 宽带通信网络实验室</a:t>
            </a:r>
            <a:endParaRPr lang="zh-CN" altLang="en-US" b="1" dirty="0">
              <a:solidFill>
                <a:srgbClr val="969696"/>
              </a:solidFill>
              <a:latin typeface="Arial" panose="020B0604020202020204" pitchFamily="34" charset="0"/>
              <a:ea typeface="楷体_GB2312" pitchFamily="49" charset="-122"/>
            </a:endParaRPr>
          </a:p>
        </p:txBody>
      </p:sp>
      <p:sp>
        <p:nvSpPr>
          <p:cNvPr id="4101" name="Line 15"/>
          <p:cNvSpPr/>
          <p:nvPr/>
        </p:nvSpPr>
        <p:spPr>
          <a:xfrm>
            <a:off x="101600" y="1066800"/>
            <a:ext cx="9596438" cy="0"/>
          </a:xfrm>
          <a:prstGeom prst="line">
            <a:avLst/>
          </a:prstGeom>
          <a:ln w="50800" cap="flat" cmpd="sng">
            <a:solidFill>
              <a:schemeClr val="bg2"/>
            </a:solidFill>
            <a:prstDash val="solid"/>
            <a:round/>
            <a:headEnd type="none" w="med" len="med"/>
            <a:tailEnd type="none" w="med" len="med"/>
          </a:ln>
        </p:spPr>
      </p:sp>
      <p:sp>
        <p:nvSpPr>
          <p:cNvPr id="23" name="Text Box 16"/>
          <p:cNvSpPr txBox="1">
            <a:spLocks noChangeArrowheads="1"/>
          </p:cNvSpPr>
          <p:nvPr/>
        </p:nvSpPr>
        <p:spPr bwMode="auto">
          <a:xfrm>
            <a:off x="8229600" y="6415088"/>
            <a:ext cx="3860800" cy="366713"/>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6992F34F-FC07-42CF-B9A1-6379983FEC8F}"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7813B589-8DFA-4B34-9CED-2EB8570D3689}" type="datetime1">
              <a:rPr kumimoji="0" lang="zh-CN" altLang="en-US"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4103" name="Object 1"/>
          <p:cNvGraphicFramePr>
            <a:graphicFrameLocks noChangeAspect="1"/>
          </p:cNvGraphicFramePr>
          <p:nvPr/>
        </p:nvGraphicFramePr>
        <p:xfrm>
          <a:off x="3289300" y="1828800"/>
          <a:ext cx="8878888" cy="4503738"/>
        </p:xfrm>
        <a:graphic>
          <a:graphicData uri="http://schemas.openxmlformats.org/presentationml/2006/ole">
            <mc:AlternateContent xmlns:mc="http://schemas.openxmlformats.org/markup-compatibility/2006">
              <mc:Choice xmlns:v="urn:schemas-microsoft-com:vml" Requires="v">
                <p:oleObj spid="_x0000_s3206" name="" r:id="rId2" imgW="5664200" imgH="3327400" progId="">
                  <p:embed/>
                </p:oleObj>
              </mc:Choice>
              <mc:Fallback>
                <p:oleObj name="" r:id="rId2" imgW="5664200" imgH="3327400" progId="">
                  <p:embed/>
                  <p:pic>
                    <p:nvPicPr>
                      <p:cNvPr id="0" name="图片 3205"/>
                      <p:cNvPicPr/>
                      <p:nvPr/>
                    </p:nvPicPr>
                    <p:blipFill>
                      <a:blip r:embed="rId3"/>
                      <a:stretch>
                        <a:fillRect/>
                      </a:stretch>
                    </p:blipFill>
                    <p:spPr>
                      <a:xfrm>
                        <a:off x="3289300" y="1828800"/>
                        <a:ext cx="8878888" cy="4503738"/>
                      </a:xfrm>
                      <a:prstGeom prst="rect">
                        <a:avLst/>
                      </a:prstGeom>
                      <a:noFill/>
                      <a:ln w="38100">
                        <a:noFill/>
                        <a:miter/>
                      </a:ln>
                    </p:spPr>
                  </p:pic>
                </p:oleObj>
              </mc:Fallback>
            </mc:AlternateContent>
          </a:graphicData>
        </a:graphic>
      </p:graphicFrame>
      <p:sp>
        <p:nvSpPr>
          <p:cNvPr id="25"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7" name="Text Box 12"/>
          <p:cNvSpPr txBox="1">
            <a:spLocks noChangeArrowheads="1"/>
          </p:cNvSpPr>
          <p:nvPr/>
        </p:nvSpPr>
        <p:spPr bwMode="auto">
          <a:xfrm>
            <a:off x="609600" y="6429375"/>
            <a:ext cx="7213600" cy="365125"/>
          </a:xfrm>
          <a:prstGeom prst="rect">
            <a:avLst/>
          </a:prstGeom>
          <a:noFill/>
          <a:ln w="9525">
            <a:noFill/>
            <a:miter lim="800000"/>
          </a:ln>
          <a:effectLst/>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rPr>
              <a:t>电子科技大学 通信与信息工程学院</a:t>
            </a:r>
            <a:endPar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4107" name="Picture 14" descr="未命名"/>
          <p:cNvPicPr>
            <a:picLocks noChangeAspect="1"/>
          </p:cNvPicPr>
          <p:nvPr/>
        </p:nvPicPr>
        <p:blipFill>
          <a:blip r:embed="rId4"/>
          <a:stretch>
            <a:fillRect/>
          </a:stretch>
        </p:blipFill>
        <p:spPr>
          <a:xfrm>
            <a:off x="10236200" y="346075"/>
            <a:ext cx="1758950" cy="1252538"/>
          </a:xfrm>
          <a:prstGeom prst="rect">
            <a:avLst/>
          </a:prstGeom>
          <a:noFill/>
          <a:ln w="9525">
            <a:noFill/>
          </a:ln>
        </p:spPr>
      </p:pic>
      <p:sp>
        <p:nvSpPr>
          <p:cNvPr id="4108" name="Line 15"/>
          <p:cNvSpPr/>
          <p:nvPr/>
        </p:nvSpPr>
        <p:spPr>
          <a:xfrm>
            <a:off x="407988" y="1066800"/>
            <a:ext cx="9953625" cy="0"/>
          </a:xfrm>
          <a:prstGeom prst="line">
            <a:avLst/>
          </a:prstGeom>
          <a:ln w="50800" cap="flat" cmpd="sng">
            <a:solidFill>
              <a:schemeClr val="bg2"/>
            </a:solidFill>
            <a:prstDash val="solid"/>
            <a:round/>
            <a:headEnd type="none" w="med" len="med"/>
            <a:tailEnd type="none" w="med" len="med"/>
          </a:ln>
        </p:spPr>
      </p:sp>
      <p:sp>
        <p:nvSpPr>
          <p:cNvPr id="30" name="Text Box 16"/>
          <p:cNvSpPr txBox="1">
            <a:spLocks noChangeArrowheads="1"/>
          </p:cNvSpPr>
          <p:nvPr/>
        </p:nvSpPr>
        <p:spPr bwMode="auto">
          <a:xfrm>
            <a:off x="8229600" y="6415088"/>
            <a:ext cx="3860800" cy="365125"/>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BE1F0BDC-CBE4-4FEB-BA74-8D297AF47297}"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4110" name="Object 2"/>
          <p:cNvGraphicFramePr>
            <a:graphicFrameLocks noChangeAspect="1"/>
          </p:cNvGraphicFramePr>
          <p:nvPr/>
        </p:nvGraphicFramePr>
        <p:xfrm>
          <a:off x="2946400" y="1752600"/>
          <a:ext cx="8878888" cy="4503738"/>
        </p:xfrm>
        <a:graphic>
          <a:graphicData uri="http://schemas.openxmlformats.org/presentationml/2006/ole">
            <mc:AlternateContent xmlns:mc="http://schemas.openxmlformats.org/markup-compatibility/2006">
              <mc:Choice xmlns:v="urn:schemas-microsoft-com:vml" Requires="v">
                <p:oleObj spid="_x0000_s3204" name="" r:id="rId5" imgW="5664200" imgH="3327400" progId="">
                  <p:embed/>
                </p:oleObj>
              </mc:Choice>
              <mc:Fallback>
                <p:oleObj name="" r:id="rId5" imgW="5664200" imgH="3327400" progId="">
                  <p:embed/>
                  <p:pic>
                    <p:nvPicPr>
                      <p:cNvPr id="0" name="图片 3203"/>
                      <p:cNvPicPr/>
                      <p:nvPr/>
                    </p:nvPicPr>
                    <p:blipFill>
                      <a:blip r:embed="rId3"/>
                      <a:stretch>
                        <a:fillRect/>
                      </a:stretch>
                    </p:blipFill>
                    <p:spPr>
                      <a:xfrm>
                        <a:off x="2946400" y="1752600"/>
                        <a:ext cx="8878888" cy="4503738"/>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2" name="Rectangle 18"/>
          <p:cNvSpPr>
            <a:spLocks noGrp="1" noChangeArrowheads="1"/>
          </p:cNvSpPr>
          <p:nvPr>
            <p:ph type="dt" sz="half" idx="12"/>
          </p:nvPr>
        </p:nvSpPr>
        <p:spPr>
          <a:xfrm>
            <a:off x="609600" y="6245225"/>
            <a:ext cx="2844800" cy="476250"/>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3" name="Rectangle 19"/>
          <p:cNvSpPr>
            <a:spLocks noGrp="1" noChangeArrowheads="1"/>
          </p:cNvSpPr>
          <p:nvPr>
            <p:ph type="ftr" sz="quarter" idx="1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34" name="Rectangle 20"/>
          <p:cNvSpPr>
            <a:spLocks noGrp="1" noChangeArrowheads="1"/>
          </p:cNvSpPr>
          <p:nvPr>
            <p:ph type="sldNum" sz="quarter" idx="1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9D3F3EFC-FE05-45EE-A07E-4B5684E72CF5}" type="slidenum">
              <a:rPr kumimoji="0" lang="zh-CN" altLang="en-US" b="0" i="0" strike="noStrike" kern="1200" cap="none" spc="0" normalizeH="0" baseline="0" noProof="0">
                <a:solidFill>
                  <a:schemeClr val="bg1"/>
                </a:solidFill>
                <a:latin typeface="Arial" panose="020B0604020202020204" pitchFamily="34" charset="0"/>
                <a:ea typeface="宋体" panose="02010600030101010101" pitchFamily="2" charset="-122"/>
                <a:cs typeface="+mn-cs"/>
              </a:rPr>
            </a:fld>
            <a:endParaRPr kumimoji="0" lang="en-US"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19"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5124" name="Text Box 12"/>
          <p:cNvSpPr txBox="1"/>
          <p:nvPr/>
        </p:nvSpPr>
        <p:spPr>
          <a:xfrm>
            <a:off x="609600" y="6429375"/>
            <a:ext cx="7213600" cy="366713"/>
          </a:xfrm>
          <a:prstGeom prst="rect">
            <a:avLst/>
          </a:prstGeom>
          <a:noFill/>
          <a:ln w="9525">
            <a:noFill/>
          </a:ln>
        </p:spPr>
        <p:txBody>
          <a:bodyPr anchor="t">
            <a:spAutoFit/>
          </a:bodyPr>
          <a:p>
            <a:pPr lvl="0" indent="0">
              <a:spcBef>
                <a:spcPct val="50000"/>
              </a:spcBef>
            </a:pPr>
            <a:r>
              <a:rPr lang="zh-CN" altLang="en-US" b="1" dirty="0">
                <a:solidFill>
                  <a:srgbClr val="969696"/>
                </a:solidFill>
                <a:latin typeface="Arial" panose="020B0604020202020204" pitchFamily="34" charset="0"/>
                <a:ea typeface="楷体_GB2312" pitchFamily="49" charset="-122"/>
              </a:rPr>
              <a:t>电子科技大学 宽带通信网络实验室</a:t>
            </a:r>
            <a:endParaRPr lang="zh-CN" altLang="en-US" b="1" dirty="0">
              <a:solidFill>
                <a:srgbClr val="969696"/>
              </a:solidFill>
              <a:latin typeface="Arial" panose="020B0604020202020204" pitchFamily="34" charset="0"/>
              <a:ea typeface="楷体_GB2312" pitchFamily="49" charset="-122"/>
            </a:endParaRPr>
          </a:p>
        </p:txBody>
      </p:sp>
      <p:sp>
        <p:nvSpPr>
          <p:cNvPr id="5125" name="Line 15"/>
          <p:cNvSpPr/>
          <p:nvPr/>
        </p:nvSpPr>
        <p:spPr>
          <a:xfrm>
            <a:off x="101600" y="1066800"/>
            <a:ext cx="9596438" cy="0"/>
          </a:xfrm>
          <a:prstGeom prst="line">
            <a:avLst/>
          </a:prstGeom>
          <a:ln w="50800" cap="flat" cmpd="sng">
            <a:solidFill>
              <a:schemeClr val="bg2"/>
            </a:solidFill>
            <a:prstDash val="solid"/>
            <a:round/>
            <a:headEnd type="none" w="med" len="med"/>
            <a:tailEnd type="none" w="med" len="med"/>
          </a:ln>
        </p:spPr>
      </p:sp>
      <p:sp>
        <p:nvSpPr>
          <p:cNvPr id="23" name="Text Box 16"/>
          <p:cNvSpPr txBox="1">
            <a:spLocks noChangeArrowheads="1"/>
          </p:cNvSpPr>
          <p:nvPr/>
        </p:nvSpPr>
        <p:spPr bwMode="auto">
          <a:xfrm>
            <a:off x="8229600" y="6415088"/>
            <a:ext cx="3860800" cy="366713"/>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304EF373-356E-4E4B-883D-AB66C27AAD30}"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A913EB3D-656D-485C-B59D-C33EF13D4B4E}" type="datetime1">
              <a:rPr kumimoji="0" lang="zh-CN" altLang="en-US"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5127" name="Object 1"/>
          <p:cNvGraphicFramePr>
            <a:graphicFrameLocks noChangeAspect="1"/>
          </p:cNvGraphicFramePr>
          <p:nvPr/>
        </p:nvGraphicFramePr>
        <p:xfrm>
          <a:off x="3289300" y="1828800"/>
          <a:ext cx="8878888" cy="4503738"/>
        </p:xfrm>
        <a:graphic>
          <a:graphicData uri="http://schemas.openxmlformats.org/presentationml/2006/ole">
            <mc:AlternateContent xmlns:mc="http://schemas.openxmlformats.org/markup-compatibility/2006">
              <mc:Choice xmlns:v="urn:schemas-microsoft-com:vml" Requires="v">
                <p:oleObj spid="_x0000_s3205" name="" r:id="rId2" imgW="5664200" imgH="3327400" progId="">
                  <p:embed/>
                </p:oleObj>
              </mc:Choice>
              <mc:Fallback>
                <p:oleObj name="" r:id="rId2" imgW="5664200" imgH="3327400" progId="">
                  <p:embed/>
                  <p:pic>
                    <p:nvPicPr>
                      <p:cNvPr id="0" name="图片 3204"/>
                      <p:cNvPicPr/>
                      <p:nvPr/>
                    </p:nvPicPr>
                    <p:blipFill>
                      <a:blip r:embed="rId3"/>
                      <a:stretch>
                        <a:fillRect/>
                      </a:stretch>
                    </p:blipFill>
                    <p:spPr>
                      <a:xfrm>
                        <a:off x="3289300" y="1828800"/>
                        <a:ext cx="8878888" cy="4503738"/>
                      </a:xfrm>
                      <a:prstGeom prst="rect">
                        <a:avLst/>
                      </a:prstGeom>
                      <a:noFill/>
                      <a:ln w="38100">
                        <a:noFill/>
                        <a:miter/>
                      </a:ln>
                    </p:spPr>
                  </p:pic>
                </p:oleObj>
              </mc:Fallback>
            </mc:AlternateContent>
          </a:graphicData>
        </a:graphic>
      </p:graphicFrame>
      <p:sp>
        <p:nvSpPr>
          <p:cNvPr id="25"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7" name="Text Box 12"/>
          <p:cNvSpPr txBox="1">
            <a:spLocks noChangeArrowheads="1"/>
          </p:cNvSpPr>
          <p:nvPr/>
        </p:nvSpPr>
        <p:spPr bwMode="auto">
          <a:xfrm>
            <a:off x="609600" y="6429375"/>
            <a:ext cx="7213600" cy="365125"/>
          </a:xfrm>
          <a:prstGeom prst="rect">
            <a:avLst/>
          </a:prstGeom>
          <a:noFill/>
          <a:ln w="9525">
            <a:noFill/>
            <a:miter lim="800000"/>
          </a:ln>
          <a:effectLst/>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rPr>
              <a:t>电子科技大学 通信与信息工程学院</a:t>
            </a:r>
            <a:endPar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5131" name="Picture 14" descr="未命名"/>
          <p:cNvPicPr>
            <a:picLocks noChangeAspect="1"/>
          </p:cNvPicPr>
          <p:nvPr/>
        </p:nvPicPr>
        <p:blipFill>
          <a:blip r:embed="rId4"/>
          <a:stretch>
            <a:fillRect/>
          </a:stretch>
        </p:blipFill>
        <p:spPr>
          <a:xfrm>
            <a:off x="10236200" y="346075"/>
            <a:ext cx="1758950" cy="1252538"/>
          </a:xfrm>
          <a:prstGeom prst="rect">
            <a:avLst/>
          </a:prstGeom>
          <a:noFill/>
          <a:ln w="9525">
            <a:noFill/>
          </a:ln>
        </p:spPr>
      </p:pic>
      <p:sp>
        <p:nvSpPr>
          <p:cNvPr id="5132" name="Line 15"/>
          <p:cNvSpPr/>
          <p:nvPr/>
        </p:nvSpPr>
        <p:spPr>
          <a:xfrm>
            <a:off x="407988" y="1066800"/>
            <a:ext cx="9953625" cy="0"/>
          </a:xfrm>
          <a:prstGeom prst="line">
            <a:avLst/>
          </a:prstGeom>
          <a:ln w="50800" cap="flat" cmpd="sng">
            <a:solidFill>
              <a:schemeClr val="bg2"/>
            </a:solidFill>
            <a:prstDash val="solid"/>
            <a:round/>
            <a:headEnd type="none" w="med" len="med"/>
            <a:tailEnd type="none" w="med" len="med"/>
          </a:ln>
        </p:spPr>
      </p:sp>
      <p:sp>
        <p:nvSpPr>
          <p:cNvPr id="30" name="Text Box 16"/>
          <p:cNvSpPr txBox="1">
            <a:spLocks noChangeArrowheads="1"/>
          </p:cNvSpPr>
          <p:nvPr/>
        </p:nvSpPr>
        <p:spPr bwMode="auto">
          <a:xfrm>
            <a:off x="8229600" y="6415088"/>
            <a:ext cx="3860800" cy="365125"/>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29DE2E6A-1DCC-401A-B230-89ADF0EC8D6D}"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5134" name="Object 2"/>
          <p:cNvGraphicFramePr>
            <a:graphicFrameLocks noChangeAspect="1"/>
          </p:cNvGraphicFramePr>
          <p:nvPr/>
        </p:nvGraphicFramePr>
        <p:xfrm>
          <a:off x="2946400" y="1752600"/>
          <a:ext cx="8878888" cy="4503738"/>
        </p:xfrm>
        <a:graphic>
          <a:graphicData uri="http://schemas.openxmlformats.org/presentationml/2006/ole">
            <mc:AlternateContent xmlns:mc="http://schemas.openxmlformats.org/markup-compatibility/2006">
              <mc:Choice xmlns:v="urn:schemas-microsoft-com:vml" Requires="v">
                <p:oleObj spid="_x0000_s3203" name="" r:id="rId5" imgW="5664200" imgH="3327400" progId="">
                  <p:embed/>
                </p:oleObj>
              </mc:Choice>
              <mc:Fallback>
                <p:oleObj name="" r:id="rId5" imgW="5664200" imgH="3327400" progId="">
                  <p:embed/>
                  <p:pic>
                    <p:nvPicPr>
                      <p:cNvPr id="0" name="图片 3202"/>
                      <p:cNvPicPr/>
                      <p:nvPr/>
                    </p:nvPicPr>
                    <p:blipFill>
                      <a:blip r:embed="rId3"/>
                      <a:stretch>
                        <a:fillRect/>
                      </a:stretch>
                    </p:blipFill>
                    <p:spPr>
                      <a:xfrm>
                        <a:off x="2946400" y="1752600"/>
                        <a:ext cx="8878888" cy="4503738"/>
                      </a:xfrm>
                      <a:prstGeom prst="rect">
                        <a:avLst/>
                      </a:prstGeom>
                      <a:noFill/>
                      <a:ln w="38100">
                        <a:noFill/>
                        <a:miter/>
                      </a:ln>
                    </p:spPr>
                  </p:pic>
                </p:oleObj>
              </mc:Fallback>
            </mc:AlternateContent>
          </a:graphicData>
        </a:graphic>
      </p:graphicFrame>
      <p:sp>
        <p:nvSpPr>
          <p:cNvPr id="32" name="Rectangle 18"/>
          <p:cNvSpPr>
            <a:spLocks noGrp="1" noChangeArrowheads="1"/>
          </p:cNvSpPr>
          <p:nvPr>
            <p:ph type="dt" sz="half" idx="2"/>
          </p:nvPr>
        </p:nvSpPr>
        <p:spPr>
          <a:xfrm>
            <a:off x="609600" y="6245225"/>
            <a:ext cx="2844800" cy="476250"/>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3" name="Rectangle 19"/>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34" name="Rectangle 20"/>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E8B186E5-181F-4B98-A236-2C32812BF82A}" type="slidenum">
              <a:rPr kumimoji="0" lang="zh-CN" altLang="en-US" b="0" i="0" strike="noStrike" kern="1200" cap="none" spc="0" normalizeH="0" baseline="0" noProof="0">
                <a:solidFill>
                  <a:schemeClr val="bg1"/>
                </a:solidFill>
                <a:latin typeface="Arial" panose="020B0604020202020204" pitchFamily="34" charset="0"/>
                <a:ea typeface="宋体" panose="02010600030101010101" pitchFamily="2" charset="-122"/>
                <a:cs typeface="+mn-cs"/>
              </a:rPr>
            </a:fld>
            <a:endParaRPr kumimoji="0" lang="en-US"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showMasterSp="0">
  <p:cSld name="标题和内容">
    <p:bg>
      <p:bgPr>
        <a:solidFill>
          <a:schemeClr val="bg1"/>
        </a:solidFill>
        <a:effectLst/>
      </p:bgPr>
    </p:bg>
    <p:spTree>
      <p:nvGrpSpPr>
        <p:cNvPr id="1" name=""/>
        <p:cNvGrpSpPr/>
        <p:nvPr/>
      </p:nvGrpSpPr>
      <p:grpSpPr>
        <a:xfrm>
          <a:off x="0" y="0"/>
          <a:ext cx="0" cy="0"/>
          <a:chOff x="0" y="0"/>
          <a:chExt cx="0" cy="0"/>
        </a:xfrm>
      </p:grpSpPr>
      <p:sp>
        <p:nvSpPr>
          <p:cNvPr id="19"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6148" name="Text Box 12"/>
          <p:cNvSpPr txBox="1"/>
          <p:nvPr/>
        </p:nvSpPr>
        <p:spPr>
          <a:xfrm>
            <a:off x="609600" y="6429375"/>
            <a:ext cx="7213600" cy="366713"/>
          </a:xfrm>
          <a:prstGeom prst="rect">
            <a:avLst/>
          </a:prstGeom>
          <a:noFill/>
          <a:ln w="9525">
            <a:noFill/>
          </a:ln>
        </p:spPr>
        <p:txBody>
          <a:bodyPr anchor="t">
            <a:spAutoFit/>
          </a:bodyPr>
          <a:p>
            <a:pPr lvl="0" indent="0">
              <a:spcBef>
                <a:spcPct val="50000"/>
              </a:spcBef>
            </a:pPr>
            <a:r>
              <a:rPr lang="zh-CN" altLang="en-US" b="1" dirty="0">
                <a:solidFill>
                  <a:srgbClr val="969696"/>
                </a:solidFill>
                <a:latin typeface="Arial" panose="020B0604020202020204" pitchFamily="34" charset="0"/>
                <a:ea typeface="楷体_GB2312" pitchFamily="49" charset="-122"/>
              </a:rPr>
              <a:t>电子科技大学 宽带通信网络实验室</a:t>
            </a:r>
            <a:endParaRPr lang="zh-CN" altLang="en-US" b="1" dirty="0">
              <a:solidFill>
                <a:srgbClr val="969696"/>
              </a:solidFill>
              <a:latin typeface="Arial" panose="020B0604020202020204" pitchFamily="34" charset="0"/>
              <a:ea typeface="楷体_GB2312" pitchFamily="49" charset="-122"/>
            </a:endParaRPr>
          </a:p>
        </p:txBody>
      </p:sp>
      <p:sp>
        <p:nvSpPr>
          <p:cNvPr id="6149" name="Line 15"/>
          <p:cNvSpPr/>
          <p:nvPr/>
        </p:nvSpPr>
        <p:spPr>
          <a:xfrm>
            <a:off x="101600" y="1066800"/>
            <a:ext cx="9596438" cy="0"/>
          </a:xfrm>
          <a:prstGeom prst="line">
            <a:avLst/>
          </a:prstGeom>
          <a:ln w="50800" cap="flat" cmpd="sng">
            <a:solidFill>
              <a:schemeClr val="bg2"/>
            </a:solidFill>
            <a:prstDash val="solid"/>
            <a:round/>
            <a:headEnd type="none" w="med" len="med"/>
            <a:tailEnd type="none" w="med" len="med"/>
          </a:ln>
        </p:spPr>
      </p:sp>
      <p:sp>
        <p:nvSpPr>
          <p:cNvPr id="23" name="Text Box 16"/>
          <p:cNvSpPr txBox="1">
            <a:spLocks noChangeArrowheads="1"/>
          </p:cNvSpPr>
          <p:nvPr/>
        </p:nvSpPr>
        <p:spPr bwMode="auto">
          <a:xfrm>
            <a:off x="8229600" y="6415088"/>
            <a:ext cx="3860800" cy="366713"/>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813F19D4-E6BF-4299-A975-13FC16570ED0}"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2664FED2-AB7D-4FD9-B101-E8ACDD9DD5AF}" type="datetime1">
              <a:rPr kumimoji="0" lang="zh-CN" altLang="en-US"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6151" name="Object 115"/>
          <p:cNvGraphicFramePr>
            <a:graphicFrameLocks noChangeAspect="1"/>
          </p:cNvGraphicFramePr>
          <p:nvPr/>
        </p:nvGraphicFramePr>
        <p:xfrm>
          <a:off x="3289300" y="1828800"/>
          <a:ext cx="8878888" cy="4503738"/>
        </p:xfrm>
        <a:graphic>
          <a:graphicData uri="http://schemas.openxmlformats.org/presentationml/2006/ole">
            <mc:AlternateContent xmlns:mc="http://schemas.openxmlformats.org/markup-compatibility/2006">
              <mc:Choice xmlns:v="urn:schemas-microsoft-com:vml" Requires="v">
                <p:oleObj spid="_x0000_s3208" name="" r:id="rId2" imgW="5664200" imgH="3327400" progId="">
                  <p:embed/>
                </p:oleObj>
              </mc:Choice>
              <mc:Fallback>
                <p:oleObj name="" r:id="rId2" imgW="5664200" imgH="3327400" progId="">
                  <p:embed/>
                  <p:pic>
                    <p:nvPicPr>
                      <p:cNvPr id="0" name="图片 3207"/>
                      <p:cNvPicPr/>
                      <p:nvPr/>
                    </p:nvPicPr>
                    <p:blipFill>
                      <a:blip r:embed="rId3"/>
                      <a:stretch>
                        <a:fillRect/>
                      </a:stretch>
                    </p:blipFill>
                    <p:spPr>
                      <a:xfrm>
                        <a:off x="3289300" y="1828800"/>
                        <a:ext cx="8878888" cy="4503738"/>
                      </a:xfrm>
                      <a:prstGeom prst="rect">
                        <a:avLst/>
                      </a:prstGeom>
                      <a:noFill/>
                      <a:ln w="38100">
                        <a:noFill/>
                        <a:miter/>
                      </a:ln>
                    </p:spPr>
                  </p:pic>
                </p:oleObj>
              </mc:Fallback>
            </mc:AlternateContent>
          </a:graphicData>
        </a:graphic>
      </p:graphicFrame>
      <p:sp>
        <p:nvSpPr>
          <p:cNvPr id="25"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7" name="Text Box 12"/>
          <p:cNvSpPr txBox="1">
            <a:spLocks noChangeArrowheads="1"/>
          </p:cNvSpPr>
          <p:nvPr/>
        </p:nvSpPr>
        <p:spPr bwMode="auto">
          <a:xfrm>
            <a:off x="609600" y="6429375"/>
            <a:ext cx="7213600" cy="365125"/>
          </a:xfrm>
          <a:prstGeom prst="rect">
            <a:avLst/>
          </a:prstGeom>
          <a:noFill/>
          <a:ln w="9525">
            <a:noFill/>
            <a:miter lim="800000"/>
          </a:ln>
          <a:effectLst/>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rPr>
              <a:t>电子科技大学 通信与信息工程学院</a:t>
            </a:r>
            <a:endPar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6155" name="Picture 14" descr="未命名"/>
          <p:cNvPicPr>
            <a:picLocks noChangeAspect="1"/>
          </p:cNvPicPr>
          <p:nvPr/>
        </p:nvPicPr>
        <p:blipFill>
          <a:blip r:embed="rId4"/>
          <a:stretch>
            <a:fillRect/>
          </a:stretch>
        </p:blipFill>
        <p:spPr>
          <a:xfrm>
            <a:off x="10236200" y="346075"/>
            <a:ext cx="1758950" cy="1252538"/>
          </a:xfrm>
          <a:prstGeom prst="rect">
            <a:avLst/>
          </a:prstGeom>
          <a:noFill/>
          <a:ln w="9525">
            <a:noFill/>
          </a:ln>
        </p:spPr>
      </p:pic>
      <p:sp>
        <p:nvSpPr>
          <p:cNvPr id="6156" name="Line 15"/>
          <p:cNvSpPr/>
          <p:nvPr/>
        </p:nvSpPr>
        <p:spPr>
          <a:xfrm>
            <a:off x="407988" y="1066800"/>
            <a:ext cx="9953625" cy="0"/>
          </a:xfrm>
          <a:prstGeom prst="line">
            <a:avLst/>
          </a:prstGeom>
          <a:ln w="50800" cap="flat" cmpd="sng">
            <a:solidFill>
              <a:schemeClr val="bg2"/>
            </a:solidFill>
            <a:prstDash val="solid"/>
            <a:round/>
            <a:headEnd type="none" w="med" len="med"/>
            <a:tailEnd type="none" w="med" len="med"/>
          </a:ln>
        </p:spPr>
      </p:sp>
      <p:sp>
        <p:nvSpPr>
          <p:cNvPr id="30" name="Text Box 16"/>
          <p:cNvSpPr txBox="1">
            <a:spLocks noChangeArrowheads="1"/>
          </p:cNvSpPr>
          <p:nvPr/>
        </p:nvSpPr>
        <p:spPr bwMode="auto">
          <a:xfrm>
            <a:off x="8229600" y="6415088"/>
            <a:ext cx="3860800" cy="365125"/>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24040B73-603E-41CF-829B-3FF39F8CD205}"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6158" name="Object 116"/>
          <p:cNvGraphicFramePr>
            <a:graphicFrameLocks noChangeAspect="1"/>
          </p:cNvGraphicFramePr>
          <p:nvPr/>
        </p:nvGraphicFramePr>
        <p:xfrm>
          <a:off x="2946400" y="1752600"/>
          <a:ext cx="8878888" cy="4503738"/>
        </p:xfrm>
        <a:graphic>
          <a:graphicData uri="http://schemas.openxmlformats.org/presentationml/2006/ole">
            <mc:AlternateContent xmlns:mc="http://schemas.openxmlformats.org/markup-compatibility/2006">
              <mc:Choice xmlns:v="urn:schemas-microsoft-com:vml" Requires="v">
                <p:oleObj spid="_x0000_s3209" name="" r:id="rId5" imgW="5664200" imgH="3327400" progId="">
                  <p:embed/>
                </p:oleObj>
              </mc:Choice>
              <mc:Fallback>
                <p:oleObj name="" r:id="rId5" imgW="5664200" imgH="3327400" progId="">
                  <p:embed/>
                  <p:pic>
                    <p:nvPicPr>
                      <p:cNvPr id="0" name="图片 3208"/>
                      <p:cNvPicPr/>
                      <p:nvPr/>
                    </p:nvPicPr>
                    <p:blipFill>
                      <a:blip r:embed="rId3"/>
                      <a:stretch>
                        <a:fillRect/>
                      </a:stretch>
                    </p:blipFill>
                    <p:spPr>
                      <a:xfrm>
                        <a:off x="2946400" y="1752600"/>
                        <a:ext cx="8878888" cy="4503738"/>
                      </a:xfrm>
                      <a:prstGeom prst="rect">
                        <a:avLst/>
                      </a:prstGeom>
                      <a:noFill/>
                      <a:ln w="38100">
                        <a:noFill/>
                        <a:miter/>
                      </a:ln>
                    </p:spPr>
                  </p:pic>
                </p:oleObj>
              </mc:Fallback>
            </mc:AlternateContent>
          </a:graphicData>
        </a:graphic>
      </p:graphicFrame>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2" name="Rectangle 5"/>
          <p:cNvSpPr>
            <a:spLocks noGrp="1" noChangeArrowheads="1"/>
          </p:cNvSpPr>
          <p:nvPr>
            <p:ph type="dt" sz="half" idx="2"/>
          </p:nvPr>
        </p:nvSpPr>
        <p:spPr>
          <a:xfrm>
            <a:off x="1828800" y="6248400"/>
            <a:ext cx="2540000" cy="4572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3" name="Rectangle 6"/>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endParaRPr kumimoji="0" lang="zh-CN"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34" name="Rectangle 7"/>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B26604B3-2BA3-4418-8885-139042988E1E}" type="slidenum">
              <a:rPr kumimoji="0" lang="zh-CN"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rPr>
            </a:fld>
            <a:endParaRPr kumimoji="0" lang="zh-CN"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showMasterSp="0">
  <p:cSld name="标题，文本与内容">
    <p:bg>
      <p:bgPr>
        <a:solidFill>
          <a:schemeClr val="bg1"/>
        </a:solidFill>
        <a:effectLst/>
      </p:bgPr>
    </p:bg>
    <p:spTree>
      <p:nvGrpSpPr>
        <p:cNvPr id="1" name=""/>
        <p:cNvGrpSpPr/>
        <p:nvPr/>
      </p:nvGrpSpPr>
      <p:grpSpPr>
        <a:xfrm>
          <a:off x="0" y="0"/>
          <a:ext cx="0" cy="0"/>
          <a:chOff x="0" y="0"/>
          <a:chExt cx="0" cy="0"/>
        </a:xfrm>
      </p:grpSpPr>
      <p:sp>
        <p:nvSpPr>
          <p:cNvPr id="19"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7172" name="Text Box 12"/>
          <p:cNvSpPr txBox="1"/>
          <p:nvPr/>
        </p:nvSpPr>
        <p:spPr>
          <a:xfrm>
            <a:off x="609600" y="6429375"/>
            <a:ext cx="7213600" cy="366713"/>
          </a:xfrm>
          <a:prstGeom prst="rect">
            <a:avLst/>
          </a:prstGeom>
          <a:noFill/>
          <a:ln w="9525">
            <a:noFill/>
          </a:ln>
        </p:spPr>
        <p:txBody>
          <a:bodyPr anchor="t">
            <a:spAutoFit/>
          </a:bodyPr>
          <a:p>
            <a:pPr lvl="0" indent="0">
              <a:spcBef>
                <a:spcPct val="50000"/>
              </a:spcBef>
            </a:pPr>
            <a:r>
              <a:rPr lang="zh-CN" altLang="en-US" b="1" dirty="0">
                <a:solidFill>
                  <a:srgbClr val="969696"/>
                </a:solidFill>
                <a:latin typeface="Arial" panose="020B0604020202020204" pitchFamily="34" charset="0"/>
                <a:ea typeface="楷体_GB2312" pitchFamily="49" charset="-122"/>
              </a:rPr>
              <a:t>电子科技大学 宽带通信网络实验室</a:t>
            </a:r>
            <a:endParaRPr lang="zh-CN" altLang="en-US" b="1" dirty="0">
              <a:solidFill>
                <a:srgbClr val="969696"/>
              </a:solidFill>
              <a:latin typeface="Arial" panose="020B0604020202020204" pitchFamily="34" charset="0"/>
              <a:ea typeface="楷体_GB2312" pitchFamily="49" charset="-122"/>
            </a:endParaRPr>
          </a:p>
        </p:txBody>
      </p:sp>
      <p:sp>
        <p:nvSpPr>
          <p:cNvPr id="7173" name="Line 15"/>
          <p:cNvSpPr/>
          <p:nvPr/>
        </p:nvSpPr>
        <p:spPr>
          <a:xfrm>
            <a:off x="101600" y="1066800"/>
            <a:ext cx="9596438" cy="0"/>
          </a:xfrm>
          <a:prstGeom prst="line">
            <a:avLst/>
          </a:prstGeom>
          <a:ln w="50800" cap="flat" cmpd="sng">
            <a:solidFill>
              <a:schemeClr val="bg2"/>
            </a:solidFill>
            <a:prstDash val="solid"/>
            <a:round/>
            <a:headEnd type="none" w="med" len="med"/>
            <a:tailEnd type="none" w="med" len="med"/>
          </a:ln>
        </p:spPr>
      </p:sp>
      <p:sp>
        <p:nvSpPr>
          <p:cNvPr id="23" name="Text Box 16"/>
          <p:cNvSpPr txBox="1">
            <a:spLocks noChangeArrowheads="1"/>
          </p:cNvSpPr>
          <p:nvPr/>
        </p:nvSpPr>
        <p:spPr bwMode="auto">
          <a:xfrm>
            <a:off x="8229600" y="6415088"/>
            <a:ext cx="3860800" cy="366713"/>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6D0D8AC6-203F-422A-81B2-34330F7809E4}"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2664FED2-AB7D-4FD9-B101-E8ACDD9DD5AF}" type="datetime1">
              <a:rPr kumimoji="0" lang="zh-CN" altLang="en-US"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7175" name="Object 115"/>
          <p:cNvGraphicFramePr>
            <a:graphicFrameLocks noChangeAspect="1"/>
          </p:cNvGraphicFramePr>
          <p:nvPr/>
        </p:nvGraphicFramePr>
        <p:xfrm>
          <a:off x="3289300" y="1828800"/>
          <a:ext cx="8878888" cy="4503738"/>
        </p:xfrm>
        <a:graphic>
          <a:graphicData uri="http://schemas.openxmlformats.org/presentationml/2006/ole">
            <mc:AlternateContent xmlns:mc="http://schemas.openxmlformats.org/markup-compatibility/2006">
              <mc:Choice xmlns:v="urn:schemas-microsoft-com:vml" Requires="v">
                <p:oleObj spid="_x0000_s3207" name="" r:id="rId2" imgW="5664200" imgH="3327400" progId="">
                  <p:embed/>
                </p:oleObj>
              </mc:Choice>
              <mc:Fallback>
                <p:oleObj name="" r:id="rId2" imgW="5664200" imgH="3327400" progId="">
                  <p:embed/>
                  <p:pic>
                    <p:nvPicPr>
                      <p:cNvPr id="0" name="图片 3206"/>
                      <p:cNvPicPr/>
                      <p:nvPr/>
                    </p:nvPicPr>
                    <p:blipFill>
                      <a:blip r:embed="rId3"/>
                      <a:stretch>
                        <a:fillRect/>
                      </a:stretch>
                    </p:blipFill>
                    <p:spPr>
                      <a:xfrm>
                        <a:off x="3289300" y="1828800"/>
                        <a:ext cx="8878888" cy="4503738"/>
                      </a:xfrm>
                      <a:prstGeom prst="rect">
                        <a:avLst/>
                      </a:prstGeom>
                      <a:noFill/>
                      <a:ln w="38100">
                        <a:noFill/>
                        <a:miter/>
                      </a:ln>
                    </p:spPr>
                  </p:pic>
                </p:oleObj>
              </mc:Fallback>
            </mc:AlternateContent>
          </a:graphicData>
        </a:graphic>
      </p:graphicFrame>
      <p:sp>
        <p:nvSpPr>
          <p:cNvPr id="25"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7" name="Text Box 12"/>
          <p:cNvSpPr txBox="1">
            <a:spLocks noChangeArrowheads="1"/>
          </p:cNvSpPr>
          <p:nvPr/>
        </p:nvSpPr>
        <p:spPr bwMode="auto">
          <a:xfrm>
            <a:off x="609600" y="6429375"/>
            <a:ext cx="7213600" cy="365125"/>
          </a:xfrm>
          <a:prstGeom prst="rect">
            <a:avLst/>
          </a:prstGeom>
          <a:noFill/>
          <a:ln w="9525">
            <a:noFill/>
            <a:miter lim="800000"/>
          </a:ln>
          <a:effectLst/>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rPr>
              <a:t>电子科技大学 通信与信息工程学院</a:t>
            </a:r>
            <a:endPar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7179" name="Picture 14" descr="未命名"/>
          <p:cNvPicPr>
            <a:picLocks noChangeAspect="1"/>
          </p:cNvPicPr>
          <p:nvPr/>
        </p:nvPicPr>
        <p:blipFill>
          <a:blip r:embed="rId4"/>
          <a:stretch>
            <a:fillRect/>
          </a:stretch>
        </p:blipFill>
        <p:spPr>
          <a:xfrm>
            <a:off x="10236200" y="346075"/>
            <a:ext cx="1758950" cy="1252538"/>
          </a:xfrm>
          <a:prstGeom prst="rect">
            <a:avLst/>
          </a:prstGeom>
          <a:noFill/>
          <a:ln w="9525">
            <a:noFill/>
          </a:ln>
        </p:spPr>
      </p:pic>
      <p:sp>
        <p:nvSpPr>
          <p:cNvPr id="7180" name="Line 15"/>
          <p:cNvSpPr/>
          <p:nvPr/>
        </p:nvSpPr>
        <p:spPr>
          <a:xfrm>
            <a:off x="407988" y="1066800"/>
            <a:ext cx="9953625" cy="0"/>
          </a:xfrm>
          <a:prstGeom prst="line">
            <a:avLst/>
          </a:prstGeom>
          <a:ln w="50800" cap="flat" cmpd="sng">
            <a:solidFill>
              <a:schemeClr val="bg2"/>
            </a:solidFill>
            <a:prstDash val="solid"/>
            <a:round/>
            <a:headEnd type="none" w="med" len="med"/>
            <a:tailEnd type="none" w="med" len="med"/>
          </a:ln>
        </p:spPr>
      </p:sp>
      <p:sp>
        <p:nvSpPr>
          <p:cNvPr id="30" name="Text Box 16"/>
          <p:cNvSpPr txBox="1">
            <a:spLocks noChangeArrowheads="1"/>
          </p:cNvSpPr>
          <p:nvPr/>
        </p:nvSpPr>
        <p:spPr bwMode="auto">
          <a:xfrm>
            <a:off x="8229600" y="6415088"/>
            <a:ext cx="3860800" cy="365125"/>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8D3A3512-4FC7-40E1-98B1-65A645FF4792}"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7182" name="Object 116"/>
          <p:cNvGraphicFramePr>
            <a:graphicFrameLocks noChangeAspect="1"/>
          </p:cNvGraphicFramePr>
          <p:nvPr/>
        </p:nvGraphicFramePr>
        <p:xfrm>
          <a:off x="2946400" y="1752600"/>
          <a:ext cx="8878888" cy="4503738"/>
        </p:xfrm>
        <a:graphic>
          <a:graphicData uri="http://schemas.openxmlformats.org/presentationml/2006/ole">
            <mc:AlternateContent xmlns:mc="http://schemas.openxmlformats.org/markup-compatibility/2006">
              <mc:Choice xmlns:v="urn:schemas-microsoft-com:vml" Requires="v">
                <p:oleObj spid="_x0000_s3210" name="" r:id="rId5" imgW="5664200" imgH="3327400" progId="">
                  <p:embed/>
                </p:oleObj>
              </mc:Choice>
              <mc:Fallback>
                <p:oleObj name="" r:id="rId5" imgW="5664200" imgH="3327400" progId="">
                  <p:embed/>
                  <p:pic>
                    <p:nvPicPr>
                      <p:cNvPr id="0" name="图片 3209"/>
                      <p:cNvPicPr/>
                      <p:nvPr/>
                    </p:nvPicPr>
                    <p:blipFill>
                      <a:blip r:embed="rId3"/>
                      <a:stretch>
                        <a:fillRect/>
                      </a:stretch>
                    </p:blipFill>
                    <p:spPr>
                      <a:xfrm>
                        <a:off x="2946400" y="1752600"/>
                        <a:ext cx="8878888" cy="4503738"/>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914400" y="152400"/>
            <a:ext cx="9160933" cy="1600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914400" y="1828800"/>
            <a:ext cx="5029200" cy="36576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46800" y="1828800"/>
            <a:ext cx="5029200" cy="36576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2" name="Rectangle 5"/>
          <p:cNvSpPr>
            <a:spLocks noGrp="1" noChangeArrowheads="1"/>
          </p:cNvSpPr>
          <p:nvPr>
            <p:ph type="dt" sz="half" idx="12"/>
          </p:nvPr>
        </p:nvSpPr>
        <p:spPr>
          <a:xfrm>
            <a:off x="1828800" y="6248400"/>
            <a:ext cx="2540000" cy="4572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3" name="Rectangle 6"/>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endParaRPr kumimoji="0" lang="zh-CN"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34" name="Rectangle 7"/>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6382AE84-1586-4D83-B60E-CE160792ABF8}" type="slidenum">
              <a:rPr kumimoji="0" lang="zh-CN"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rPr>
            </a:fld>
            <a:endParaRPr kumimoji="0" lang="zh-CN"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showMasterSp="0">
  <p:cSld name="两栏内容">
    <p:bg>
      <p:bgPr>
        <a:solidFill>
          <a:schemeClr val="bg1"/>
        </a:solidFill>
        <a:effectLst/>
      </p:bgPr>
    </p:bg>
    <p:spTree>
      <p:nvGrpSpPr>
        <p:cNvPr id="1" name=""/>
        <p:cNvGrpSpPr/>
        <p:nvPr/>
      </p:nvGrpSpPr>
      <p:grpSpPr>
        <a:xfrm>
          <a:off x="0" y="0"/>
          <a:ext cx="0" cy="0"/>
          <a:chOff x="0" y="0"/>
          <a:chExt cx="0" cy="0"/>
        </a:xfrm>
      </p:grpSpPr>
      <p:sp>
        <p:nvSpPr>
          <p:cNvPr id="19"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8196" name="Text Box 12"/>
          <p:cNvSpPr txBox="1"/>
          <p:nvPr/>
        </p:nvSpPr>
        <p:spPr>
          <a:xfrm>
            <a:off x="609600" y="6429375"/>
            <a:ext cx="7213600" cy="366713"/>
          </a:xfrm>
          <a:prstGeom prst="rect">
            <a:avLst/>
          </a:prstGeom>
          <a:noFill/>
          <a:ln w="9525">
            <a:noFill/>
          </a:ln>
        </p:spPr>
        <p:txBody>
          <a:bodyPr anchor="t">
            <a:spAutoFit/>
          </a:bodyPr>
          <a:p>
            <a:pPr lvl="0" indent="0">
              <a:spcBef>
                <a:spcPct val="50000"/>
              </a:spcBef>
            </a:pPr>
            <a:r>
              <a:rPr lang="zh-CN" altLang="en-US" b="1" dirty="0">
                <a:solidFill>
                  <a:srgbClr val="969696"/>
                </a:solidFill>
                <a:latin typeface="Arial" panose="020B0604020202020204" pitchFamily="34" charset="0"/>
                <a:ea typeface="楷体_GB2312" pitchFamily="49" charset="-122"/>
              </a:rPr>
              <a:t>电子科技大学 宽带通信网络实验室</a:t>
            </a:r>
            <a:endParaRPr lang="zh-CN" altLang="en-US" b="1" dirty="0">
              <a:solidFill>
                <a:srgbClr val="969696"/>
              </a:solidFill>
              <a:latin typeface="Arial" panose="020B0604020202020204" pitchFamily="34" charset="0"/>
              <a:ea typeface="楷体_GB2312" pitchFamily="49" charset="-122"/>
            </a:endParaRPr>
          </a:p>
        </p:txBody>
      </p:sp>
      <p:sp>
        <p:nvSpPr>
          <p:cNvPr id="8197" name="Line 15"/>
          <p:cNvSpPr/>
          <p:nvPr/>
        </p:nvSpPr>
        <p:spPr>
          <a:xfrm>
            <a:off x="101600" y="1066800"/>
            <a:ext cx="9596438" cy="0"/>
          </a:xfrm>
          <a:prstGeom prst="line">
            <a:avLst/>
          </a:prstGeom>
          <a:ln w="50800" cap="flat" cmpd="sng">
            <a:solidFill>
              <a:schemeClr val="bg2"/>
            </a:solidFill>
            <a:prstDash val="solid"/>
            <a:round/>
            <a:headEnd type="none" w="med" len="med"/>
            <a:tailEnd type="none" w="med" len="med"/>
          </a:ln>
        </p:spPr>
      </p:sp>
      <p:sp>
        <p:nvSpPr>
          <p:cNvPr id="23" name="Text Box 16"/>
          <p:cNvSpPr txBox="1">
            <a:spLocks noChangeArrowheads="1"/>
          </p:cNvSpPr>
          <p:nvPr/>
        </p:nvSpPr>
        <p:spPr bwMode="auto">
          <a:xfrm>
            <a:off x="8229600" y="6415088"/>
            <a:ext cx="3860800" cy="366713"/>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CCBE5265-A38F-4296-B805-90E9F752C73C}"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2664FED2-AB7D-4FD9-B101-E8ACDD9DD5AF}" type="datetime1">
              <a:rPr kumimoji="0" lang="zh-CN" altLang="en-US"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8199" name="Object 115"/>
          <p:cNvGraphicFramePr>
            <a:graphicFrameLocks noChangeAspect="1"/>
          </p:cNvGraphicFramePr>
          <p:nvPr/>
        </p:nvGraphicFramePr>
        <p:xfrm>
          <a:off x="3289300" y="1828800"/>
          <a:ext cx="8878888" cy="4503738"/>
        </p:xfrm>
        <a:graphic>
          <a:graphicData uri="http://schemas.openxmlformats.org/presentationml/2006/ole">
            <mc:AlternateContent xmlns:mc="http://schemas.openxmlformats.org/markup-compatibility/2006">
              <mc:Choice xmlns:v="urn:schemas-microsoft-com:vml" Requires="v">
                <p:oleObj spid="_x0000_s3212" name="" r:id="rId2" imgW="5664200" imgH="3327400" progId="">
                  <p:embed/>
                </p:oleObj>
              </mc:Choice>
              <mc:Fallback>
                <p:oleObj name="" r:id="rId2" imgW="5664200" imgH="3327400" progId="">
                  <p:embed/>
                  <p:pic>
                    <p:nvPicPr>
                      <p:cNvPr id="0" name="图片 3211"/>
                      <p:cNvPicPr/>
                      <p:nvPr/>
                    </p:nvPicPr>
                    <p:blipFill>
                      <a:blip r:embed="rId3"/>
                      <a:stretch>
                        <a:fillRect/>
                      </a:stretch>
                    </p:blipFill>
                    <p:spPr>
                      <a:xfrm>
                        <a:off x="3289300" y="1828800"/>
                        <a:ext cx="8878888" cy="4503738"/>
                      </a:xfrm>
                      <a:prstGeom prst="rect">
                        <a:avLst/>
                      </a:prstGeom>
                      <a:noFill/>
                      <a:ln w="38100">
                        <a:noFill/>
                        <a:miter/>
                      </a:ln>
                    </p:spPr>
                  </p:pic>
                </p:oleObj>
              </mc:Fallback>
            </mc:AlternateContent>
          </a:graphicData>
        </a:graphic>
      </p:graphicFrame>
      <p:sp>
        <p:nvSpPr>
          <p:cNvPr id="25"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7" name="Text Box 12"/>
          <p:cNvSpPr txBox="1">
            <a:spLocks noChangeArrowheads="1"/>
          </p:cNvSpPr>
          <p:nvPr/>
        </p:nvSpPr>
        <p:spPr bwMode="auto">
          <a:xfrm>
            <a:off x="609600" y="6429375"/>
            <a:ext cx="7213600" cy="365125"/>
          </a:xfrm>
          <a:prstGeom prst="rect">
            <a:avLst/>
          </a:prstGeom>
          <a:noFill/>
          <a:ln w="9525">
            <a:noFill/>
            <a:miter lim="800000"/>
          </a:ln>
          <a:effectLst/>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rPr>
              <a:t>电子科技大学 通信与信息工程学院</a:t>
            </a:r>
            <a:endPar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8203" name="Picture 14" descr="未命名"/>
          <p:cNvPicPr>
            <a:picLocks noChangeAspect="1"/>
          </p:cNvPicPr>
          <p:nvPr/>
        </p:nvPicPr>
        <p:blipFill>
          <a:blip r:embed="rId4"/>
          <a:stretch>
            <a:fillRect/>
          </a:stretch>
        </p:blipFill>
        <p:spPr>
          <a:xfrm>
            <a:off x="10236200" y="346075"/>
            <a:ext cx="1758950" cy="1252538"/>
          </a:xfrm>
          <a:prstGeom prst="rect">
            <a:avLst/>
          </a:prstGeom>
          <a:noFill/>
          <a:ln w="9525">
            <a:noFill/>
          </a:ln>
        </p:spPr>
      </p:pic>
      <p:sp>
        <p:nvSpPr>
          <p:cNvPr id="8204" name="Line 15"/>
          <p:cNvSpPr/>
          <p:nvPr/>
        </p:nvSpPr>
        <p:spPr>
          <a:xfrm>
            <a:off x="407988" y="1066800"/>
            <a:ext cx="9953625" cy="0"/>
          </a:xfrm>
          <a:prstGeom prst="line">
            <a:avLst/>
          </a:prstGeom>
          <a:ln w="50800" cap="flat" cmpd="sng">
            <a:solidFill>
              <a:schemeClr val="bg2"/>
            </a:solidFill>
            <a:prstDash val="solid"/>
            <a:round/>
            <a:headEnd type="none" w="med" len="med"/>
            <a:tailEnd type="none" w="med" len="med"/>
          </a:ln>
        </p:spPr>
      </p:sp>
      <p:sp>
        <p:nvSpPr>
          <p:cNvPr id="30" name="Text Box 16"/>
          <p:cNvSpPr txBox="1">
            <a:spLocks noChangeArrowheads="1"/>
          </p:cNvSpPr>
          <p:nvPr/>
        </p:nvSpPr>
        <p:spPr bwMode="auto">
          <a:xfrm>
            <a:off x="8229600" y="6415088"/>
            <a:ext cx="3860800" cy="365125"/>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B22E1BEC-6211-4F55-B4EF-2C77CE68E3DA}"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8206" name="Object 116"/>
          <p:cNvGraphicFramePr>
            <a:graphicFrameLocks noChangeAspect="1"/>
          </p:cNvGraphicFramePr>
          <p:nvPr/>
        </p:nvGraphicFramePr>
        <p:xfrm>
          <a:off x="2946400" y="1752600"/>
          <a:ext cx="8878888" cy="4503738"/>
        </p:xfrm>
        <a:graphic>
          <a:graphicData uri="http://schemas.openxmlformats.org/presentationml/2006/ole">
            <mc:AlternateContent xmlns:mc="http://schemas.openxmlformats.org/markup-compatibility/2006">
              <mc:Choice xmlns:v="urn:schemas-microsoft-com:vml" Requires="v">
                <p:oleObj spid="_x0000_s3211" name="" r:id="rId5" imgW="5664200" imgH="3327400" progId="">
                  <p:embed/>
                </p:oleObj>
              </mc:Choice>
              <mc:Fallback>
                <p:oleObj name="" r:id="rId5" imgW="5664200" imgH="3327400" progId="">
                  <p:embed/>
                  <p:pic>
                    <p:nvPicPr>
                      <p:cNvPr id="0" name="图片 3210"/>
                      <p:cNvPicPr/>
                      <p:nvPr/>
                    </p:nvPicPr>
                    <p:blipFill>
                      <a:blip r:embed="rId3"/>
                      <a:stretch>
                        <a:fillRect/>
                      </a:stretch>
                    </p:blipFill>
                    <p:spPr>
                      <a:xfrm>
                        <a:off x="2946400" y="1752600"/>
                        <a:ext cx="8878888" cy="4503738"/>
                      </a:xfrm>
                      <a:prstGeom prst="rect">
                        <a:avLst/>
                      </a:prstGeom>
                      <a:noFill/>
                      <a:ln w="38100">
                        <a:noFill/>
                        <a:miter/>
                      </a:ln>
                    </p:spPr>
                  </p:pic>
                </p:oleObj>
              </mc:Fallback>
            </mc:AlternateContent>
          </a:graphicData>
        </a:graphic>
      </p:graphicFrame>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4400" y="1828800"/>
            <a:ext cx="50292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46800" y="1828800"/>
            <a:ext cx="50292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2" name="Rectangle 5"/>
          <p:cNvSpPr>
            <a:spLocks noGrp="1" noChangeArrowheads="1"/>
          </p:cNvSpPr>
          <p:nvPr>
            <p:ph type="dt" sz="half" idx="12"/>
          </p:nvPr>
        </p:nvSpPr>
        <p:spPr>
          <a:xfrm>
            <a:off x="1828800" y="6248400"/>
            <a:ext cx="2540000" cy="4572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3" name="Rectangle 6"/>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endParaRPr kumimoji="0" lang="zh-CN"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34" name="Rectangle 7"/>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5967661F-E0C4-4E9B-BBDC-5AB4A0104EAF}" type="slidenum">
              <a:rPr kumimoji="0" lang="zh-CN"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rPr>
            </a:fld>
            <a:endParaRPr kumimoji="0" lang="zh-CN" altLang="zh-CN" b="0" i="0" strike="noStrike"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oleObject" Target="../embeddings/oleObject15.bin"/><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vmlDrawing" Target="../drawings/vmlDrawing8.vml"/><Relationship Id="rId11" Type="http://schemas.openxmlformats.org/officeDocument/2006/relationships/oleObject" Target="../embeddings/oleObject16.bin"/><Relationship Id="rId10" Type="http://schemas.openxmlformats.org/officeDocument/2006/relationships/image" Target="../media/image2.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028" name="Text Box 12"/>
          <p:cNvSpPr txBox="1"/>
          <p:nvPr/>
        </p:nvSpPr>
        <p:spPr>
          <a:xfrm>
            <a:off x="609600" y="6429375"/>
            <a:ext cx="7213600" cy="366713"/>
          </a:xfrm>
          <a:prstGeom prst="rect">
            <a:avLst/>
          </a:prstGeom>
          <a:noFill/>
          <a:ln w="9525">
            <a:noFill/>
          </a:ln>
        </p:spPr>
        <p:txBody>
          <a:bodyPr anchor="t">
            <a:spAutoFit/>
          </a:bodyPr>
          <a:p>
            <a:pPr lvl="0" indent="0">
              <a:spcBef>
                <a:spcPct val="50000"/>
              </a:spcBef>
            </a:pPr>
            <a:r>
              <a:rPr lang="zh-CN" altLang="en-US" b="1" dirty="0">
                <a:solidFill>
                  <a:srgbClr val="969696"/>
                </a:solidFill>
                <a:latin typeface="Arial" panose="020B0604020202020204" pitchFamily="34" charset="0"/>
                <a:ea typeface="楷体_GB2312" pitchFamily="49" charset="-122"/>
              </a:rPr>
              <a:t>电子科技大学 宽带通信网络实验室</a:t>
            </a:r>
            <a:endParaRPr lang="zh-CN" altLang="en-US" b="1" dirty="0">
              <a:solidFill>
                <a:srgbClr val="969696"/>
              </a:solidFill>
              <a:latin typeface="Arial" panose="020B0604020202020204" pitchFamily="34" charset="0"/>
              <a:ea typeface="楷体_GB2312" pitchFamily="49" charset="-122"/>
            </a:endParaRPr>
          </a:p>
        </p:txBody>
      </p:sp>
      <p:sp>
        <p:nvSpPr>
          <p:cNvPr id="1029" name="Line 15"/>
          <p:cNvSpPr/>
          <p:nvPr/>
        </p:nvSpPr>
        <p:spPr>
          <a:xfrm>
            <a:off x="101600" y="1066800"/>
            <a:ext cx="9596438" cy="0"/>
          </a:xfrm>
          <a:prstGeom prst="line">
            <a:avLst/>
          </a:prstGeom>
          <a:ln w="50800" cap="flat" cmpd="sng">
            <a:solidFill>
              <a:schemeClr val="bg2"/>
            </a:solidFill>
            <a:prstDash val="solid"/>
            <a:round/>
            <a:headEnd type="none" w="med" len="med"/>
            <a:tailEnd type="none" w="med" len="med"/>
          </a:ln>
        </p:spPr>
      </p:sp>
      <p:sp>
        <p:nvSpPr>
          <p:cNvPr id="2055" name="Text Box 16"/>
          <p:cNvSpPr txBox="1">
            <a:spLocks noChangeArrowheads="1"/>
          </p:cNvSpPr>
          <p:nvPr/>
        </p:nvSpPr>
        <p:spPr bwMode="auto">
          <a:xfrm>
            <a:off x="8229600" y="6415088"/>
            <a:ext cx="3860800" cy="366713"/>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1810C9F0-1D40-4B19-99C2-2517FB57128D}"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2664FED2-AB7D-4FD9-B101-E8ACDD9DD5AF}" type="datetime1">
              <a:rPr kumimoji="0" lang="zh-CN" altLang="en-US"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1031" name="Object 115"/>
          <p:cNvGraphicFramePr>
            <a:graphicFrameLocks noChangeAspect="1"/>
          </p:cNvGraphicFramePr>
          <p:nvPr/>
        </p:nvGraphicFramePr>
        <p:xfrm>
          <a:off x="3289300" y="1828800"/>
          <a:ext cx="8878888" cy="4503738"/>
        </p:xfrm>
        <a:graphic>
          <a:graphicData uri="http://schemas.openxmlformats.org/presentationml/2006/ole">
            <mc:AlternateContent xmlns:mc="http://schemas.openxmlformats.org/markup-compatibility/2006">
              <mc:Choice xmlns:v="urn:schemas-microsoft-com:vml" Requires="v">
                <p:oleObj spid="_x0000_s3200" name="" r:id="rId8" imgW="5664200" imgH="3327400" progId="">
                  <p:embed/>
                </p:oleObj>
              </mc:Choice>
              <mc:Fallback>
                <p:oleObj name="" r:id="rId8" imgW="5664200" imgH="3327400" progId="">
                  <p:embed/>
                  <p:pic>
                    <p:nvPicPr>
                      <p:cNvPr id="0" name="图片 3199"/>
                      <p:cNvPicPr/>
                      <p:nvPr/>
                    </p:nvPicPr>
                    <p:blipFill>
                      <a:blip r:embed="rId9"/>
                      <a:stretch>
                        <a:fillRect/>
                      </a:stretch>
                    </p:blipFill>
                    <p:spPr>
                      <a:xfrm>
                        <a:off x="3289300" y="1828800"/>
                        <a:ext cx="8878888" cy="4503738"/>
                      </a:xfrm>
                      <a:prstGeom prst="rect">
                        <a:avLst/>
                      </a:prstGeom>
                      <a:noFill/>
                      <a:ln w="38100">
                        <a:noFill/>
                        <a:miter/>
                      </a:ln>
                    </p:spPr>
                  </p:pic>
                </p:oleObj>
              </mc:Fallback>
            </mc:AlternateContent>
          </a:graphicData>
        </a:graphic>
      </p:graphicFrame>
      <p:sp>
        <p:nvSpPr>
          <p:cNvPr id="2057" name="Text Box 7"/>
          <p:cNvSpPr txBox="1">
            <a:spLocks noChangeArrowheads="1"/>
          </p:cNvSpPr>
          <p:nvPr/>
        </p:nvSpPr>
        <p:spPr bwMode="auto">
          <a:xfrm>
            <a:off x="0" y="6172200"/>
            <a:ext cx="4775200" cy="366713"/>
          </a:xfrm>
          <a:prstGeom prst="rect">
            <a:avLst/>
          </a:prstGeom>
          <a:noFill/>
          <a:ln>
            <a:noFill/>
          </a:ln>
        </p:spPr>
        <p:txBody>
          <a:bodyPr>
            <a:spAutoFit/>
          </a:bodyP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8" name="Rectangle 11"/>
          <p:cNvSpPr>
            <a:spLocks noChangeArrowheads="1"/>
          </p:cNvSpPr>
          <p:nvPr/>
        </p:nvSpPr>
        <p:spPr bwMode="auto">
          <a:xfrm>
            <a:off x="0" y="6324600"/>
            <a:ext cx="12192000" cy="533400"/>
          </a:xfrm>
          <a:prstGeom prst="rect">
            <a:avLst/>
          </a:prstGeom>
          <a:solidFill>
            <a:srgbClr val="336699"/>
          </a:solidFill>
          <a:ln>
            <a:noFill/>
          </a:ln>
        </p:spPr>
        <p:txBody>
          <a:bodyPr wrap="none" anchor="ctr"/>
          <a:lstStyle>
            <a:lvl1pPr eaLnBrk="0" hangingPunct="0">
              <a:defRPr>
                <a:solidFill>
                  <a:schemeClr val="bg1"/>
                </a:solidFill>
                <a:latin typeface="Arial" panose="020B0604020202020204" pitchFamily="34" charset="0"/>
                <a:ea typeface="宋体" panose="02010600030101010101" pitchFamily="2" charset="-122"/>
              </a:defRPr>
            </a:lvl1pPr>
            <a:lvl2pPr marL="742950" indent="-285750" eaLnBrk="0" hangingPunct="0">
              <a:defRPr>
                <a:solidFill>
                  <a:schemeClr val="bg1"/>
                </a:solidFill>
                <a:latin typeface="Arial" panose="020B0604020202020204" pitchFamily="34" charset="0"/>
                <a:ea typeface="宋体" panose="02010600030101010101" pitchFamily="2" charset="-122"/>
              </a:defRPr>
            </a:lvl2pPr>
            <a:lvl3pPr marL="1143000" indent="-228600" eaLnBrk="0" hangingPunct="0">
              <a:defRPr>
                <a:solidFill>
                  <a:schemeClr val="bg1"/>
                </a:solidFill>
                <a:latin typeface="Arial" panose="020B0604020202020204" pitchFamily="34" charset="0"/>
                <a:ea typeface="宋体" panose="02010600030101010101" pitchFamily="2" charset="-122"/>
              </a:defRPr>
            </a:lvl3pPr>
            <a:lvl4pPr marL="1600200" indent="-228600" eaLnBrk="0" hangingPunct="0">
              <a:defRPr>
                <a:solidFill>
                  <a:schemeClr val="bg1"/>
                </a:solidFill>
                <a:latin typeface="Arial" panose="020B0604020202020204" pitchFamily="34" charset="0"/>
                <a:ea typeface="宋体" panose="02010600030101010101" pitchFamily="2" charset="-122"/>
              </a:defRPr>
            </a:lvl4pPr>
            <a:lvl5pPr marL="2057400" indent="-228600" eaLnBrk="0" hangingPunct="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4" name="Text Box 12"/>
          <p:cNvSpPr txBox="1">
            <a:spLocks noChangeArrowheads="1"/>
          </p:cNvSpPr>
          <p:nvPr/>
        </p:nvSpPr>
        <p:spPr bwMode="auto">
          <a:xfrm>
            <a:off x="609600" y="6429375"/>
            <a:ext cx="7213600" cy="365125"/>
          </a:xfrm>
          <a:prstGeom prst="rect">
            <a:avLst/>
          </a:prstGeom>
          <a:noFill/>
          <a:ln w="9525">
            <a:noFill/>
            <a:miter lim="800000"/>
          </a:ln>
          <a:effectLst/>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rPr>
              <a:t>电子科技大学 通信与信息工程学院</a:t>
            </a:r>
            <a:endParaRPr kumimoji="0" lang="zh-CN" altLang="en-US" sz="1800" b="1"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1035" name="Picture 14" descr="未命名"/>
          <p:cNvPicPr>
            <a:picLocks noChangeAspect="1"/>
          </p:cNvPicPr>
          <p:nvPr/>
        </p:nvPicPr>
        <p:blipFill>
          <a:blip r:embed="rId10"/>
          <a:stretch>
            <a:fillRect/>
          </a:stretch>
        </p:blipFill>
        <p:spPr>
          <a:xfrm>
            <a:off x="10236200" y="346075"/>
            <a:ext cx="1758950" cy="1252538"/>
          </a:xfrm>
          <a:prstGeom prst="rect">
            <a:avLst/>
          </a:prstGeom>
          <a:noFill/>
          <a:ln w="9525">
            <a:noFill/>
          </a:ln>
        </p:spPr>
      </p:pic>
      <p:sp>
        <p:nvSpPr>
          <p:cNvPr id="1036" name="Line 15"/>
          <p:cNvSpPr/>
          <p:nvPr/>
        </p:nvSpPr>
        <p:spPr>
          <a:xfrm>
            <a:off x="407988" y="1066800"/>
            <a:ext cx="9953625" cy="0"/>
          </a:xfrm>
          <a:prstGeom prst="line">
            <a:avLst/>
          </a:prstGeom>
          <a:ln w="50800" cap="flat" cmpd="sng">
            <a:solidFill>
              <a:schemeClr val="bg2"/>
            </a:solidFill>
            <a:prstDash val="solid"/>
            <a:round/>
            <a:headEnd type="none" w="med" len="med"/>
            <a:tailEnd type="none" w="med" len="med"/>
          </a:ln>
        </p:spPr>
      </p:sp>
      <p:sp>
        <p:nvSpPr>
          <p:cNvPr id="2062" name="Text Box 16"/>
          <p:cNvSpPr txBox="1">
            <a:spLocks noChangeArrowheads="1"/>
          </p:cNvSpPr>
          <p:nvPr/>
        </p:nvSpPr>
        <p:spPr bwMode="auto">
          <a:xfrm>
            <a:off x="8229600" y="6415088"/>
            <a:ext cx="3860800" cy="365125"/>
          </a:xfrm>
          <a:prstGeom prst="rect">
            <a:avLst/>
          </a:prstGeom>
          <a:noFill/>
          <a:ln w="9525">
            <a:noFill/>
            <a:miter lim="800000"/>
          </a:ln>
        </p:spPr>
        <p:txBody>
          <a:bodyPr>
            <a:spAutoFit/>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fld id="{9FC57902-9E3C-4F90-925E-2EF047F5099E}" type="slidenum">
              <a:rPr kumimoji="0" lang="en-US" altLang="zh-CN" sz="13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fld>
            <a:r>
              <a:rPr kumimoji="0" lang="en-US" altLang="zh-CN" sz="1800" b="0"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rPr>
              <a:t>                </a:t>
            </a:r>
            <a:endParaRPr kumimoji="0" lang="en-US" altLang="zh-CN" sz="1800" b="1" i="0" u="none" strike="noStrike" kern="1200" cap="none" spc="0" normalizeH="0" baseline="0" noProof="0" smtClean="0">
              <a:ln>
                <a:noFill/>
              </a:ln>
              <a:solidFill>
                <a:srgbClr val="969696"/>
              </a:solidFill>
              <a:effectLst/>
              <a:uLnTx/>
              <a:uFillTx/>
              <a:latin typeface="Times New Roman" panose="02020603050405020304" pitchFamily="18" charset="0"/>
              <a:ea typeface="宋体" panose="02010600030101010101" pitchFamily="2" charset="-122"/>
              <a:cs typeface="+mn-cs"/>
            </a:endParaRPr>
          </a:p>
        </p:txBody>
      </p:sp>
      <p:graphicFrame>
        <p:nvGraphicFramePr>
          <p:cNvPr id="1038" name="Object 116"/>
          <p:cNvGraphicFramePr>
            <a:graphicFrameLocks noChangeAspect="1"/>
          </p:cNvGraphicFramePr>
          <p:nvPr/>
        </p:nvGraphicFramePr>
        <p:xfrm>
          <a:off x="2946400" y="1752600"/>
          <a:ext cx="8878888" cy="4503738"/>
        </p:xfrm>
        <a:graphic>
          <a:graphicData uri="http://schemas.openxmlformats.org/presentationml/2006/ole">
            <mc:AlternateContent xmlns:mc="http://schemas.openxmlformats.org/markup-compatibility/2006">
              <mc:Choice xmlns:v="urn:schemas-microsoft-com:vml" Requires="v">
                <p:oleObj spid="_x0000_s3197" name="" r:id="rId11" imgW="5664200" imgH="3327400" progId="">
                  <p:embed/>
                </p:oleObj>
              </mc:Choice>
              <mc:Fallback>
                <p:oleObj name="" r:id="rId11" imgW="5664200" imgH="3327400" progId="">
                  <p:embed/>
                  <p:pic>
                    <p:nvPicPr>
                      <p:cNvPr id="0" name="图片 3196"/>
                      <p:cNvPicPr/>
                      <p:nvPr/>
                    </p:nvPicPr>
                    <p:blipFill>
                      <a:blip r:embed="rId9"/>
                      <a:stretch>
                        <a:fillRect/>
                      </a:stretch>
                    </p:blipFill>
                    <p:spPr>
                      <a:xfrm>
                        <a:off x="2946400" y="1752600"/>
                        <a:ext cx="8878888" cy="4503738"/>
                      </a:xfrm>
                      <a:prstGeom prst="rect">
                        <a:avLst/>
                      </a:prstGeom>
                      <a:noFill/>
                      <a:ln w="38100">
                        <a:noFill/>
                        <a:miter/>
                      </a:ln>
                    </p:spPr>
                  </p:pic>
                </p:oleObj>
              </mc:Fallback>
            </mc:AlternateContent>
          </a:graphicData>
        </a:graphic>
      </p:graphicFrame>
      <p:sp>
        <p:nvSpPr>
          <p:cNvPr id="1039" name="Rectangle 16"/>
          <p:cNvSpPr>
            <a:spLocks noGrp="1"/>
          </p:cNvSpPr>
          <p:nvPr>
            <p:ph type="title"/>
          </p:nvPr>
        </p:nvSpPr>
        <p:spPr>
          <a:xfrm>
            <a:off x="304800" y="0"/>
            <a:ext cx="109728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40" name="Rectangle 17"/>
          <p:cNvSpPr>
            <a:spLocks noGrp="1"/>
          </p:cNvSpPr>
          <p:nvPr>
            <p:ph type="body"/>
          </p:nvPr>
        </p:nvSpPr>
        <p:spPr>
          <a:xfrm>
            <a:off x="304800" y="1219200"/>
            <a:ext cx="11582400" cy="4906963"/>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067" name="Rectangle 19"/>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eaLnBrk="0" hangingPunct="0">
              <a:defRPr sz="1400">
                <a:latin typeface="Arial" panose="020B0604020202020204" pitchFamily="34" charset="0"/>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068" name="Rectangle 20"/>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eaLnBrk="0" hangingPunct="0">
              <a:defRPr sz="1400"/>
            </a:lvl1pPr>
          </a:lstStyle>
          <a:p>
            <a:pPr marL="0" marR="0" lvl="0" indent="0" algn="r" defTabSz="914400" rtl="0" eaLnBrk="0" fontAlgn="base" latinLnBrk="0" hangingPunct="0">
              <a:lnSpc>
                <a:spcPct val="100000"/>
              </a:lnSpc>
              <a:spcBef>
                <a:spcPct val="0"/>
              </a:spcBef>
              <a:spcAft>
                <a:spcPct val="0"/>
              </a:spcAft>
              <a:buClrTx/>
              <a:buSzTx/>
              <a:buFontTx/>
              <a:buNone/>
              <a:defRPr/>
            </a:pPr>
            <a:fld id="{0A3BD421-D4F9-4CE5-834D-B879BBDE12C9}" type="slidenum">
              <a:rPr kumimoji="0" lang="zh-CN" altLang="en-US"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rtl="0" eaLnBrk="0" fontAlgn="base" hangingPunct="0">
        <a:spcBef>
          <a:spcPct val="0"/>
        </a:spcBef>
        <a:spcAft>
          <a:spcPct val="0"/>
        </a:spcAft>
        <a:defRPr sz="4000" b="1">
          <a:solidFill>
            <a:srgbClr val="0070C0"/>
          </a:solidFill>
          <a:latin typeface="Arial Black" panose="020B0A04020102020204" pitchFamily="34" charset="0"/>
          <a:ea typeface="微软雅黑" panose="020B0503020204020204" pitchFamily="34" charset="-122"/>
          <a:cs typeface="+mj-cs"/>
        </a:defRPr>
      </a:lvl1pPr>
      <a:lvl2pPr algn="l" rtl="0" eaLnBrk="0" fontAlgn="base" hangingPunct="0">
        <a:spcBef>
          <a:spcPct val="0"/>
        </a:spcBef>
        <a:spcAft>
          <a:spcPct val="0"/>
        </a:spcAft>
        <a:defRPr sz="4000" b="1">
          <a:solidFill>
            <a:srgbClr val="0070C0"/>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b="1">
          <a:solidFill>
            <a:srgbClr val="0070C0"/>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b="1">
          <a:solidFill>
            <a:srgbClr val="0070C0"/>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b="1">
          <a:solidFill>
            <a:srgbClr val="0070C0"/>
          </a:solidFill>
          <a:latin typeface="Arial Black" panose="020B0A04020102020204" pitchFamily="34" charset="0"/>
          <a:ea typeface="微软雅黑" panose="020B0503020204020204" pitchFamily="34"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微软雅黑" panose="020B0503020204020204" pitchFamily="34" charset="-122"/>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5.xml"/><Relationship Id="rId4" Type="http://schemas.openxmlformats.org/officeDocument/2006/relationships/image" Target="../media/image18.wmf"/><Relationship Id="rId3" Type="http://schemas.openxmlformats.org/officeDocument/2006/relationships/oleObject" Target="../embeddings/oleObject31.bin"/><Relationship Id="rId2" Type="http://schemas.openxmlformats.org/officeDocument/2006/relationships/image" Target="../media/image17.wmf"/><Relationship Id="rId1"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5.xml"/><Relationship Id="rId2" Type="http://schemas.openxmlformats.org/officeDocument/2006/relationships/image" Target="../media/image19.wmf"/><Relationship Id="rId1" Type="http://schemas.openxmlformats.org/officeDocument/2006/relationships/oleObject" Target="../embeddings/oleObject3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5.xml"/><Relationship Id="rId4" Type="http://schemas.openxmlformats.org/officeDocument/2006/relationships/image" Target="../media/image21.wmf"/><Relationship Id="rId3" Type="http://schemas.openxmlformats.org/officeDocument/2006/relationships/oleObject" Target="../embeddings/oleObject34.bin"/><Relationship Id="rId2" Type="http://schemas.openxmlformats.org/officeDocument/2006/relationships/image" Target="../media/image20.wmf"/><Relationship Id="rId1" Type="http://schemas.openxmlformats.org/officeDocument/2006/relationships/oleObject" Target="../embeddings/oleObject33.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5.xml"/><Relationship Id="rId2" Type="http://schemas.openxmlformats.org/officeDocument/2006/relationships/image" Target="../media/image22.wmf"/><Relationship Id="rId1" Type="http://schemas.openxmlformats.org/officeDocument/2006/relationships/oleObject" Target="../embeddings/oleObject35.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5.xml"/><Relationship Id="rId2" Type="http://schemas.openxmlformats.org/officeDocument/2006/relationships/image" Target="../media/image23.wmf"/><Relationship Id="rId1" Type="http://schemas.openxmlformats.org/officeDocument/2006/relationships/oleObject" Target="../embeddings/oleObject3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27.wmf"/><Relationship Id="rId7" Type="http://schemas.openxmlformats.org/officeDocument/2006/relationships/oleObject" Target="../embeddings/oleObject40.bin"/><Relationship Id="rId6" Type="http://schemas.openxmlformats.org/officeDocument/2006/relationships/image" Target="../media/image26.wmf"/><Relationship Id="rId5" Type="http://schemas.openxmlformats.org/officeDocument/2006/relationships/oleObject" Target="../embeddings/oleObject39.bin"/><Relationship Id="rId4" Type="http://schemas.openxmlformats.org/officeDocument/2006/relationships/image" Target="../media/image25.wmf"/><Relationship Id="rId3" Type="http://schemas.openxmlformats.org/officeDocument/2006/relationships/oleObject" Target="../embeddings/oleObject38.bin"/><Relationship Id="rId20" Type="http://schemas.openxmlformats.org/officeDocument/2006/relationships/vmlDrawing" Target="../drawings/vmlDrawing19.vml"/><Relationship Id="rId2" Type="http://schemas.openxmlformats.org/officeDocument/2006/relationships/image" Target="../media/image24.wmf"/><Relationship Id="rId19" Type="http://schemas.openxmlformats.org/officeDocument/2006/relationships/slideLayout" Target="../slideLayouts/slideLayout5.xml"/><Relationship Id="rId18" Type="http://schemas.openxmlformats.org/officeDocument/2006/relationships/image" Target="../media/image32.wmf"/><Relationship Id="rId17" Type="http://schemas.openxmlformats.org/officeDocument/2006/relationships/oleObject" Target="../embeddings/oleObject45.bin"/><Relationship Id="rId16" Type="http://schemas.openxmlformats.org/officeDocument/2006/relationships/image" Target="../media/image31.wmf"/><Relationship Id="rId15" Type="http://schemas.openxmlformats.org/officeDocument/2006/relationships/oleObject" Target="../embeddings/oleObject44.bin"/><Relationship Id="rId14" Type="http://schemas.openxmlformats.org/officeDocument/2006/relationships/image" Target="../media/image30.wmf"/><Relationship Id="rId13" Type="http://schemas.openxmlformats.org/officeDocument/2006/relationships/oleObject" Target="../embeddings/oleObject43.bin"/><Relationship Id="rId12" Type="http://schemas.openxmlformats.org/officeDocument/2006/relationships/image" Target="../media/image29.wmf"/><Relationship Id="rId11" Type="http://schemas.openxmlformats.org/officeDocument/2006/relationships/oleObject" Target="../embeddings/oleObject42.bin"/><Relationship Id="rId10" Type="http://schemas.openxmlformats.org/officeDocument/2006/relationships/image" Target="../media/image28.wmf"/><Relationship Id="rId1" Type="http://schemas.openxmlformats.org/officeDocument/2006/relationships/oleObject" Target="../embeddings/oleObject37.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36.wmf"/><Relationship Id="rId7" Type="http://schemas.openxmlformats.org/officeDocument/2006/relationships/oleObject" Target="../embeddings/oleObject49.bin"/><Relationship Id="rId6" Type="http://schemas.openxmlformats.org/officeDocument/2006/relationships/image" Target="../media/image35.wmf"/><Relationship Id="rId5" Type="http://schemas.openxmlformats.org/officeDocument/2006/relationships/oleObject" Target="../embeddings/oleObject48.bin"/><Relationship Id="rId4" Type="http://schemas.openxmlformats.org/officeDocument/2006/relationships/image" Target="../media/image34.wmf"/><Relationship Id="rId3" Type="http://schemas.openxmlformats.org/officeDocument/2006/relationships/oleObject" Target="../embeddings/oleObject47.bin"/><Relationship Id="rId2" Type="http://schemas.openxmlformats.org/officeDocument/2006/relationships/image" Target="../media/image33.wmf"/><Relationship Id="rId12" Type="http://schemas.openxmlformats.org/officeDocument/2006/relationships/vmlDrawing" Target="../drawings/vmlDrawing20.vml"/><Relationship Id="rId11" Type="http://schemas.openxmlformats.org/officeDocument/2006/relationships/slideLayout" Target="../slideLayouts/slideLayout5.xml"/><Relationship Id="rId10" Type="http://schemas.openxmlformats.org/officeDocument/2006/relationships/image" Target="../media/image37.wmf"/><Relationship Id="rId1" Type="http://schemas.openxmlformats.org/officeDocument/2006/relationships/oleObject" Target="../embeddings/oleObject4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5.xml"/><Relationship Id="rId2" Type="http://schemas.openxmlformats.org/officeDocument/2006/relationships/image" Target="../media/image38.wmf"/><Relationship Id="rId1" Type="http://schemas.openxmlformats.org/officeDocument/2006/relationships/oleObject" Target="../embeddings/oleObject51.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5.xml"/><Relationship Id="rId2" Type="http://schemas.openxmlformats.org/officeDocument/2006/relationships/image" Target="../media/image39.wmf"/><Relationship Id="rId1" Type="http://schemas.openxmlformats.org/officeDocument/2006/relationships/oleObject" Target="../embeddings/oleObject52.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5.xml"/><Relationship Id="rId2" Type="http://schemas.openxmlformats.org/officeDocument/2006/relationships/image" Target="../media/image40.wmf"/><Relationship Id="rId1" Type="http://schemas.openxmlformats.org/officeDocument/2006/relationships/oleObject" Target="../embeddings/oleObject53.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5.xml"/><Relationship Id="rId2" Type="http://schemas.openxmlformats.org/officeDocument/2006/relationships/image" Target="../media/image41.wmf"/><Relationship Id="rId1" Type="http://schemas.openxmlformats.org/officeDocument/2006/relationships/oleObject" Target="../embeddings/oleObject54.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5.xml"/><Relationship Id="rId2" Type="http://schemas.openxmlformats.org/officeDocument/2006/relationships/image" Target="../media/image42.wmf"/><Relationship Id="rId1" Type="http://schemas.openxmlformats.org/officeDocument/2006/relationships/oleObject" Target="../embeddings/oleObject55.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5.xml"/><Relationship Id="rId4" Type="http://schemas.openxmlformats.org/officeDocument/2006/relationships/image" Target="../media/image44.wmf"/><Relationship Id="rId3" Type="http://schemas.openxmlformats.org/officeDocument/2006/relationships/oleObject" Target="../embeddings/oleObject57.bin"/><Relationship Id="rId2" Type="http://schemas.openxmlformats.org/officeDocument/2006/relationships/image" Target="../media/image43.wmf"/><Relationship Id="rId1" Type="http://schemas.openxmlformats.org/officeDocument/2006/relationships/oleObject" Target="../embeddings/oleObject5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5.xml"/><Relationship Id="rId4" Type="http://schemas.openxmlformats.org/officeDocument/2006/relationships/image" Target="../media/image46.wmf"/><Relationship Id="rId3" Type="http://schemas.openxmlformats.org/officeDocument/2006/relationships/oleObject" Target="../embeddings/oleObject59.bin"/><Relationship Id="rId2" Type="http://schemas.openxmlformats.org/officeDocument/2006/relationships/image" Target="../media/image45.wmf"/><Relationship Id="rId1" Type="http://schemas.openxmlformats.org/officeDocument/2006/relationships/oleObject" Target="../embeddings/oleObject58.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5.xml"/><Relationship Id="rId2" Type="http://schemas.openxmlformats.org/officeDocument/2006/relationships/image" Target="../media/image47.wmf"/><Relationship Id="rId1" Type="http://schemas.openxmlformats.org/officeDocument/2006/relationships/oleObject" Target="../embeddings/oleObject60.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5.xml"/><Relationship Id="rId2" Type="http://schemas.openxmlformats.org/officeDocument/2006/relationships/image" Target="../media/image48.wmf"/><Relationship Id="rId1" Type="http://schemas.openxmlformats.org/officeDocument/2006/relationships/oleObject" Target="../embeddings/oleObject61.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image" Target="../media/image52.wmf"/><Relationship Id="rId7" Type="http://schemas.openxmlformats.org/officeDocument/2006/relationships/oleObject" Target="../embeddings/oleObject65.bin"/><Relationship Id="rId6" Type="http://schemas.openxmlformats.org/officeDocument/2006/relationships/image" Target="../media/image51.wmf"/><Relationship Id="rId5" Type="http://schemas.openxmlformats.org/officeDocument/2006/relationships/oleObject" Target="../embeddings/oleObject64.bin"/><Relationship Id="rId4" Type="http://schemas.openxmlformats.org/officeDocument/2006/relationships/image" Target="../media/image50.wmf"/><Relationship Id="rId3" Type="http://schemas.openxmlformats.org/officeDocument/2006/relationships/oleObject" Target="../embeddings/oleObject63.bin"/><Relationship Id="rId2" Type="http://schemas.openxmlformats.org/officeDocument/2006/relationships/image" Target="../media/image49.wmf"/><Relationship Id="rId12" Type="http://schemas.openxmlformats.org/officeDocument/2006/relationships/vmlDrawing" Target="../drawings/vmlDrawing30.vml"/><Relationship Id="rId11" Type="http://schemas.openxmlformats.org/officeDocument/2006/relationships/slideLayout" Target="../slideLayouts/slideLayout5.xml"/><Relationship Id="rId10" Type="http://schemas.openxmlformats.org/officeDocument/2006/relationships/image" Target="../media/image53.wmf"/><Relationship Id="rId1" Type="http://schemas.openxmlformats.org/officeDocument/2006/relationships/oleObject" Target="../embeddings/oleObject62.bin"/></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5.xml"/><Relationship Id="rId4" Type="http://schemas.openxmlformats.org/officeDocument/2006/relationships/image" Target="../media/image55.wmf"/><Relationship Id="rId3" Type="http://schemas.openxmlformats.org/officeDocument/2006/relationships/oleObject" Target="../embeddings/oleObject68.bin"/><Relationship Id="rId2" Type="http://schemas.openxmlformats.org/officeDocument/2006/relationships/image" Target="../media/image54.wmf"/><Relationship Id="rId1" Type="http://schemas.openxmlformats.org/officeDocument/2006/relationships/oleObject" Target="../embeddings/oleObject67.bin"/></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32.vml"/><Relationship Id="rId7" Type="http://schemas.openxmlformats.org/officeDocument/2006/relationships/slideLayout" Target="../slideLayouts/slideLayout5.xml"/><Relationship Id="rId6" Type="http://schemas.openxmlformats.org/officeDocument/2006/relationships/image" Target="../media/image58.wmf"/><Relationship Id="rId5" Type="http://schemas.openxmlformats.org/officeDocument/2006/relationships/oleObject" Target="../embeddings/oleObject71.bin"/><Relationship Id="rId4" Type="http://schemas.openxmlformats.org/officeDocument/2006/relationships/image" Target="../media/image57.wmf"/><Relationship Id="rId3" Type="http://schemas.openxmlformats.org/officeDocument/2006/relationships/oleObject" Target="../embeddings/oleObject70.bin"/><Relationship Id="rId2" Type="http://schemas.openxmlformats.org/officeDocument/2006/relationships/image" Target="../media/image56.wmf"/><Relationship Id="rId1" Type="http://schemas.openxmlformats.org/officeDocument/2006/relationships/oleObject" Target="../embeddings/oleObject69.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5.xml"/><Relationship Id="rId4" Type="http://schemas.openxmlformats.org/officeDocument/2006/relationships/image" Target="../media/image59.wmf"/><Relationship Id="rId3" Type="http://schemas.openxmlformats.org/officeDocument/2006/relationships/oleObject" Target="../embeddings/oleObject73.bin"/><Relationship Id="rId2" Type="http://schemas.openxmlformats.org/officeDocument/2006/relationships/image" Target="../media/image48.wmf"/><Relationship Id="rId1" Type="http://schemas.openxmlformats.org/officeDocument/2006/relationships/oleObject" Target="../embeddings/oleObject72.bin"/></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63.wmf"/><Relationship Id="rId7" Type="http://schemas.openxmlformats.org/officeDocument/2006/relationships/oleObject" Target="../embeddings/oleObject77.bin"/><Relationship Id="rId6" Type="http://schemas.openxmlformats.org/officeDocument/2006/relationships/image" Target="../media/image62.wmf"/><Relationship Id="rId5" Type="http://schemas.openxmlformats.org/officeDocument/2006/relationships/oleObject" Target="../embeddings/oleObject76.bin"/><Relationship Id="rId4" Type="http://schemas.openxmlformats.org/officeDocument/2006/relationships/image" Target="../media/image61.wmf"/><Relationship Id="rId3" Type="http://schemas.openxmlformats.org/officeDocument/2006/relationships/oleObject" Target="../embeddings/oleObject75.bin"/><Relationship Id="rId2" Type="http://schemas.openxmlformats.org/officeDocument/2006/relationships/image" Target="../media/image60.wmf"/><Relationship Id="rId10" Type="http://schemas.openxmlformats.org/officeDocument/2006/relationships/vmlDrawing" Target="../drawings/vmlDrawing34.vml"/><Relationship Id="rId1" Type="http://schemas.openxmlformats.org/officeDocument/2006/relationships/oleObject" Target="../embeddings/oleObject7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5.xml"/><Relationship Id="rId6" Type="http://schemas.openxmlformats.org/officeDocument/2006/relationships/image" Target="../media/image6.wmf"/><Relationship Id="rId5" Type="http://schemas.openxmlformats.org/officeDocument/2006/relationships/oleObject" Target="../embeddings/oleObject19.bin"/><Relationship Id="rId4" Type="http://schemas.openxmlformats.org/officeDocument/2006/relationships/image" Target="../media/image5.wmf"/><Relationship Id="rId3" Type="http://schemas.openxmlformats.org/officeDocument/2006/relationships/oleObject" Target="../embeddings/oleObject18.bin"/><Relationship Id="rId2" Type="http://schemas.openxmlformats.org/officeDocument/2006/relationships/image" Target="../media/image4.wmf"/><Relationship Id="rId1" Type="http://schemas.openxmlformats.org/officeDocument/2006/relationships/oleObject" Target="../embeddings/oleObject17.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6.xml"/><Relationship Id="rId3" Type="http://schemas.openxmlformats.org/officeDocument/2006/relationships/image" Target="../media/image65.wmf"/><Relationship Id="rId2" Type="http://schemas.openxmlformats.org/officeDocument/2006/relationships/oleObject" Target="../embeddings/oleObject78.bin"/><Relationship Id="rId1" Type="http://schemas.openxmlformats.org/officeDocument/2006/relationships/image" Target="../media/image64.png"/></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69.wmf"/><Relationship Id="rId7" Type="http://schemas.openxmlformats.org/officeDocument/2006/relationships/oleObject" Target="../embeddings/oleObject82.bin"/><Relationship Id="rId6" Type="http://schemas.openxmlformats.org/officeDocument/2006/relationships/image" Target="../media/image68.wmf"/><Relationship Id="rId5" Type="http://schemas.openxmlformats.org/officeDocument/2006/relationships/oleObject" Target="../embeddings/oleObject81.bin"/><Relationship Id="rId4" Type="http://schemas.openxmlformats.org/officeDocument/2006/relationships/image" Target="../media/image67.wmf"/><Relationship Id="rId3" Type="http://schemas.openxmlformats.org/officeDocument/2006/relationships/oleObject" Target="../embeddings/oleObject80.bin"/><Relationship Id="rId2" Type="http://schemas.openxmlformats.org/officeDocument/2006/relationships/image" Target="../media/image66.wmf"/><Relationship Id="rId12" Type="http://schemas.openxmlformats.org/officeDocument/2006/relationships/vmlDrawing" Target="../drawings/vmlDrawing36.vml"/><Relationship Id="rId11" Type="http://schemas.openxmlformats.org/officeDocument/2006/relationships/slideLayout" Target="../slideLayouts/slideLayout5.xml"/><Relationship Id="rId10" Type="http://schemas.openxmlformats.org/officeDocument/2006/relationships/image" Target="../media/image70.wmf"/><Relationship Id="rId1" Type="http://schemas.openxmlformats.org/officeDocument/2006/relationships/oleObject" Target="../embeddings/oleObject79.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37.vml"/><Relationship Id="rId5" Type="http://schemas.openxmlformats.org/officeDocument/2006/relationships/slideLayout" Target="../slideLayouts/slideLayout5.xml"/><Relationship Id="rId4" Type="http://schemas.openxmlformats.org/officeDocument/2006/relationships/image" Target="../media/image72.wmf"/><Relationship Id="rId3" Type="http://schemas.openxmlformats.org/officeDocument/2006/relationships/oleObject" Target="../embeddings/oleObject85.bin"/><Relationship Id="rId2" Type="http://schemas.openxmlformats.org/officeDocument/2006/relationships/image" Target="../media/image71.wmf"/><Relationship Id="rId1" Type="http://schemas.openxmlformats.org/officeDocument/2006/relationships/oleObject" Target="../embeddings/oleObject84.bin"/></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38.vml"/><Relationship Id="rId5" Type="http://schemas.openxmlformats.org/officeDocument/2006/relationships/slideLayout" Target="../slideLayouts/slideLayout5.xml"/><Relationship Id="rId4" Type="http://schemas.openxmlformats.org/officeDocument/2006/relationships/image" Target="../media/image74.wmf"/><Relationship Id="rId3" Type="http://schemas.openxmlformats.org/officeDocument/2006/relationships/oleObject" Target="../embeddings/oleObject87.bin"/><Relationship Id="rId2" Type="http://schemas.openxmlformats.org/officeDocument/2006/relationships/image" Target="../media/image73.wmf"/><Relationship Id="rId1" Type="http://schemas.openxmlformats.org/officeDocument/2006/relationships/oleObject" Target="../embeddings/oleObject86.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5.xml"/><Relationship Id="rId2" Type="http://schemas.openxmlformats.org/officeDocument/2006/relationships/image" Target="../media/image75.wmf"/><Relationship Id="rId1" Type="http://schemas.openxmlformats.org/officeDocument/2006/relationships/oleObject" Target="../embeddings/oleObject88.bin"/></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40.vml"/><Relationship Id="rId5" Type="http://schemas.openxmlformats.org/officeDocument/2006/relationships/slideLayout" Target="../slideLayouts/slideLayout7.xml"/><Relationship Id="rId4" Type="http://schemas.openxmlformats.org/officeDocument/2006/relationships/image" Target="../media/image77.wmf"/><Relationship Id="rId3" Type="http://schemas.openxmlformats.org/officeDocument/2006/relationships/oleObject" Target="../embeddings/oleObject90.bin"/><Relationship Id="rId2" Type="http://schemas.openxmlformats.org/officeDocument/2006/relationships/image" Target="../media/image76.wmf"/><Relationship Id="rId1" Type="http://schemas.openxmlformats.org/officeDocument/2006/relationships/oleObject" Target="../embeddings/oleObject89.bin"/></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7.xml"/><Relationship Id="rId4" Type="http://schemas.openxmlformats.org/officeDocument/2006/relationships/image" Target="../media/image79.wmf"/><Relationship Id="rId3" Type="http://schemas.openxmlformats.org/officeDocument/2006/relationships/oleObject" Target="../embeddings/oleObject92.bin"/><Relationship Id="rId2" Type="http://schemas.openxmlformats.org/officeDocument/2006/relationships/image" Target="../media/image78.wmf"/><Relationship Id="rId1" Type="http://schemas.openxmlformats.org/officeDocument/2006/relationships/oleObject" Target="../embeddings/oleObject91.bin"/></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5.xml"/><Relationship Id="rId6" Type="http://schemas.openxmlformats.org/officeDocument/2006/relationships/image" Target="../media/image9.wmf"/><Relationship Id="rId5" Type="http://schemas.openxmlformats.org/officeDocument/2006/relationships/oleObject" Target="../embeddings/oleObject22.bin"/><Relationship Id="rId4" Type="http://schemas.openxmlformats.org/officeDocument/2006/relationships/image" Target="../media/image8.wmf"/><Relationship Id="rId3" Type="http://schemas.openxmlformats.org/officeDocument/2006/relationships/oleObject" Target="../embeddings/oleObject21.bin"/><Relationship Id="rId2" Type="http://schemas.openxmlformats.org/officeDocument/2006/relationships/image" Target="../media/image7.wmf"/><Relationship Id="rId1" Type="http://schemas.openxmlformats.org/officeDocument/2006/relationships/oleObject" Target="../embeddings/oleObject20.bin"/></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42.vml"/><Relationship Id="rId3" Type="http://schemas.openxmlformats.org/officeDocument/2006/relationships/slideLayout" Target="../slideLayouts/slideLayout5.xml"/><Relationship Id="rId2" Type="http://schemas.openxmlformats.org/officeDocument/2006/relationships/image" Target="../media/image80.wmf"/><Relationship Id="rId1" Type="http://schemas.openxmlformats.org/officeDocument/2006/relationships/oleObject" Target="../embeddings/oleObject93.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98.bin"/><Relationship Id="rId8" Type="http://schemas.openxmlformats.org/officeDocument/2006/relationships/image" Target="../media/image84.wmf"/><Relationship Id="rId7" Type="http://schemas.openxmlformats.org/officeDocument/2006/relationships/oleObject" Target="../embeddings/oleObject97.bin"/><Relationship Id="rId6" Type="http://schemas.openxmlformats.org/officeDocument/2006/relationships/image" Target="../media/image83.wmf"/><Relationship Id="rId5" Type="http://schemas.openxmlformats.org/officeDocument/2006/relationships/oleObject" Target="../embeddings/oleObject96.bin"/><Relationship Id="rId4" Type="http://schemas.openxmlformats.org/officeDocument/2006/relationships/image" Target="../media/image82.wmf"/><Relationship Id="rId3" Type="http://schemas.openxmlformats.org/officeDocument/2006/relationships/oleObject" Target="../embeddings/oleObject95.bin"/><Relationship Id="rId2" Type="http://schemas.openxmlformats.org/officeDocument/2006/relationships/image" Target="../media/image81.wmf"/><Relationship Id="rId12" Type="http://schemas.openxmlformats.org/officeDocument/2006/relationships/vmlDrawing" Target="../drawings/vmlDrawing43.vml"/><Relationship Id="rId11" Type="http://schemas.openxmlformats.org/officeDocument/2006/relationships/slideLayout" Target="../slideLayouts/slideLayout5.xml"/><Relationship Id="rId10" Type="http://schemas.openxmlformats.org/officeDocument/2006/relationships/image" Target="../media/image85.wmf"/><Relationship Id="rId1" Type="http://schemas.openxmlformats.org/officeDocument/2006/relationships/oleObject" Target="../embeddings/oleObject94.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7.png"/><Relationship Id="rId1" Type="http://schemas.openxmlformats.org/officeDocument/2006/relationships/image" Target="../media/image8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8" Type="http://schemas.openxmlformats.org/officeDocument/2006/relationships/vmlDrawing" Target="../drawings/vmlDrawing44.vml"/><Relationship Id="rId7" Type="http://schemas.openxmlformats.org/officeDocument/2006/relationships/slideLayout" Target="../slideLayouts/slideLayout5.xml"/><Relationship Id="rId6" Type="http://schemas.openxmlformats.org/officeDocument/2006/relationships/image" Target="../media/image90.wmf"/><Relationship Id="rId5" Type="http://schemas.openxmlformats.org/officeDocument/2006/relationships/oleObject" Target="../embeddings/oleObject101.bin"/><Relationship Id="rId4" Type="http://schemas.openxmlformats.org/officeDocument/2006/relationships/image" Target="../media/image89.wmf"/><Relationship Id="rId3" Type="http://schemas.openxmlformats.org/officeDocument/2006/relationships/oleObject" Target="../embeddings/oleObject100.bin"/><Relationship Id="rId2" Type="http://schemas.openxmlformats.org/officeDocument/2006/relationships/image" Target="../media/image88.wmf"/><Relationship Id="rId1" Type="http://schemas.openxmlformats.org/officeDocument/2006/relationships/oleObject" Target="../embeddings/oleObject99.bin"/></Relationships>
</file>

<file path=ppt/slides/_rels/slide57.xml.rels><?xml version="1.0" encoding="UTF-8" standalone="yes"?>
<Relationships xmlns="http://schemas.openxmlformats.org/package/2006/relationships"><Relationship Id="rId8" Type="http://schemas.openxmlformats.org/officeDocument/2006/relationships/vmlDrawing" Target="../drawings/vmlDrawing45.vml"/><Relationship Id="rId7" Type="http://schemas.openxmlformats.org/officeDocument/2006/relationships/slideLayout" Target="../slideLayouts/slideLayout5.xml"/><Relationship Id="rId6" Type="http://schemas.openxmlformats.org/officeDocument/2006/relationships/image" Target="../media/image93.wmf"/><Relationship Id="rId5" Type="http://schemas.openxmlformats.org/officeDocument/2006/relationships/oleObject" Target="../embeddings/oleObject104.bin"/><Relationship Id="rId4" Type="http://schemas.openxmlformats.org/officeDocument/2006/relationships/image" Target="../media/image92.wmf"/><Relationship Id="rId3" Type="http://schemas.openxmlformats.org/officeDocument/2006/relationships/oleObject" Target="../embeddings/oleObject103.bin"/><Relationship Id="rId2" Type="http://schemas.openxmlformats.org/officeDocument/2006/relationships/image" Target="../media/image91.wmf"/><Relationship Id="rId1" Type="http://schemas.openxmlformats.org/officeDocument/2006/relationships/oleObject" Target="../embeddings/oleObject102.bin"/></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97.wmf"/><Relationship Id="rId7" Type="http://schemas.openxmlformats.org/officeDocument/2006/relationships/oleObject" Target="../embeddings/oleObject108.bin"/><Relationship Id="rId6" Type="http://schemas.openxmlformats.org/officeDocument/2006/relationships/image" Target="../media/image96.wmf"/><Relationship Id="rId5" Type="http://schemas.openxmlformats.org/officeDocument/2006/relationships/oleObject" Target="../embeddings/oleObject107.bin"/><Relationship Id="rId4" Type="http://schemas.openxmlformats.org/officeDocument/2006/relationships/image" Target="../media/image95.wmf"/><Relationship Id="rId3" Type="http://schemas.openxmlformats.org/officeDocument/2006/relationships/oleObject" Target="../embeddings/oleObject106.bin"/><Relationship Id="rId2" Type="http://schemas.openxmlformats.org/officeDocument/2006/relationships/image" Target="../media/image94.wmf"/><Relationship Id="rId10" Type="http://schemas.openxmlformats.org/officeDocument/2006/relationships/vmlDrawing" Target="../drawings/vmlDrawing46.vml"/><Relationship Id="rId1" Type="http://schemas.openxmlformats.org/officeDocument/2006/relationships/oleObject" Target="../embeddings/oleObject105.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113.bin"/><Relationship Id="rId8" Type="http://schemas.openxmlformats.org/officeDocument/2006/relationships/image" Target="../media/image101.wmf"/><Relationship Id="rId7" Type="http://schemas.openxmlformats.org/officeDocument/2006/relationships/oleObject" Target="../embeddings/oleObject112.bin"/><Relationship Id="rId6" Type="http://schemas.openxmlformats.org/officeDocument/2006/relationships/image" Target="../media/image100.wmf"/><Relationship Id="rId5" Type="http://schemas.openxmlformats.org/officeDocument/2006/relationships/oleObject" Target="../embeddings/oleObject111.bin"/><Relationship Id="rId4" Type="http://schemas.openxmlformats.org/officeDocument/2006/relationships/image" Target="../media/image99.wmf"/><Relationship Id="rId3" Type="http://schemas.openxmlformats.org/officeDocument/2006/relationships/oleObject" Target="../embeddings/oleObject110.bin"/><Relationship Id="rId2" Type="http://schemas.openxmlformats.org/officeDocument/2006/relationships/image" Target="../media/image98.wmf"/><Relationship Id="rId12" Type="http://schemas.openxmlformats.org/officeDocument/2006/relationships/vmlDrawing" Target="../drawings/vmlDrawing47.vml"/><Relationship Id="rId11" Type="http://schemas.openxmlformats.org/officeDocument/2006/relationships/slideLayout" Target="../slideLayouts/slideLayout5.xml"/><Relationship Id="rId10" Type="http://schemas.openxmlformats.org/officeDocument/2006/relationships/image" Target="../media/image102.wmf"/><Relationship Id="rId1" Type="http://schemas.openxmlformats.org/officeDocument/2006/relationships/oleObject" Target="../embeddings/oleObject109.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5.xml"/><Relationship Id="rId4" Type="http://schemas.openxmlformats.org/officeDocument/2006/relationships/image" Target="../media/image11.wmf"/><Relationship Id="rId3" Type="http://schemas.openxmlformats.org/officeDocument/2006/relationships/oleObject" Target="../embeddings/oleObject24.bin"/><Relationship Id="rId2" Type="http://schemas.openxmlformats.org/officeDocument/2006/relationships/image" Target="../media/image10.wmf"/><Relationship Id="rId1" Type="http://schemas.openxmlformats.org/officeDocument/2006/relationships/oleObject" Target="../embeddings/oleObject23.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5.xml"/><Relationship Id="rId2" Type="http://schemas.openxmlformats.org/officeDocument/2006/relationships/image" Target="../media/image103.wmf"/><Relationship Id="rId1" Type="http://schemas.openxmlformats.org/officeDocument/2006/relationships/oleObject" Target="../embeddings/oleObject114.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49.vml"/><Relationship Id="rId3" Type="http://schemas.openxmlformats.org/officeDocument/2006/relationships/slideLayout" Target="../slideLayouts/slideLayout5.xml"/><Relationship Id="rId2" Type="http://schemas.openxmlformats.org/officeDocument/2006/relationships/image" Target="../media/image104.wmf"/><Relationship Id="rId1" Type="http://schemas.openxmlformats.org/officeDocument/2006/relationships/oleObject" Target="../embeddings/oleObject115.bin"/></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108.wmf"/><Relationship Id="rId7" Type="http://schemas.openxmlformats.org/officeDocument/2006/relationships/oleObject" Target="../embeddings/oleObject119.bin"/><Relationship Id="rId6" Type="http://schemas.openxmlformats.org/officeDocument/2006/relationships/image" Target="../media/image107.wmf"/><Relationship Id="rId5" Type="http://schemas.openxmlformats.org/officeDocument/2006/relationships/oleObject" Target="../embeddings/oleObject118.bin"/><Relationship Id="rId4" Type="http://schemas.openxmlformats.org/officeDocument/2006/relationships/image" Target="../media/image106.wmf"/><Relationship Id="rId3" Type="http://schemas.openxmlformats.org/officeDocument/2006/relationships/oleObject" Target="../embeddings/oleObject117.bin"/><Relationship Id="rId2" Type="http://schemas.openxmlformats.org/officeDocument/2006/relationships/image" Target="../media/image105.wmf"/><Relationship Id="rId10" Type="http://schemas.openxmlformats.org/officeDocument/2006/relationships/vmlDrawing" Target="../drawings/vmlDrawing50.vml"/><Relationship Id="rId1" Type="http://schemas.openxmlformats.org/officeDocument/2006/relationships/oleObject" Target="../embeddings/oleObject116.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12.wmf"/><Relationship Id="rId7" Type="http://schemas.openxmlformats.org/officeDocument/2006/relationships/oleObject" Target="../embeddings/oleObject123.bin"/><Relationship Id="rId6" Type="http://schemas.openxmlformats.org/officeDocument/2006/relationships/image" Target="../media/image111.wmf"/><Relationship Id="rId5" Type="http://schemas.openxmlformats.org/officeDocument/2006/relationships/oleObject" Target="../embeddings/oleObject122.bin"/><Relationship Id="rId4" Type="http://schemas.openxmlformats.org/officeDocument/2006/relationships/image" Target="../media/image110.wmf"/><Relationship Id="rId3" Type="http://schemas.openxmlformats.org/officeDocument/2006/relationships/oleObject" Target="../embeddings/oleObject121.bin"/><Relationship Id="rId2" Type="http://schemas.openxmlformats.org/officeDocument/2006/relationships/image" Target="../media/image109.wmf"/><Relationship Id="rId12" Type="http://schemas.openxmlformats.org/officeDocument/2006/relationships/vmlDrawing" Target="../drawings/vmlDrawing51.vml"/><Relationship Id="rId11" Type="http://schemas.openxmlformats.org/officeDocument/2006/relationships/slideLayout" Target="../slideLayouts/slideLayout5.xml"/><Relationship Id="rId10" Type="http://schemas.openxmlformats.org/officeDocument/2006/relationships/image" Target="../media/image113.wmf"/><Relationship Id="rId1" Type="http://schemas.openxmlformats.org/officeDocument/2006/relationships/oleObject" Target="../embeddings/oleObject120.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129.bin"/><Relationship Id="rId8" Type="http://schemas.openxmlformats.org/officeDocument/2006/relationships/image" Target="../media/image119.wmf"/><Relationship Id="rId7" Type="http://schemas.openxmlformats.org/officeDocument/2006/relationships/oleObject" Target="../embeddings/oleObject128.bin"/><Relationship Id="rId6" Type="http://schemas.openxmlformats.org/officeDocument/2006/relationships/image" Target="../media/image118.wmf"/><Relationship Id="rId5" Type="http://schemas.openxmlformats.org/officeDocument/2006/relationships/oleObject" Target="../embeddings/oleObject127.bin"/><Relationship Id="rId4" Type="http://schemas.openxmlformats.org/officeDocument/2006/relationships/image" Target="../media/image117.wmf"/><Relationship Id="rId3" Type="http://schemas.openxmlformats.org/officeDocument/2006/relationships/oleObject" Target="../embeddings/oleObject126.bin"/><Relationship Id="rId2" Type="http://schemas.openxmlformats.org/officeDocument/2006/relationships/image" Target="../media/image116.wmf"/><Relationship Id="rId16" Type="http://schemas.openxmlformats.org/officeDocument/2006/relationships/vmlDrawing" Target="../drawings/vmlDrawing52.vml"/><Relationship Id="rId15" Type="http://schemas.openxmlformats.org/officeDocument/2006/relationships/slideLayout" Target="../slideLayouts/slideLayout5.xml"/><Relationship Id="rId14" Type="http://schemas.openxmlformats.org/officeDocument/2006/relationships/image" Target="../media/image122.wmf"/><Relationship Id="rId13" Type="http://schemas.openxmlformats.org/officeDocument/2006/relationships/oleObject" Target="../embeddings/oleObject131.bin"/><Relationship Id="rId12" Type="http://schemas.openxmlformats.org/officeDocument/2006/relationships/image" Target="../media/image121.wmf"/><Relationship Id="rId11" Type="http://schemas.openxmlformats.org/officeDocument/2006/relationships/oleObject" Target="../embeddings/oleObject130.bin"/><Relationship Id="rId10" Type="http://schemas.openxmlformats.org/officeDocument/2006/relationships/image" Target="../media/image120.wmf"/><Relationship Id="rId1" Type="http://schemas.openxmlformats.org/officeDocument/2006/relationships/oleObject" Target="../embeddings/oleObject125.bin"/></Relationships>
</file>

<file path=ppt/slides/_rels/slide71.xml.rels><?xml version="1.0" encoding="UTF-8" standalone="yes"?>
<Relationships xmlns="http://schemas.openxmlformats.org/package/2006/relationships"><Relationship Id="rId6" Type="http://schemas.openxmlformats.org/officeDocument/2006/relationships/vmlDrawing" Target="../drawings/vmlDrawing53.vml"/><Relationship Id="rId5" Type="http://schemas.openxmlformats.org/officeDocument/2006/relationships/slideLayout" Target="../slideLayouts/slideLayout5.xml"/><Relationship Id="rId4" Type="http://schemas.openxmlformats.org/officeDocument/2006/relationships/image" Target="../media/image124.wmf"/><Relationship Id="rId3" Type="http://schemas.openxmlformats.org/officeDocument/2006/relationships/oleObject" Target="../embeddings/oleObject133.bin"/><Relationship Id="rId2" Type="http://schemas.openxmlformats.org/officeDocument/2006/relationships/image" Target="../media/image123.wmf"/><Relationship Id="rId1" Type="http://schemas.openxmlformats.org/officeDocument/2006/relationships/oleObject" Target="../embeddings/oleObject132.bin"/></Relationships>
</file>

<file path=ppt/slides/_rels/slide72.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128.wmf"/><Relationship Id="rId7" Type="http://schemas.openxmlformats.org/officeDocument/2006/relationships/oleObject" Target="../embeddings/oleObject137.bin"/><Relationship Id="rId6" Type="http://schemas.openxmlformats.org/officeDocument/2006/relationships/image" Target="../media/image127.wmf"/><Relationship Id="rId5" Type="http://schemas.openxmlformats.org/officeDocument/2006/relationships/oleObject" Target="../embeddings/oleObject136.bin"/><Relationship Id="rId4" Type="http://schemas.openxmlformats.org/officeDocument/2006/relationships/image" Target="../media/image126.wmf"/><Relationship Id="rId3" Type="http://schemas.openxmlformats.org/officeDocument/2006/relationships/oleObject" Target="../embeddings/oleObject135.bin"/><Relationship Id="rId2" Type="http://schemas.openxmlformats.org/officeDocument/2006/relationships/image" Target="../media/image125.wmf"/><Relationship Id="rId10" Type="http://schemas.openxmlformats.org/officeDocument/2006/relationships/vmlDrawing" Target="../drawings/vmlDrawing54.vml"/><Relationship Id="rId1" Type="http://schemas.openxmlformats.org/officeDocument/2006/relationships/oleObject" Target="../embeddings/oleObject134.bin"/></Relationships>
</file>

<file path=ppt/slides/_rels/slide73.xml.rels><?xml version="1.0" encoding="UTF-8" standalone="yes"?>
<Relationships xmlns="http://schemas.openxmlformats.org/package/2006/relationships"><Relationship Id="rId9" Type="http://schemas.openxmlformats.org/officeDocument/2006/relationships/image" Target="../media/image132.wmf"/><Relationship Id="rId8" Type="http://schemas.openxmlformats.org/officeDocument/2006/relationships/oleObject" Target="../embeddings/oleObject142.bin"/><Relationship Id="rId7" Type="http://schemas.openxmlformats.org/officeDocument/2006/relationships/image" Target="../media/image131.wmf"/><Relationship Id="rId6" Type="http://schemas.openxmlformats.org/officeDocument/2006/relationships/oleObject" Target="../embeddings/oleObject141.bin"/><Relationship Id="rId5" Type="http://schemas.openxmlformats.org/officeDocument/2006/relationships/oleObject" Target="../embeddings/oleObject140.bin"/><Relationship Id="rId4" Type="http://schemas.openxmlformats.org/officeDocument/2006/relationships/image" Target="../media/image130.wmf"/><Relationship Id="rId3" Type="http://schemas.openxmlformats.org/officeDocument/2006/relationships/oleObject" Target="../embeddings/oleObject139.bin"/><Relationship Id="rId2" Type="http://schemas.openxmlformats.org/officeDocument/2006/relationships/image" Target="../media/image129.wmf"/><Relationship Id="rId15" Type="http://schemas.openxmlformats.org/officeDocument/2006/relationships/vmlDrawing" Target="../drawings/vmlDrawing55.vml"/><Relationship Id="rId14" Type="http://schemas.openxmlformats.org/officeDocument/2006/relationships/slideLayout" Target="../slideLayouts/slideLayout5.xml"/><Relationship Id="rId13" Type="http://schemas.openxmlformats.org/officeDocument/2006/relationships/image" Target="../media/image134.wmf"/><Relationship Id="rId12" Type="http://schemas.openxmlformats.org/officeDocument/2006/relationships/oleObject" Target="../embeddings/oleObject144.bin"/><Relationship Id="rId11" Type="http://schemas.openxmlformats.org/officeDocument/2006/relationships/image" Target="../media/image133.wmf"/><Relationship Id="rId10" Type="http://schemas.openxmlformats.org/officeDocument/2006/relationships/oleObject" Target="../embeddings/oleObject143.bin"/><Relationship Id="rId1" Type="http://schemas.openxmlformats.org/officeDocument/2006/relationships/oleObject" Target="../embeddings/oleObject138.bin"/></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5.xml"/><Relationship Id="rId4" Type="http://schemas.openxmlformats.org/officeDocument/2006/relationships/image" Target="../media/image13.wmf"/><Relationship Id="rId3" Type="http://schemas.openxmlformats.org/officeDocument/2006/relationships/oleObject" Target="../embeddings/oleObject26.bin"/><Relationship Id="rId2" Type="http://schemas.openxmlformats.org/officeDocument/2006/relationships/image" Target="../media/image12.wmf"/><Relationship Id="rId1" Type="http://schemas.openxmlformats.org/officeDocument/2006/relationships/oleObject" Target="../embeddings/oleObject25.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6.xml"/><Relationship Id="rId6" Type="http://schemas.openxmlformats.org/officeDocument/2006/relationships/image" Target="../media/image16.wmf"/><Relationship Id="rId5" Type="http://schemas.openxmlformats.org/officeDocument/2006/relationships/oleObject" Target="../embeddings/oleObject29.bin"/><Relationship Id="rId4" Type="http://schemas.openxmlformats.org/officeDocument/2006/relationships/image" Target="../media/image15.wmf"/><Relationship Id="rId3" Type="http://schemas.openxmlformats.org/officeDocument/2006/relationships/oleObject" Target="../embeddings/oleObject28.bin"/><Relationship Id="rId2" Type="http://schemas.openxmlformats.org/officeDocument/2006/relationships/image" Target="../media/image14.wmf"/><Relationship Id="rId1"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10"/>
          <p:cNvSpPr/>
          <p:nvPr/>
        </p:nvSpPr>
        <p:spPr>
          <a:xfrm>
            <a:off x="766763" y="1770063"/>
            <a:ext cx="8839200" cy="2101850"/>
          </a:xfrm>
          <a:prstGeom prst="rect">
            <a:avLst/>
          </a:prstGeom>
          <a:noFill/>
          <a:ln w="9525">
            <a:noFill/>
          </a:ln>
        </p:spPr>
        <p:txBody>
          <a:bodyPr anchor="ctr">
            <a:spAutoFit/>
          </a:bodyPr>
          <a:p>
            <a:pPr algn="ctr">
              <a:lnSpc>
                <a:spcPct val="150000"/>
              </a:lnSpc>
            </a:pPr>
            <a:r>
              <a:rPr lang="zh-CN" altLang="zh-CN" sz="4400" b="1" i="1" dirty="0">
                <a:solidFill>
                  <a:srgbClr val="0033CC"/>
                </a:solidFill>
                <a:latin typeface="Times New Roman" panose="02020603050405020304" pitchFamily="18" charset="0"/>
                <a:ea typeface="宋体" panose="02010600030101010101" pitchFamily="2" charset="-122"/>
              </a:rPr>
              <a:t>Chapter</a:t>
            </a:r>
            <a:r>
              <a:rPr lang="en-US" altLang="zh-CN" sz="4400" b="1" i="1" dirty="0">
                <a:solidFill>
                  <a:srgbClr val="0033CC"/>
                </a:solidFill>
                <a:latin typeface="Times New Roman" panose="02020603050405020304" pitchFamily="18" charset="0"/>
                <a:ea typeface="宋体" panose="02010600030101010101" pitchFamily="2" charset="-122"/>
              </a:rPr>
              <a:t>4 </a:t>
            </a:r>
            <a:endParaRPr lang="en-US" altLang="zh-CN" sz="4400" b="1" i="1" dirty="0">
              <a:solidFill>
                <a:srgbClr val="0033CC"/>
              </a:solidFill>
              <a:latin typeface="Times New Roman" panose="02020603050405020304" pitchFamily="18" charset="0"/>
              <a:ea typeface="宋体" panose="02010600030101010101" pitchFamily="2" charset="-122"/>
            </a:endParaRPr>
          </a:p>
          <a:p>
            <a:pPr algn="ctr">
              <a:lnSpc>
                <a:spcPct val="150000"/>
              </a:lnSpc>
            </a:pPr>
            <a:r>
              <a:rPr lang="en-US" altLang="zh-CN" sz="4400" b="1" i="1" dirty="0">
                <a:solidFill>
                  <a:srgbClr val="0033CC"/>
                </a:solidFill>
                <a:latin typeface="Times New Roman" panose="02020603050405020304" pitchFamily="18" charset="0"/>
                <a:ea typeface="宋体" panose="02010600030101010101" pitchFamily="2" charset="-122"/>
              </a:rPr>
              <a:t>Discrete-time Systems</a:t>
            </a:r>
            <a:endParaRPr lang="en-US" altLang="zh-CN" sz="4400" b="1" i="1" dirty="0">
              <a:solidFill>
                <a:srgbClr val="0033CC"/>
              </a:solidFill>
              <a:latin typeface="Times New Roman" panose="02020603050405020304" pitchFamily="18"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6"/>
          <p:cNvSpPr txBox="1"/>
          <p:nvPr/>
        </p:nvSpPr>
        <p:spPr>
          <a:xfrm>
            <a:off x="1465263" y="1217613"/>
            <a:ext cx="7391400" cy="554037"/>
          </a:xfrm>
          <a:prstGeom prst="rect">
            <a:avLst/>
          </a:prstGeom>
          <a:noFill/>
          <a:ln w="12700">
            <a:noFill/>
          </a:ln>
        </p:spPr>
        <p:txBody>
          <a:bodyPr anchor="t">
            <a:spAutoFit/>
          </a:bodyPr>
          <a:p>
            <a:pPr marL="0" lvl="1" indent="0" algn="l" eaLnBrk="1" fontAlgn="base" hangingPunct="1">
              <a:lnSpc>
                <a:spcPct val="90000"/>
              </a:lnSpc>
              <a:spcBef>
                <a:spcPct val="20000"/>
              </a:spcBef>
              <a:spcAft>
                <a:spcPct val="0"/>
              </a:spcAft>
              <a:buNone/>
            </a:pPr>
            <a:r>
              <a:rPr lang="en-US" altLang="zh-CN" sz="3200" b="1" dirty="0">
                <a:solidFill>
                  <a:srgbClr val="FF0000"/>
                </a:solidFill>
                <a:latin typeface="Times New Roman" panose="02020603050405020304" pitchFamily="18" charset="0"/>
                <a:ea typeface="宋体" panose="02010600030101010101" pitchFamily="2" charset="-122"/>
              </a:rPr>
              <a:t>Causal System</a:t>
            </a:r>
            <a:r>
              <a:rPr lang="en-US" altLang="zh-CN" sz="3200" b="1" dirty="0">
                <a:solidFill>
                  <a:schemeClr val="tx1"/>
                </a:solidFill>
                <a:latin typeface="Times New Roman" panose="02020603050405020304" pitchFamily="18" charset="0"/>
                <a:ea typeface="宋体" panose="02010600030101010101" pitchFamily="2" charset="-122"/>
              </a:rPr>
              <a:t>	</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55306" name="Text Box 10"/>
          <p:cNvSpPr txBox="1"/>
          <p:nvPr/>
        </p:nvSpPr>
        <p:spPr>
          <a:xfrm>
            <a:off x="1541463" y="1906588"/>
            <a:ext cx="8626475" cy="2773362"/>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Definition :</a:t>
            </a:r>
            <a:endParaRPr lang="en-US" altLang="zh-CN" sz="3200" b="1" dirty="0">
              <a:solidFill>
                <a:schemeClr val="tx1"/>
              </a:solidFill>
              <a:latin typeface="Times New Roman" panose="02020603050405020304" pitchFamily="18" charset="0"/>
              <a:ea typeface="宋体" panose="02010600030101010101" pitchFamily="2" charset="-122"/>
            </a:endParaRPr>
          </a:p>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In addition to the above two properties, the n</a:t>
            </a:r>
            <a:r>
              <a:rPr lang="en-US" altLang="zh-CN" sz="3200" b="1" baseline="-30000" dirty="0">
                <a:solidFill>
                  <a:schemeClr val="tx1"/>
                </a:solidFill>
                <a:latin typeface="Times New Roman" panose="02020603050405020304" pitchFamily="18" charset="0"/>
                <a:ea typeface="宋体" panose="02010600030101010101" pitchFamily="2" charset="-122"/>
              </a:rPr>
              <a:t>0</a:t>
            </a:r>
            <a:r>
              <a:rPr lang="en-US" altLang="zh-CN" sz="3200" b="1" dirty="0">
                <a:solidFill>
                  <a:schemeClr val="tx1"/>
                </a:solidFill>
                <a:latin typeface="Times New Roman" panose="02020603050405020304" pitchFamily="18" charset="0"/>
                <a:ea typeface="宋体" panose="02010600030101010101" pitchFamily="2" charset="-122"/>
              </a:rPr>
              <a:t>th output sample y[n</a:t>
            </a:r>
            <a:r>
              <a:rPr lang="en-US" altLang="zh-CN" sz="3200" b="1" baseline="-30000" dirty="0">
                <a:solidFill>
                  <a:schemeClr val="tx1"/>
                </a:solidFill>
                <a:latin typeface="Times New Roman" panose="02020603050405020304" pitchFamily="18" charset="0"/>
                <a:ea typeface="宋体" panose="02010600030101010101" pitchFamily="2" charset="-122"/>
              </a:rPr>
              <a:t>0</a:t>
            </a:r>
            <a:r>
              <a:rPr lang="en-US" altLang="zh-CN" sz="3200" b="1" dirty="0">
                <a:solidFill>
                  <a:schemeClr val="tx1"/>
                </a:solidFill>
                <a:latin typeface="Times New Roman" panose="02020603050405020304" pitchFamily="18" charset="0"/>
                <a:ea typeface="宋体" panose="02010600030101010101" pitchFamily="2" charset="-122"/>
              </a:rPr>
              <a:t>] depends only on input samples x[n] for n ≤n</a:t>
            </a:r>
            <a:r>
              <a:rPr lang="en-US" altLang="zh-CN" sz="3200" b="1" baseline="-30000" dirty="0">
                <a:solidFill>
                  <a:schemeClr val="tx1"/>
                </a:solidFill>
                <a:latin typeface="Times New Roman" panose="02020603050405020304" pitchFamily="18" charset="0"/>
                <a:ea typeface="宋体" panose="02010600030101010101" pitchFamily="2" charset="-122"/>
              </a:rPr>
              <a:t>0</a:t>
            </a:r>
            <a:r>
              <a:rPr lang="en-US" altLang="zh-CN" sz="3200" b="1" dirty="0">
                <a:solidFill>
                  <a:schemeClr val="tx1"/>
                </a:solidFill>
                <a:latin typeface="Times New Roman" panose="02020603050405020304" pitchFamily="18" charset="0"/>
                <a:ea typeface="宋体" panose="02010600030101010101" pitchFamily="2" charset="-122"/>
              </a:rPr>
              <a:t> and does not depend on input samples for n＞n</a:t>
            </a:r>
            <a:r>
              <a:rPr lang="en-US" altLang="zh-CN" sz="3200" b="1" baseline="-30000" dirty="0">
                <a:solidFill>
                  <a:schemeClr val="tx1"/>
                </a:solidFill>
                <a:latin typeface="Times New Roman" panose="02020603050405020304" pitchFamily="18" charset="0"/>
                <a:ea typeface="宋体" panose="02010600030101010101" pitchFamily="2" charset="-122"/>
              </a:rPr>
              <a:t>0.</a:t>
            </a:r>
            <a:endParaRPr lang="zh-CN" altLang="en-US" sz="3200" b="1" baseline="-30000" dirty="0">
              <a:solidFill>
                <a:schemeClr val="tx1"/>
              </a:solidFill>
              <a:latin typeface="Times New Roman" panose="02020603050405020304" pitchFamily="18" charset="0"/>
              <a:ea typeface="宋体" panose="02010600030101010101" pitchFamily="2" charset="-122"/>
            </a:endParaRPr>
          </a:p>
        </p:txBody>
      </p:sp>
      <p:sp>
        <p:nvSpPr>
          <p:cNvPr id="55308" name="Text Box 12"/>
          <p:cNvSpPr txBox="1"/>
          <p:nvPr/>
        </p:nvSpPr>
        <p:spPr>
          <a:xfrm>
            <a:off x="1731963" y="4819650"/>
            <a:ext cx="6858000"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This system is called as </a:t>
            </a:r>
            <a:r>
              <a:rPr lang="en-US" altLang="zh-CN" sz="3200" b="1" dirty="0">
                <a:solidFill>
                  <a:srgbClr val="FF0000"/>
                </a:solidFill>
                <a:latin typeface="Times New Roman" panose="02020603050405020304" pitchFamily="18" charset="0"/>
                <a:ea typeface="宋体" panose="02010600030101010101" pitchFamily="2" charset="-122"/>
              </a:rPr>
              <a:t>causal system</a:t>
            </a:r>
            <a:endParaRPr lang="en-US" altLang="zh-CN" sz="3200" b="1" dirty="0">
              <a:solidFill>
                <a:srgbClr val="FF0000"/>
              </a:solidFill>
              <a:latin typeface="Times New Roman" panose="02020603050405020304" pitchFamily="18" charset="0"/>
              <a:ea typeface="宋体" panose="02010600030101010101" pitchFamily="2" charset="-122"/>
            </a:endParaRPr>
          </a:p>
        </p:txBody>
      </p:sp>
      <p:sp>
        <p:nvSpPr>
          <p:cNvPr id="21508" name="Rectangle 2"/>
          <p:cNvSpPr>
            <a:spLocks noGrp="1"/>
          </p:cNvSpPr>
          <p:nvPr>
            <p:ph type="title"/>
          </p:nvPr>
        </p:nvSpPr>
        <p:spPr>
          <a:xfrm>
            <a:off x="781050" y="17463"/>
            <a:ext cx="7931150" cy="1600200"/>
          </a:xfrm>
        </p:spPr>
        <p:txBody>
          <a:bodyPr wrap="square" lIns="91440" tIns="45720" rIns="91440" bIns="45720" anchor="ctr"/>
          <a:p>
            <a:pPr eaLnBrk="1" hangingPunct="1"/>
            <a:r>
              <a:rPr lang="en-US" altLang="zh-CN" sz="3200" i="1" dirty="0">
                <a:latin typeface="Times New Roman" panose="02020603050405020304" pitchFamily="18" charset="0"/>
              </a:rPr>
              <a:t>4.2 Classification of Discrete-Time Systems</a:t>
            </a:r>
            <a:endParaRPr lang="en-US" altLang="zh-CN" sz="3200" i="1" dirty="0">
              <a:latin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306"/>
                                        </p:tgtEl>
                                        <p:attrNameLst>
                                          <p:attrName>style.visibility</p:attrName>
                                        </p:attrNameLst>
                                      </p:cBhvr>
                                      <p:to>
                                        <p:strVal val="visible"/>
                                      </p:to>
                                    </p:set>
                                    <p:animEffect transition="in" filter="dissolve">
                                      <p:cBhvr>
                                        <p:cTn id="7" dur="500"/>
                                        <p:tgtEl>
                                          <p:spTgt spid="553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5308"/>
                                        </p:tgtEl>
                                        <p:attrNameLst>
                                          <p:attrName>style.visibility</p:attrName>
                                        </p:attrNameLst>
                                      </p:cBhvr>
                                      <p:to>
                                        <p:strVal val="visible"/>
                                      </p:to>
                                    </p:set>
                                    <p:anim calcmode="lin" valueType="num">
                                      <p:cBhvr additive="base">
                                        <p:cTn id="12" dur="500" fill="hold"/>
                                        <p:tgtEl>
                                          <p:spTgt spid="55308"/>
                                        </p:tgtEl>
                                        <p:attrNameLst>
                                          <p:attrName>ppt_x</p:attrName>
                                        </p:attrNameLst>
                                      </p:cBhvr>
                                      <p:tavLst>
                                        <p:tav tm="0">
                                          <p:val>
                                            <p:strVal val="#ppt_x"/>
                                          </p:val>
                                        </p:tav>
                                        <p:tav tm="100000">
                                          <p:val>
                                            <p:strVal val="#ppt_x"/>
                                          </p:val>
                                        </p:tav>
                                      </p:tavLst>
                                    </p:anim>
                                    <p:anim calcmode="lin" valueType="num">
                                      <p:cBhvr additive="base">
                                        <p:cTn id="13" dur="500" fill="hold"/>
                                        <p:tgtEl>
                                          <p:spTgt spid="55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6" grpId="0"/>
      <p:bldP spid="5530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8"/>
          <p:cNvSpPr txBox="1"/>
          <p:nvPr/>
        </p:nvSpPr>
        <p:spPr>
          <a:xfrm>
            <a:off x="1219200" y="1211263"/>
            <a:ext cx="3962400" cy="579437"/>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For a</a:t>
            </a:r>
            <a:r>
              <a:rPr lang="en-US" altLang="zh-CN" sz="3200" b="1" dirty="0">
                <a:solidFill>
                  <a:srgbClr val="0000FF"/>
                </a:solidFill>
                <a:latin typeface="Times New Roman" panose="02020603050405020304" pitchFamily="18" charset="0"/>
                <a:ea typeface="宋体" panose="02010600030101010101" pitchFamily="2" charset="-122"/>
              </a:rPr>
              <a:t> </a:t>
            </a:r>
            <a:r>
              <a:rPr lang="en-US" altLang="zh-CN" sz="3200" b="1" dirty="0">
                <a:solidFill>
                  <a:srgbClr val="FF0000"/>
                </a:solidFill>
                <a:latin typeface="Times New Roman" panose="02020603050405020304" pitchFamily="18" charset="0"/>
                <a:ea typeface="宋体" panose="02010600030101010101" pitchFamily="2" charset="-122"/>
              </a:rPr>
              <a:t>causal system</a:t>
            </a:r>
            <a:endParaRPr lang="en-US" altLang="zh-CN" sz="3200" b="1" dirty="0">
              <a:solidFill>
                <a:srgbClr val="FF0000"/>
              </a:solidFill>
              <a:latin typeface="Times New Roman" panose="02020603050405020304" pitchFamily="18" charset="0"/>
              <a:ea typeface="宋体" panose="02010600030101010101" pitchFamily="2" charset="-122"/>
            </a:endParaRPr>
          </a:p>
        </p:txBody>
      </p:sp>
      <p:graphicFrame>
        <p:nvGraphicFramePr>
          <p:cNvPr id="22530" name="Object 6"/>
          <p:cNvGraphicFramePr>
            <a:graphicFrameLocks noChangeAspect="1"/>
          </p:cNvGraphicFramePr>
          <p:nvPr/>
        </p:nvGraphicFramePr>
        <p:xfrm>
          <a:off x="2725738" y="1971675"/>
          <a:ext cx="1905000" cy="498475"/>
        </p:xfrm>
        <a:graphic>
          <a:graphicData uri="http://schemas.openxmlformats.org/presentationml/2006/ole">
            <mc:AlternateContent xmlns:mc="http://schemas.openxmlformats.org/markup-compatibility/2006">
              <mc:Choice xmlns:v="urn:schemas-microsoft-com:vml" Requires="v">
                <p:oleObj spid="_x0000_s3076" name="" r:id="rId1" imgW="826770" imgH="216535" progId="Equation.3">
                  <p:embed/>
                </p:oleObj>
              </mc:Choice>
              <mc:Fallback>
                <p:oleObj name="" r:id="rId1" imgW="826770" imgH="216535" progId="Equation.3">
                  <p:embed/>
                  <p:pic>
                    <p:nvPicPr>
                      <p:cNvPr id="0" name="图片 3075"/>
                      <p:cNvPicPr/>
                      <p:nvPr/>
                    </p:nvPicPr>
                    <p:blipFill>
                      <a:blip r:embed="rId2"/>
                      <a:stretch>
                        <a:fillRect/>
                      </a:stretch>
                    </p:blipFill>
                    <p:spPr>
                      <a:xfrm>
                        <a:off x="2725738" y="1971675"/>
                        <a:ext cx="1905000" cy="498475"/>
                      </a:xfrm>
                      <a:prstGeom prst="rect">
                        <a:avLst/>
                      </a:prstGeom>
                      <a:solidFill>
                        <a:schemeClr val="accent1"/>
                      </a:solidFill>
                      <a:ln w="38100">
                        <a:noFill/>
                        <a:miter/>
                      </a:ln>
                    </p:spPr>
                  </p:pic>
                </p:oleObj>
              </mc:Fallback>
            </mc:AlternateContent>
          </a:graphicData>
        </a:graphic>
      </p:graphicFrame>
      <p:graphicFrame>
        <p:nvGraphicFramePr>
          <p:cNvPr id="22531" name="Object 7"/>
          <p:cNvGraphicFramePr>
            <a:graphicFrameLocks noChangeAspect="1"/>
          </p:cNvGraphicFramePr>
          <p:nvPr/>
        </p:nvGraphicFramePr>
        <p:xfrm>
          <a:off x="4418013" y="2811463"/>
          <a:ext cx="1828800" cy="471487"/>
        </p:xfrm>
        <a:graphic>
          <a:graphicData uri="http://schemas.openxmlformats.org/presentationml/2006/ole">
            <mc:AlternateContent xmlns:mc="http://schemas.openxmlformats.org/markup-compatibility/2006">
              <mc:Choice xmlns:v="urn:schemas-microsoft-com:vml" Requires="v">
                <p:oleObj spid="_x0000_s3084" name="" r:id="rId3" imgW="839470" imgH="216535" progId="Equation.3">
                  <p:embed/>
                </p:oleObj>
              </mc:Choice>
              <mc:Fallback>
                <p:oleObj name="" r:id="rId3" imgW="839470" imgH="216535" progId="Equation.3">
                  <p:embed/>
                  <p:pic>
                    <p:nvPicPr>
                      <p:cNvPr id="0" name="图片 3083"/>
                      <p:cNvPicPr/>
                      <p:nvPr/>
                    </p:nvPicPr>
                    <p:blipFill>
                      <a:blip r:embed="rId4"/>
                      <a:stretch>
                        <a:fillRect/>
                      </a:stretch>
                    </p:blipFill>
                    <p:spPr>
                      <a:xfrm>
                        <a:off x="4418013" y="2811463"/>
                        <a:ext cx="1828800" cy="471487"/>
                      </a:xfrm>
                      <a:prstGeom prst="rect">
                        <a:avLst/>
                      </a:prstGeom>
                      <a:solidFill>
                        <a:schemeClr val="accent1"/>
                      </a:solidFill>
                      <a:ln w="38100">
                        <a:noFill/>
                        <a:miter/>
                      </a:ln>
                    </p:spPr>
                  </p:pic>
                </p:oleObj>
              </mc:Fallback>
            </mc:AlternateContent>
          </a:graphicData>
        </a:graphic>
      </p:graphicFrame>
      <p:sp>
        <p:nvSpPr>
          <p:cNvPr id="22532" name="Text Box 10"/>
          <p:cNvSpPr txBox="1"/>
          <p:nvPr/>
        </p:nvSpPr>
        <p:spPr>
          <a:xfrm>
            <a:off x="1104900" y="1971675"/>
            <a:ext cx="8455025" cy="1311275"/>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If                     for n＜N </a:t>
            </a:r>
            <a:endParaRPr lang="en-US" altLang="zh-CN" sz="3200" b="1" dirty="0">
              <a:solidFill>
                <a:schemeClr val="tx1"/>
              </a:solidFill>
              <a:latin typeface="Times New Roman" panose="02020603050405020304" pitchFamily="18" charset="0"/>
              <a:ea typeface="宋体" panose="02010600030101010101" pitchFamily="2" charset="-122"/>
            </a:endParaRPr>
          </a:p>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Implies also that                   for n＜N </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56331" name="Text Box 11"/>
          <p:cNvSpPr txBox="1"/>
          <p:nvPr/>
        </p:nvSpPr>
        <p:spPr>
          <a:xfrm>
            <a:off x="962025" y="3673475"/>
            <a:ext cx="8880475" cy="22860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Note: </a:t>
            </a:r>
            <a:endParaRPr lang="en-US" altLang="zh-CN" sz="3200" b="1" dirty="0">
              <a:solidFill>
                <a:schemeClr val="tx1"/>
              </a:solidFill>
              <a:latin typeface="Times New Roman" panose="02020603050405020304" pitchFamily="18" charset="0"/>
              <a:ea typeface="宋体" panose="02010600030101010101" pitchFamily="2" charset="-122"/>
            </a:endParaRPr>
          </a:p>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The definition of causality given above can be applied only to discrete-time systems with </a:t>
            </a:r>
            <a:r>
              <a:rPr lang="en-US" altLang="zh-CN" sz="3200" b="1" dirty="0">
                <a:solidFill>
                  <a:srgbClr val="FF3300"/>
                </a:solidFill>
                <a:latin typeface="Times New Roman" panose="02020603050405020304" pitchFamily="18" charset="0"/>
                <a:ea typeface="宋体" panose="02010600030101010101" pitchFamily="2" charset="-122"/>
              </a:rPr>
              <a:t>the same sampling rate</a:t>
            </a:r>
            <a:r>
              <a:rPr lang="en-US" altLang="zh-CN" sz="3200" b="1" dirty="0">
                <a:solidFill>
                  <a:schemeClr val="tx1"/>
                </a:solidFill>
                <a:latin typeface="Times New Roman" panose="02020603050405020304" pitchFamily="18" charset="0"/>
                <a:ea typeface="宋体" panose="02010600030101010101" pitchFamily="2" charset="-122"/>
              </a:rPr>
              <a:t> for the input and the output.</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22534" name="Rectangle 2"/>
          <p:cNvSpPr>
            <a:spLocks noGrp="1"/>
          </p:cNvSpPr>
          <p:nvPr>
            <p:ph type="title"/>
          </p:nvPr>
        </p:nvSpPr>
        <p:spPr>
          <a:xfrm>
            <a:off x="781050" y="17463"/>
            <a:ext cx="7931150" cy="1600200"/>
          </a:xfrm>
        </p:spPr>
        <p:txBody>
          <a:bodyPr wrap="square" lIns="91440" tIns="45720" rIns="91440" bIns="45720" anchor="ctr"/>
          <a:p>
            <a:pPr eaLnBrk="1" hangingPunct="1"/>
            <a:r>
              <a:rPr lang="en-US" altLang="zh-CN" sz="3200" i="1" dirty="0">
                <a:latin typeface="Times New Roman" panose="02020603050405020304" pitchFamily="18" charset="0"/>
              </a:rPr>
              <a:t>4.2 Classification of Discrete-Time Systems</a:t>
            </a:r>
            <a:endParaRPr lang="en-US" altLang="zh-CN" sz="3200" i="1" dirty="0">
              <a:latin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31"/>
                                        </p:tgtEl>
                                        <p:attrNameLst>
                                          <p:attrName>style.visibility</p:attrName>
                                        </p:attrNameLst>
                                      </p:cBhvr>
                                      <p:to>
                                        <p:strVal val="visible"/>
                                      </p:to>
                                    </p:set>
                                    <p:animEffect transition="in" filter="dissolve">
                                      <p:cBhvr>
                                        <p:cTn id="7" dur="500"/>
                                        <p:tgtEl>
                                          <p:spTgt spid="56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2" name="Text Box 4"/>
          <p:cNvSpPr txBox="1"/>
          <p:nvPr/>
        </p:nvSpPr>
        <p:spPr>
          <a:xfrm>
            <a:off x="930275" y="1254125"/>
            <a:ext cx="7239000" cy="550863"/>
          </a:xfrm>
          <a:prstGeom prst="rect">
            <a:avLst/>
          </a:prstGeom>
          <a:noFill/>
          <a:ln w="12700">
            <a:noFill/>
          </a:ln>
        </p:spPr>
        <p:txBody>
          <a:bodyPr anchor="t">
            <a:spAutoFit/>
          </a:bodyPr>
          <a:p>
            <a:pPr marL="0" lvl="1" indent="0" algn="l" eaLnBrk="1" fontAlgn="base" hangingPunct="1">
              <a:lnSpc>
                <a:spcPct val="90000"/>
              </a:lnSpc>
              <a:spcBef>
                <a:spcPct val="20000"/>
              </a:spcBef>
              <a:spcAft>
                <a:spcPct val="0"/>
              </a:spcAft>
              <a:buNone/>
            </a:pPr>
            <a:r>
              <a:rPr lang="en-US" altLang="zh-CN" sz="3200" b="1" dirty="0">
                <a:solidFill>
                  <a:srgbClr val="FF0000"/>
                </a:solidFill>
                <a:latin typeface="Times New Roman" panose="02020603050405020304" pitchFamily="18" charset="0"/>
                <a:ea typeface="宋体" panose="02010600030101010101" pitchFamily="2" charset="-122"/>
              </a:rPr>
              <a:t>Stable Sytem</a:t>
            </a:r>
            <a:endParaRPr lang="en-US" altLang="zh-CN" sz="3200" b="1" dirty="0">
              <a:solidFill>
                <a:srgbClr val="FF0000"/>
              </a:solidFill>
              <a:latin typeface="Times New Roman" panose="02020603050405020304" pitchFamily="18" charset="0"/>
              <a:ea typeface="宋体" panose="02010600030101010101" pitchFamily="2" charset="-122"/>
            </a:endParaRPr>
          </a:p>
        </p:txBody>
      </p:sp>
      <p:sp>
        <p:nvSpPr>
          <p:cNvPr id="104453" name="Text Box 5"/>
          <p:cNvSpPr txBox="1"/>
          <p:nvPr/>
        </p:nvSpPr>
        <p:spPr>
          <a:xfrm>
            <a:off x="1158875" y="1804988"/>
            <a:ext cx="8766175" cy="1554162"/>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Definition:  </a:t>
            </a:r>
            <a:r>
              <a:rPr lang="en-US" altLang="zh-CN" sz="3200" b="1" dirty="0">
                <a:solidFill>
                  <a:srgbClr val="FF3300"/>
                </a:solidFill>
                <a:latin typeface="Times New Roman" panose="02020603050405020304" pitchFamily="18" charset="0"/>
                <a:ea typeface="宋体" panose="02010600030101010101" pitchFamily="2" charset="-122"/>
              </a:rPr>
              <a:t>If and only if</a:t>
            </a:r>
            <a:r>
              <a:rPr lang="en-US" altLang="zh-CN" sz="3200" b="1" dirty="0">
                <a:solidFill>
                  <a:schemeClr val="tx1"/>
                </a:solidFill>
                <a:latin typeface="Times New Roman" panose="02020603050405020304" pitchFamily="18" charset="0"/>
                <a:ea typeface="宋体" panose="02010600030101010101" pitchFamily="2" charset="-122"/>
              </a:rPr>
              <a:t>, for every bounded input, the output is also bounded, the system can be called as </a:t>
            </a:r>
            <a:r>
              <a:rPr lang="en-US" altLang="zh-CN" sz="3200" b="1" dirty="0">
                <a:solidFill>
                  <a:srgbClr val="FF0000"/>
                </a:solidFill>
                <a:latin typeface="Times New Roman" panose="02020603050405020304" pitchFamily="18" charset="0"/>
                <a:ea typeface="宋体" panose="02010600030101010101" pitchFamily="2" charset="-122"/>
              </a:rPr>
              <a:t>stable system</a:t>
            </a:r>
            <a:endParaRPr lang="en-US" altLang="zh-CN" sz="3200" b="1" dirty="0">
              <a:solidFill>
                <a:srgbClr val="FF0000"/>
              </a:solidFill>
              <a:latin typeface="Times New Roman" panose="02020603050405020304" pitchFamily="18" charset="0"/>
              <a:ea typeface="宋体" panose="02010600030101010101" pitchFamily="2" charset="-122"/>
            </a:endParaRPr>
          </a:p>
        </p:txBody>
      </p:sp>
      <p:sp>
        <p:nvSpPr>
          <p:cNvPr id="104454" name="Text Box 6"/>
          <p:cNvSpPr txBox="1"/>
          <p:nvPr/>
        </p:nvSpPr>
        <p:spPr>
          <a:xfrm>
            <a:off x="1158875" y="3525838"/>
            <a:ext cx="8499475" cy="1554162"/>
          </a:xfrm>
          <a:prstGeom prst="rect">
            <a:avLst/>
          </a:prstGeom>
          <a:noFill/>
          <a:ln w="12700">
            <a:noFill/>
          </a:ln>
        </p:spPr>
        <p:txBody>
          <a:bodyPr wrap="square" anchor="t">
            <a:spAutoFit/>
          </a:bodyPr>
          <a:p>
            <a:pPr eaLnBrk="0" hangingPunct="0"/>
            <a:r>
              <a:rPr lang="en-US" altLang="zh-CN" sz="3200" b="1" dirty="0">
                <a:solidFill>
                  <a:schemeClr val="tx1"/>
                </a:solidFill>
                <a:latin typeface="Times New Roman" panose="02020603050405020304" pitchFamily="18" charset="0"/>
                <a:ea typeface="宋体" panose="02010600030101010101" pitchFamily="2" charset="-122"/>
              </a:rPr>
              <a:t>    This type of stability is usually referred to as bounded-input, bounded-output (</a:t>
            </a:r>
            <a:r>
              <a:rPr lang="en-US" altLang="zh-CN" sz="3200" b="1" dirty="0">
                <a:solidFill>
                  <a:srgbClr val="FF0000"/>
                </a:solidFill>
                <a:latin typeface="Times New Roman" panose="02020603050405020304" pitchFamily="18" charset="0"/>
                <a:ea typeface="宋体" panose="02010600030101010101" pitchFamily="2" charset="-122"/>
              </a:rPr>
              <a:t>BIBO</a:t>
            </a:r>
            <a:r>
              <a:rPr lang="en-US" altLang="zh-CN" sz="3200" b="1" dirty="0">
                <a:solidFill>
                  <a:schemeClr val="tx1"/>
                </a:solidFill>
                <a:latin typeface="Times New Roman" panose="02020603050405020304" pitchFamily="18" charset="0"/>
                <a:ea typeface="宋体" panose="02010600030101010101" pitchFamily="2" charset="-122"/>
              </a:rPr>
              <a:t>) staility</a:t>
            </a:r>
            <a:r>
              <a:rPr lang="en-US" altLang="zh-CN" sz="3200" dirty="0">
                <a:solidFill>
                  <a:schemeClr val="tx1"/>
                </a:solidFill>
                <a:latin typeface="Times New Roman" panose="02020603050405020304" pitchFamily="18" charset="0"/>
                <a:ea typeface="宋体" panose="02010600030101010101" pitchFamily="2" charset="-122"/>
              </a:rPr>
              <a:t>.</a:t>
            </a:r>
            <a:endParaRPr lang="zh-CN" altLang="en-US" sz="3200" dirty="0">
              <a:solidFill>
                <a:schemeClr val="tx1"/>
              </a:solidFill>
              <a:latin typeface="Times New Roman" panose="02020603050405020304" pitchFamily="18" charset="0"/>
              <a:ea typeface="宋体" panose="02010600030101010101" pitchFamily="2" charset="-122"/>
            </a:endParaRPr>
          </a:p>
        </p:txBody>
      </p:sp>
      <p:sp>
        <p:nvSpPr>
          <p:cNvPr id="23556" name="Rectangle 2"/>
          <p:cNvSpPr>
            <a:spLocks noGrp="1"/>
          </p:cNvSpPr>
          <p:nvPr>
            <p:ph type="title"/>
          </p:nvPr>
        </p:nvSpPr>
        <p:spPr>
          <a:xfrm>
            <a:off x="781050" y="17463"/>
            <a:ext cx="7931150" cy="1600200"/>
          </a:xfrm>
        </p:spPr>
        <p:txBody>
          <a:bodyPr wrap="square" lIns="91440" tIns="45720" rIns="91440" bIns="45720" anchor="ctr"/>
          <a:p>
            <a:pPr eaLnBrk="1" hangingPunct="1"/>
            <a:r>
              <a:rPr lang="en-US" altLang="zh-CN" sz="3200" i="1" dirty="0">
                <a:latin typeface="Times New Roman" panose="02020603050405020304" pitchFamily="18" charset="0"/>
              </a:rPr>
              <a:t>4.2 Classification of Discrete-Time Systems</a:t>
            </a:r>
            <a:endParaRPr lang="en-US" altLang="zh-CN" sz="3200" i="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0-#ppt_w/2"/>
                                          </p:val>
                                        </p:tav>
                                        <p:tav tm="100000">
                                          <p:val>
                                            <p:strVal val="#ppt_x"/>
                                          </p:val>
                                        </p:tav>
                                      </p:tavLst>
                                    </p:anim>
                                    <p:anim calcmode="lin" valueType="num">
                                      <p:cBhvr additive="base">
                                        <p:cTn id="8" dur="500" fill="hold"/>
                                        <p:tgtEl>
                                          <p:spTgt spid="1044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3"/>
                                        </p:tgtEl>
                                        <p:attrNameLst>
                                          <p:attrName>style.visibility</p:attrName>
                                        </p:attrNameLst>
                                      </p:cBhvr>
                                      <p:to>
                                        <p:strVal val="visible"/>
                                      </p:to>
                                    </p:set>
                                    <p:anim calcmode="lin" valueType="num">
                                      <p:cBhvr additive="base">
                                        <p:cTn id="13" dur="500" fill="hold"/>
                                        <p:tgtEl>
                                          <p:spTgt spid="104453"/>
                                        </p:tgtEl>
                                        <p:attrNameLst>
                                          <p:attrName>ppt_x</p:attrName>
                                        </p:attrNameLst>
                                      </p:cBhvr>
                                      <p:tavLst>
                                        <p:tav tm="0">
                                          <p:val>
                                            <p:strVal val="#ppt_x"/>
                                          </p:val>
                                        </p:tav>
                                        <p:tav tm="100000">
                                          <p:val>
                                            <p:strVal val="#ppt_x"/>
                                          </p:val>
                                        </p:tav>
                                      </p:tavLst>
                                    </p:anim>
                                    <p:anim calcmode="lin" valueType="num">
                                      <p:cBhvr additive="base">
                                        <p:cTn id="14" dur="500" fill="hold"/>
                                        <p:tgtEl>
                                          <p:spTgt spid="1044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454"/>
                                        </p:tgtEl>
                                        <p:attrNameLst>
                                          <p:attrName>style.visibility</p:attrName>
                                        </p:attrNameLst>
                                      </p:cBhvr>
                                      <p:to>
                                        <p:strVal val="visible"/>
                                      </p:to>
                                    </p:set>
                                    <p:anim calcmode="lin" valueType="num">
                                      <p:cBhvr additive="base">
                                        <p:cTn id="19" dur="500" fill="hold"/>
                                        <p:tgtEl>
                                          <p:spTgt spid="104454"/>
                                        </p:tgtEl>
                                        <p:attrNameLst>
                                          <p:attrName>ppt_x</p:attrName>
                                        </p:attrNameLst>
                                      </p:cBhvr>
                                      <p:tavLst>
                                        <p:tav tm="0">
                                          <p:val>
                                            <p:strVal val="#ppt_x"/>
                                          </p:val>
                                        </p:tav>
                                        <p:tav tm="100000">
                                          <p:val>
                                            <p:strVal val="#ppt_x"/>
                                          </p:val>
                                        </p:tav>
                                      </p:tavLst>
                                    </p:anim>
                                    <p:anim calcmode="lin" valueType="num">
                                      <p:cBhvr additive="base">
                                        <p:cTn id="20" dur="500" fill="hold"/>
                                        <p:tgtEl>
                                          <p:spTgt spid="1044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P spid="104453" grpId="0"/>
      <p:bldP spid="1044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6" name="Text Box 4"/>
          <p:cNvSpPr txBox="1"/>
          <p:nvPr/>
        </p:nvSpPr>
        <p:spPr>
          <a:xfrm>
            <a:off x="1139825" y="1462088"/>
            <a:ext cx="7572375" cy="1066800"/>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For a </a:t>
            </a:r>
            <a:r>
              <a:rPr lang="en-US" altLang="zh-CN" sz="3200" b="1" dirty="0">
                <a:solidFill>
                  <a:srgbClr val="FF3300"/>
                </a:solidFill>
                <a:latin typeface="Times New Roman" panose="02020603050405020304" pitchFamily="18" charset="0"/>
                <a:ea typeface="宋体" panose="02010600030101010101" pitchFamily="2" charset="-122"/>
              </a:rPr>
              <a:t>BIBO system</a:t>
            </a:r>
            <a:r>
              <a:rPr lang="en-US" altLang="zh-CN" sz="3200" b="1" dirty="0">
                <a:solidFill>
                  <a:schemeClr val="tx1"/>
                </a:solidFill>
                <a:latin typeface="Times New Roman" panose="02020603050405020304" pitchFamily="18" charset="0"/>
                <a:ea typeface="宋体" panose="02010600030101010101" pitchFamily="2" charset="-122"/>
              </a:rPr>
              <a:t>, if the response to x[n] is the sequence y[n].</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105477" name="Text Box 5"/>
          <p:cNvSpPr txBox="1"/>
          <p:nvPr/>
        </p:nvSpPr>
        <p:spPr>
          <a:xfrm>
            <a:off x="1403350" y="2746375"/>
            <a:ext cx="7572375"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While  |x[n]|＜B</a:t>
            </a:r>
            <a:r>
              <a:rPr lang="en-US" altLang="zh-CN" sz="3200" b="1" baseline="-30000" dirty="0">
                <a:solidFill>
                  <a:schemeClr val="tx1"/>
                </a:solidFill>
                <a:latin typeface="Times New Roman" panose="02020603050405020304" pitchFamily="18" charset="0"/>
                <a:ea typeface="宋体" panose="02010600030101010101" pitchFamily="2" charset="-122"/>
              </a:rPr>
              <a:t>x</a:t>
            </a:r>
            <a:r>
              <a:rPr lang="en-US" altLang="zh-CN" sz="3200" b="1" dirty="0">
                <a:solidFill>
                  <a:schemeClr val="tx1"/>
                </a:solidFill>
                <a:latin typeface="Times New Roman" panose="02020603050405020304" pitchFamily="18" charset="0"/>
                <a:ea typeface="宋体" panose="02010600030101010101" pitchFamily="2" charset="-122"/>
              </a:rPr>
              <a:t>,for all values of n</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105478" name="Text Box 6"/>
          <p:cNvSpPr txBox="1"/>
          <p:nvPr/>
        </p:nvSpPr>
        <p:spPr>
          <a:xfrm>
            <a:off x="1431925" y="3529013"/>
            <a:ext cx="7515225" cy="577850"/>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Then:  |y[n]|＜B</a:t>
            </a:r>
            <a:r>
              <a:rPr lang="en-US" altLang="zh-CN" sz="3200" b="1" baseline="-30000" dirty="0">
                <a:solidFill>
                  <a:schemeClr val="tx1"/>
                </a:solidFill>
                <a:latin typeface="Times New Roman" panose="02020603050405020304" pitchFamily="18" charset="0"/>
                <a:ea typeface="宋体" panose="02010600030101010101" pitchFamily="2" charset="-122"/>
              </a:rPr>
              <a:t>y. </a:t>
            </a:r>
            <a:r>
              <a:rPr lang="en-US" altLang="zh-CN" sz="3200" b="1" dirty="0">
                <a:solidFill>
                  <a:schemeClr val="tx1"/>
                </a:solidFill>
                <a:latin typeface="Times New Roman" panose="02020603050405020304" pitchFamily="18" charset="0"/>
                <a:ea typeface="宋体" panose="02010600030101010101" pitchFamily="2" charset="-122"/>
              </a:rPr>
              <a:t>for all values of n</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105479" name="Text Box 7"/>
          <p:cNvSpPr txBox="1"/>
          <p:nvPr/>
        </p:nvSpPr>
        <p:spPr>
          <a:xfrm>
            <a:off x="1401763" y="4333875"/>
            <a:ext cx="7858125"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where B</a:t>
            </a:r>
            <a:r>
              <a:rPr lang="en-US" altLang="zh-CN" sz="3200" b="1" baseline="-30000" dirty="0">
                <a:solidFill>
                  <a:schemeClr val="tx1"/>
                </a:solidFill>
                <a:latin typeface="Times New Roman" panose="02020603050405020304" pitchFamily="18" charset="0"/>
                <a:ea typeface="宋体" panose="02010600030101010101" pitchFamily="2" charset="-122"/>
              </a:rPr>
              <a:t>x</a:t>
            </a:r>
            <a:r>
              <a:rPr lang="en-US" altLang="zh-CN" sz="3200" b="1" dirty="0">
                <a:solidFill>
                  <a:schemeClr val="tx1"/>
                </a:solidFill>
                <a:latin typeface="Times New Roman" panose="02020603050405020304" pitchFamily="18" charset="0"/>
                <a:ea typeface="宋体" panose="02010600030101010101" pitchFamily="2" charset="-122"/>
              </a:rPr>
              <a:t> and B</a:t>
            </a:r>
            <a:r>
              <a:rPr lang="en-US" altLang="zh-CN" sz="3200" b="1" baseline="-30000" dirty="0">
                <a:solidFill>
                  <a:schemeClr val="tx1"/>
                </a:solidFill>
                <a:latin typeface="Times New Roman" panose="02020603050405020304" pitchFamily="18" charset="0"/>
                <a:ea typeface="宋体" panose="02010600030101010101" pitchFamily="2" charset="-122"/>
              </a:rPr>
              <a:t>y</a:t>
            </a:r>
            <a:r>
              <a:rPr lang="en-US" altLang="zh-CN" sz="3200" b="1" dirty="0">
                <a:solidFill>
                  <a:schemeClr val="tx1"/>
                </a:solidFill>
                <a:latin typeface="Times New Roman" panose="02020603050405020304" pitchFamily="18" charset="0"/>
                <a:ea typeface="宋体" panose="02010600030101010101" pitchFamily="2" charset="-122"/>
              </a:rPr>
              <a:t> are </a:t>
            </a:r>
            <a:r>
              <a:rPr lang="en-US" altLang="zh-CN" sz="3200" b="1" dirty="0">
                <a:solidFill>
                  <a:srgbClr val="FF3300"/>
                </a:solidFill>
                <a:latin typeface="Times New Roman" panose="02020603050405020304" pitchFamily="18" charset="0"/>
                <a:ea typeface="宋体" panose="02010600030101010101" pitchFamily="2" charset="-122"/>
              </a:rPr>
              <a:t>finite constants</a:t>
            </a:r>
            <a:r>
              <a:rPr lang="en-US" altLang="zh-CN" sz="3200" b="1" dirty="0">
                <a:solidFill>
                  <a:schemeClr val="tx1"/>
                </a:solidFill>
                <a:latin typeface="Times New Roman" panose="02020603050405020304" pitchFamily="18" charset="0"/>
                <a:ea typeface="宋体" panose="02010600030101010101" pitchFamily="2" charset="-122"/>
              </a:rPr>
              <a:t>.</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24581" name="Rectangle 2"/>
          <p:cNvSpPr>
            <a:spLocks noGrp="1"/>
          </p:cNvSpPr>
          <p:nvPr>
            <p:ph type="title"/>
          </p:nvPr>
        </p:nvSpPr>
        <p:spPr>
          <a:xfrm>
            <a:off x="781050" y="17463"/>
            <a:ext cx="7931150" cy="1600200"/>
          </a:xfrm>
        </p:spPr>
        <p:txBody>
          <a:bodyPr wrap="square" lIns="91440" tIns="45720" rIns="91440" bIns="45720" anchor="ctr"/>
          <a:p>
            <a:pPr eaLnBrk="1" hangingPunct="1"/>
            <a:r>
              <a:rPr lang="en-US" altLang="zh-CN" sz="3200" i="1" dirty="0">
                <a:latin typeface="Times New Roman" panose="02020603050405020304" pitchFamily="18" charset="0"/>
              </a:rPr>
              <a:t>4.2 Classification of Discrete-Time Systems</a:t>
            </a:r>
            <a:endParaRPr lang="en-US" altLang="zh-CN" sz="3200" i="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5477"/>
                                        </p:tgtEl>
                                        <p:attrNameLst>
                                          <p:attrName>style.visibility</p:attrName>
                                        </p:attrNameLst>
                                      </p:cBhvr>
                                      <p:to>
                                        <p:strVal val="visible"/>
                                      </p:to>
                                    </p:set>
                                    <p:anim calcmode="lin" valueType="num">
                                      <p:cBhvr additive="base">
                                        <p:cTn id="12" dur="500" fill="hold"/>
                                        <p:tgtEl>
                                          <p:spTgt spid="105477"/>
                                        </p:tgtEl>
                                        <p:attrNameLst>
                                          <p:attrName>ppt_x</p:attrName>
                                        </p:attrNameLst>
                                      </p:cBhvr>
                                      <p:tavLst>
                                        <p:tav tm="0">
                                          <p:val>
                                            <p:strVal val="#ppt_x"/>
                                          </p:val>
                                        </p:tav>
                                        <p:tav tm="100000">
                                          <p:val>
                                            <p:strVal val="#ppt_x"/>
                                          </p:val>
                                        </p:tav>
                                      </p:tavLst>
                                    </p:anim>
                                    <p:anim calcmode="lin" valueType="num">
                                      <p:cBhvr additive="base">
                                        <p:cTn id="13" dur="500" fill="hold"/>
                                        <p:tgtEl>
                                          <p:spTgt spid="10547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5478"/>
                                        </p:tgtEl>
                                        <p:attrNameLst>
                                          <p:attrName>style.visibility</p:attrName>
                                        </p:attrNameLst>
                                      </p:cBhvr>
                                      <p:to>
                                        <p:strVal val="visible"/>
                                      </p:to>
                                    </p:set>
                                    <p:anim calcmode="lin" valueType="num">
                                      <p:cBhvr additive="base">
                                        <p:cTn id="18" dur="500" fill="hold"/>
                                        <p:tgtEl>
                                          <p:spTgt spid="105478"/>
                                        </p:tgtEl>
                                        <p:attrNameLst>
                                          <p:attrName>ppt_x</p:attrName>
                                        </p:attrNameLst>
                                      </p:cBhvr>
                                      <p:tavLst>
                                        <p:tav tm="0">
                                          <p:val>
                                            <p:strVal val="#ppt_x"/>
                                          </p:val>
                                        </p:tav>
                                        <p:tav tm="100000">
                                          <p:val>
                                            <p:strVal val="#ppt_x"/>
                                          </p:val>
                                        </p:tav>
                                      </p:tavLst>
                                    </p:anim>
                                    <p:anim calcmode="lin" valueType="num">
                                      <p:cBhvr additive="base">
                                        <p:cTn id="19" dur="500" fill="hold"/>
                                        <p:tgtEl>
                                          <p:spTgt spid="10547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5479"/>
                                        </p:tgtEl>
                                        <p:attrNameLst>
                                          <p:attrName>style.visibility</p:attrName>
                                        </p:attrNameLst>
                                      </p:cBhvr>
                                      <p:to>
                                        <p:strVal val="visible"/>
                                      </p:to>
                                    </p:set>
                                    <p:anim calcmode="lin" valueType="num">
                                      <p:cBhvr additive="base">
                                        <p:cTn id="24" dur="500" fill="hold"/>
                                        <p:tgtEl>
                                          <p:spTgt spid="105479"/>
                                        </p:tgtEl>
                                        <p:attrNameLst>
                                          <p:attrName>ppt_x</p:attrName>
                                        </p:attrNameLst>
                                      </p:cBhvr>
                                      <p:tavLst>
                                        <p:tav tm="0">
                                          <p:val>
                                            <p:strVal val="#ppt_x"/>
                                          </p:val>
                                        </p:tav>
                                        <p:tav tm="100000">
                                          <p:val>
                                            <p:strVal val="#ppt_x"/>
                                          </p:val>
                                        </p:tav>
                                      </p:tavLst>
                                    </p:anim>
                                    <p:anim calcmode="lin" valueType="num">
                                      <p:cBhvr additive="base">
                                        <p:cTn id="25" dur="500" fill="hold"/>
                                        <p:tgtEl>
                                          <p:spTgt spid="1054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p:bldP spid="105477" grpId="0"/>
      <p:bldP spid="105478" grpId="0"/>
      <p:bldP spid="10547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Text Box 4"/>
          <p:cNvSpPr txBox="1"/>
          <p:nvPr/>
        </p:nvSpPr>
        <p:spPr>
          <a:xfrm>
            <a:off x="1006475" y="1246188"/>
            <a:ext cx="7010400" cy="579437"/>
          </a:xfrm>
          <a:prstGeom prst="rect">
            <a:avLst/>
          </a:prstGeom>
          <a:noFill/>
          <a:ln w="12700">
            <a:noFill/>
          </a:ln>
        </p:spPr>
        <p:txBody>
          <a:bodyPr anchor="t">
            <a:spAutoFit/>
          </a:bodyPr>
          <a:p>
            <a:pPr>
              <a:spcBef>
                <a:spcPct val="50000"/>
              </a:spcBef>
            </a:pPr>
            <a:r>
              <a:rPr lang="en-US" altLang="zh-CN" sz="3200" b="1" dirty="0">
                <a:solidFill>
                  <a:srgbClr val="FF0000"/>
                </a:solidFill>
                <a:latin typeface="Times New Roman" panose="02020603050405020304" pitchFamily="18" charset="0"/>
                <a:ea typeface="宋体" panose="02010600030101010101" pitchFamily="2" charset="-122"/>
              </a:rPr>
              <a:t>Passive and Lossless</a:t>
            </a:r>
            <a:r>
              <a:rPr lang="en-US" altLang="zh-CN" sz="3200" b="1" dirty="0">
                <a:solidFill>
                  <a:schemeClr val="tx1"/>
                </a:solidFill>
                <a:latin typeface="Times New Roman" panose="02020603050405020304" pitchFamily="18" charset="0"/>
                <a:ea typeface="宋体" panose="02010600030101010101" pitchFamily="2" charset="-122"/>
              </a:rPr>
              <a:t> Systems</a:t>
            </a:r>
            <a:r>
              <a:rPr lang="en-US" altLang="zh-CN" sz="3200" dirty="0">
                <a:solidFill>
                  <a:schemeClr val="tx1"/>
                </a:solidFill>
                <a:latin typeface="Times New Roman" panose="02020603050405020304" pitchFamily="18" charset="0"/>
                <a:ea typeface="宋体" panose="02010600030101010101" pitchFamily="2" charset="-122"/>
              </a:rPr>
              <a:t> </a:t>
            </a:r>
            <a:endParaRPr lang="zh-CN" altLang="en-US" sz="3200" dirty="0">
              <a:solidFill>
                <a:schemeClr val="tx1"/>
              </a:solidFill>
              <a:latin typeface="Times New Roman" panose="02020603050405020304" pitchFamily="18" charset="0"/>
              <a:ea typeface="宋体" panose="02010600030101010101" pitchFamily="2" charset="-122"/>
            </a:endParaRPr>
          </a:p>
        </p:txBody>
      </p:sp>
      <p:sp>
        <p:nvSpPr>
          <p:cNvPr id="87045" name="Text Box 5"/>
          <p:cNvSpPr txBox="1"/>
          <p:nvPr/>
        </p:nvSpPr>
        <p:spPr>
          <a:xfrm>
            <a:off x="1452563" y="1843088"/>
            <a:ext cx="9205912" cy="1371600"/>
          </a:xfrm>
          <a:prstGeom prst="rect">
            <a:avLst/>
          </a:prstGeom>
          <a:noFill/>
          <a:ln w="12700">
            <a:noFill/>
          </a:ln>
        </p:spPr>
        <p:txBody>
          <a:bodyPr wrap="square" anchor="t">
            <a:spAutoFit/>
          </a:bodyPr>
          <a:p>
            <a:pPr>
              <a:spcBef>
                <a:spcPct val="50000"/>
              </a:spcBef>
            </a:pPr>
            <a:r>
              <a:rPr lang="en-US" altLang="zh-CN" sz="2800" b="1" dirty="0">
                <a:solidFill>
                  <a:schemeClr val="tx1"/>
                </a:solidFill>
                <a:latin typeface="Times New Roman" panose="02020603050405020304" pitchFamily="18" charset="0"/>
                <a:ea typeface="宋体" panose="02010600030101010101" pitchFamily="2" charset="-122"/>
              </a:rPr>
              <a:t>     A discrete-time system is said to be </a:t>
            </a:r>
            <a:r>
              <a:rPr lang="en-US" altLang="zh-CN" sz="2800" b="1" dirty="0">
                <a:solidFill>
                  <a:srgbClr val="FF0000"/>
                </a:solidFill>
                <a:latin typeface="Times New Roman" panose="02020603050405020304" pitchFamily="18" charset="0"/>
                <a:ea typeface="宋体" panose="02010600030101010101" pitchFamily="2" charset="-122"/>
              </a:rPr>
              <a:t>passive</a:t>
            </a:r>
            <a:r>
              <a:rPr lang="en-US" altLang="zh-CN" sz="2800" b="1" dirty="0">
                <a:solidFill>
                  <a:schemeClr val="tx1"/>
                </a:solidFill>
                <a:latin typeface="Times New Roman" panose="02020603050405020304" pitchFamily="18" charset="0"/>
                <a:ea typeface="宋体" panose="02010600030101010101" pitchFamily="2" charset="-122"/>
              </a:rPr>
              <a:t> if, for every finite energy input sequence x[n], the output sequence y[n]has, at most, the same energy, i.e.</a:t>
            </a:r>
            <a:r>
              <a:rPr lang="en-US" altLang="zh-CN" sz="2800" dirty="0">
                <a:solidFill>
                  <a:schemeClr val="tx1"/>
                </a:solidFill>
                <a:latin typeface="Times New Roman" panose="02020603050405020304" pitchFamily="18" charset="0"/>
                <a:ea typeface="宋体" panose="02010600030101010101" pitchFamily="2" charset="-122"/>
              </a:rPr>
              <a:t> </a:t>
            </a:r>
            <a:endParaRPr lang="zh-CN" altLang="en-US" sz="2800" dirty="0">
              <a:solidFill>
                <a:schemeClr val="tx1"/>
              </a:solidFill>
              <a:latin typeface="Times New Roman" panose="02020603050405020304" pitchFamily="18" charset="0"/>
              <a:ea typeface="宋体" panose="02010600030101010101" pitchFamily="2" charset="-122"/>
            </a:endParaRPr>
          </a:p>
        </p:txBody>
      </p:sp>
      <p:sp>
        <p:nvSpPr>
          <p:cNvPr id="25603" name="Rectangle 7"/>
          <p:cNvSpPr/>
          <p:nvPr/>
        </p:nvSpPr>
        <p:spPr>
          <a:xfrm>
            <a:off x="5276850" y="3214688"/>
            <a:ext cx="9144000" cy="369887"/>
          </a:xfrm>
          <a:prstGeom prst="rect">
            <a:avLst/>
          </a:prstGeom>
          <a:noFill/>
          <a:ln w="12700">
            <a:noFill/>
          </a:ln>
        </p:spPr>
        <p:txBody>
          <a:bodyPr anchor="t">
            <a:spAutoFit/>
          </a:bodyPr>
          <a:p>
            <a:endParaRPr lang="zh-CN" altLang="en-US" i="1" dirty="0">
              <a:solidFill>
                <a:schemeClr val="tx1"/>
              </a:solidFill>
              <a:latin typeface="Comic Sans MS" panose="030F0702030302020204" pitchFamily="66" charset="0"/>
              <a:ea typeface="宋体" panose="02010600030101010101" pitchFamily="2" charset="-122"/>
            </a:endParaRPr>
          </a:p>
        </p:txBody>
      </p:sp>
      <p:graphicFrame>
        <p:nvGraphicFramePr>
          <p:cNvPr id="87046" name="Object 6"/>
          <p:cNvGraphicFramePr>
            <a:graphicFrameLocks noChangeAspect="1"/>
          </p:cNvGraphicFramePr>
          <p:nvPr/>
        </p:nvGraphicFramePr>
        <p:xfrm>
          <a:off x="3495675" y="3354388"/>
          <a:ext cx="4813300" cy="1247775"/>
        </p:xfrm>
        <a:graphic>
          <a:graphicData uri="http://schemas.openxmlformats.org/presentationml/2006/ole">
            <mc:AlternateContent xmlns:mc="http://schemas.openxmlformats.org/markup-compatibility/2006">
              <mc:Choice xmlns:v="urn:schemas-microsoft-com:vml" Requires="v">
                <p:oleObj spid="_x0000_s3083" name="" r:id="rId1" imgW="1637665" imgH="431800" progId="Equation.3">
                  <p:embed/>
                </p:oleObj>
              </mc:Choice>
              <mc:Fallback>
                <p:oleObj name="" r:id="rId1" imgW="1637665" imgH="431800" progId="Equation.3">
                  <p:embed/>
                  <p:pic>
                    <p:nvPicPr>
                      <p:cNvPr id="0" name="图片 3082"/>
                      <p:cNvPicPr/>
                      <p:nvPr/>
                    </p:nvPicPr>
                    <p:blipFill>
                      <a:blip r:embed="rId2"/>
                      <a:stretch>
                        <a:fillRect/>
                      </a:stretch>
                    </p:blipFill>
                    <p:spPr>
                      <a:xfrm>
                        <a:off x="3495675" y="3354388"/>
                        <a:ext cx="4813300" cy="1247775"/>
                      </a:xfrm>
                      <a:prstGeom prst="rect">
                        <a:avLst/>
                      </a:prstGeom>
                      <a:solidFill>
                        <a:schemeClr val="accent1"/>
                      </a:solidFill>
                      <a:ln w="38100">
                        <a:noFill/>
                        <a:miter/>
                      </a:ln>
                    </p:spPr>
                  </p:pic>
                </p:oleObj>
              </mc:Fallback>
            </mc:AlternateContent>
          </a:graphicData>
        </a:graphic>
      </p:graphicFrame>
      <p:sp>
        <p:nvSpPr>
          <p:cNvPr id="87048" name="Text Box 8"/>
          <p:cNvSpPr txBox="1"/>
          <p:nvPr/>
        </p:nvSpPr>
        <p:spPr>
          <a:xfrm>
            <a:off x="1535113" y="4741863"/>
            <a:ext cx="9123362" cy="1371600"/>
          </a:xfrm>
          <a:prstGeom prst="rect">
            <a:avLst/>
          </a:prstGeom>
          <a:noFill/>
          <a:ln w="12700">
            <a:noFill/>
          </a:ln>
        </p:spPr>
        <p:txBody>
          <a:bodyPr wrap="square" anchor="t">
            <a:spAutoFit/>
          </a:bodyPr>
          <a:p>
            <a:pPr>
              <a:spcBef>
                <a:spcPct val="50000"/>
              </a:spcBef>
            </a:pPr>
            <a:r>
              <a:rPr lang="en-US" altLang="zh-CN" sz="2800" b="1" dirty="0">
                <a:solidFill>
                  <a:schemeClr val="tx1"/>
                </a:solidFill>
                <a:latin typeface="Times New Roman" panose="02020603050405020304" pitchFamily="18" charset="0"/>
                <a:ea typeface="宋体" panose="02010600030101010101" pitchFamily="2" charset="-122"/>
              </a:rPr>
              <a:t>If the above inequality is satisfied with an equal sign for every input sequence, the discrete-time system is said to be </a:t>
            </a:r>
            <a:r>
              <a:rPr lang="en-US" altLang="zh-CN" sz="2800" b="1" dirty="0">
                <a:solidFill>
                  <a:srgbClr val="FF0000"/>
                </a:solidFill>
                <a:latin typeface="Times New Roman" panose="02020603050405020304" pitchFamily="18" charset="0"/>
                <a:ea typeface="宋体" panose="02010600030101010101" pitchFamily="2" charset="-122"/>
              </a:rPr>
              <a:t>lossless</a:t>
            </a:r>
            <a:r>
              <a:rPr lang="en-US" altLang="zh-CN" sz="2800" b="1" dirty="0">
                <a:solidFill>
                  <a:schemeClr val="tx1"/>
                </a:solidFill>
                <a:latin typeface="Times New Roman" panose="02020603050405020304" pitchFamily="18" charset="0"/>
                <a:ea typeface="宋体" panose="02010600030101010101" pitchFamily="2" charset="-122"/>
              </a:rPr>
              <a:t>.</a:t>
            </a:r>
            <a:r>
              <a:rPr lang="en-US" altLang="zh-CN" sz="2800" dirty="0">
                <a:solidFill>
                  <a:schemeClr val="tx1"/>
                </a:solidFill>
                <a:latin typeface="Times New Roman" panose="02020603050405020304" pitchFamily="18" charset="0"/>
                <a:ea typeface="宋体" panose="02010600030101010101" pitchFamily="2" charset="-122"/>
              </a:rPr>
              <a:t> </a:t>
            </a:r>
            <a:endParaRPr lang="zh-CN" altLang="en-US" sz="2800" dirty="0">
              <a:solidFill>
                <a:schemeClr val="tx1"/>
              </a:solidFill>
              <a:latin typeface="Times New Roman" panose="02020603050405020304" pitchFamily="18" charset="0"/>
              <a:ea typeface="宋体" panose="02010600030101010101" pitchFamily="2" charset="-122"/>
            </a:endParaRPr>
          </a:p>
        </p:txBody>
      </p:sp>
      <p:sp>
        <p:nvSpPr>
          <p:cNvPr id="25606" name="Rectangle 2"/>
          <p:cNvSpPr>
            <a:spLocks noGrp="1"/>
          </p:cNvSpPr>
          <p:nvPr>
            <p:ph type="title"/>
          </p:nvPr>
        </p:nvSpPr>
        <p:spPr>
          <a:xfrm>
            <a:off x="781050" y="17463"/>
            <a:ext cx="7931150" cy="1600200"/>
          </a:xfrm>
        </p:spPr>
        <p:txBody>
          <a:bodyPr wrap="square" lIns="91440" tIns="45720" rIns="91440" bIns="45720" anchor="ctr"/>
          <a:p>
            <a:pPr eaLnBrk="1" hangingPunct="1"/>
            <a:r>
              <a:rPr lang="en-US" altLang="zh-CN" sz="3200" i="1" dirty="0">
                <a:latin typeface="Times New Roman" panose="02020603050405020304" pitchFamily="18" charset="0"/>
              </a:rPr>
              <a:t>4.2 Classification of Discrete-Time Systems</a:t>
            </a:r>
            <a:endParaRPr lang="en-US" altLang="zh-CN" sz="3200" i="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anim calcmode="lin" valueType="num">
                                      <p:cBhvr additive="base">
                                        <p:cTn id="7" dur="500" fill="hold"/>
                                        <p:tgtEl>
                                          <p:spTgt spid="87044"/>
                                        </p:tgtEl>
                                        <p:attrNameLst>
                                          <p:attrName>ppt_x</p:attrName>
                                        </p:attrNameLst>
                                      </p:cBhvr>
                                      <p:tavLst>
                                        <p:tav tm="0">
                                          <p:val>
                                            <p:strVal val="0-#ppt_w/2"/>
                                          </p:val>
                                        </p:tav>
                                        <p:tav tm="100000">
                                          <p:val>
                                            <p:strVal val="#ppt_x"/>
                                          </p:val>
                                        </p:tav>
                                      </p:tavLst>
                                    </p:anim>
                                    <p:anim calcmode="lin" valueType="num">
                                      <p:cBhvr additive="base">
                                        <p:cTn id="8" dur="500" fill="hold"/>
                                        <p:tgtEl>
                                          <p:spTgt spid="87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5"/>
                                        </p:tgtEl>
                                        <p:attrNameLst>
                                          <p:attrName>style.visibility</p:attrName>
                                        </p:attrNameLst>
                                      </p:cBhvr>
                                      <p:to>
                                        <p:strVal val="visible"/>
                                      </p:to>
                                    </p:set>
                                    <p:anim calcmode="lin" valueType="num">
                                      <p:cBhvr additive="base">
                                        <p:cTn id="13" dur="500" fill="hold"/>
                                        <p:tgtEl>
                                          <p:spTgt spid="87045"/>
                                        </p:tgtEl>
                                        <p:attrNameLst>
                                          <p:attrName>ppt_x</p:attrName>
                                        </p:attrNameLst>
                                      </p:cBhvr>
                                      <p:tavLst>
                                        <p:tav tm="0">
                                          <p:val>
                                            <p:strVal val="0-#ppt_w/2"/>
                                          </p:val>
                                        </p:tav>
                                        <p:tav tm="100000">
                                          <p:val>
                                            <p:strVal val="#ppt_x"/>
                                          </p:val>
                                        </p:tav>
                                      </p:tavLst>
                                    </p:anim>
                                    <p:anim calcmode="lin" valueType="num">
                                      <p:cBhvr additive="base">
                                        <p:cTn id="14" dur="500" fill="hold"/>
                                        <p:tgtEl>
                                          <p:spTgt spid="870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7046"/>
                                        </p:tgtEl>
                                        <p:attrNameLst>
                                          <p:attrName>style.visibility</p:attrName>
                                        </p:attrNameLst>
                                      </p:cBhvr>
                                      <p:to>
                                        <p:strVal val="visible"/>
                                      </p:to>
                                    </p:set>
                                    <p:anim calcmode="lin" valueType="num">
                                      <p:cBhvr additive="base">
                                        <p:cTn id="19" dur="500" fill="hold"/>
                                        <p:tgtEl>
                                          <p:spTgt spid="87046"/>
                                        </p:tgtEl>
                                        <p:attrNameLst>
                                          <p:attrName>ppt_x</p:attrName>
                                        </p:attrNameLst>
                                      </p:cBhvr>
                                      <p:tavLst>
                                        <p:tav tm="0">
                                          <p:val>
                                            <p:strVal val="0-#ppt_w/2"/>
                                          </p:val>
                                        </p:tav>
                                        <p:tav tm="100000">
                                          <p:val>
                                            <p:strVal val="#ppt_x"/>
                                          </p:val>
                                        </p:tav>
                                      </p:tavLst>
                                    </p:anim>
                                    <p:anim calcmode="lin" valueType="num">
                                      <p:cBhvr additive="base">
                                        <p:cTn id="20" dur="500" fill="hold"/>
                                        <p:tgtEl>
                                          <p:spTgt spid="870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7048"/>
                                        </p:tgtEl>
                                        <p:attrNameLst>
                                          <p:attrName>style.visibility</p:attrName>
                                        </p:attrNameLst>
                                      </p:cBhvr>
                                      <p:to>
                                        <p:strVal val="visible"/>
                                      </p:to>
                                    </p:set>
                                    <p:anim calcmode="lin" valueType="num">
                                      <p:cBhvr additive="base">
                                        <p:cTn id="25" dur="500" fill="hold"/>
                                        <p:tgtEl>
                                          <p:spTgt spid="87048"/>
                                        </p:tgtEl>
                                        <p:attrNameLst>
                                          <p:attrName>ppt_x</p:attrName>
                                        </p:attrNameLst>
                                      </p:cBhvr>
                                      <p:tavLst>
                                        <p:tav tm="0">
                                          <p:val>
                                            <p:strVal val="0-#ppt_w/2"/>
                                          </p:val>
                                        </p:tav>
                                        <p:tav tm="100000">
                                          <p:val>
                                            <p:strVal val="#ppt_x"/>
                                          </p:val>
                                        </p:tav>
                                      </p:tavLst>
                                    </p:anim>
                                    <p:anim calcmode="lin" valueType="num">
                                      <p:cBhvr additive="base">
                                        <p:cTn id="26" dur="500" fill="hold"/>
                                        <p:tgtEl>
                                          <p:spTgt spid="870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p:bldP spid="87045" grpId="0"/>
      <p:bldP spid="870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8" name="Text Box 4"/>
          <p:cNvSpPr txBox="1"/>
          <p:nvPr/>
        </p:nvSpPr>
        <p:spPr>
          <a:xfrm>
            <a:off x="963613" y="1411288"/>
            <a:ext cx="8315325" cy="2043112"/>
          </a:xfrm>
          <a:prstGeom prst="rect">
            <a:avLst/>
          </a:prstGeom>
          <a:noFill/>
          <a:ln w="12700">
            <a:noFill/>
          </a:ln>
        </p:spPr>
        <p:txBody>
          <a:bodyPr wrap="square" anchor="t">
            <a:spAutoFit/>
          </a:bodyPr>
          <a:p>
            <a:pPr>
              <a:spcBef>
                <a:spcPct val="50000"/>
              </a:spcBef>
            </a:pPr>
            <a:r>
              <a:rPr lang="zh-CN" altLang="en-US" sz="3200" b="1" dirty="0">
                <a:solidFill>
                  <a:schemeClr val="tx1"/>
                </a:solidFill>
                <a:latin typeface="Times New Roman" panose="02020603050405020304" pitchFamily="18" charset="0"/>
                <a:ea typeface="宋体" panose="02010600030101010101" pitchFamily="2" charset="-122"/>
              </a:rPr>
              <a:t>    </a:t>
            </a:r>
            <a:r>
              <a:rPr lang="en-US" altLang="zh-CN" sz="3200" b="1" dirty="0">
                <a:solidFill>
                  <a:schemeClr val="tx1"/>
                </a:solidFill>
                <a:latin typeface="Times New Roman" panose="02020603050405020304" pitchFamily="18" charset="0"/>
                <a:ea typeface="宋体" panose="02010600030101010101" pitchFamily="2" charset="-122"/>
              </a:rPr>
              <a:t>The passivity and the losslessness properties are </a:t>
            </a:r>
            <a:r>
              <a:rPr lang="en-US" altLang="zh-CN" sz="3200" b="1" dirty="0">
                <a:solidFill>
                  <a:srgbClr val="FF0000"/>
                </a:solidFill>
                <a:latin typeface="Times New Roman" panose="02020603050405020304" pitchFamily="18" charset="0"/>
                <a:ea typeface="宋体" panose="02010600030101010101" pitchFamily="2" charset="-122"/>
              </a:rPr>
              <a:t>crucial </a:t>
            </a:r>
            <a:r>
              <a:rPr lang="en-US" altLang="zh-CN" sz="3200" b="1" dirty="0">
                <a:solidFill>
                  <a:schemeClr val="tx1"/>
                </a:solidFill>
                <a:latin typeface="Times New Roman" panose="02020603050405020304" pitchFamily="18" charset="0"/>
                <a:ea typeface="宋体" panose="02010600030101010101" pitchFamily="2" charset="-122"/>
              </a:rPr>
              <a:t>to the design of discrete-time systems with very low </a:t>
            </a:r>
            <a:r>
              <a:rPr lang="en-US" altLang="zh-CN" sz="3200" b="1" dirty="0">
                <a:solidFill>
                  <a:srgbClr val="FF0000"/>
                </a:solidFill>
                <a:latin typeface="Times New Roman" panose="02020603050405020304" pitchFamily="18" charset="0"/>
                <a:ea typeface="宋体" panose="02010600030101010101" pitchFamily="2" charset="-122"/>
              </a:rPr>
              <a:t>sensitivity to changes</a:t>
            </a:r>
            <a:r>
              <a:rPr lang="en-US" altLang="zh-CN" sz="3200" b="1" dirty="0">
                <a:solidFill>
                  <a:schemeClr val="tx1"/>
                </a:solidFill>
                <a:latin typeface="Times New Roman" panose="02020603050405020304" pitchFamily="18" charset="0"/>
                <a:ea typeface="宋体" panose="02010600030101010101" pitchFamily="2" charset="-122"/>
              </a:rPr>
              <a:t> in the filter coefficients </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26626" name="Rectangle 2"/>
          <p:cNvSpPr>
            <a:spLocks noGrp="1"/>
          </p:cNvSpPr>
          <p:nvPr>
            <p:ph type="title"/>
          </p:nvPr>
        </p:nvSpPr>
        <p:spPr>
          <a:xfrm>
            <a:off x="781050" y="17463"/>
            <a:ext cx="7931150" cy="1600200"/>
          </a:xfrm>
        </p:spPr>
        <p:txBody>
          <a:bodyPr wrap="square" lIns="91440" tIns="45720" rIns="91440" bIns="45720" anchor="ctr"/>
          <a:p>
            <a:pPr eaLnBrk="1" hangingPunct="1"/>
            <a:r>
              <a:rPr lang="en-US" altLang="zh-CN" sz="3200" i="1" dirty="0">
                <a:latin typeface="Times New Roman" panose="02020603050405020304" pitchFamily="18" charset="0"/>
              </a:rPr>
              <a:t>4.2 Classification of Discrete-Time Systems</a:t>
            </a:r>
            <a:endParaRPr lang="en-US" altLang="zh-CN" sz="3200" i="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additive="base">
                                        <p:cTn id="7" dur="500" fill="hold"/>
                                        <p:tgtEl>
                                          <p:spTgt spid="88068"/>
                                        </p:tgtEl>
                                        <p:attrNameLst>
                                          <p:attrName>ppt_x</p:attrName>
                                        </p:attrNameLst>
                                      </p:cBhvr>
                                      <p:tavLst>
                                        <p:tav tm="0">
                                          <p:val>
                                            <p:strVal val="0-#ppt_w/2"/>
                                          </p:val>
                                        </p:tav>
                                        <p:tav tm="100000">
                                          <p:val>
                                            <p:strVal val="#ppt_x"/>
                                          </p:val>
                                        </p:tav>
                                      </p:tavLst>
                                    </p:anim>
                                    <p:anim calcmode="lin" valueType="num">
                                      <p:cBhvr additive="base">
                                        <p:cTn id="8" dur="500" fill="hold"/>
                                        <p:tgtEl>
                                          <p:spTgt spid="88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1025525" y="77788"/>
            <a:ext cx="7839075" cy="1428750"/>
          </a:xfrm>
        </p:spPr>
        <p:txBody>
          <a:bodyPr wrap="square" lIns="91440" tIns="45720" rIns="91440" bIns="45720" anchor="ctr"/>
          <a:p>
            <a:pPr>
              <a:spcBef>
                <a:spcPct val="50000"/>
              </a:spcBef>
            </a:pPr>
            <a:r>
              <a:rPr lang="en-US" altLang="zh-CN" sz="3200" dirty="0">
                <a:latin typeface="Times New Roman" panose="02020603050405020304" pitchFamily="18" charset="0"/>
              </a:rPr>
              <a:t>4.3 Impulse and Step Responses </a:t>
            </a:r>
            <a:endParaRPr lang="en-US" altLang="zh-CN" sz="3200" dirty="0">
              <a:latin typeface="Times New Roman" panose="02020603050405020304" pitchFamily="18" charset="0"/>
            </a:endParaRPr>
          </a:p>
        </p:txBody>
      </p:sp>
      <p:sp>
        <p:nvSpPr>
          <p:cNvPr id="88070" name="Text Box 6"/>
          <p:cNvSpPr txBox="1"/>
          <p:nvPr/>
        </p:nvSpPr>
        <p:spPr>
          <a:xfrm>
            <a:off x="719138" y="1220788"/>
            <a:ext cx="9494837" cy="2041525"/>
          </a:xfrm>
          <a:prstGeom prst="rect">
            <a:avLst/>
          </a:prstGeom>
          <a:noFill/>
          <a:ln w="12700">
            <a:noFill/>
          </a:ln>
        </p:spPr>
        <p:txBody>
          <a:bodyPr wrap="square" anchor="t">
            <a:spAutoFit/>
          </a:bodyPr>
          <a:p>
            <a:pPr>
              <a:spcBef>
                <a:spcPct val="50000"/>
              </a:spcBef>
            </a:pPr>
            <a:r>
              <a:rPr lang="en-US" altLang="zh-CN" sz="3200" b="1" dirty="0">
                <a:solidFill>
                  <a:srgbClr val="0000FF"/>
                </a:solidFill>
                <a:latin typeface="Times New Roman" panose="02020603050405020304" pitchFamily="18" charset="0"/>
                <a:ea typeface="宋体" panose="02010600030101010101" pitchFamily="2" charset="-122"/>
              </a:rPr>
              <a:t>Definition:</a:t>
            </a:r>
            <a:r>
              <a:rPr lang="en-US" altLang="zh-CN" sz="3200" b="1" dirty="0">
                <a:solidFill>
                  <a:schemeClr val="tx1"/>
                </a:solidFill>
                <a:latin typeface="Times New Roman" panose="02020603050405020304" pitchFamily="18" charset="0"/>
                <a:ea typeface="宋体" panose="02010600030101010101" pitchFamily="2" charset="-122"/>
              </a:rPr>
              <a:t>The response of a digital system to a unit sample sequence {δ[n]} is called the </a:t>
            </a:r>
            <a:r>
              <a:rPr lang="en-US" altLang="zh-CN" sz="3200" b="1" dirty="0">
                <a:solidFill>
                  <a:srgbClr val="FF0000"/>
                </a:solidFill>
                <a:latin typeface="Times New Roman" panose="02020603050405020304" pitchFamily="18" charset="0"/>
                <a:ea typeface="宋体" panose="02010600030101010101" pitchFamily="2" charset="-122"/>
              </a:rPr>
              <a:t>unit sample response</a:t>
            </a:r>
            <a:r>
              <a:rPr lang="en-US" altLang="zh-CN" sz="3200" b="1" dirty="0">
                <a:solidFill>
                  <a:schemeClr val="tx1"/>
                </a:solidFill>
                <a:latin typeface="Times New Roman" panose="02020603050405020304" pitchFamily="18" charset="0"/>
                <a:ea typeface="宋体" panose="02010600030101010101" pitchFamily="2" charset="-122"/>
              </a:rPr>
              <a:t>, or simply, the </a:t>
            </a:r>
            <a:r>
              <a:rPr lang="en-US" altLang="zh-CN" sz="3200" b="1" dirty="0">
                <a:solidFill>
                  <a:srgbClr val="FF3300"/>
                </a:solidFill>
                <a:latin typeface="Times New Roman" panose="02020603050405020304" pitchFamily="18" charset="0"/>
                <a:ea typeface="宋体" panose="02010600030101010101" pitchFamily="2" charset="-122"/>
              </a:rPr>
              <a:t>impulse response</a:t>
            </a:r>
            <a:r>
              <a:rPr lang="en-US" altLang="zh-CN" sz="3200" b="1" dirty="0">
                <a:solidFill>
                  <a:schemeClr val="tx1"/>
                </a:solidFill>
                <a:latin typeface="Times New Roman" panose="02020603050405020304" pitchFamily="18" charset="0"/>
                <a:ea typeface="宋体" panose="02010600030101010101" pitchFamily="2" charset="-122"/>
              </a:rPr>
              <a:t>, and is denoted as {h[n]}. </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6" name="Text Box 4"/>
          <p:cNvSpPr txBox="1"/>
          <p:nvPr/>
        </p:nvSpPr>
        <p:spPr>
          <a:xfrm>
            <a:off x="723900" y="3268663"/>
            <a:ext cx="9490075" cy="1554162"/>
          </a:xfrm>
          <a:prstGeom prst="rect">
            <a:avLst/>
          </a:prstGeom>
          <a:noFill/>
          <a:ln w="12700">
            <a:noFill/>
          </a:ln>
        </p:spPr>
        <p:txBody>
          <a:bodyPr wrap="square" anchor="t">
            <a:spAutoFit/>
          </a:bodyPr>
          <a:p>
            <a:pPr>
              <a:spcBef>
                <a:spcPct val="50000"/>
              </a:spcBef>
            </a:pPr>
            <a:r>
              <a:rPr lang="zh-CN" altLang="en-US" sz="3200" b="1" dirty="0">
                <a:solidFill>
                  <a:schemeClr val="tx1"/>
                </a:solidFill>
                <a:latin typeface="Times New Roman" panose="02020603050405020304" pitchFamily="18" charset="0"/>
                <a:ea typeface="宋体" panose="02010600030101010101" pitchFamily="2" charset="-122"/>
              </a:rPr>
              <a:t>     </a:t>
            </a:r>
            <a:r>
              <a:rPr lang="en-US" altLang="zh-CN" sz="3200" b="1" dirty="0">
                <a:solidFill>
                  <a:schemeClr val="tx1"/>
                </a:solidFill>
                <a:latin typeface="Times New Roman" panose="02020603050405020304" pitchFamily="18" charset="0"/>
                <a:ea typeface="宋体" panose="02010600030101010101" pitchFamily="2" charset="-122"/>
              </a:rPr>
              <a:t>The response of a discrete-time system to a unit step sequence {μ[n]}, denoted as {s[n]}, is its unit step response or simply, </a:t>
            </a:r>
            <a:r>
              <a:rPr lang="en-US" altLang="zh-CN" sz="3200" b="1" dirty="0">
                <a:solidFill>
                  <a:srgbClr val="FF0000"/>
                </a:solidFill>
                <a:latin typeface="Times New Roman" panose="02020603050405020304" pitchFamily="18" charset="0"/>
                <a:ea typeface="宋体" panose="02010600030101010101" pitchFamily="2" charset="-122"/>
              </a:rPr>
              <a:t>the step response</a:t>
            </a:r>
            <a:r>
              <a:rPr lang="en-US" altLang="zh-CN" sz="3200" b="1" dirty="0">
                <a:solidFill>
                  <a:schemeClr val="tx1"/>
                </a:solidFill>
                <a:latin typeface="Times New Roman" panose="02020603050405020304" pitchFamily="18" charset="0"/>
                <a:ea typeface="宋体" panose="02010600030101010101" pitchFamily="2" charset="-122"/>
              </a:rPr>
              <a:t>.</a:t>
            </a:r>
            <a:r>
              <a:rPr lang="en-US" altLang="zh-CN" sz="3200" b="1" dirty="0">
                <a:solidFill>
                  <a:srgbClr val="0000FF"/>
                </a:solidFill>
                <a:latin typeface="Times New Roman" panose="02020603050405020304" pitchFamily="18" charset="0"/>
                <a:ea typeface="宋体" panose="02010600030101010101" pitchFamily="2" charset="-122"/>
              </a:rPr>
              <a:t> </a:t>
            </a:r>
            <a:endParaRPr lang="zh-CN" altLang="en-US" sz="3200" b="1" dirty="0">
              <a:solidFill>
                <a:srgbClr val="0000FF"/>
              </a:solidFill>
              <a:latin typeface="Times New Roman" panose="02020603050405020304" pitchFamily="18" charset="0"/>
              <a:ea typeface="宋体" panose="02010600030101010101" pitchFamily="2" charset="-122"/>
            </a:endParaRPr>
          </a:p>
        </p:txBody>
      </p:sp>
      <p:sp>
        <p:nvSpPr>
          <p:cNvPr id="7" name="Text Box 5"/>
          <p:cNvSpPr txBox="1"/>
          <p:nvPr/>
        </p:nvSpPr>
        <p:spPr>
          <a:xfrm>
            <a:off x="811213" y="4822825"/>
            <a:ext cx="9402762" cy="155575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A linear time-invariant digital system can be completely</a:t>
            </a:r>
            <a:r>
              <a:rPr lang="en-US" altLang="zh-CN" sz="3200" b="1" dirty="0">
                <a:solidFill>
                  <a:srgbClr val="FF0000"/>
                </a:solidFill>
                <a:latin typeface="Times New Roman" panose="02020603050405020304" pitchFamily="18" charset="0"/>
                <a:ea typeface="宋体" panose="02010600030101010101" pitchFamily="2" charset="-122"/>
              </a:rPr>
              <a:t> characterized</a:t>
            </a:r>
            <a:r>
              <a:rPr lang="en-US" altLang="zh-CN" sz="3200" b="1" dirty="0">
                <a:solidFill>
                  <a:schemeClr val="tx1"/>
                </a:solidFill>
                <a:latin typeface="Times New Roman" panose="02020603050405020304" pitchFamily="18" charset="0"/>
                <a:ea typeface="宋体" panose="02010600030101010101" pitchFamily="2" charset="-122"/>
              </a:rPr>
              <a:t> in the time-domain by its impulse response or its step response </a:t>
            </a:r>
            <a:endParaRPr lang="zh-CN" altLang="en-US" sz="32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70"/>
                                        </p:tgtEl>
                                        <p:attrNameLst>
                                          <p:attrName>style.visibility</p:attrName>
                                        </p:attrNameLst>
                                      </p:cBhvr>
                                      <p:to>
                                        <p:strVal val="visible"/>
                                      </p:to>
                                    </p:set>
                                    <p:anim calcmode="lin" valueType="num">
                                      <p:cBhvr additive="base">
                                        <p:cTn id="7" dur="500" fill="hold"/>
                                        <p:tgtEl>
                                          <p:spTgt spid="88070"/>
                                        </p:tgtEl>
                                        <p:attrNameLst>
                                          <p:attrName>ppt_x</p:attrName>
                                        </p:attrNameLst>
                                      </p:cBhvr>
                                      <p:tavLst>
                                        <p:tav tm="0">
                                          <p:val>
                                            <p:strVal val="0-#ppt_w/2"/>
                                          </p:val>
                                        </p:tav>
                                        <p:tav tm="100000">
                                          <p:val>
                                            <p:strVal val="#ppt_x"/>
                                          </p:val>
                                        </p:tav>
                                      </p:tavLst>
                                    </p:anim>
                                    <p:anim calcmode="lin" valueType="num">
                                      <p:cBhvr additive="base">
                                        <p:cTn id="8" dur="500" fill="hold"/>
                                        <p:tgtEl>
                                          <p:spTgt spid="880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960438" y="-119062"/>
            <a:ext cx="8750300" cy="1466850"/>
          </a:xfrm>
        </p:spPr>
        <p:txBody>
          <a:bodyPr wrap="square" lIns="91440" tIns="45720" rIns="91440" bIns="45720" anchor="ctr"/>
          <a:p>
            <a:pPr eaLnBrk="1" hangingPunct="1"/>
            <a:r>
              <a:rPr lang="en-US" altLang="zh-CN" sz="3200" dirty="0">
                <a:latin typeface="Times New Roman" panose="02020603050405020304" pitchFamily="18" charset="0"/>
              </a:rPr>
              <a:t>4.4 Time-Domain Characterization of LTI Discrete-Time System</a:t>
            </a:r>
            <a:endParaRPr lang="en-US" altLang="zh-CN" sz="3200" dirty="0">
              <a:latin typeface="Times New Roman" panose="02020603050405020304" pitchFamily="18" charset="0"/>
            </a:endParaRPr>
          </a:p>
        </p:txBody>
      </p:sp>
      <p:sp>
        <p:nvSpPr>
          <p:cNvPr id="28674" name="Text Box 5"/>
          <p:cNvSpPr txBox="1"/>
          <p:nvPr/>
        </p:nvSpPr>
        <p:spPr>
          <a:xfrm>
            <a:off x="1044575" y="1174750"/>
            <a:ext cx="5797550" cy="579438"/>
          </a:xfrm>
          <a:prstGeom prst="rect">
            <a:avLst/>
          </a:prstGeom>
          <a:noFill/>
          <a:ln w="12700">
            <a:noFill/>
          </a:ln>
        </p:spPr>
        <p:txBody>
          <a:bodyPr anchor="t">
            <a:spAutoFit/>
          </a:bodyPr>
          <a:p>
            <a:pPr>
              <a:spcBef>
                <a:spcPct val="20000"/>
              </a:spcBef>
              <a:buChar char="•"/>
            </a:pPr>
            <a:r>
              <a:rPr lang="en-US" altLang="zh-CN" sz="3200" b="1" dirty="0">
                <a:solidFill>
                  <a:srgbClr val="0000FF"/>
                </a:solidFill>
                <a:latin typeface="Times New Roman" panose="02020603050405020304" pitchFamily="18" charset="0"/>
                <a:ea typeface="宋体" panose="02010600030101010101" pitchFamily="2" charset="-122"/>
              </a:rPr>
              <a:t>Input-Output Relationship</a:t>
            </a:r>
            <a:endParaRPr lang="en-US" altLang="zh-CN" sz="3200" b="1" dirty="0">
              <a:solidFill>
                <a:srgbClr val="0000FF"/>
              </a:solidFill>
              <a:latin typeface="Times New Roman" panose="02020603050405020304" pitchFamily="18" charset="0"/>
              <a:ea typeface="宋体" panose="02010600030101010101" pitchFamily="2" charset="-122"/>
            </a:endParaRPr>
          </a:p>
        </p:txBody>
      </p:sp>
      <p:sp>
        <p:nvSpPr>
          <p:cNvPr id="28675" name="Text Box 7"/>
          <p:cNvSpPr txBox="1"/>
          <p:nvPr/>
        </p:nvSpPr>
        <p:spPr>
          <a:xfrm>
            <a:off x="1219200" y="1865313"/>
            <a:ext cx="2376488" cy="577850"/>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Because</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58376" name="Object 8"/>
          <p:cNvGraphicFramePr>
            <a:graphicFrameLocks noGrp="1" noChangeAspect="1"/>
          </p:cNvGraphicFramePr>
          <p:nvPr>
            <p:ph idx="1"/>
          </p:nvPr>
        </p:nvGraphicFramePr>
        <p:xfrm>
          <a:off x="3538538" y="2162175"/>
          <a:ext cx="3594100" cy="1016000"/>
        </p:xfrm>
        <a:graphic>
          <a:graphicData uri="http://schemas.openxmlformats.org/presentationml/2006/ole">
            <mc:AlternateContent xmlns:mc="http://schemas.openxmlformats.org/markup-compatibility/2006">
              <mc:Choice xmlns:v="urn:schemas-microsoft-com:vml" Requires="v">
                <p:oleObj spid="_x0000_s3087" name="" r:id="rId1" imgW="3594100" imgH="1016000" progId="Equation.3">
                  <p:embed/>
                </p:oleObj>
              </mc:Choice>
              <mc:Fallback>
                <p:oleObj name="" r:id="rId1" imgW="3594100" imgH="1016000" progId="Equation.3">
                  <p:embed/>
                  <p:pic>
                    <p:nvPicPr>
                      <p:cNvPr id="0" name="图片 3086"/>
                      <p:cNvPicPr/>
                      <p:nvPr/>
                    </p:nvPicPr>
                    <p:blipFill>
                      <a:blip r:embed="rId2"/>
                      <a:stretch>
                        <a:fillRect/>
                      </a:stretch>
                    </p:blipFill>
                    <p:spPr>
                      <a:xfrm>
                        <a:off x="3538538" y="2162175"/>
                        <a:ext cx="3594100" cy="1016000"/>
                      </a:xfrm>
                      <a:prstGeom prst="rect">
                        <a:avLst/>
                      </a:prstGeom>
                      <a:noFill/>
                      <a:ln w="38100">
                        <a:miter/>
                      </a:ln>
                    </p:spPr>
                  </p:pic>
                </p:oleObj>
              </mc:Fallback>
            </mc:AlternateContent>
          </a:graphicData>
        </a:graphic>
      </p:graphicFrame>
      <p:sp>
        <p:nvSpPr>
          <p:cNvPr id="58378" name="Text Box 10"/>
          <p:cNvSpPr txBox="1"/>
          <p:nvPr/>
        </p:nvSpPr>
        <p:spPr>
          <a:xfrm>
            <a:off x="1219200" y="3392488"/>
            <a:ext cx="8534400" cy="990600"/>
          </a:xfrm>
          <a:prstGeom prst="rect">
            <a:avLst/>
          </a:prstGeom>
          <a:noFill/>
          <a:ln w="9525">
            <a:noFill/>
          </a:ln>
        </p:spPr>
        <p:txBody>
          <a:bodyPr anchor="t">
            <a:spAutoFit/>
          </a:bodyPr>
          <a:p>
            <a:pPr>
              <a:lnSpc>
                <a:spcPct val="90000"/>
              </a:lnSpc>
              <a:spcBef>
                <a:spcPct val="20000"/>
              </a:spcBef>
              <a:buChar char="•"/>
            </a:pPr>
            <a:r>
              <a:rPr lang="zh-CN" altLang="en-US" sz="3200" b="1" dirty="0">
                <a:solidFill>
                  <a:schemeClr val="tx1"/>
                </a:solidFill>
                <a:latin typeface="Times New Roman" panose="02020603050405020304" pitchFamily="18" charset="0"/>
                <a:ea typeface="宋体" panose="02010600030101010101" pitchFamily="2" charset="-122"/>
              </a:rPr>
              <a:t>  </a:t>
            </a:r>
            <a:r>
              <a:rPr lang="en-US" altLang="zh-CN" sz="3200" b="1" dirty="0">
                <a:solidFill>
                  <a:schemeClr val="tx1"/>
                </a:solidFill>
                <a:latin typeface="Times New Roman" panose="02020603050405020304" pitchFamily="18" charset="0"/>
                <a:ea typeface="宋体" panose="02010600030101010101" pitchFamily="2" charset="-122"/>
              </a:rPr>
              <a:t>The response of the LTI system to an input x[k]</a:t>
            </a:r>
            <a:r>
              <a:rPr lang="en-US" altLang="zh-CN" sz="32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[n-k]</a:t>
            </a:r>
            <a:r>
              <a:rPr lang="en-US" altLang="zh-CN" sz="3200" b="1" dirty="0">
                <a:solidFill>
                  <a:schemeClr val="tx1"/>
                </a:solidFill>
                <a:latin typeface="Times New Roman" panose="02020603050405020304" pitchFamily="18" charset="0"/>
                <a:ea typeface="宋体" panose="02010600030101010101" pitchFamily="2" charset="-122"/>
              </a:rPr>
              <a:t> will be x[k]</a:t>
            </a:r>
            <a:r>
              <a:rPr lang="en-US" altLang="zh-CN" sz="32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h[n-k]</a:t>
            </a:r>
            <a:r>
              <a:rPr lang="en-US" altLang="zh-CN" sz="3200" b="1" dirty="0">
                <a:solidFill>
                  <a:schemeClr val="tx1"/>
                </a:solidFill>
                <a:latin typeface="Times New Roman" panose="02020603050405020304" pitchFamily="18" charset="0"/>
                <a:ea typeface="宋体" panose="02010600030101010101" pitchFamily="2" charset="-122"/>
              </a:rPr>
              <a:t> </a:t>
            </a:r>
            <a:endParaRPr lang="en-US" altLang="zh-CN" sz="3600" b="1" dirty="0">
              <a:solidFill>
                <a:schemeClr val="tx1"/>
              </a:solidFill>
              <a:latin typeface="Times New Roman" panose="02020603050405020304" pitchFamily="18" charset="0"/>
              <a:ea typeface="宋体" panose="02010600030101010101" pitchFamily="2" charset="-122"/>
            </a:endParaRPr>
          </a:p>
        </p:txBody>
      </p:sp>
      <p:graphicFrame>
        <p:nvGraphicFramePr>
          <p:cNvPr id="58379" name="Object 11"/>
          <p:cNvGraphicFramePr>
            <a:graphicFrameLocks noChangeAspect="1"/>
          </p:cNvGraphicFramePr>
          <p:nvPr/>
        </p:nvGraphicFramePr>
        <p:xfrm>
          <a:off x="3906838" y="4635500"/>
          <a:ext cx="3632200" cy="1016000"/>
        </p:xfrm>
        <a:graphic>
          <a:graphicData uri="http://schemas.openxmlformats.org/presentationml/2006/ole">
            <mc:AlternateContent xmlns:mc="http://schemas.openxmlformats.org/markup-compatibility/2006">
              <mc:Choice xmlns:v="urn:schemas-microsoft-com:vml" Requires="v">
                <p:oleObj spid="_x0000_s3085" name="" r:id="rId3" imgW="3632200" imgH="1016000" progId="Equation.3">
                  <p:embed/>
                </p:oleObj>
              </mc:Choice>
              <mc:Fallback>
                <p:oleObj name="" r:id="rId3" imgW="3632200" imgH="1016000" progId="Equation.3">
                  <p:embed/>
                  <p:pic>
                    <p:nvPicPr>
                      <p:cNvPr id="0" name="图片 3084"/>
                      <p:cNvPicPr/>
                      <p:nvPr/>
                    </p:nvPicPr>
                    <p:blipFill>
                      <a:blip r:embed="rId4"/>
                      <a:stretch>
                        <a:fillRect/>
                      </a:stretch>
                    </p:blipFill>
                    <p:spPr>
                      <a:xfrm>
                        <a:off x="3906838" y="4635500"/>
                        <a:ext cx="3632200" cy="1016000"/>
                      </a:xfrm>
                      <a:prstGeom prst="rect">
                        <a:avLst/>
                      </a:prstGeom>
                      <a:noFill/>
                      <a:ln w="38100">
                        <a:noFill/>
                        <a:miter/>
                      </a:ln>
                    </p:spPr>
                  </p:pic>
                </p:oleObj>
              </mc:Fallback>
            </mc:AlternateContent>
          </a:graphicData>
        </a:graphic>
      </p:graphicFrame>
      <p:sp>
        <p:nvSpPr>
          <p:cNvPr id="58380" name="Text Box 12"/>
          <p:cNvSpPr txBox="1"/>
          <p:nvPr/>
        </p:nvSpPr>
        <p:spPr>
          <a:xfrm>
            <a:off x="2136775" y="4852988"/>
            <a:ext cx="2093913" cy="579437"/>
          </a:xfrm>
          <a:prstGeom prst="rect">
            <a:avLst/>
          </a:prstGeom>
          <a:noFill/>
          <a:ln w="9525">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will be</a:t>
            </a:r>
            <a:endParaRPr lang="en-US" altLang="zh-CN" sz="32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ppt_x"/>
                                          </p:val>
                                        </p:tav>
                                        <p:tav tm="100000">
                                          <p:val>
                                            <p:strVal val="#ppt_x"/>
                                          </p:val>
                                        </p:tav>
                                      </p:tavLst>
                                    </p:anim>
                                    <p:anim calcmode="lin" valueType="num">
                                      <p:cBhvr additive="base">
                                        <p:cTn id="8" dur="500" fill="hold"/>
                                        <p:tgtEl>
                                          <p:spTgt spid="2867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6"/>
                                        </p:tgtEl>
                                        <p:attrNameLst>
                                          <p:attrName>style.visibility</p:attrName>
                                        </p:attrNameLst>
                                      </p:cBhvr>
                                      <p:to>
                                        <p:strVal val="visible"/>
                                      </p:to>
                                    </p:set>
                                    <p:anim calcmode="lin" valueType="num">
                                      <p:cBhvr additive="base">
                                        <p:cTn id="11" dur="500" fill="hold"/>
                                        <p:tgtEl>
                                          <p:spTgt spid="58376"/>
                                        </p:tgtEl>
                                        <p:attrNameLst>
                                          <p:attrName>ppt_x</p:attrName>
                                        </p:attrNameLst>
                                      </p:cBhvr>
                                      <p:tavLst>
                                        <p:tav tm="0">
                                          <p:val>
                                            <p:strVal val="#ppt_x"/>
                                          </p:val>
                                        </p:tav>
                                        <p:tav tm="100000">
                                          <p:val>
                                            <p:strVal val="#ppt_x"/>
                                          </p:val>
                                        </p:tav>
                                      </p:tavLst>
                                    </p:anim>
                                    <p:anim calcmode="lin" valueType="num">
                                      <p:cBhvr additive="base">
                                        <p:cTn id="12" dur="500" fill="hold"/>
                                        <p:tgtEl>
                                          <p:spTgt spid="5837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8378"/>
                                        </p:tgtEl>
                                        <p:attrNameLst>
                                          <p:attrName>style.visibility</p:attrName>
                                        </p:attrNameLst>
                                      </p:cBhvr>
                                      <p:to>
                                        <p:strVal val="visible"/>
                                      </p:to>
                                    </p:set>
                                    <p:anim calcmode="lin" valueType="num">
                                      <p:cBhvr additive="base">
                                        <p:cTn id="17" dur="500" fill="hold"/>
                                        <p:tgtEl>
                                          <p:spTgt spid="58378"/>
                                        </p:tgtEl>
                                        <p:attrNameLst>
                                          <p:attrName>ppt_x</p:attrName>
                                        </p:attrNameLst>
                                      </p:cBhvr>
                                      <p:tavLst>
                                        <p:tav tm="0">
                                          <p:val>
                                            <p:strVal val="0-#ppt_w/2"/>
                                          </p:val>
                                        </p:tav>
                                        <p:tav tm="100000">
                                          <p:val>
                                            <p:strVal val="#ppt_x"/>
                                          </p:val>
                                        </p:tav>
                                      </p:tavLst>
                                    </p:anim>
                                    <p:anim calcmode="lin" valueType="num">
                                      <p:cBhvr additive="base">
                                        <p:cTn id="18" dur="500" fill="hold"/>
                                        <p:tgtEl>
                                          <p:spTgt spid="5837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8380"/>
                                        </p:tgtEl>
                                        <p:attrNameLst>
                                          <p:attrName>style.visibility</p:attrName>
                                        </p:attrNameLst>
                                      </p:cBhvr>
                                      <p:to>
                                        <p:strVal val="visible"/>
                                      </p:to>
                                    </p:set>
                                    <p:anim calcmode="lin" valueType="num">
                                      <p:cBhvr additive="base">
                                        <p:cTn id="23" dur="500" fill="hold"/>
                                        <p:tgtEl>
                                          <p:spTgt spid="58380"/>
                                        </p:tgtEl>
                                        <p:attrNameLst>
                                          <p:attrName>ppt_x</p:attrName>
                                        </p:attrNameLst>
                                      </p:cBhvr>
                                      <p:tavLst>
                                        <p:tav tm="0">
                                          <p:val>
                                            <p:strVal val="#ppt_x"/>
                                          </p:val>
                                        </p:tav>
                                        <p:tav tm="100000">
                                          <p:val>
                                            <p:strVal val="#ppt_x"/>
                                          </p:val>
                                        </p:tav>
                                      </p:tavLst>
                                    </p:anim>
                                    <p:anim calcmode="lin" valueType="num">
                                      <p:cBhvr additive="base">
                                        <p:cTn id="24" dur="500" fill="hold"/>
                                        <p:tgtEl>
                                          <p:spTgt spid="5838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8379"/>
                                        </p:tgtEl>
                                        <p:attrNameLst>
                                          <p:attrName>style.visibility</p:attrName>
                                        </p:attrNameLst>
                                      </p:cBhvr>
                                      <p:to>
                                        <p:strVal val="visible"/>
                                      </p:to>
                                    </p:set>
                                    <p:anim calcmode="lin" valueType="num">
                                      <p:cBhvr additive="base">
                                        <p:cTn id="27" dur="500" fill="hold"/>
                                        <p:tgtEl>
                                          <p:spTgt spid="58379"/>
                                        </p:tgtEl>
                                        <p:attrNameLst>
                                          <p:attrName>ppt_x</p:attrName>
                                        </p:attrNameLst>
                                      </p:cBhvr>
                                      <p:tavLst>
                                        <p:tav tm="0">
                                          <p:val>
                                            <p:strVal val="#ppt_x"/>
                                          </p:val>
                                        </p:tav>
                                        <p:tav tm="100000">
                                          <p:val>
                                            <p:strVal val="#ppt_x"/>
                                          </p:val>
                                        </p:tav>
                                      </p:tavLst>
                                    </p:anim>
                                    <p:anim calcmode="lin" valueType="num">
                                      <p:cBhvr additive="base">
                                        <p:cTn id="28" dur="500" fill="hold"/>
                                        <p:tgtEl>
                                          <p:spTgt spid="583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p:bldP spid="28675" grpId="0"/>
      <p:bldP spid="583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104" name="Rectangle 8"/>
          <p:cNvSpPr/>
          <p:nvPr/>
        </p:nvSpPr>
        <p:spPr>
          <a:xfrm>
            <a:off x="1062038" y="1257300"/>
            <a:ext cx="7620000" cy="609600"/>
          </a:xfrm>
          <a:prstGeom prst="rect">
            <a:avLst/>
          </a:prstGeom>
          <a:noFill/>
          <a:ln w="9525">
            <a:noFill/>
          </a:ln>
        </p:spPr>
        <p:txBody>
          <a:bodyPr anchor="t"/>
          <a:p>
            <a:pPr marL="342900" indent="-342900">
              <a:spcBef>
                <a:spcPct val="20000"/>
              </a:spcBef>
              <a:buChar char="•"/>
            </a:pPr>
            <a:r>
              <a:rPr lang="en-US" altLang="zh-CN" sz="3200" b="1" dirty="0">
                <a:solidFill>
                  <a:schemeClr val="tx1"/>
                </a:solidFill>
                <a:latin typeface="Times New Roman" panose="02020603050405020304" pitchFamily="18" charset="0"/>
                <a:ea typeface="宋体" panose="02010600030101010101" pitchFamily="2" charset="-122"/>
              </a:rPr>
              <a:t>The summation	</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32105" name="Object 9"/>
          <p:cNvGraphicFramePr>
            <a:graphicFrameLocks noChangeAspect="1"/>
          </p:cNvGraphicFramePr>
          <p:nvPr/>
        </p:nvGraphicFramePr>
        <p:xfrm>
          <a:off x="2489200" y="1866900"/>
          <a:ext cx="6592888" cy="1130300"/>
        </p:xfrm>
        <a:graphic>
          <a:graphicData uri="http://schemas.openxmlformats.org/presentationml/2006/ole">
            <mc:AlternateContent xmlns:mc="http://schemas.openxmlformats.org/markup-compatibility/2006">
              <mc:Choice xmlns:v="urn:schemas-microsoft-com:vml" Requires="v">
                <p:oleObj spid="_x0000_s3086" name="" r:id="rId1" imgW="6591300" imgH="1130300" progId="Equation.3">
                  <p:embed/>
                </p:oleObj>
              </mc:Choice>
              <mc:Fallback>
                <p:oleObj name="" r:id="rId1" imgW="6591300" imgH="1130300" progId="Equation.3">
                  <p:embed/>
                  <p:pic>
                    <p:nvPicPr>
                      <p:cNvPr id="0" name="图片 3085"/>
                      <p:cNvPicPr/>
                      <p:nvPr/>
                    </p:nvPicPr>
                    <p:blipFill>
                      <a:blip r:embed="rId2"/>
                      <a:stretch>
                        <a:fillRect/>
                      </a:stretch>
                    </p:blipFill>
                    <p:spPr>
                      <a:xfrm>
                        <a:off x="2489200" y="1866900"/>
                        <a:ext cx="6592888" cy="1130300"/>
                      </a:xfrm>
                      <a:prstGeom prst="rect">
                        <a:avLst/>
                      </a:prstGeom>
                      <a:noFill/>
                      <a:ln w="38100">
                        <a:noFill/>
                        <a:miter/>
                      </a:ln>
                    </p:spPr>
                  </p:pic>
                </p:oleObj>
              </mc:Fallback>
            </mc:AlternateContent>
          </a:graphicData>
        </a:graphic>
      </p:graphicFrame>
      <p:grpSp>
        <p:nvGrpSpPr>
          <p:cNvPr id="2" name="Group 10"/>
          <p:cNvGrpSpPr/>
          <p:nvPr/>
        </p:nvGrpSpPr>
        <p:grpSpPr>
          <a:xfrm>
            <a:off x="3286125" y="4532313"/>
            <a:ext cx="3519488" cy="674687"/>
            <a:chOff x="1776" y="3408"/>
            <a:chExt cx="2217" cy="425"/>
          </a:xfrm>
        </p:grpSpPr>
        <p:sp>
          <p:nvSpPr>
            <p:cNvPr id="29700" name="Text Box 11"/>
            <p:cNvSpPr txBox="1"/>
            <p:nvPr/>
          </p:nvSpPr>
          <p:spPr>
            <a:xfrm>
              <a:off x="1776" y="3408"/>
              <a:ext cx="2217" cy="368"/>
            </a:xfrm>
            <a:prstGeom prst="rect">
              <a:avLst/>
            </a:prstGeom>
            <a:noFill/>
            <a:ln w="9525">
              <a:noFill/>
            </a:ln>
          </p:spPr>
          <p:txBody>
            <a:bodyPr wrap="none" anchor="t">
              <a:spAutoFit/>
            </a:bodyPr>
            <a:p>
              <a:pPr eaLnBrk="0" hangingPunct="0"/>
              <a:r>
                <a:rPr lang="en-US" altLang="zh-CN" sz="3200" dirty="0">
                  <a:solidFill>
                    <a:schemeClr val="tx1"/>
                  </a:solidFill>
                  <a:latin typeface="Comic Sans MS" panose="030F0702030302020204" pitchFamily="66" charset="0"/>
                  <a:ea typeface="宋体" panose="02010600030101010101" pitchFamily="2" charset="-122"/>
                </a:rPr>
                <a:t>y[n] = x[n]     h[n]</a:t>
              </a:r>
              <a:endParaRPr lang="en-US" altLang="zh-CN" sz="3200" dirty="0">
                <a:solidFill>
                  <a:schemeClr val="tx1"/>
                </a:solidFill>
                <a:latin typeface="Comic Sans MS" panose="030F0702030302020204" pitchFamily="66" charset="0"/>
                <a:ea typeface="宋体" panose="02010600030101010101" pitchFamily="2" charset="-122"/>
              </a:endParaRPr>
            </a:p>
          </p:txBody>
        </p:sp>
        <p:grpSp>
          <p:nvGrpSpPr>
            <p:cNvPr id="29701" name="Group 12"/>
            <p:cNvGrpSpPr/>
            <p:nvPr/>
          </p:nvGrpSpPr>
          <p:grpSpPr>
            <a:xfrm>
              <a:off x="3147" y="3465"/>
              <a:ext cx="254" cy="368"/>
              <a:chOff x="1235" y="3497"/>
              <a:chExt cx="254" cy="368"/>
            </a:xfrm>
          </p:grpSpPr>
          <p:sp>
            <p:nvSpPr>
              <p:cNvPr id="29702" name="Oval 13"/>
              <p:cNvSpPr/>
              <p:nvPr/>
            </p:nvSpPr>
            <p:spPr>
              <a:xfrm>
                <a:off x="1280" y="3542"/>
                <a:ext cx="192" cy="192"/>
              </a:xfrm>
              <a:prstGeom prst="ellipse">
                <a:avLst/>
              </a:prstGeom>
              <a:solidFill>
                <a:schemeClr val="bg1"/>
              </a:solidFill>
              <a:ln w="28575" cap="flat" cmpd="sng">
                <a:solidFill>
                  <a:schemeClr val="tx1"/>
                </a:solidFill>
                <a:prstDash val="solid"/>
                <a:round/>
                <a:headEnd type="none" w="med" len="med"/>
                <a:tailEnd type="none" w="med" len="med"/>
              </a:ln>
            </p:spPr>
            <p:txBody>
              <a:bodyPr wrap="none" anchor="ctr"/>
              <a:p>
                <a:endParaRPr lang="zh-CN" altLang="en-US" dirty="0">
                  <a:solidFill>
                    <a:schemeClr val="tx1"/>
                  </a:solidFill>
                  <a:latin typeface="Comic Sans MS" panose="030F0702030302020204" pitchFamily="66" charset="0"/>
                  <a:ea typeface="宋体" panose="02010600030101010101" pitchFamily="2" charset="-122"/>
                </a:endParaRPr>
              </a:p>
            </p:txBody>
          </p:sp>
          <p:sp>
            <p:nvSpPr>
              <p:cNvPr id="29703" name="Text Box 14"/>
              <p:cNvSpPr txBox="1"/>
              <p:nvPr/>
            </p:nvSpPr>
            <p:spPr>
              <a:xfrm>
                <a:off x="1235" y="3497"/>
                <a:ext cx="254" cy="368"/>
              </a:xfrm>
              <a:prstGeom prst="rect">
                <a:avLst/>
              </a:prstGeom>
              <a:noFill/>
              <a:ln w="9525">
                <a:noFill/>
              </a:ln>
            </p:spPr>
            <p:txBody>
              <a:bodyPr wrap="none" anchor="t">
                <a:spAutoFit/>
              </a:bodyPr>
              <a:p>
                <a:pPr eaLnBrk="0" hangingPunct="0"/>
                <a:r>
                  <a:rPr lang="zh-CN" altLang="en-US" sz="3200" dirty="0">
                    <a:solidFill>
                      <a:schemeClr val="tx1"/>
                    </a:solidFill>
                    <a:latin typeface="Comic Sans MS" panose="030F0702030302020204" pitchFamily="66" charset="0"/>
                    <a:ea typeface="宋体" panose="02010600030101010101" pitchFamily="2" charset="-122"/>
                  </a:rPr>
                  <a:t>*</a:t>
                </a:r>
                <a:endParaRPr lang="zh-CN" altLang="en-US" sz="3200" dirty="0">
                  <a:solidFill>
                    <a:schemeClr val="tx1"/>
                  </a:solidFill>
                  <a:latin typeface="Comic Sans MS" panose="030F0702030302020204" pitchFamily="66" charset="0"/>
                  <a:ea typeface="宋体" panose="02010600030101010101" pitchFamily="2" charset="-122"/>
                </a:endParaRPr>
              </a:p>
            </p:txBody>
          </p:sp>
        </p:grpSp>
      </p:grpSp>
      <p:sp>
        <p:nvSpPr>
          <p:cNvPr id="132111" name="Text Box 15"/>
          <p:cNvSpPr txBox="1"/>
          <p:nvPr/>
        </p:nvSpPr>
        <p:spPr>
          <a:xfrm>
            <a:off x="1463675" y="3243263"/>
            <a:ext cx="8496300" cy="1066800"/>
          </a:xfrm>
          <a:prstGeom prst="rect">
            <a:avLst/>
          </a:prstGeom>
          <a:noFill/>
          <a:ln w="9525">
            <a:noFill/>
          </a:ln>
        </p:spPr>
        <p:txBody>
          <a:bodyPr wrap="square" anchor="t">
            <a:spAutoFit/>
          </a:bodyPr>
          <a:p>
            <a:pPr>
              <a:spcBef>
                <a:spcPct val="20000"/>
              </a:spcBef>
            </a:pPr>
            <a:r>
              <a:rPr lang="en-US" altLang="zh-CN" sz="3200" b="1" dirty="0">
                <a:solidFill>
                  <a:schemeClr val="tx1"/>
                </a:solidFill>
                <a:latin typeface="Times New Roman" panose="02020603050405020304" pitchFamily="18" charset="0"/>
                <a:ea typeface="宋体" panose="02010600030101010101" pitchFamily="2" charset="-122"/>
              </a:rPr>
              <a:t>is called the </a:t>
            </a:r>
            <a:r>
              <a:rPr lang="en-US" altLang="zh-CN" sz="3200" b="1" dirty="0">
                <a:solidFill>
                  <a:srgbClr val="FF3300"/>
                </a:solidFill>
                <a:latin typeface="Times New Roman" panose="02020603050405020304" pitchFamily="18" charset="0"/>
                <a:ea typeface="宋体" panose="02010600030101010101" pitchFamily="2" charset="-122"/>
              </a:rPr>
              <a:t>convolution sum</a:t>
            </a:r>
            <a:r>
              <a:rPr lang="en-US" altLang="zh-CN" sz="3200" b="1" dirty="0">
                <a:solidFill>
                  <a:schemeClr val="tx1"/>
                </a:solidFill>
                <a:latin typeface="Times New Roman" panose="02020603050405020304" pitchFamily="18" charset="0"/>
                <a:ea typeface="宋体" panose="02010600030101010101" pitchFamily="2" charset="-122"/>
              </a:rPr>
              <a:t> of the sequences x[n] and h[n] and represented compactly as</a:t>
            </a:r>
            <a:endParaRPr lang="en-US" altLang="zh-CN" sz="3600" b="1" dirty="0">
              <a:solidFill>
                <a:schemeClr val="tx1"/>
              </a:solidFill>
              <a:latin typeface="Times New Roman" panose="02020603050405020304" pitchFamily="18" charset="0"/>
              <a:ea typeface="宋体" panose="02010600030101010101" pitchFamily="2" charset="-122"/>
            </a:endParaRPr>
          </a:p>
        </p:txBody>
      </p:sp>
      <p:sp>
        <p:nvSpPr>
          <p:cNvPr id="29705" name="Rectangle 2"/>
          <p:cNvSpPr>
            <a:spLocks noGrp="1"/>
          </p:cNvSpPr>
          <p:nvPr>
            <p:ph type="title"/>
          </p:nvPr>
        </p:nvSpPr>
        <p:spPr>
          <a:xfrm>
            <a:off x="960438" y="-119062"/>
            <a:ext cx="8750300" cy="1466850"/>
          </a:xfrm>
        </p:spPr>
        <p:txBody>
          <a:bodyPr wrap="square" lIns="91440" tIns="45720" rIns="91440" bIns="45720" anchor="ctr"/>
          <a:p>
            <a:pPr eaLnBrk="1" hangingPunct="1"/>
            <a:r>
              <a:rPr lang="en-US" altLang="zh-CN" sz="3200" dirty="0">
                <a:latin typeface="Times New Roman" panose="02020603050405020304" pitchFamily="18" charset="0"/>
              </a:rPr>
              <a:t>4.4 Time-Domain Characterization of LTI Discrete-Time System</a:t>
            </a:r>
            <a:endParaRPr lang="en-US" altLang="zh-CN"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104">
                                            <p:txEl>
                                              <p:charRg st="0" end="15"/>
                                            </p:txEl>
                                          </p:spTgt>
                                        </p:tgtEl>
                                        <p:attrNameLst>
                                          <p:attrName>style.visibility</p:attrName>
                                        </p:attrNameLst>
                                      </p:cBhvr>
                                      <p:to>
                                        <p:strVal val="visible"/>
                                      </p:to>
                                    </p:set>
                                    <p:anim calcmode="lin" valueType="num">
                                      <p:cBhvr additive="base">
                                        <p:cTn id="7" dur="500" fill="hold"/>
                                        <p:tgtEl>
                                          <p:spTgt spid="132104">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2104">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2105"/>
                                        </p:tgtEl>
                                        <p:attrNameLst>
                                          <p:attrName>style.visibility</p:attrName>
                                        </p:attrNameLst>
                                      </p:cBhvr>
                                      <p:to>
                                        <p:strVal val="visible"/>
                                      </p:to>
                                    </p:set>
                                    <p:anim calcmode="lin" valueType="num">
                                      <p:cBhvr additive="base">
                                        <p:cTn id="13" dur="500" fill="hold"/>
                                        <p:tgtEl>
                                          <p:spTgt spid="132105"/>
                                        </p:tgtEl>
                                        <p:attrNameLst>
                                          <p:attrName>ppt_x</p:attrName>
                                        </p:attrNameLst>
                                      </p:cBhvr>
                                      <p:tavLst>
                                        <p:tav tm="0">
                                          <p:val>
                                            <p:strVal val="0-#ppt_w/2"/>
                                          </p:val>
                                        </p:tav>
                                        <p:tav tm="100000">
                                          <p:val>
                                            <p:strVal val="#ppt_x"/>
                                          </p:val>
                                        </p:tav>
                                      </p:tavLst>
                                    </p:anim>
                                    <p:anim calcmode="lin" valueType="num">
                                      <p:cBhvr additive="base">
                                        <p:cTn id="14" dur="500" fill="hold"/>
                                        <p:tgtEl>
                                          <p:spTgt spid="13210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2111"/>
                                        </p:tgtEl>
                                        <p:attrNameLst>
                                          <p:attrName>style.visibility</p:attrName>
                                        </p:attrNameLst>
                                      </p:cBhvr>
                                      <p:to>
                                        <p:strVal val="visible"/>
                                      </p:to>
                                    </p:set>
                                    <p:anim calcmode="lin" valueType="num">
                                      <p:cBhvr additive="base">
                                        <p:cTn id="19" dur="500" fill="hold"/>
                                        <p:tgtEl>
                                          <p:spTgt spid="132111"/>
                                        </p:tgtEl>
                                        <p:attrNameLst>
                                          <p:attrName>ppt_x</p:attrName>
                                        </p:attrNameLst>
                                      </p:cBhvr>
                                      <p:tavLst>
                                        <p:tav tm="0">
                                          <p:val>
                                            <p:strVal val="0-#ppt_w/2"/>
                                          </p:val>
                                        </p:tav>
                                        <p:tav tm="100000">
                                          <p:val>
                                            <p:strVal val="#ppt_x"/>
                                          </p:val>
                                        </p:tav>
                                      </p:tavLst>
                                    </p:anim>
                                    <p:anim calcmode="lin" valueType="num">
                                      <p:cBhvr additive="base">
                                        <p:cTn id="20" dur="500" fill="hold"/>
                                        <p:tgtEl>
                                          <p:spTgt spid="1321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4" grpId="0" build="p"/>
      <p:bldP spid="1321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914400" y="174625"/>
            <a:ext cx="10972800" cy="1143000"/>
          </a:xfrm>
        </p:spPr>
        <p:txBody>
          <a:bodyPr wrap="square" lIns="91440" tIns="45720" rIns="91440" bIns="45720" anchor="ctr"/>
          <a:p>
            <a:pPr eaLnBrk="1" hangingPunct="1"/>
            <a:r>
              <a:rPr lang="en-US" altLang="zh-CN" sz="3200" dirty="0">
                <a:solidFill>
                  <a:srgbClr val="1825D4"/>
                </a:solidFill>
                <a:latin typeface="Times New Roman" panose="02020603050405020304" pitchFamily="18" charset="0"/>
              </a:rPr>
              <a:t>Convolution Sum</a:t>
            </a:r>
            <a:endParaRPr lang="en-US" altLang="zh-CN" sz="3200" dirty="0">
              <a:solidFill>
                <a:srgbClr val="1825D4"/>
              </a:solidFill>
              <a:latin typeface="Times New Roman" panose="02020603050405020304" pitchFamily="18" charset="0"/>
            </a:endParaRPr>
          </a:p>
        </p:txBody>
      </p:sp>
      <p:sp>
        <p:nvSpPr>
          <p:cNvPr id="30722" name="Rectangle 3"/>
          <p:cNvSpPr>
            <a:spLocks noGrp="1"/>
          </p:cNvSpPr>
          <p:nvPr>
            <p:ph idx="1"/>
          </p:nvPr>
        </p:nvSpPr>
        <p:spPr>
          <a:xfrm>
            <a:off x="758825" y="1219200"/>
            <a:ext cx="9499600" cy="4906963"/>
          </a:xfrm>
        </p:spPr>
        <p:txBody>
          <a:bodyPr wrap="square" lIns="91440" tIns="45720" rIns="91440" bIns="45720" anchor="t"/>
          <a:p>
            <a:pPr eaLnBrk="1" hangingPunct="1"/>
            <a:r>
              <a:rPr lang="en-US" altLang="zh-CN" sz="3200" u="sng" dirty="0">
                <a:latin typeface="Times New Roman" panose="02020603050405020304" pitchFamily="18" charset="0"/>
              </a:rPr>
              <a:t>Example: </a:t>
            </a:r>
            <a:r>
              <a:rPr lang="en-US" altLang="zh-CN" sz="3200" dirty="0">
                <a:latin typeface="Times New Roman" panose="02020603050405020304" pitchFamily="18" charset="0"/>
              </a:rPr>
              <a:t>Develop the sequence y[n] generated by the convolution of the sequences x[n] and h[n] :</a:t>
            </a:r>
            <a:endParaRPr lang="en-US" altLang="zh-CN" sz="3200" u="sng" dirty="0">
              <a:latin typeface="Times New Roman" panose="02020603050405020304" pitchFamily="18" charset="0"/>
            </a:endParaRPr>
          </a:p>
          <a:p>
            <a:pPr eaLnBrk="1" hangingPunct="1">
              <a:buNone/>
            </a:pPr>
            <a:r>
              <a:rPr lang="en-US" altLang="zh-CN" sz="3200" dirty="0">
                <a:latin typeface="Times New Roman" panose="02020603050405020304" pitchFamily="18" charset="0"/>
              </a:rPr>
              <a:t>       x[n] = h[n] = δ[n] + δ[n-1] + δ[n-2]</a:t>
            </a:r>
            <a:br>
              <a:rPr lang="en-US" altLang="zh-CN" sz="3200" dirty="0">
                <a:latin typeface="Times New Roman" panose="02020603050405020304" pitchFamily="18" charset="0"/>
              </a:rPr>
            </a:br>
            <a:endParaRPr lang="en-US" altLang="zh-CN" sz="3200" dirty="0">
              <a:latin typeface="Times New Roman" panose="02020603050405020304" pitchFamily="18" charset="0"/>
              <a:ea typeface="Times New Roman" panose="02020603050405020304" pitchFamily="18" charset="0"/>
            </a:endParaRPr>
          </a:p>
        </p:txBody>
      </p:sp>
      <p:grpSp>
        <p:nvGrpSpPr>
          <p:cNvPr id="30723" name="Group 4"/>
          <p:cNvGrpSpPr/>
          <p:nvPr/>
        </p:nvGrpSpPr>
        <p:grpSpPr>
          <a:xfrm>
            <a:off x="1825625" y="3324225"/>
            <a:ext cx="6435725" cy="1265238"/>
            <a:chOff x="1020" y="2478"/>
            <a:chExt cx="4054" cy="797"/>
          </a:xfrm>
        </p:grpSpPr>
        <p:graphicFrame>
          <p:nvGraphicFramePr>
            <p:cNvPr id="30724" name="Object 5"/>
            <p:cNvGraphicFramePr>
              <a:graphicFrameLocks noChangeAspect="1"/>
            </p:cNvGraphicFramePr>
            <p:nvPr/>
          </p:nvGraphicFramePr>
          <p:xfrm>
            <a:off x="1020" y="2478"/>
            <a:ext cx="4054" cy="797"/>
          </p:xfrm>
          <a:graphic>
            <a:graphicData uri="http://schemas.openxmlformats.org/presentationml/2006/ole">
              <mc:AlternateContent xmlns:mc="http://schemas.openxmlformats.org/markup-compatibility/2006">
                <mc:Choice xmlns:v="urn:schemas-microsoft-com:vml" Requires="v">
                  <p:oleObj spid="_x0000_s3088" name="" r:id="rId1" imgW="2197100" imgH="431800" progId="Equation.3">
                    <p:embed/>
                  </p:oleObj>
                </mc:Choice>
                <mc:Fallback>
                  <p:oleObj name="" r:id="rId1" imgW="2197100" imgH="431800" progId="Equation.3">
                    <p:embed/>
                    <p:pic>
                      <p:nvPicPr>
                        <p:cNvPr id="0" name="图片 3087"/>
                        <p:cNvPicPr/>
                        <p:nvPr/>
                      </p:nvPicPr>
                      <p:blipFill>
                        <a:blip r:embed="rId2"/>
                        <a:stretch>
                          <a:fillRect/>
                        </a:stretch>
                      </p:blipFill>
                      <p:spPr>
                        <a:xfrm>
                          <a:off x="1020" y="2478"/>
                          <a:ext cx="4054" cy="797"/>
                        </a:xfrm>
                        <a:prstGeom prst="rect">
                          <a:avLst/>
                        </a:prstGeom>
                        <a:noFill/>
                        <a:ln w="38100">
                          <a:noFill/>
                          <a:miter/>
                        </a:ln>
                      </p:spPr>
                    </p:pic>
                  </p:oleObj>
                </mc:Fallback>
              </mc:AlternateContent>
            </a:graphicData>
          </a:graphic>
        </p:graphicFrame>
        <p:grpSp>
          <p:nvGrpSpPr>
            <p:cNvPr id="30725" name="Group 6"/>
            <p:cNvGrpSpPr/>
            <p:nvPr/>
          </p:nvGrpSpPr>
          <p:grpSpPr>
            <a:xfrm>
              <a:off x="2336" y="2750"/>
              <a:ext cx="254" cy="368"/>
              <a:chOff x="1056" y="3504"/>
              <a:chExt cx="254" cy="368"/>
            </a:xfrm>
          </p:grpSpPr>
          <p:sp>
            <p:nvSpPr>
              <p:cNvPr id="30726" name="Oval 7"/>
              <p:cNvSpPr/>
              <p:nvPr/>
            </p:nvSpPr>
            <p:spPr>
              <a:xfrm>
                <a:off x="1072" y="3560"/>
                <a:ext cx="192" cy="192"/>
              </a:xfrm>
              <a:prstGeom prst="ellipse">
                <a:avLst/>
              </a:prstGeom>
              <a:solidFill>
                <a:schemeClr val="bg1"/>
              </a:solidFill>
              <a:ln w="28575" cap="flat" cmpd="sng">
                <a:solidFill>
                  <a:schemeClr val="tx1"/>
                </a:solidFill>
                <a:prstDash val="solid"/>
                <a:round/>
                <a:headEnd type="none" w="med" len="med"/>
                <a:tailEnd type="none" w="med" len="med"/>
              </a:ln>
            </p:spPr>
            <p:txBody>
              <a:bodyPr wrap="none" anchor="ctr"/>
              <a:p>
                <a:endParaRPr lang="zh-CN" altLang="en-US" i="1" dirty="0">
                  <a:solidFill>
                    <a:schemeClr val="tx1"/>
                  </a:solidFill>
                  <a:latin typeface="Comic Sans MS" panose="030F0702030302020204" pitchFamily="66" charset="0"/>
                  <a:ea typeface="宋体" panose="02010600030101010101" pitchFamily="2" charset="-122"/>
                </a:endParaRPr>
              </a:p>
            </p:txBody>
          </p:sp>
          <p:sp>
            <p:nvSpPr>
              <p:cNvPr id="30727" name="Text Box 8"/>
              <p:cNvSpPr txBox="1"/>
              <p:nvPr/>
            </p:nvSpPr>
            <p:spPr>
              <a:xfrm>
                <a:off x="1056" y="3504"/>
                <a:ext cx="254" cy="368"/>
              </a:xfrm>
              <a:prstGeom prst="rect">
                <a:avLst/>
              </a:prstGeom>
              <a:noFill/>
              <a:ln w="9525">
                <a:noFill/>
              </a:ln>
            </p:spPr>
            <p:txBody>
              <a:bodyPr wrap="none" anchor="t">
                <a:spAutoFit/>
              </a:bodyPr>
              <a:p>
                <a:pPr eaLnBrk="0" hangingPunct="0"/>
                <a:r>
                  <a:rPr lang="zh-CN" altLang="en-US" sz="3200" i="1" dirty="0">
                    <a:solidFill>
                      <a:schemeClr val="tx1"/>
                    </a:solidFill>
                    <a:latin typeface="Comic Sans MS" panose="030F0702030302020204" pitchFamily="66" charset="0"/>
                    <a:ea typeface="宋体" panose="02010600030101010101" pitchFamily="2" charset="-122"/>
                  </a:rPr>
                  <a:t>*</a:t>
                </a:r>
                <a:endParaRPr lang="zh-CN" altLang="en-US" sz="2400" i="1" dirty="0">
                  <a:solidFill>
                    <a:schemeClr val="tx1"/>
                  </a:solidFill>
                  <a:latin typeface="Comic Sans MS" panose="030F0702030302020204" pitchFamily="66"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blinds(horizontal)">
                                      <p:cBhvr>
                                        <p:cTn id="7" dur="500"/>
                                        <p:tgtEl>
                                          <p:spTgt spid="30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blinds(horizontal)">
                                      <p:cBhvr>
                                        <p:cTn id="12" dur="500"/>
                                        <p:tgtEl>
                                          <p:spTgt spid="307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23"/>
                                        </p:tgtEl>
                                        <p:attrNameLst>
                                          <p:attrName>style.visibility</p:attrName>
                                        </p:attrNameLst>
                                      </p:cBhvr>
                                      <p:to>
                                        <p:strVal val="visible"/>
                                      </p:to>
                                    </p:set>
                                    <p:animEffect transition="in" filter="blinds(horizontal)">
                                      <p:cBhvr>
                                        <p:cTn id="17"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89" name="Group 11"/>
          <p:cNvGrpSpPr/>
          <p:nvPr/>
        </p:nvGrpSpPr>
        <p:grpSpPr>
          <a:xfrm>
            <a:off x="1219200" y="1524000"/>
            <a:ext cx="7950200" cy="3767138"/>
            <a:chOff x="1584" y="1056"/>
            <a:chExt cx="5008" cy="2373"/>
          </a:xfrm>
        </p:grpSpPr>
        <p:sp>
          <p:nvSpPr>
            <p:cNvPr id="12290" name="AutoShape 9"/>
            <p:cNvSpPr/>
            <p:nvPr/>
          </p:nvSpPr>
          <p:spPr>
            <a:xfrm>
              <a:off x="2216" y="1056"/>
              <a:ext cx="4376" cy="340"/>
            </a:xfrm>
            <a:prstGeom prst="roundRect">
              <a:avLst>
                <a:gd name="adj" fmla="val 10884"/>
              </a:avLst>
            </a:prstGeom>
            <a:solidFill>
              <a:schemeClr val="bg1"/>
            </a:solidFill>
            <a:ln w="19050" cap="flat" cmpd="sng">
              <a:solidFill>
                <a:srgbClr val="000000"/>
              </a:solidFill>
              <a:prstDash val="solid"/>
              <a:round/>
              <a:headEnd type="none" w="med" len="med"/>
              <a:tailEnd type="none" w="med" len="med"/>
            </a:ln>
            <a:effectLst>
              <a:outerShdw dist="63500" dir="3187806" algn="ctr" rotWithShape="0">
                <a:schemeClr val="bg2">
                  <a:alpha val="50000"/>
                </a:schemeClr>
              </a:outerShdw>
            </a:effectLst>
          </p:spPr>
          <p:txBody>
            <a:bodyPr wrap="none" anchor="ctr"/>
            <a:p>
              <a:pPr marL="457200" indent="-457200" algn="ctr">
                <a:spcBef>
                  <a:spcPct val="50000"/>
                </a:spcBef>
                <a:buClr>
                  <a:srgbClr val="003366"/>
                </a:buClr>
              </a:pPr>
              <a:r>
                <a:rPr lang="en-US" altLang="zh-CN" sz="2800" b="1" dirty="0">
                  <a:solidFill>
                    <a:srgbClr val="0070C0"/>
                  </a:solidFill>
                  <a:latin typeface="微软雅黑" panose="020B0503020204020204" pitchFamily="34" charset="-122"/>
                  <a:ea typeface="宋体" panose="02010600030101010101" pitchFamily="2" charset="-122"/>
                </a:rPr>
                <a:t>Classification of Discrete Systems</a:t>
              </a:r>
              <a:endParaRPr lang="zh-CN" altLang="zh-CN" sz="2800" b="1" dirty="0">
                <a:solidFill>
                  <a:srgbClr val="0070C0"/>
                </a:solidFill>
                <a:latin typeface="微软雅黑" panose="020B0503020204020204" pitchFamily="34" charset="-122"/>
                <a:ea typeface="Arial" panose="020B0604020202020204" pitchFamily="34" charset="0"/>
              </a:endParaRPr>
            </a:p>
          </p:txBody>
        </p:sp>
        <p:sp>
          <p:nvSpPr>
            <p:cNvPr id="7172" name="AutoShape 14"/>
            <p:cNvSpPr>
              <a:spLocks noChangeArrowheads="1"/>
            </p:cNvSpPr>
            <p:nvPr/>
          </p:nvSpPr>
          <p:spPr bwMode="gray">
            <a:xfrm>
              <a:off x="1600" y="1057"/>
              <a:ext cx="448" cy="340"/>
            </a:xfrm>
            <a:prstGeom prst="roundRect">
              <a:avLst>
                <a:gd name="adj" fmla="val 8037"/>
              </a:avLst>
            </a:prstGeom>
            <a:solidFill>
              <a:srgbClr val="0070C0"/>
            </a:solidFill>
            <a:ln w="12700">
              <a:solidFill>
                <a:schemeClr val="folHlink"/>
              </a:solidFill>
              <a:round/>
            </a:ln>
            <a:effectLst>
              <a:outerShdw blurRad="63500" dist="46662" dir="3284183" algn="ctr" rotWithShape="0">
                <a:schemeClr val="bg2">
                  <a:alpha val="74998"/>
                </a:schemeClr>
              </a:outerShdw>
            </a:effectLst>
          </p:spPr>
          <p:txBody>
            <a:bodyPr wrap="none" anchor="ctr"/>
            <a:lstStyle>
              <a:lvl1pPr defTabSz="864870">
                <a:defRPr>
                  <a:solidFill>
                    <a:schemeClr val="bg1"/>
                  </a:solidFill>
                  <a:latin typeface="Arial" panose="020B0604020202020204" pitchFamily="34" charset="0"/>
                  <a:ea typeface="宋体" panose="02010600030101010101" pitchFamily="2" charset="-122"/>
                </a:defRPr>
              </a:lvl1pPr>
              <a:lvl2pPr marL="742950" indent="-285750" defTabSz="864870">
                <a:defRPr>
                  <a:solidFill>
                    <a:schemeClr val="bg1"/>
                  </a:solidFill>
                  <a:latin typeface="Arial" panose="020B0604020202020204" pitchFamily="34" charset="0"/>
                  <a:ea typeface="宋体" panose="02010600030101010101" pitchFamily="2" charset="-122"/>
                </a:defRPr>
              </a:lvl2pPr>
              <a:lvl3pPr marL="1143000" indent="-228600" defTabSz="864870">
                <a:defRPr>
                  <a:solidFill>
                    <a:schemeClr val="bg1"/>
                  </a:solidFill>
                  <a:latin typeface="Arial" panose="020B0604020202020204" pitchFamily="34" charset="0"/>
                  <a:ea typeface="宋体" panose="02010600030101010101" pitchFamily="2" charset="-122"/>
                </a:defRPr>
              </a:lvl3pPr>
              <a:lvl4pPr marL="1600200" indent="-228600" defTabSz="864870">
                <a:defRPr>
                  <a:solidFill>
                    <a:schemeClr val="bg1"/>
                  </a:solidFill>
                  <a:latin typeface="Arial" panose="020B0604020202020204" pitchFamily="34" charset="0"/>
                  <a:ea typeface="宋体" panose="02010600030101010101" pitchFamily="2" charset="-122"/>
                </a:defRPr>
              </a:lvl4pPr>
              <a:lvl5pPr marL="2057400" indent="-228600" defTabSz="864870">
                <a:defRPr>
                  <a:solidFill>
                    <a:schemeClr val="bg1"/>
                  </a:solidFill>
                  <a:latin typeface="Arial" panose="020B0604020202020204" pitchFamily="34" charset="0"/>
                  <a:ea typeface="宋体" panose="02010600030101010101" pitchFamily="2" charset="-122"/>
                </a:defRPr>
              </a:lvl5pPr>
              <a:lvl6pPr marL="25146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ctr" defTabSz="864870" rtl="0" eaLnBrk="1" fontAlgn="ctr" latinLnBrk="1" hangingPunct="1">
                <a:lnSpc>
                  <a:spcPct val="100000"/>
                </a:lnSpc>
                <a:spcBef>
                  <a:spcPct val="0"/>
                </a:spcBef>
                <a:spcAft>
                  <a:spcPct val="0"/>
                </a:spcAft>
                <a:buClrTx/>
                <a:buSzTx/>
                <a:buFontTx/>
                <a:buNone/>
                <a:defRPr/>
              </a:pPr>
              <a:r>
                <a:rPr kumimoji="1" lang="en-US" altLang="ko-KR" sz="2000" b="1" i="0" u="none" strike="noStrike" kern="1200" cap="none" spc="0" normalizeH="0" baseline="0" noProof="0" smtClean="0">
                  <a:ln>
                    <a:noFill/>
                  </a:ln>
                  <a:solidFill>
                    <a:schemeClr val="bg1"/>
                  </a:solidFill>
                  <a:effectLst/>
                  <a:uLnTx/>
                  <a:uFillTx/>
                  <a:latin typeface="Verdana" panose="020B0604030504040204" pitchFamily="34" charset="0"/>
                  <a:ea typeface="DotumChe" pitchFamily="49" charset="-127"/>
                  <a:cs typeface="+mn-cs"/>
                </a:rPr>
                <a:t>1</a:t>
              </a:r>
              <a:endParaRPr kumimoji="1" lang="en-US" altLang="ko-KR" sz="2000" b="1" i="0" u="none" strike="noStrike" kern="1200" cap="none" spc="0" normalizeH="0" baseline="0" noProof="0" smtClean="0">
                <a:ln>
                  <a:noFill/>
                </a:ln>
                <a:solidFill>
                  <a:schemeClr val="bg1"/>
                </a:solidFill>
                <a:effectLst/>
                <a:uLnTx/>
                <a:uFillTx/>
                <a:latin typeface="Verdana" panose="020B0604030504040204" pitchFamily="34" charset="0"/>
                <a:ea typeface="DotumChe" pitchFamily="49" charset="-127"/>
                <a:cs typeface="+mn-cs"/>
              </a:endParaRPr>
            </a:p>
          </p:txBody>
        </p:sp>
        <p:sp>
          <p:nvSpPr>
            <p:cNvPr id="12292" name="AutoShape 9"/>
            <p:cNvSpPr/>
            <p:nvPr/>
          </p:nvSpPr>
          <p:spPr>
            <a:xfrm>
              <a:off x="2216" y="1745"/>
              <a:ext cx="4376" cy="340"/>
            </a:xfrm>
            <a:prstGeom prst="roundRect">
              <a:avLst>
                <a:gd name="adj" fmla="val 10884"/>
              </a:avLst>
            </a:prstGeom>
            <a:solidFill>
              <a:schemeClr val="bg1"/>
            </a:solidFill>
            <a:ln w="19050" cap="flat" cmpd="sng">
              <a:solidFill>
                <a:srgbClr val="000000"/>
              </a:solidFill>
              <a:prstDash val="solid"/>
              <a:round/>
              <a:headEnd type="none" w="med" len="med"/>
              <a:tailEnd type="none" w="med" len="med"/>
            </a:ln>
            <a:effectLst>
              <a:outerShdw dist="63500" dir="3187806" algn="ctr" rotWithShape="0">
                <a:schemeClr val="bg2">
                  <a:alpha val="50000"/>
                </a:schemeClr>
              </a:outerShdw>
            </a:effectLst>
          </p:spPr>
          <p:txBody>
            <a:bodyPr wrap="none" anchor="ctr"/>
            <a:p>
              <a:pPr marL="457200" indent="-457200" algn="ctr">
                <a:spcBef>
                  <a:spcPct val="50000"/>
                </a:spcBef>
                <a:buClr>
                  <a:srgbClr val="003366"/>
                </a:buClr>
              </a:pPr>
              <a:r>
                <a:rPr lang="en-US" altLang="zh-CN" sz="2800" b="1" dirty="0">
                  <a:solidFill>
                    <a:srgbClr val="0070C0"/>
                  </a:solidFill>
                  <a:latin typeface="微软雅黑" panose="020B0503020204020204" pitchFamily="34" charset="-122"/>
                  <a:ea typeface="宋体" panose="02010600030101010101" pitchFamily="2" charset="-122"/>
                </a:rPr>
                <a:t>Impulse and Step Response </a:t>
              </a:r>
              <a:endParaRPr lang="zh-CN" altLang="en-US" sz="2800" b="1" dirty="0">
                <a:solidFill>
                  <a:srgbClr val="0070C0"/>
                </a:solidFill>
                <a:latin typeface="微软雅黑" panose="020B0503020204020204" pitchFamily="34" charset="-122"/>
                <a:ea typeface="Arial" panose="020B0604020202020204" pitchFamily="34" charset="0"/>
              </a:endParaRPr>
            </a:p>
          </p:txBody>
        </p:sp>
        <p:sp>
          <p:nvSpPr>
            <p:cNvPr id="6" name="AutoShape 14"/>
            <p:cNvSpPr>
              <a:spLocks noChangeArrowheads="1"/>
            </p:cNvSpPr>
            <p:nvPr/>
          </p:nvSpPr>
          <p:spPr bwMode="gray">
            <a:xfrm>
              <a:off x="1600" y="1728"/>
              <a:ext cx="448" cy="340"/>
            </a:xfrm>
            <a:prstGeom prst="roundRect">
              <a:avLst>
                <a:gd name="adj" fmla="val 8037"/>
              </a:avLst>
            </a:prstGeom>
            <a:solidFill>
              <a:srgbClr val="0070C0"/>
            </a:solidFill>
            <a:ln w="12700">
              <a:solidFill>
                <a:schemeClr val="folHlink"/>
              </a:solidFill>
              <a:round/>
            </a:ln>
            <a:effectLst>
              <a:outerShdw blurRad="63500" dist="46662" dir="3284183" algn="ctr" rotWithShape="0">
                <a:schemeClr val="bg2">
                  <a:alpha val="74998"/>
                </a:schemeClr>
              </a:outerShdw>
            </a:effectLst>
          </p:spPr>
          <p:txBody>
            <a:bodyPr wrap="none" anchor="ctr"/>
            <a:lstStyle>
              <a:lvl1pPr defTabSz="864870">
                <a:defRPr>
                  <a:solidFill>
                    <a:schemeClr val="bg1"/>
                  </a:solidFill>
                  <a:latin typeface="Arial" panose="020B0604020202020204" pitchFamily="34" charset="0"/>
                  <a:ea typeface="宋体" panose="02010600030101010101" pitchFamily="2" charset="-122"/>
                </a:defRPr>
              </a:lvl1pPr>
              <a:lvl2pPr marL="742950" indent="-285750" defTabSz="864870">
                <a:defRPr>
                  <a:solidFill>
                    <a:schemeClr val="bg1"/>
                  </a:solidFill>
                  <a:latin typeface="Arial" panose="020B0604020202020204" pitchFamily="34" charset="0"/>
                  <a:ea typeface="宋体" panose="02010600030101010101" pitchFamily="2" charset="-122"/>
                </a:defRPr>
              </a:lvl2pPr>
              <a:lvl3pPr marL="1143000" indent="-228600" defTabSz="864870">
                <a:defRPr>
                  <a:solidFill>
                    <a:schemeClr val="bg1"/>
                  </a:solidFill>
                  <a:latin typeface="Arial" panose="020B0604020202020204" pitchFamily="34" charset="0"/>
                  <a:ea typeface="宋体" panose="02010600030101010101" pitchFamily="2" charset="-122"/>
                </a:defRPr>
              </a:lvl3pPr>
              <a:lvl4pPr marL="1600200" indent="-228600" defTabSz="864870">
                <a:defRPr>
                  <a:solidFill>
                    <a:schemeClr val="bg1"/>
                  </a:solidFill>
                  <a:latin typeface="Arial" panose="020B0604020202020204" pitchFamily="34" charset="0"/>
                  <a:ea typeface="宋体" panose="02010600030101010101" pitchFamily="2" charset="-122"/>
                </a:defRPr>
              </a:lvl4pPr>
              <a:lvl5pPr marL="2057400" indent="-228600" defTabSz="864870">
                <a:defRPr>
                  <a:solidFill>
                    <a:schemeClr val="bg1"/>
                  </a:solidFill>
                  <a:latin typeface="Arial" panose="020B0604020202020204" pitchFamily="34" charset="0"/>
                  <a:ea typeface="宋体" panose="02010600030101010101" pitchFamily="2" charset="-122"/>
                </a:defRPr>
              </a:lvl5pPr>
              <a:lvl6pPr marL="25146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ctr" defTabSz="864870" rtl="0" eaLnBrk="1" fontAlgn="ctr" latinLnBrk="1" hangingPunct="1">
                <a:lnSpc>
                  <a:spcPct val="100000"/>
                </a:lnSpc>
                <a:spcBef>
                  <a:spcPct val="0"/>
                </a:spcBef>
                <a:spcAft>
                  <a:spcPct val="0"/>
                </a:spcAft>
                <a:buClrTx/>
                <a:buSzTx/>
                <a:buFontTx/>
                <a:buNone/>
                <a:defRPr/>
              </a:pPr>
              <a:r>
                <a:rPr kumimoji="1" lang="en-US" altLang="ko-KR" sz="2000" b="1" i="0" u="none" strike="noStrike" kern="1200" cap="none" spc="0" normalizeH="0" baseline="0" noProof="0" smtClean="0">
                  <a:ln>
                    <a:noFill/>
                  </a:ln>
                  <a:solidFill>
                    <a:schemeClr val="bg1"/>
                  </a:solidFill>
                  <a:effectLst/>
                  <a:uLnTx/>
                  <a:uFillTx/>
                  <a:latin typeface="Verdana" panose="020B0604030504040204" pitchFamily="34" charset="0"/>
                  <a:ea typeface="DotumChe" pitchFamily="49" charset="-127"/>
                  <a:cs typeface="+mn-cs"/>
                </a:rPr>
                <a:t>2</a:t>
              </a:r>
              <a:endParaRPr kumimoji="1" lang="en-US" altLang="ko-KR" sz="2000" b="1" i="0" u="none" strike="noStrike" kern="1200" cap="none" spc="0" normalizeH="0" baseline="0" noProof="0" smtClean="0">
                <a:ln>
                  <a:noFill/>
                </a:ln>
                <a:solidFill>
                  <a:schemeClr val="bg1"/>
                </a:solidFill>
                <a:effectLst/>
                <a:uLnTx/>
                <a:uFillTx/>
                <a:latin typeface="Verdana" panose="020B0604030504040204" pitchFamily="34" charset="0"/>
                <a:ea typeface="DotumChe" pitchFamily="49" charset="-127"/>
                <a:cs typeface="+mn-cs"/>
              </a:endParaRPr>
            </a:p>
          </p:txBody>
        </p:sp>
        <p:sp>
          <p:nvSpPr>
            <p:cNvPr id="12294" name="AutoShape 9"/>
            <p:cNvSpPr/>
            <p:nvPr/>
          </p:nvSpPr>
          <p:spPr>
            <a:xfrm>
              <a:off x="2216" y="3089"/>
              <a:ext cx="4376" cy="340"/>
            </a:xfrm>
            <a:prstGeom prst="roundRect">
              <a:avLst>
                <a:gd name="adj" fmla="val 10884"/>
              </a:avLst>
            </a:prstGeom>
            <a:solidFill>
              <a:schemeClr val="bg1"/>
            </a:solidFill>
            <a:ln w="19050" cap="flat" cmpd="sng">
              <a:solidFill>
                <a:srgbClr val="000000"/>
              </a:solidFill>
              <a:prstDash val="solid"/>
              <a:round/>
              <a:headEnd type="none" w="med" len="med"/>
              <a:tailEnd type="none" w="med" len="med"/>
            </a:ln>
            <a:effectLst>
              <a:outerShdw dist="63500" dir="3187806" algn="ctr" rotWithShape="0">
                <a:schemeClr val="bg2">
                  <a:alpha val="50000"/>
                </a:schemeClr>
              </a:outerShdw>
            </a:effectLst>
          </p:spPr>
          <p:txBody>
            <a:bodyPr wrap="none" anchor="ctr"/>
            <a:p>
              <a:pPr marL="457200" indent="-457200" algn="ctr">
                <a:spcBef>
                  <a:spcPct val="50000"/>
                </a:spcBef>
                <a:buClr>
                  <a:srgbClr val="003366"/>
                </a:buClr>
              </a:pPr>
              <a:r>
                <a:rPr lang="en-US" altLang="zh-CN" sz="2800" b="1" dirty="0">
                  <a:solidFill>
                    <a:srgbClr val="0070C0"/>
                  </a:solidFill>
                  <a:latin typeface="微软雅黑" panose="020B0503020204020204" pitchFamily="34" charset="-122"/>
                  <a:ea typeface="宋体" panose="02010600030101010101" pitchFamily="2" charset="-122"/>
                </a:rPr>
                <a:t>Phase and Group Delay</a:t>
              </a:r>
              <a:endParaRPr lang="zh-CN" altLang="zh-CN" sz="2800" b="1" dirty="0">
                <a:solidFill>
                  <a:srgbClr val="0070C0"/>
                </a:solidFill>
                <a:latin typeface="微软雅黑" panose="020B0503020204020204" pitchFamily="34" charset="-122"/>
                <a:ea typeface="Arial" panose="020B0604020202020204" pitchFamily="34" charset="0"/>
              </a:endParaRPr>
            </a:p>
          </p:txBody>
        </p:sp>
        <p:sp>
          <p:nvSpPr>
            <p:cNvPr id="8" name="AutoShape 14"/>
            <p:cNvSpPr>
              <a:spLocks noChangeArrowheads="1"/>
            </p:cNvSpPr>
            <p:nvPr/>
          </p:nvSpPr>
          <p:spPr bwMode="gray">
            <a:xfrm>
              <a:off x="1600" y="3072"/>
              <a:ext cx="448" cy="340"/>
            </a:xfrm>
            <a:prstGeom prst="roundRect">
              <a:avLst>
                <a:gd name="adj" fmla="val 8037"/>
              </a:avLst>
            </a:prstGeom>
            <a:solidFill>
              <a:srgbClr val="0070C0"/>
            </a:solidFill>
            <a:ln w="12700">
              <a:solidFill>
                <a:schemeClr val="folHlink"/>
              </a:solidFill>
              <a:round/>
            </a:ln>
            <a:effectLst>
              <a:outerShdw blurRad="63500" dist="46662" dir="3284183" algn="ctr" rotWithShape="0">
                <a:schemeClr val="bg2">
                  <a:alpha val="74998"/>
                </a:schemeClr>
              </a:outerShdw>
            </a:effectLst>
          </p:spPr>
          <p:txBody>
            <a:bodyPr wrap="none" anchor="ctr"/>
            <a:lstStyle>
              <a:lvl1pPr defTabSz="864870">
                <a:defRPr>
                  <a:solidFill>
                    <a:schemeClr val="bg1"/>
                  </a:solidFill>
                  <a:latin typeface="Arial" panose="020B0604020202020204" pitchFamily="34" charset="0"/>
                  <a:ea typeface="宋体" panose="02010600030101010101" pitchFamily="2" charset="-122"/>
                </a:defRPr>
              </a:lvl1pPr>
              <a:lvl2pPr marL="742950" indent="-285750" defTabSz="864870">
                <a:defRPr>
                  <a:solidFill>
                    <a:schemeClr val="bg1"/>
                  </a:solidFill>
                  <a:latin typeface="Arial" panose="020B0604020202020204" pitchFamily="34" charset="0"/>
                  <a:ea typeface="宋体" panose="02010600030101010101" pitchFamily="2" charset="-122"/>
                </a:defRPr>
              </a:lvl2pPr>
              <a:lvl3pPr marL="1143000" indent="-228600" defTabSz="864870">
                <a:defRPr>
                  <a:solidFill>
                    <a:schemeClr val="bg1"/>
                  </a:solidFill>
                  <a:latin typeface="Arial" panose="020B0604020202020204" pitchFamily="34" charset="0"/>
                  <a:ea typeface="宋体" panose="02010600030101010101" pitchFamily="2" charset="-122"/>
                </a:defRPr>
              </a:lvl3pPr>
              <a:lvl4pPr marL="1600200" indent="-228600" defTabSz="864870">
                <a:defRPr>
                  <a:solidFill>
                    <a:schemeClr val="bg1"/>
                  </a:solidFill>
                  <a:latin typeface="Arial" panose="020B0604020202020204" pitchFamily="34" charset="0"/>
                  <a:ea typeface="宋体" panose="02010600030101010101" pitchFamily="2" charset="-122"/>
                </a:defRPr>
              </a:lvl4pPr>
              <a:lvl5pPr marL="2057400" indent="-228600" defTabSz="864870">
                <a:defRPr>
                  <a:solidFill>
                    <a:schemeClr val="bg1"/>
                  </a:solidFill>
                  <a:latin typeface="Arial" panose="020B0604020202020204" pitchFamily="34" charset="0"/>
                  <a:ea typeface="宋体" panose="02010600030101010101" pitchFamily="2" charset="-122"/>
                </a:defRPr>
              </a:lvl5pPr>
              <a:lvl6pPr marL="25146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ctr" defTabSz="864870" rtl="0" eaLnBrk="1" fontAlgn="ctr" latinLnBrk="1" hangingPunct="1">
                <a:lnSpc>
                  <a:spcPct val="10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uLnTx/>
                  <a:uFillTx/>
                  <a:latin typeface="Verdana" panose="020B0604030504040204" pitchFamily="34" charset="0"/>
                  <a:ea typeface="DotumChe" pitchFamily="49" charset="-127"/>
                  <a:cs typeface="+mn-cs"/>
                </a:rPr>
                <a:t>4</a:t>
              </a:r>
              <a:endParaRPr kumimoji="1" lang="en-US" altLang="ko-KR" sz="2000" b="1" i="0" u="none" strike="noStrike" kern="1200" cap="none" spc="0" normalizeH="0" baseline="0" noProof="0" smtClean="0">
                <a:ln>
                  <a:noFill/>
                </a:ln>
                <a:solidFill>
                  <a:schemeClr val="bg1"/>
                </a:solidFill>
                <a:effectLst/>
                <a:uLnTx/>
                <a:uFillTx/>
                <a:latin typeface="Verdana" panose="020B0604030504040204" pitchFamily="34" charset="0"/>
                <a:ea typeface="DotumChe" pitchFamily="49" charset="-127"/>
                <a:cs typeface="+mn-cs"/>
              </a:endParaRPr>
            </a:p>
          </p:txBody>
        </p:sp>
        <p:sp>
          <p:nvSpPr>
            <p:cNvPr id="12296" name="AutoShape 9"/>
            <p:cNvSpPr/>
            <p:nvPr/>
          </p:nvSpPr>
          <p:spPr>
            <a:xfrm>
              <a:off x="2216" y="2448"/>
              <a:ext cx="4376" cy="340"/>
            </a:xfrm>
            <a:prstGeom prst="roundRect">
              <a:avLst>
                <a:gd name="adj" fmla="val 10884"/>
              </a:avLst>
            </a:prstGeom>
            <a:solidFill>
              <a:schemeClr val="bg1"/>
            </a:solidFill>
            <a:ln w="19050" cap="flat" cmpd="sng">
              <a:solidFill>
                <a:srgbClr val="000000"/>
              </a:solidFill>
              <a:prstDash val="solid"/>
              <a:round/>
              <a:headEnd type="none" w="med" len="med"/>
              <a:tailEnd type="none" w="med" len="med"/>
            </a:ln>
            <a:effectLst>
              <a:outerShdw dist="63500" dir="3187806" algn="ctr" rotWithShape="0">
                <a:schemeClr val="bg2">
                  <a:alpha val="50000"/>
                </a:schemeClr>
              </a:outerShdw>
            </a:effectLst>
          </p:spPr>
          <p:txBody>
            <a:bodyPr wrap="none" anchor="ctr"/>
            <a:p>
              <a:pPr marL="457200" indent="-457200" algn="ctr">
                <a:spcBef>
                  <a:spcPct val="50000"/>
                </a:spcBef>
                <a:buClr>
                  <a:srgbClr val="003366"/>
                </a:buClr>
              </a:pPr>
              <a:r>
                <a:rPr lang="en-US" altLang="zh-CN" sz="2800" b="1" dirty="0">
                  <a:solidFill>
                    <a:srgbClr val="0070C0"/>
                  </a:solidFill>
                  <a:latin typeface="微软雅黑" panose="020B0503020204020204" pitchFamily="34" charset="-122"/>
                  <a:ea typeface="宋体" panose="02010600030101010101" pitchFamily="2" charset="-122"/>
                </a:rPr>
                <a:t> LTI Discrete-time Systems</a:t>
              </a:r>
              <a:endParaRPr lang="zh-CN" altLang="en-US" sz="2800" b="1" dirty="0">
                <a:solidFill>
                  <a:srgbClr val="0070C0"/>
                </a:solidFill>
                <a:latin typeface="微软雅黑" panose="020B0503020204020204" pitchFamily="34" charset="-122"/>
                <a:ea typeface="Arial" panose="020B0604020202020204" pitchFamily="34" charset="0"/>
              </a:endParaRPr>
            </a:p>
          </p:txBody>
        </p:sp>
        <p:sp>
          <p:nvSpPr>
            <p:cNvPr id="10" name="AutoShape 14"/>
            <p:cNvSpPr>
              <a:spLocks noChangeArrowheads="1"/>
            </p:cNvSpPr>
            <p:nvPr/>
          </p:nvSpPr>
          <p:spPr bwMode="gray">
            <a:xfrm>
              <a:off x="1584" y="2452"/>
              <a:ext cx="448" cy="340"/>
            </a:xfrm>
            <a:prstGeom prst="roundRect">
              <a:avLst>
                <a:gd name="adj" fmla="val 8037"/>
              </a:avLst>
            </a:prstGeom>
            <a:solidFill>
              <a:srgbClr val="0070C0"/>
            </a:solidFill>
            <a:ln w="12700">
              <a:solidFill>
                <a:schemeClr val="folHlink"/>
              </a:solidFill>
              <a:round/>
            </a:ln>
            <a:effectLst>
              <a:outerShdw blurRad="63500" dist="46662" dir="3284183" algn="ctr" rotWithShape="0">
                <a:schemeClr val="bg2">
                  <a:alpha val="74998"/>
                </a:schemeClr>
              </a:outerShdw>
            </a:effectLst>
          </p:spPr>
          <p:txBody>
            <a:bodyPr wrap="none" anchor="ctr"/>
            <a:lstStyle>
              <a:lvl1pPr defTabSz="864870">
                <a:defRPr>
                  <a:solidFill>
                    <a:schemeClr val="bg1"/>
                  </a:solidFill>
                  <a:latin typeface="Arial" panose="020B0604020202020204" pitchFamily="34" charset="0"/>
                  <a:ea typeface="宋体" panose="02010600030101010101" pitchFamily="2" charset="-122"/>
                </a:defRPr>
              </a:lvl1pPr>
              <a:lvl2pPr marL="742950" indent="-285750" defTabSz="864870">
                <a:defRPr>
                  <a:solidFill>
                    <a:schemeClr val="bg1"/>
                  </a:solidFill>
                  <a:latin typeface="Arial" panose="020B0604020202020204" pitchFamily="34" charset="0"/>
                  <a:ea typeface="宋体" panose="02010600030101010101" pitchFamily="2" charset="-122"/>
                </a:defRPr>
              </a:lvl2pPr>
              <a:lvl3pPr marL="1143000" indent="-228600" defTabSz="864870">
                <a:defRPr>
                  <a:solidFill>
                    <a:schemeClr val="bg1"/>
                  </a:solidFill>
                  <a:latin typeface="Arial" panose="020B0604020202020204" pitchFamily="34" charset="0"/>
                  <a:ea typeface="宋体" panose="02010600030101010101" pitchFamily="2" charset="-122"/>
                </a:defRPr>
              </a:lvl3pPr>
              <a:lvl4pPr marL="1600200" indent="-228600" defTabSz="864870">
                <a:defRPr>
                  <a:solidFill>
                    <a:schemeClr val="bg1"/>
                  </a:solidFill>
                  <a:latin typeface="Arial" panose="020B0604020202020204" pitchFamily="34" charset="0"/>
                  <a:ea typeface="宋体" panose="02010600030101010101" pitchFamily="2" charset="-122"/>
                </a:defRPr>
              </a:lvl4pPr>
              <a:lvl5pPr marL="2057400" indent="-228600" defTabSz="864870">
                <a:defRPr>
                  <a:solidFill>
                    <a:schemeClr val="bg1"/>
                  </a:solidFill>
                  <a:latin typeface="Arial" panose="020B0604020202020204" pitchFamily="34" charset="0"/>
                  <a:ea typeface="宋体" panose="02010600030101010101" pitchFamily="2" charset="-122"/>
                </a:defRPr>
              </a:lvl5pPr>
              <a:lvl6pPr marL="25146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defTabSz="864870" fontAlgn="base">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marL="0" marR="0" lvl="0" indent="0" algn="ctr" defTabSz="864870" rtl="0" eaLnBrk="1" fontAlgn="ctr" latinLnBrk="1" hangingPunct="1">
                <a:lnSpc>
                  <a:spcPct val="100000"/>
                </a:lnSpc>
                <a:spcBef>
                  <a:spcPct val="0"/>
                </a:spcBef>
                <a:spcAft>
                  <a:spcPct val="0"/>
                </a:spcAft>
                <a:buClrTx/>
                <a:buSzTx/>
                <a:buFontTx/>
                <a:buNone/>
                <a:defRPr/>
              </a:pPr>
              <a:r>
                <a:rPr kumimoji="1" lang="en-US" altLang="ko-KR" sz="2000" b="1" i="0" u="none" strike="noStrike" kern="1200" cap="none" spc="0" normalizeH="0" baseline="0" noProof="0" smtClean="0">
                  <a:ln>
                    <a:noFill/>
                  </a:ln>
                  <a:solidFill>
                    <a:schemeClr val="bg1"/>
                  </a:solidFill>
                  <a:effectLst/>
                  <a:uLnTx/>
                  <a:uFillTx/>
                  <a:latin typeface="Verdana" panose="020B0604030504040204" pitchFamily="34" charset="0"/>
                  <a:ea typeface="DotumChe" pitchFamily="49" charset="-127"/>
                  <a:cs typeface="+mn-cs"/>
                </a:rPr>
                <a:t>3</a:t>
              </a:r>
              <a:endParaRPr kumimoji="1" lang="en-US" altLang="ko-KR" sz="2000" b="1" i="0" u="none" strike="noStrike" kern="1200" cap="none" spc="0" normalizeH="0" baseline="0" noProof="0" smtClean="0">
                <a:ln>
                  <a:noFill/>
                </a:ln>
                <a:solidFill>
                  <a:schemeClr val="bg1"/>
                </a:solidFill>
                <a:effectLst/>
                <a:uLnTx/>
                <a:uFillTx/>
                <a:latin typeface="Verdana" panose="020B0604030504040204" pitchFamily="34" charset="0"/>
                <a:ea typeface="DotumChe" pitchFamily="49" charset="-127"/>
                <a:cs typeface="+mn-c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5" name="Group 2"/>
          <p:cNvGrpSpPr/>
          <p:nvPr/>
        </p:nvGrpSpPr>
        <p:grpSpPr>
          <a:xfrm>
            <a:off x="2590800" y="1676400"/>
            <a:ext cx="990600" cy="990600"/>
            <a:chOff x="816" y="1152"/>
            <a:chExt cx="624" cy="624"/>
          </a:xfrm>
        </p:grpSpPr>
        <p:sp>
          <p:nvSpPr>
            <p:cNvPr id="31746" name="Line 3"/>
            <p:cNvSpPr/>
            <p:nvPr/>
          </p:nvSpPr>
          <p:spPr>
            <a:xfrm>
              <a:off x="816" y="1728"/>
              <a:ext cx="624" cy="0"/>
            </a:xfrm>
            <a:prstGeom prst="line">
              <a:avLst/>
            </a:prstGeom>
            <a:ln w="9525" cap="flat" cmpd="sng">
              <a:solidFill>
                <a:schemeClr val="tx1"/>
              </a:solidFill>
              <a:prstDash val="solid"/>
              <a:round/>
              <a:headEnd type="none" w="med" len="med"/>
              <a:tailEnd type="triangle" w="med" len="med"/>
            </a:ln>
          </p:spPr>
        </p:sp>
        <p:sp>
          <p:nvSpPr>
            <p:cNvPr id="31747" name="Line 4"/>
            <p:cNvSpPr/>
            <p:nvPr/>
          </p:nvSpPr>
          <p:spPr>
            <a:xfrm flipV="1">
              <a:off x="912" y="1248"/>
              <a:ext cx="0" cy="528"/>
            </a:xfrm>
            <a:prstGeom prst="line">
              <a:avLst/>
            </a:prstGeom>
            <a:ln w="9525" cap="flat" cmpd="sng">
              <a:solidFill>
                <a:schemeClr val="tx1"/>
              </a:solidFill>
              <a:prstDash val="solid"/>
              <a:round/>
              <a:headEnd type="none" w="med" len="med"/>
              <a:tailEnd type="triangle" w="med" len="med"/>
            </a:ln>
          </p:spPr>
        </p:sp>
        <p:sp>
          <p:nvSpPr>
            <p:cNvPr id="31748" name="Line 5"/>
            <p:cNvSpPr/>
            <p:nvPr/>
          </p:nvSpPr>
          <p:spPr>
            <a:xfrm flipV="1">
              <a:off x="912" y="1536"/>
              <a:ext cx="0" cy="192"/>
            </a:xfrm>
            <a:prstGeom prst="line">
              <a:avLst/>
            </a:prstGeom>
            <a:ln w="12700" cap="flat" cmpd="sng">
              <a:solidFill>
                <a:schemeClr val="tx1"/>
              </a:solidFill>
              <a:prstDash val="solid"/>
              <a:round/>
              <a:headEnd type="oval" w="med" len="med"/>
              <a:tailEnd type="oval" w="med" len="med"/>
            </a:ln>
          </p:spPr>
        </p:sp>
        <p:sp>
          <p:nvSpPr>
            <p:cNvPr id="31749" name="Line 6"/>
            <p:cNvSpPr/>
            <p:nvPr/>
          </p:nvSpPr>
          <p:spPr>
            <a:xfrm flipV="1">
              <a:off x="1056" y="1536"/>
              <a:ext cx="0" cy="192"/>
            </a:xfrm>
            <a:prstGeom prst="line">
              <a:avLst/>
            </a:prstGeom>
            <a:ln w="12700" cap="flat" cmpd="sng">
              <a:solidFill>
                <a:schemeClr val="tx1"/>
              </a:solidFill>
              <a:prstDash val="solid"/>
              <a:round/>
              <a:headEnd type="oval" w="med" len="med"/>
              <a:tailEnd type="oval" w="med" len="med"/>
            </a:ln>
          </p:spPr>
        </p:sp>
        <p:sp>
          <p:nvSpPr>
            <p:cNvPr id="31750" name="Line 7"/>
            <p:cNvSpPr/>
            <p:nvPr/>
          </p:nvSpPr>
          <p:spPr>
            <a:xfrm flipV="1">
              <a:off x="1200" y="1536"/>
              <a:ext cx="0" cy="192"/>
            </a:xfrm>
            <a:prstGeom prst="line">
              <a:avLst/>
            </a:prstGeom>
            <a:ln w="12700" cap="flat" cmpd="sng">
              <a:solidFill>
                <a:schemeClr val="tx1"/>
              </a:solidFill>
              <a:prstDash val="solid"/>
              <a:round/>
              <a:headEnd type="oval" w="med" len="med"/>
              <a:tailEnd type="oval" w="med" len="med"/>
            </a:ln>
          </p:spPr>
        </p:sp>
        <p:sp>
          <p:nvSpPr>
            <p:cNvPr id="31751" name="Text Box 8"/>
            <p:cNvSpPr txBox="1"/>
            <p:nvPr/>
          </p:nvSpPr>
          <p:spPr>
            <a:xfrm>
              <a:off x="960" y="1152"/>
              <a:ext cx="432"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x[k]</a:t>
              </a:r>
              <a:endParaRPr lang="en-US" altLang="zh-CN" sz="2000" b="1" i="1" dirty="0">
                <a:solidFill>
                  <a:schemeClr val="tx1"/>
                </a:solidFill>
                <a:latin typeface="Comic Sans MS" panose="030F0702030302020204" pitchFamily="66" charset="0"/>
                <a:ea typeface="楷体_GB2312" pitchFamily="49" charset="-122"/>
              </a:endParaRPr>
            </a:p>
          </p:txBody>
        </p:sp>
      </p:grpSp>
      <p:grpSp>
        <p:nvGrpSpPr>
          <p:cNvPr id="31752" name="Group 9"/>
          <p:cNvGrpSpPr/>
          <p:nvPr/>
        </p:nvGrpSpPr>
        <p:grpSpPr>
          <a:xfrm>
            <a:off x="2514600" y="2819400"/>
            <a:ext cx="1066800" cy="990600"/>
            <a:chOff x="816" y="1920"/>
            <a:chExt cx="672" cy="624"/>
          </a:xfrm>
        </p:grpSpPr>
        <p:sp>
          <p:nvSpPr>
            <p:cNvPr id="31753" name="Line 10"/>
            <p:cNvSpPr/>
            <p:nvPr/>
          </p:nvSpPr>
          <p:spPr>
            <a:xfrm>
              <a:off x="816" y="2496"/>
              <a:ext cx="672" cy="0"/>
            </a:xfrm>
            <a:prstGeom prst="line">
              <a:avLst/>
            </a:prstGeom>
            <a:ln w="9525" cap="flat" cmpd="sng">
              <a:solidFill>
                <a:schemeClr val="tx1"/>
              </a:solidFill>
              <a:prstDash val="solid"/>
              <a:round/>
              <a:headEnd type="none" w="med" len="med"/>
              <a:tailEnd type="triangle" w="med" len="med"/>
            </a:ln>
          </p:spPr>
        </p:sp>
        <p:sp>
          <p:nvSpPr>
            <p:cNvPr id="31754" name="Line 11"/>
            <p:cNvSpPr/>
            <p:nvPr/>
          </p:nvSpPr>
          <p:spPr>
            <a:xfrm flipV="1">
              <a:off x="960" y="2016"/>
              <a:ext cx="0" cy="528"/>
            </a:xfrm>
            <a:prstGeom prst="line">
              <a:avLst/>
            </a:prstGeom>
            <a:ln w="9525" cap="flat" cmpd="sng">
              <a:solidFill>
                <a:schemeClr val="tx1"/>
              </a:solidFill>
              <a:prstDash val="solid"/>
              <a:round/>
              <a:headEnd type="none" w="med" len="med"/>
              <a:tailEnd type="triangle" w="med" len="med"/>
            </a:ln>
          </p:spPr>
        </p:sp>
        <p:sp>
          <p:nvSpPr>
            <p:cNvPr id="31755" name="Line 12"/>
            <p:cNvSpPr/>
            <p:nvPr/>
          </p:nvSpPr>
          <p:spPr>
            <a:xfrm flipV="1">
              <a:off x="960" y="2304"/>
              <a:ext cx="0" cy="192"/>
            </a:xfrm>
            <a:prstGeom prst="line">
              <a:avLst/>
            </a:prstGeom>
            <a:ln w="12700" cap="flat" cmpd="sng">
              <a:solidFill>
                <a:schemeClr val="tx1"/>
              </a:solidFill>
              <a:prstDash val="solid"/>
              <a:round/>
              <a:headEnd type="oval" w="med" len="med"/>
              <a:tailEnd type="oval" w="med" len="med"/>
            </a:ln>
          </p:spPr>
        </p:sp>
        <p:sp>
          <p:nvSpPr>
            <p:cNvPr id="31756" name="Line 13"/>
            <p:cNvSpPr/>
            <p:nvPr/>
          </p:nvSpPr>
          <p:spPr>
            <a:xfrm flipV="1">
              <a:off x="1104" y="2304"/>
              <a:ext cx="0" cy="192"/>
            </a:xfrm>
            <a:prstGeom prst="line">
              <a:avLst/>
            </a:prstGeom>
            <a:ln w="12700" cap="flat" cmpd="sng">
              <a:solidFill>
                <a:schemeClr val="tx1"/>
              </a:solidFill>
              <a:prstDash val="solid"/>
              <a:round/>
              <a:headEnd type="oval" w="med" len="med"/>
              <a:tailEnd type="oval" w="med" len="med"/>
            </a:ln>
          </p:spPr>
        </p:sp>
        <p:sp>
          <p:nvSpPr>
            <p:cNvPr id="31757" name="Line 14"/>
            <p:cNvSpPr/>
            <p:nvPr/>
          </p:nvSpPr>
          <p:spPr>
            <a:xfrm flipV="1">
              <a:off x="1248" y="2304"/>
              <a:ext cx="0" cy="192"/>
            </a:xfrm>
            <a:prstGeom prst="line">
              <a:avLst/>
            </a:prstGeom>
            <a:ln w="12700" cap="flat" cmpd="sng">
              <a:solidFill>
                <a:schemeClr val="tx1"/>
              </a:solidFill>
              <a:prstDash val="solid"/>
              <a:round/>
              <a:headEnd type="oval" w="med" len="med"/>
              <a:tailEnd type="oval" w="med" len="med"/>
            </a:ln>
          </p:spPr>
        </p:sp>
        <p:sp>
          <p:nvSpPr>
            <p:cNvPr id="31758" name="Text Box 15"/>
            <p:cNvSpPr txBox="1"/>
            <p:nvPr/>
          </p:nvSpPr>
          <p:spPr>
            <a:xfrm>
              <a:off x="1008" y="1920"/>
              <a:ext cx="432"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h[k]</a:t>
              </a:r>
              <a:endParaRPr lang="en-US" altLang="zh-CN" sz="2000" b="1" i="1" dirty="0">
                <a:solidFill>
                  <a:schemeClr val="tx1"/>
                </a:solidFill>
                <a:latin typeface="Comic Sans MS" panose="030F0702030302020204" pitchFamily="66" charset="0"/>
                <a:ea typeface="楷体_GB2312" pitchFamily="49" charset="-122"/>
              </a:endParaRPr>
            </a:p>
          </p:txBody>
        </p:sp>
      </p:grpSp>
      <p:grpSp>
        <p:nvGrpSpPr>
          <p:cNvPr id="31759" name="Group 16"/>
          <p:cNvGrpSpPr/>
          <p:nvPr/>
        </p:nvGrpSpPr>
        <p:grpSpPr>
          <a:xfrm>
            <a:off x="3733800" y="1676400"/>
            <a:ext cx="1219200" cy="990600"/>
            <a:chOff x="1632" y="1152"/>
            <a:chExt cx="768" cy="624"/>
          </a:xfrm>
        </p:grpSpPr>
        <p:sp>
          <p:nvSpPr>
            <p:cNvPr id="31760" name="Line 17"/>
            <p:cNvSpPr/>
            <p:nvPr/>
          </p:nvSpPr>
          <p:spPr>
            <a:xfrm>
              <a:off x="1632" y="1728"/>
              <a:ext cx="768" cy="0"/>
            </a:xfrm>
            <a:prstGeom prst="line">
              <a:avLst/>
            </a:prstGeom>
            <a:ln w="9525" cap="flat" cmpd="sng">
              <a:solidFill>
                <a:schemeClr val="tx1"/>
              </a:solidFill>
              <a:prstDash val="solid"/>
              <a:round/>
              <a:headEnd type="none" w="med" len="med"/>
              <a:tailEnd type="triangle" w="med" len="med"/>
            </a:ln>
          </p:spPr>
        </p:sp>
        <p:sp>
          <p:nvSpPr>
            <p:cNvPr id="31761" name="Line 18"/>
            <p:cNvSpPr/>
            <p:nvPr/>
          </p:nvSpPr>
          <p:spPr>
            <a:xfrm flipV="1">
              <a:off x="1872" y="1248"/>
              <a:ext cx="0" cy="528"/>
            </a:xfrm>
            <a:prstGeom prst="line">
              <a:avLst/>
            </a:prstGeom>
            <a:ln w="9525" cap="flat" cmpd="sng">
              <a:solidFill>
                <a:schemeClr val="tx1"/>
              </a:solidFill>
              <a:prstDash val="solid"/>
              <a:round/>
              <a:headEnd type="none" w="med" len="med"/>
              <a:tailEnd type="triangle" w="med" len="med"/>
            </a:ln>
          </p:spPr>
        </p:sp>
        <p:sp>
          <p:nvSpPr>
            <p:cNvPr id="31762" name="Line 19"/>
            <p:cNvSpPr/>
            <p:nvPr/>
          </p:nvSpPr>
          <p:spPr>
            <a:xfrm flipV="1">
              <a:off x="1872" y="1536"/>
              <a:ext cx="0" cy="192"/>
            </a:xfrm>
            <a:prstGeom prst="line">
              <a:avLst/>
            </a:prstGeom>
            <a:ln w="12700" cap="flat" cmpd="sng">
              <a:solidFill>
                <a:srgbClr val="FF0066"/>
              </a:solidFill>
              <a:prstDash val="solid"/>
              <a:round/>
              <a:headEnd type="oval" w="med" len="med"/>
              <a:tailEnd type="oval" w="med" len="med"/>
            </a:ln>
          </p:spPr>
        </p:sp>
        <p:sp>
          <p:nvSpPr>
            <p:cNvPr id="31763" name="Line 20"/>
            <p:cNvSpPr/>
            <p:nvPr/>
          </p:nvSpPr>
          <p:spPr>
            <a:xfrm flipV="1">
              <a:off x="2016" y="1536"/>
              <a:ext cx="0" cy="192"/>
            </a:xfrm>
            <a:prstGeom prst="line">
              <a:avLst/>
            </a:prstGeom>
            <a:ln w="12700" cap="flat" cmpd="sng">
              <a:solidFill>
                <a:schemeClr val="tx1"/>
              </a:solidFill>
              <a:prstDash val="solid"/>
              <a:round/>
              <a:headEnd type="oval" w="med" len="med"/>
              <a:tailEnd type="oval" w="med" len="med"/>
            </a:ln>
          </p:spPr>
        </p:sp>
        <p:sp>
          <p:nvSpPr>
            <p:cNvPr id="31764" name="Line 21"/>
            <p:cNvSpPr/>
            <p:nvPr/>
          </p:nvSpPr>
          <p:spPr>
            <a:xfrm flipV="1">
              <a:off x="2160" y="1536"/>
              <a:ext cx="0" cy="192"/>
            </a:xfrm>
            <a:prstGeom prst="line">
              <a:avLst/>
            </a:prstGeom>
            <a:ln w="12700" cap="flat" cmpd="sng">
              <a:solidFill>
                <a:schemeClr val="tx1"/>
              </a:solidFill>
              <a:prstDash val="solid"/>
              <a:round/>
              <a:headEnd type="oval" w="med" len="med"/>
              <a:tailEnd type="oval" w="med" len="med"/>
            </a:ln>
          </p:spPr>
        </p:sp>
        <p:sp>
          <p:nvSpPr>
            <p:cNvPr id="31765" name="Text Box 22"/>
            <p:cNvSpPr txBox="1"/>
            <p:nvPr/>
          </p:nvSpPr>
          <p:spPr>
            <a:xfrm>
              <a:off x="1920" y="1152"/>
              <a:ext cx="432"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x[k]</a:t>
              </a:r>
              <a:endParaRPr lang="en-US" altLang="zh-CN" sz="2000" b="1" i="1" dirty="0">
                <a:solidFill>
                  <a:schemeClr val="tx1"/>
                </a:solidFill>
                <a:latin typeface="Comic Sans MS" panose="030F0702030302020204" pitchFamily="66" charset="0"/>
                <a:ea typeface="楷体_GB2312" pitchFamily="49" charset="-122"/>
              </a:endParaRPr>
            </a:p>
          </p:txBody>
        </p:sp>
      </p:grpSp>
      <p:grpSp>
        <p:nvGrpSpPr>
          <p:cNvPr id="31766" name="Group 23"/>
          <p:cNvGrpSpPr/>
          <p:nvPr/>
        </p:nvGrpSpPr>
        <p:grpSpPr>
          <a:xfrm>
            <a:off x="3657600" y="2819400"/>
            <a:ext cx="1219200" cy="990600"/>
            <a:chOff x="1392" y="1920"/>
            <a:chExt cx="768" cy="624"/>
          </a:xfrm>
        </p:grpSpPr>
        <p:sp>
          <p:nvSpPr>
            <p:cNvPr id="31767" name="Line 24"/>
            <p:cNvSpPr/>
            <p:nvPr/>
          </p:nvSpPr>
          <p:spPr>
            <a:xfrm>
              <a:off x="1440" y="2496"/>
              <a:ext cx="624" cy="0"/>
            </a:xfrm>
            <a:prstGeom prst="line">
              <a:avLst/>
            </a:prstGeom>
            <a:ln w="9525" cap="flat" cmpd="sng">
              <a:solidFill>
                <a:schemeClr val="tx1"/>
              </a:solidFill>
              <a:prstDash val="solid"/>
              <a:round/>
              <a:headEnd type="none" w="med" len="med"/>
              <a:tailEnd type="triangle" w="med" len="med"/>
            </a:ln>
          </p:spPr>
        </p:sp>
        <p:sp>
          <p:nvSpPr>
            <p:cNvPr id="31768" name="Line 25"/>
            <p:cNvSpPr/>
            <p:nvPr/>
          </p:nvSpPr>
          <p:spPr>
            <a:xfrm flipV="1">
              <a:off x="1680" y="2016"/>
              <a:ext cx="0" cy="528"/>
            </a:xfrm>
            <a:prstGeom prst="line">
              <a:avLst/>
            </a:prstGeom>
            <a:ln w="9525" cap="flat" cmpd="sng">
              <a:solidFill>
                <a:schemeClr val="tx1"/>
              </a:solidFill>
              <a:prstDash val="solid"/>
              <a:round/>
              <a:headEnd type="none" w="med" len="med"/>
              <a:tailEnd type="triangle" w="med" len="med"/>
            </a:ln>
          </p:spPr>
        </p:sp>
        <p:sp>
          <p:nvSpPr>
            <p:cNvPr id="31769" name="Line 26"/>
            <p:cNvSpPr/>
            <p:nvPr/>
          </p:nvSpPr>
          <p:spPr>
            <a:xfrm flipV="1">
              <a:off x="1680" y="2304"/>
              <a:ext cx="0" cy="192"/>
            </a:xfrm>
            <a:prstGeom prst="line">
              <a:avLst/>
            </a:prstGeom>
            <a:ln w="12700" cap="flat" cmpd="sng">
              <a:solidFill>
                <a:srgbClr val="FF0066"/>
              </a:solidFill>
              <a:prstDash val="solid"/>
              <a:round/>
              <a:headEnd type="oval" w="med" len="med"/>
              <a:tailEnd type="oval" w="med" len="med"/>
            </a:ln>
          </p:spPr>
        </p:sp>
        <p:sp>
          <p:nvSpPr>
            <p:cNvPr id="31770" name="Line 27"/>
            <p:cNvSpPr/>
            <p:nvPr/>
          </p:nvSpPr>
          <p:spPr>
            <a:xfrm flipV="1">
              <a:off x="1536" y="2304"/>
              <a:ext cx="0" cy="192"/>
            </a:xfrm>
            <a:prstGeom prst="line">
              <a:avLst/>
            </a:prstGeom>
            <a:ln w="12700" cap="flat" cmpd="sng">
              <a:solidFill>
                <a:schemeClr val="tx1"/>
              </a:solidFill>
              <a:prstDash val="solid"/>
              <a:round/>
              <a:headEnd type="oval" w="med" len="med"/>
              <a:tailEnd type="oval" w="med" len="med"/>
            </a:ln>
          </p:spPr>
        </p:sp>
        <p:sp>
          <p:nvSpPr>
            <p:cNvPr id="31771" name="Line 28"/>
            <p:cNvSpPr/>
            <p:nvPr/>
          </p:nvSpPr>
          <p:spPr>
            <a:xfrm flipV="1">
              <a:off x="1392" y="2304"/>
              <a:ext cx="0" cy="192"/>
            </a:xfrm>
            <a:prstGeom prst="line">
              <a:avLst/>
            </a:prstGeom>
            <a:ln w="12700" cap="flat" cmpd="sng">
              <a:solidFill>
                <a:schemeClr val="tx1"/>
              </a:solidFill>
              <a:prstDash val="solid"/>
              <a:round/>
              <a:headEnd type="oval" w="med" len="med"/>
              <a:tailEnd type="oval" w="med" len="med"/>
            </a:ln>
          </p:spPr>
        </p:sp>
        <p:sp>
          <p:nvSpPr>
            <p:cNvPr id="31772" name="Text Box 29"/>
            <p:cNvSpPr txBox="1"/>
            <p:nvPr/>
          </p:nvSpPr>
          <p:spPr>
            <a:xfrm>
              <a:off x="1728" y="1920"/>
              <a:ext cx="432" cy="446"/>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h[-k]</a:t>
              </a:r>
              <a:endParaRPr lang="en-US" altLang="zh-CN" sz="2000" b="1" i="1" dirty="0">
                <a:solidFill>
                  <a:schemeClr val="tx1"/>
                </a:solidFill>
                <a:latin typeface="Comic Sans MS" panose="030F0702030302020204" pitchFamily="66" charset="0"/>
                <a:ea typeface="楷体_GB2312" pitchFamily="49" charset="-122"/>
              </a:endParaRPr>
            </a:p>
          </p:txBody>
        </p:sp>
      </p:grpSp>
      <p:grpSp>
        <p:nvGrpSpPr>
          <p:cNvPr id="31773" name="Group 30"/>
          <p:cNvGrpSpPr/>
          <p:nvPr/>
        </p:nvGrpSpPr>
        <p:grpSpPr>
          <a:xfrm>
            <a:off x="3657600" y="3962400"/>
            <a:ext cx="1295400" cy="1676400"/>
            <a:chOff x="1584" y="2736"/>
            <a:chExt cx="816" cy="1056"/>
          </a:xfrm>
        </p:grpSpPr>
        <p:sp>
          <p:nvSpPr>
            <p:cNvPr id="31774" name="Line 31"/>
            <p:cNvSpPr/>
            <p:nvPr/>
          </p:nvSpPr>
          <p:spPr>
            <a:xfrm>
              <a:off x="1584" y="3744"/>
              <a:ext cx="768" cy="0"/>
            </a:xfrm>
            <a:prstGeom prst="line">
              <a:avLst/>
            </a:prstGeom>
            <a:ln w="9525" cap="flat" cmpd="sng">
              <a:solidFill>
                <a:schemeClr val="tx1"/>
              </a:solidFill>
              <a:prstDash val="solid"/>
              <a:round/>
              <a:headEnd type="none" w="med" len="med"/>
              <a:tailEnd type="triangle" w="med" len="med"/>
            </a:ln>
          </p:spPr>
        </p:sp>
        <p:sp>
          <p:nvSpPr>
            <p:cNvPr id="31775" name="Line 32"/>
            <p:cNvSpPr/>
            <p:nvPr/>
          </p:nvSpPr>
          <p:spPr>
            <a:xfrm flipV="1">
              <a:off x="1872" y="2880"/>
              <a:ext cx="0" cy="912"/>
            </a:xfrm>
            <a:prstGeom prst="line">
              <a:avLst/>
            </a:prstGeom>
            <a:ln w="9525" cap="flat" cmpd="sng">
              <a:solidFill>
                <a:schemeClr val="tx1"/>
              </a:solidFill>
              <a:prstDash val="solid"/>
              <a:round/>
              <a:headEnd type="none" w="med" len="med"/>
              <a:tailEnd type="triangle" w="med" len="med"/>
            </a:ln>
          </p:spPr>
        </p:sp>
        <p:sp>
          <p:nvSpPr>
            <p:cNvPr id="31776" name="Line 33"/>
            <p:cNvSpPr/>
            <p:nvPr/>
          </p:nvSpPr>
          <p:spPr>
            <a:xfrm flipV="1">
              <a:off x="1872" y="3552"/>
              <a:ext cx="0" cy="192"/>
            </a:xfrm>
            <a:prstGeom prst="line">
              <a:avLst/>
            </a:prstGeom>
            <a:ln w="12700" cap="flat" cmpd="sng">
              <a:solidFill>
                <a:srgbClr val="FF0066"/>
              </a:solidFill>
              <a:prstDash val="solid"/>
              <a:round/>
              <a:headEnd type="oval" w="med" len="med"/>
              <a:tailEnd type="oval" w="med" len="med"/>
            </a:ln>
          </p:spPr>
        </p:sp>
        <p:sp>
          <p:nvSpPr>
            <p:cNvPr id="31777" name="Text Box 34"/>
            <p:cNvSpPr txBox="1"/>
            <p:nvPr/>
          </p:nvSpPr>
          <p:spPr>
            <a:xfrm>
              <a:off x="1968" y="2736"/>
              <a:ext cx="432"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y[0]</a:t>
              </a:r>
              <a:endParaRPr lang="en-US" altLang="zh-CN" sz="2000" b="1" i="1" dirty="0">
                <a:solidFill>
                  <a:schemeClr val="tx1"/>
                </a:solidFill>
                <a:latin typeface="Comic Sans MS" panose="030F0702030302020204" pitchFamily="66" charset="0"/>
                <a:ea typeface="楷体_GB2312" pitchFamily="49" charset="-122"/>
              </a:endParaRPr>
            </a:p>
          </p:txBody>
        </p:sp>
      </p:grpSp>
      <p:grpSp>
        <p:nvGrpSpPr>
          <p:cNvPr id="31778" name="Group 35"/>
          <p:cNvGrpSpPr/>
          <p:nvPr/>
        </p:nvGrpSpPr>
        <p:grpSpPr>
          <a:xfrm>
            <a:off x="5029200" y="1676400"/>
            <a:ext cx="1219200" cy="990600"/>
            <a:chOff x="2496" y="1152"/>
            <a:chExt cx="768" cy="624"/>
          </a:xfrm>
        </p:grpSpPr>
        <p:sp>
          <p:nvSpPr>
            <p:cNvPr id="31779" name="Line 36"/>
            <p:cNvSpPr/>
            <p:nvPr/>
          </p:nvSpPr>
          <p:spPr>
            <a:xfrm>
              <a:off x="2496" y="1728"/>
              <a:ext cx="768" cy="0"/>
            </a:xfrm>
            <a:prstGeom prst="line">
              <a:avLst/>
            </a:prstGeom>
            <a:ln w="9525" cap="flat" cmpd="sng">
              <a:solidFill>
                <a:schemeClr val="tx1"/>
              </a:solidFill>
              <a:prstDash val="solid"/>
              <a:round/>
              <a:headEnd type="none" w="med" len="med"/>
              <a:tailEnd type="triangle" w="med" len="med"/>
            </a:ln>
          </p:spPr>
        </p:sp>
        <p:sp>
          <p:nvSpPr>
            <p:cNvPr id="31780" name="Line 37"/>
            <p:cNvSpPr/>
            <p:nvPr/>
          </p:nvSpPr>
          <p:spPr>
            <a:xfrm flipV="1">
              <a:off x="2736" y="1248"/>
              <a:ext cx="0" cy="528"/>
            </a:xfrm>
            <a:prstGeom prst="line">
              <a:avLst/>
            </a:prstGeom>
            <a:ln w="9525" cap="flat" cmpd="sng">
              <a:solidFill>
                <a:schemeClr val="tx1"/>
              </a:solidFill>
              <a:prstDash val="solid"/>
              <a:round/>
              <a:headEnd type="none" w="med" len="med"/>
              <a:tailEnd type="triangle" w="med" len="med"/>
            </a:ln>
          </p:spPr>
        </p:sp>
        <p:sp>
          <p:nvSpPr>
            <p:cNvPr id="31781" name="Line 38"/>
            <p:cNvSpPr/>
            <p:nvPr/>
          </p:nvSpPr>
          <p:spPr>
            <a:xfrm flipV="1">
              <a:off x="2736" y="1536"/>
              <a:ext cx="0" cy="192"/>
            </a:xfrm>
            <a:prstGeom prst="line">
              <a:avLst/>
            </a:prstGeom>
            <a:ln w="12700" cap="flat" cmpd="sng">
              <a:solidFill>
                <a:srgbClr val="FF0066"/>
              </a:solidFill>
              <a:prstDash val="solid"/>
              <a:round/>
              <a:headEnd type="oval" w="med" len="med"/>
              <a:tailEnd type="oval" w="med" len="med"/>
            </a:ln>
          </p:spPr>
        </p:sp>
        <p:sp>
          <p:nvSpPr>
            <p:cNvPr id="31782" name="Line 39"/>
            <p:cNvSpPr/>
            <p:nvPr/>
          </p:nvSpPr>
          <p:spPr>
            <a:xfrm flipV="1">
              <a:off x="2880" y="1536"/>
              <a:ext cx="0" cy="192"/>
            </a:xfrm>
            <a:prstGeom prst="line">
              <a:avLst/>
            </a:prstGeom>
            <a:ln w="12700" cap="flat" cmpd="sng">
              <a:solidFill>
                <a:srgbClr val="FF0066"/>
              </a:solidFill>
              <a:prstDash val="solid"/>
              <a:round/>
              <a:headEnd type="oval" w="med" len="med"/>
              <a:tailEnd type="oval" w="med" len="med"/>
            </a:ln>
          </p:spPr>
        </p:sp>
        <p:sp>
          <p:nvSpPr>
            <p:cNvPr id="31783" name="Line 40"/>
            <p:cNvSpPr/>
            <p:nvPr/>
          </p:nvSpPr>
          <p:spPr>
            <a:xfrm flipV="1">
              <a:off x="3024" y="1536"/>
              <a:ext cx="0" cy="192"/>
            </a:xfrm>
            <a:prstGeom prst="line">
              <a:avLst/>
            </a:prstGeom>
            <a:ln w="12700" cap="flat" cmpd="sng">
              <a:solidFill>
                <a:schemeClr val="tx1"/>
              </a:solidFill>
              <a:prstDash val="solid"/>
              <a:round/>
              <a:headEnd type="oval" w="med" len="med"/>
              <a:tailEnd type="oval" w="med" len="med"/>
            </a:ln>
          </p:spPr>
        </p:sp>
        <p:sp>
          <p:nvSpPr>
            <p:cNvPr id="31784" name="Text Box 41"/>
            <p:cNvSpPr txBox="1"/>
            <p:nvPr/>
          </p:nvSpPr>
          <p:spPr>
            <a:xfrm>
              <a:off x="2784" y="1152"/>
              <a:ext cx="432"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x[k]</a:t>
              </a:r>
              <a:endParaRPr lang="en-US" altLang="zh-CN" sz="2000" b="1" i="1" dirty="0">
                <a:solidFill>
                  <a:schemeClr val="tx1"/>
                </a:solidFill>
                <a:latin typeface="Comic Sans MS" panose="030F0702030302020204" pitchFamily="66" charset="0"/>
                <a:ea typeface="楷体_GB2312" pitchFamily="49" charset="-122"/>
              </a:endParaRPr>
            </a:p>
          </p:txBody>
        </p:sp>
      </p:grpSp>
      <p:grpSp>
        <p:nvGrpSpPr>
          <p:cNvPr id="31785" name="Group 42"/>
          <p:cNvGrpSpPr/>
          <p:nvPr/>
        </p:nvGrpSpPr>
        <p:grpSpPr>
          <a:xfrm>
            <a:off x="5029200" y="2819400"/>
            <a:ext cx="1371600" cy="990600"/>
            <a:chOff x="2496" y="1920"/>
            <a:chExt cx="864" cy="624"/>
          </a:xfrm>
        </p:grpSpPr>
        <p:sp>
          <p:nvSpPr>
            <p:cNvPr id="31786" name="Line 43"/>
            <p:cNvSpPr/>
            <p:nvPr/>
          </p:nvSpPr>
          <p:spPr>
            <a:xfrm>
              <a:off x="2496" y="2496"/>
              <a:ext cx="768" cy="0"/>
            </a:xfrm>
            <a:prstGeom prst="line">
              <a:avLst/>
            </a:prstGeom>
            <a:ln w="9525" cap="flat" cmpd="sng">
              <a:solidFill>
                <a:schemeClr val="tx1"/>
              </a:solidFill>
              <a:prstDash val="solid"/>
              <a:round/>
              <a:headEnd type="none" w="med" len="med"/>
              <a:tailEnd type="triangle" w="med" len="med"/>
            </a:ln>
          </p:spPr>
        </p:sp>
        <p:sp>
          <p:nvSpPr>
            <p:cNvPr id="31787" name="Line 44"/>
            <p:cNvSpPr/>
            <p:nvPr/>
          </p:nvSpPr>
          <p:spPr>
            <a:xfrm flipV="1">
              <a:off x="2736" y="2016"/>
              <a:ext cx="0" cy="528"/>
            </a:xfrm>
            <a:prstGeom prst="line">
              <a:avLst/>
            </a:prstGeom>
            <a:ln w="9525" cap="flat" cmpd="sng">
              <a:solidFill>
                <a:schemeClr val="tx1"/>
              </a:solidFill>
              <a:prstDash val="solid"/>
              <a:round/>
              <a:headEnd type="none" w="med" len="med"/>
              <a:tailEnd type="triangle" w="med" len="med"/>
            </a:ln>
          </p:spPr>
        </p:sp>
        <p:sp>
          <p:nvSpPr>
            <p:cNvPr id="31788" name="Line 45"/>
            <p:cNvSpPr/>
            <p:nvPr/>
          </p:nvSpPr>
          <p:spPr>
            <a:xfrm flipV="1">
              <a:off x="2736" y="2304"/>
              <a:ext cx="0" cy="192"/>
            </a:xfrm>
            <a:prstGeom prst="line">
              <a:avLst/>
            </a:prstGeom>
            <a:ln w="12700" cap="flat" cmpd="sng">
              <a:solidFill>
                <a:srgbClr val="FF0066"/>
              </a:solidFill>
              <a:prstDash val="solid"/>
              <a:round/>
              <a:headEnd type="oval" w="med" len="med"/>
              <a:tailEnd type="oval" w="med" len="med"/>
            </a:ln>
          </p:spPr>
        </p:sp>
        <p:sp>
          <p:nvSpPr>
            <p:cNvPr id="31789" name="Line 46"/>
            <p:cNvSpPr/>
            <p:nvPr/>
          </p:nvSpPr>
          <p:spPr>
            <a:xfrm flipV="1">
              <a:off x="2592" y="2304"/>
              <a:ext cx="0" cy="192"/>
            </a:xfrm>
            <a:prstGeom prst="line">
              <a:avLst/>
            </a:prstGeom>
            <a:ln w="12700" cap="flat" cmpd="sng">
              <a:solidFill>
                <a:schemeClr val="tx1"/>
              </a:solidFill>
              <a:prstDash val="solid"/>
              <a:round/>
              <a:headEnd type="oval" w="med" len="med"/>
              <a:tailEnd type="oval" w="med" len="med"/>
            </a:ln>
          </p:spPr>
        </p:sp>
        <p:sp>
          <p:nvSpPr>
            <p:cNvPr id="31790" name="Line 47"/>
            <p:cNvSpPr/>
            <p:nvPr/>
          </p:nvSpPr>
          <p:spPr>
            <a:xfrm flipV="1">
              <a:off x="2880" y="2304"/>
              <a:ext cx="0" cy="192"/>
            </a:xfrm>
            <a:prstGeom prst="line">
              <a:avLst/>
            </a:prstGeom>
            <a:ln w="12700" cap="flat" cmpd="sng">
              <a:solidFill>
                <a:srgbClr val="FF0066"/>
              </a:solidFill>
              <a:prstDash val="solid"/>
              <a:round/>
              <a:headEnd type="oval" w="med" len="med"/>
              <a:tailEnd type="oval" w="med" len="med"/>
            </a:ln>
          </p:spPr>
        </p:sp>
        <p:sp>
          <p:nvSpPr>
            <p:cNvPr id="31791" name="Text Box 48"/>
            <p:cNvSpPr txBox="1"/>
            <p:nvPr/>
          </p:nvSpPr>
          <p:spPr>
            <a:xfrm>
              <a:off x="2784" y="1920"/>
              <a:ext cx="576"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h[1-k]</a:t>
              </a:r>
              <a:endParaRPr lang="en-US" altLang="zh-CN" sz="2000" b="1" i="1" dirty="0">
                <a:solidFill>
                  <a:schemeClr val="tx1"/>
                </a:solidFill>
                <a:latin typeface="Comic Sans MS" panose="030F0702030302020204" pitchFamily="66" charset="0"/>
                <a:ea typeface="楷体_GB2312" pitchFamily="49" charset="-122"/>
              </a:endParaRPr>
            </a:p>
          </p:txBody>
        </p:sp>
      </p:grpSp>
      <p:grpSp>
        <p:nvGrpSpPr>
          <p:cNvPr id="31792" name="Group 49"/>
          <p:cNvGrpSpPr/>
          <p:nvPr/>
        </p:nvGrpSpPr>
        <p:grpSpPr>
          <a:xfrm>
            <a:off x="5105400" y="3962400"/>
            <a:ext cx="1143000" cy="1676400"/>
            <a:chOff x="2304" y="2736"/>
            <a:chExt cx="720" cy="1056"/>
          </a:xfrm>
        </p:grpSpPr>
        <p:sp>
          <p:nvSpPr>
            <p:cNvPr id="31793" name="Line 50"/>
            <p:cNvSpPr/>
            <p:nvPr/>
          </p:nvSpPr>
          <p:spPr>
            <a:xfrm>
              <a:off x="2304" y="3744"/>
              <a:ext cx="672" cy="0"/>
            </a:xfrm>
            <a:prstGeom prst="line">
              <a:avLst/>
            </a:prstGeom>
            <a:ln w="9525" cap="flat" cmpd="sng">
              <a:solidFill>
                <a:schemeClr val="tx1"/>
              </a:solidFill>
              <a:prstDash val="solid"/>
              <a:round/>
              <a:headEnd type="none" w="med" len="med"/>
              <a:tailEnd type="triangle" w="med" len="med"/>
            </a:ln>
          </p:spPr>
        </p:sp>
        <p:sp>
          <p:nvSpPr>
            <p:cNvPr id="31794" name="Line 51"/>
            <p:cNvSpPr/>
            <p:nvPr/>
          </p:nvSpPr>
          <p:spPr>
            <a:xfrm flipV="1">
              <a:off x="2496" y="2880"/>
              <a:ext cx="0" cy="912"/>
            </a:xfrm>
            <a:prstGeom prst="line">
              <a:avLst/>
            </a:prstGeom>
            <a:ln w="9525" cap="flat" cmpd="sng">
              <a:solidFill>
                <a:schemeClr val="tx1"/>
              </a:solidFill>
              <a:prstDash val="solid"/>
              <a:round/>
              <a:headEnd type="none" w="med" len="med"/>
              <a:tailEnd type="triangle" w="med" len="med"/>
            </a:ln>
          </p:spPr>
        </p:sp>
        <p:sp>
          <p:nvSpPr>
            <p:cNvPr id="31795" name="Line 52"/>
            <p:cNvSpPr/>
            <p:nvPr/>
          </p:nvSpPr>
          <p:spPr>
            <a:xfrm flipV="1">
              <a:off x="2496" y="3552"/>
              <a:ext cx="0" cy="192"/>
            </a:xfrm>
            <a:prstGeom prst="line">
              <a:avLst/>
            </a:prstGeom>
            <a:ln w="12700" cap="flat" cmpd="sng">
              <a:solidFill>
                <a:schemeClr val="tx1"/>
              </a:solidFill>
              <a:prstDash val="solid"/>
              <a:round/>
              <a:headEnd type="oval" w="med" len="med"/>
              <a:tailEnd type="oval" w="med" len="med"/>
            </a:ln>
          </p:spPr>
        </p:sp>
        <p:sp>
          <p:nvSpPr>
            <p:cNvPr id="31796" name="Text Box 53"/>
            <p:cNvSpPr txBox="1"/>
            <p:nvPr/>
          </p:nvSpPr>
          <p:spPr>
            <a:xfrm>
              <a:off x="2592" y="2736"/>
              <a:ext cx="432"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y[1]</a:t>
              </a:r>
              <a:endParaRPr lang="en-US" altLang="zh-CN" sz="2000" b="1" i="1" dirty="0">
                <a:solidFill>
                  <a:schemeClr val="tx1"/>
                </a:solidFill>
                <a:latin typeface="Comic Sans MS" panose="030F0702030302020204" pitchFamily="66" charset="0"/>
                <a:ea typeface="楷体_GB2312" pitchFamily="49" charset="-122"/>
              </a:endParaRPr>
            </a:p>
          </p:txBody>
        </p:sp>
        <p:sp>
          <p:nvSpPr>
            <p:cNvPr id="31797" name="Line 54"/>
            <p:cNvSpPr/>
            <p:nvPr/>
          </p:nvSpPr>
          <p:spPr>
            <a:xfrm flipV="1">
              <a:off x="2640" y="3312"/>
              <a:ext cx="0" cy="432"/>
            </a:xfrm>
            <a:prstGeom prst="line">
              <a:avLst/>
            </a:prstGeom>
            <a:ln w="12700" cap="flat" cmpd="sng">
              <a:solidFill>
                <a:srgbClr val="FF0066"/>
              </a:solidFill>
              <a:prstDash val="solid"/>
              <a:round/>
              <a:headEnd type="oval" w="med" len="med"/>
              <a:tailEnd type="oval" w="med" len="med"/>
            </a:ln>
          </p:spPr>
        </p:sp>
      </p:grpSp>
      <p:grpSp>
        <p:nvGrpSpPr>
          <p:cNvPr id="31798" name="Group 55"/>
          <p:cNvGrpSpPr/>
          <p:nvPr/>
        </p:nvGrpSpPr>
        <p:grpSpPr>
          <a:xfrm>
            <a:off x="6400800" y="1676400"/>
            <a:ext cx="990600" cy="990600"/>
            <a:chOff x="3216" y="1152"/>
            <a:chExt cx="624" cy="624"/>
          </a:xfrm>
        </p:grpSpPr>
        <p:sp>
          <p:nvSpPr>
            <p:cNvPr id="31799" name="Line 56"/>
            <p:cNvSpPr/>
            <p:nvPr/>
          </p:nvSpPr>
          <p:spPr>
            <a:xfrm>
              <a:off x="3216" y="1728"/>
              <a:ext cx="624" cy="0"/>
            </a:xfrm>
            <a:prstGeom prst="line">
              <a:avLst/>
            </a:prstGeom>
            <a:ln w="9525" cap="flat" cmpd="sng">
              <a:solidFill>
                <a:schemeClr val="tx1"/>
              </a:solidFill>
              <a:prstDash val="solid"/>
              <a:round/>
              <a:headEnd type="none" w="med" len="med"/>
              <a:tailEnd type="triangle" w="med" len="med"/>
            </a:ln>
          </p:spPr>
        </p:sp>
        <p:sp>
          <p:nvSpPr>
            <p:cNvPr id="31800" name="Line 57"/>
            <p:cNvSpPr/>
            <p:nvPr/>
          </p:nvSpPr>
          <p:spPr>
            <a:xfrm flipV="1">
              <a:off x="3312" y="1248"/>
              <a:ext cx="0" cy="528"/>
            </a:xfrm>
            <a:prstGeom prst="line">
              <a:avLst/>
            </a:prstGeom>
            <a:ln w="9525" cap="flat" cmpd="sng">
              <a:solidFill>
                <a:schemeClr val="tx1"/>
              </a:solidFill>
              <a:prstDash val="solid"/>
              <a:round/>
              <a:headEnd type="none" w="med" len="med"/>
              <a:tailEnd type="triangle" w="med" len="med"/>
            </a:ln>
          </p:spPr>
        </p:sp>
        <p:sp>
          <p:nvSpPr>
            <p:cNvPr id="31801" name="Line 58"/>
            <p:cNvSpPr/>
            <p:nvPr/>
          </p:nvSpPr>
          <p:spPr>
            <a:xfrm flipV="1">
              <a:off x="3312" y="1536"/>
              <a:ext cx="0" cy="192"/>
            </a:xfrm>
            <a:prstGeom prst="line">
              <a:avLst/>
            </a:prstGeom>
            <a:ln w="12700" cap="flat" cmpd="sng">
              <a:solidFill>
                <a:srgbClr val="FF0066"/>
              </a:solidFill>
              <a:prstDash val="solid"/>
              <a:round/>
              <a:headEnd type="oval" w="med" len="med"/>
              <a:tailEnd type="oval" w="med" len="med"/>
            </a:ln>
          </p:spPr>
        </p:sp>
        <p:sp>
          <p:nvSpPr>
            <p:cNvPr id="31802" name="Line 59"/>
            <p:cNvSpPr/>
            <p:nvPr/>
          </p:nvSpPr>
          <p:spPr>
            <a:xfrm flipV="1">
              <a:off x="3456" y="1536"/>
              <a:ext cx="0" cy="192"/>
            </a:xfrm>
            <a:prstGeom prst="line">
              <a:avLst/>
            </a:prstGeom>
            <a:ln w="12700" cap="flat" cmpd="sng">
              <a:solidFill>
                <a:srgbClr val="FF0066"/>
              </a:solidFill>
              <a:prstDash val="solid"/>
              <a:round/>
              <a:headEnd type="oval" w="med" len="med"/>
              <a:tailEnd type="oval" w="med" len="med"/>
            </a:ln>
          </p:spPr>
        </p:sp>
        <p:sp>
          <p:nvSpPr>
            <p:cNvPr id="31803" name="Line 60"/>
            <p:cNvSpPr/>
            <p:nvPr/>
          </p:nvSpPr>
          <p:spPr>
            <a:xfrm flipV="1">
              <a:off x="3600" y="1536"/>
              <a:ext cx="0" cy="192"/>
            </a:xfrm>
            <a:prstGeom prst="line">
              <a:avLst/>
            </a:prstGeom>
            <a:ln w="12700" cap="flat" cmpd="sng">
              <a:solidFill>
                <a:srgbClr val="FF0066"/>
              </a:solidFill>
              <a:prstDash val="solid"/>
              <a:round/>
              <a:headEnd type="oval" w="med" len="med"/>
              <a:tailEnd type="oval" w="med" len="med"/>
            </a:ln>
          </p:spPr>
        </p:sp>
        <p:sp>
          <p:nvSpPr>
            <p:cNvPr id="31804" name="Text Box 61"/>
            <p:cNvSpPr txBox="1"/>
            <p:nvPr/>
          </p:nvSpPr>
          <p:spPr>
            <a:xfrm>
              <a:off x="3360" y="1152"/>
              <a:ext cx="432"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x[k]</a:t>
              </a:r>
              <a:endParaRPr lang="en-US" altLang="zh-CN" sz="2000" b="1" i="1" dirty="0">
                <a:solidFill>
                  <a:schemeClr val="tx1"/>
                </a:solidFill>
                <a:latin typeface="Comic Sans MS" panose="030F0702030302020204" pitchFamily="66" charset="0"/>
                <a:ea typeface="楷体_GB2312" pitchFamily="49" charset="-122"/>
              </a:endParaRPr>
            </a:p>
          </p:txBody>
        </p:sp>
      </p:grpSp>
      <p:grpSp>
        <p:nvGrpSpPr>
          <p:cNvPr id="31805" name="Group 62"/>
          <p:cNvGrpSpPr/>
          <p:nvPr/>
        </p:nvGrpSpPr>
        <p:grpSpPr>
          <a:xfrm>
            <a:off x="6400800" y="2819400"/>
            <a:ext cx="1143000" cy="990600"/>
            <a:chOff x="3504" y="1920"/>
            <a:chExt cx="720" cy="624"/>
          </a:xfrm>
        </p:grpSpPr>
        <p:sp>
          <p:nvSpPr>
            <p:cNvPr id="31806" name="Line 63"/>
            <p:cNvSpPr/>
            <p:nvPr/>
          </p:nvSpPr>
          <p:spPr>
            <a:xfrm>
              <a:off x="3504" y="2496"/>
              <a:ext cx="624" cy="0"/>
            </a:xfrm>
            <a:prstGeom prst="line">
              <a:avLst/>
            </a:prstGeom>
            <a:ln w="9525" cap="flat" cmpd="sng">
              <a:solidFill>
                <a:schemeClr val="tx1"/>
              </a:solidFill>
              <a:prstDash val="solid"/>
              <a:round/>
              <a:headEnd type="none" w="med" len="med"/>
              <a:tailEnd type="triangle" w="med" len="med"/>
            </a:ln>
          </p:spPr>
        </p:sp>
        <p:sp>
          <p:nvSpPr>
            <p:cNvPr id="31807" name="Line 64"/>
            <p:cNvSpPr/>
            <p:nvPr/>
          </p:nvSpPr>
          <p:spPr>
            <a:xfrm flipV="1">
              <a:off x="3600" y="2016"/>
              <a:ext cx="0" cy="528"/>
            </a:xfrm>
            <a:prstGeom prst="line">
              <a:avLst/>
            </a:prstGeom>
            <a:ln w="9525" cap="flat" cmpd="sng">
              <a:solidFill>
                <a:schemeClr val="tx1"/>
              </a:solidFill>
              <a:prstDash val="solid"/>
              <a:round/>
              <a:headEnd type="none" w="med" len="med"/>
              <a:tailEnd type="triangle" w="med" len="med"/>
            </a:ln>
          </p:spPr>
        </p:sp>
        <p:sp>
          <p:nvSpPr>
            <p:cNvPr id="31808" name="Line 65"/>
            <p:cNvSpPr/>
            <p:nvPr/>
          </p:nvSpPr>
          <p:spPr>
            <a:xfrm flipV="1">
              <a:off x="3600" y="2304"/>
              <a:ext cx="0" cy="192"/>
            </a:xfrm>
            <a:prstGeom prst="line">
              <a:avLst/>
            </a:prstGeom>
            <a:ln w="12700" cap="flat" cmpd="sng">
              <a:solidFill>
                <a:srgbClr val="FF0066"/>
              </a:solidFill>
              <a:prstDash val="solid"/>
              <a:round/>
              <a:headEnd type="oval" w="med" len="med"/>
              <a:tailEnd type="oval" w="med" len="med"/>
            </a:ln>
          </p:spPr>
        </p:sp>
        <p:sp>
          <p:nvSpPr>
            <p:cNvPr id="31809" name="Line 66"/>
            <p:cNvSpPr/>
            <p:nvPr/>
          </p:nvSpPr>
          <p:spPr>
            <a:xfrm flipV="1">
              <a:off x="3888" y="2304"/>
              <a:ext cx="0" cy="192"/>
            </a:xfrm>
            <a:prstGeom prst="line">
              <a:avLst/>
            </a:prstGeom>
            <a:ln w="12700" cap="flat" cmpd="sng">
              <a:solidFill>
                <a:srgbClr val="FF0066"/>
              </a:solidFill>
              <a:prstDash val="solid"/>
              <a:round/>
              <a:headEnd type="oval" w="med" len="med"/>
              <a:tailEnd type="oval" w="med" len="med"/>
            </a:ln>
          </p:spPr>
        </p:sp>
        <p:sp>
          <p:nvSpPr>
            <p:cNvPr id="31810" name="Line 67"/>
            <p:cNvSpPr/>
            <p:nvPr/>
          </p:nvSpPr>
          <p:spPr>
            <a:xfrm flipV="1">
              <a:off x="3744" y="2304"/>
              <a:ext cx="0" cy="192"/>
            </a:xfrm>
            <a:prstGeom prst="line">
              <a:avLst/>
            </a:prstGeom>
            <a:ln w="12700" cap="flat" cmpd="sng">
              <a:solidFill>
                <a:srgbClr val="FF0066"/>
              </a:solidFill>
              <a:prstDash val="solid"/>
              <a:round/>
              <a:headEnd type="oval" w="med" len="med"/>
              <a:tailEnd type="oval" w="med" len="med"/>
            </a:ln>
          </p:spPr>
        </p:sp>
        <p:sp>
          <p:nvSpPr>
            <p:cNvPr id="31811" name="Text Box 68"/>
            <p:cNvSpPr txBox="1"/>
            <p:nvPr/>
          </p:nvSpPr>
          <p:spPr>
            <a:xfrm>
              <a:off x="3648" y="1920"/>
              <a:ext cx="576"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h[2-k]</a:t>
              </a:r>
              <a:endParaRPr lang="en-US" altLang="zh-CN" sz="2000" b="1" i="1" dirty="0">
                <a:solidFill>
                  <a:schemeClr val="tx1"/>
                </a:solidFill>
                <a:latin typeface="Comic Sans MS" panose="030F0702030302020204" pitchFamily="66" charset="0"/>
                <a:ea typeface="楷体_GB2312" pitchFamily="49" charset="-122"/>
              </a:endParaRPr>
            </a:p>
          </p:txBody>
        </p:sp>
      </p:grpSp>
      <p:grpSp>
        <p:nvGrpSpPr>
          <p:cNvPr id="31812" name="Group 69"/>
          <p:cNvGrpSpPr/>
          <p:nvPr/>
        </p:nvGrpSpPr>
        <p:grpSpPr>
          <a:xfrm>
            <a:off x="6400800" y="3962400"/>
            <a:ext cx="990600" cy="1676400"/>
            <a:chOff x="3504" y="2736"/>
            <a:chExt cx="624" cy="1056"/>
          </a:xfrm>
        </p:grpSpPr>
        <p:sp>
          <p:nvSpPr>
            <p:cNvPr id="31813" name="Line 70"/>
            <p:cNvSpPr/>
            <p:nvPr/>
          </p:nvSpPr>
          <p:spPr>
            <a:xfrm>
              <a:off x="3504" y="3744"/>
              <a:ext cx="576" cy="0"/>
            </a:xfrm>
            <a:prstGeom prst="line">
              <a:avLst/>
            </a:prstGeom>
            <a:ln w="9525" cap="flat" cmpd="sng">
              <a:solidFill>
                <a:schemeClr val="tx1"/>
              </a:solidFill>
              <a:prstDash val="solid"/>
              <a:round/>
              <a:headEnd type="none" w="med" len="med"/>
              <a:tailEnd type="triangle" w="med" len="med"/>
            </a:ln>
          </p:spPr>
        </p:sp>
        <p:sp>
          <p:nvSpPr>
            <p:cNvPr id="31814" name="Line 71"/>
            <p:cNvSpPr/>
            <p:nvPr/>
          </p:nvSpPr>
          <p:spPr>
            <a:xfrm flipV="1">
              <a:off x="3600" y="2880"/>
              <a:ext cx="0" cy="912"/>
            </a:xfrm>
            <a:prstGeom prst="line">
              <a:avLst/>
            </a:prstGeom>
            <a:ln w="9525" cap="flat" cmpd="sng">
              <a:solidFill>
                <a:schemeClr val="tx1"/>
              </a:solidFill>
              <a:prstDash val="solid"/>
              <a:round/>
              <a:headEnd type="none" w="med" len="med"/>
              <a:tailEnd type="triangle" w="med" len="med"/>
            </a:ln>
          </p:spPr>
        </p:sp>
        <p:sp>
          <p:nvSpPr>
            <p:cNvPr id="31815" name="Line 72"/>
            <p:cNvSpPr/>
            <p:nvPr/>
          </p:nvSpPr>
          <p:spPr>
            <a:xfrm flipV="1">
              <a:off x="3600" y="3552"/>
              <a:ext cx="0" cy="192"/>
            </a:xfrm>
            <a:prstGeom prst="line">
              <a:avLst/>
            </a:prstGeom>
            <a:ln w="12700" cap="flat" cmpd="sng">
              <a:solidFill>
                <a:schemeClr val="tx1"/>
              </a:solidFill>
              <a:prstDash val="solid"/>
              <a:round/>
              <a:headEnd type="oval" w="med" len="med"/>
              <a:tailEnd type="oval" w="med" len="med"/>
            </a:ln>
          </p:spPr>
        </p:sp>
        <p:sp>
          <p:nvSpPr>
            <p:cNvPr id="31816" name="Text Box 73"/>
            <p:cNvSpPr txBox="1"/>
            <p:nvPr/>
          </p:nvSpPr>
          <p:spPr>
            <a:xfrm>
              <a:off x="3696" y="2736"/>
              <a:ext cx="432"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y[2]</a:t>
              </a:r>
              <a:endParaRPr lang="en-US" altLang="zh-CN" sz="2000" b="1" i="1" dirty="0">
                <a:solidFill>
                  <a:schemeClr val="tx1"/>
                </a:solidFill>
                <a:latin typeface="Comic Sans MS" panose="030F0702030302020204" pitchFamily="66" charset="0"/>
                <a:ea typeface="楷体_GB2312" pitchFamily="49" charset="-122"/>
              </a:endParaRPr>
            </a:p>
          </p:txBody>
        </p:sp>
        <p:sp>
          <p:nvSpPr>
            <p:cNvPr id="31817" name="Line 74"/>
            <p:cNvSpPr/>
            <p:nvPr/>
          </p:nvSpPr>
          <p:spPr>
            <a:xfrm flipV="1">
              <a:off x="3744" y="3312"/>
              <a:ext cx="0" cy="432"/>
            </a:xfrm>
            <a:prstGeom prst="line">
              <a:avLst/>
            </a:prstGeom>
            <a:ln w="12700" cap="flat" cmpd="sng">
              <a:solidFill>
                <a:schemeClr val="tx1"/>
              </a:solidFill>
              <a:prstDash val="solid"/>
              <a:round/>
              <a:headEnd type="oval" w="med" len="med"/>
              <a:tailEnd type="oval" w="med" len="med"/>
            </a:ln>
          </p:spPr>
        </p:sp>
        <p:sp>
          <p:nvSpPr>
            <p:cNvPr id="31818" name="Line 75"/>
            <p:cNvSpPr/>
            <p:nvPr/>
          </p:nvSpPr>
          <p:spPr>
            <a:xfrm flipV="1">
              <a:off x="3888" y="3024"/>
              <a:ext cx="0" cy="720"/>
            </a:xfrm>
            <a:prstGeom prst="line">
              <a:avLst/>
            </a:prstGeom>
            <a:ln w="12700" cap="flat" cmpd="sng">
              <a:solidFill>
                <a:srgbClr val="FF0066"/>
              </a:solidFill>
              <a:prstDash val="solid"/>
              <a:round/>
              <a:headEnd type="oval" w="med" len="med"/>
              <a:tailEnd type="oval" w="med" len="med"/>
            </a:ln>
          </p:spPr>
        </p:sp>
      </p:grpSp>
      <p:grpSp>
        <p:nvGrpSpPr>
          <p:cNvPr id="31819" name="Group 76"/>
          <p:cNvGrpSpPr/>
          <p:nvPr/>
        </p:nvGrpSpPr>
        <p:grpSpPr>
          <a:xfrm>
            <a:off x="7543800" y="1676400"/>
            <a:ext cx="990600" cy="990600"/>
            <a:chOff x="4320" y="1152"/>
            <a:chExt cx="624" cy="624"/>
          </a:xfrm>
        </p:grpSpPr>
        <p:sp>
          <p:nvSpPr>
            <p:cNvPr id="31820" name="Line 77"/>
            <p:cNvSpPr/>
            <p:nvPr/>
          </p:nvSpPr>
          <p:spPr>
            <a:xfrm>
              <a:off x="4320" y="1728"/>
              <a:ext cx="624" cy="0"/>
            </a:xfrm>
            <a:prstGeom prst="line">
              <a:avLst/>
            </a:prstGeom>
            <a:ln w="9525" cap="flat" cmpd="sng">
              <a:solidFill>
                <a:schemeClr val="tx1"/>
              </a:solidFill>
              <a:prstDash val="solid"/>
              <a:round/>
              <a:headEnd type="none" w="med" len="med"/>
              <a:tailEnd type="triangle" w="med" len="med"/>
            </a:ln>
          </p:spPr>
        </p:sp>
        <p:sp>
          <p:nvSpPr>
            <p:cNvPr id="31821" name="Line 78"/>
            <p:cNvSpPr/>
            <p:nvPr/>
          </p:nvSpPr>
          <p:spPr>
            <a:xfrm flipV="1">
              <a:off x="4416" y="1248"/>
              <a:ext cx="0" cy="528"/>
            </a:xfrm>
            <a:prstGeom prst="line">
              <a:avLst/>
            </a:prstGeom>
            <a:ln w="9525" cap="flat" cmpd="sng">
              <a:solidFill>
                <a:schemeClr val="tx1"/>
              </a:solidFill>
              <a:prstDash val="solid"/>
              <a:round/>
              <a:headEnd type="none" w="med" len="med"/>
              <a:tailEnd type="triangle" w="med" len="med"/>
            </a:ln>
          </p:spPr>
        </p:sp>
        <p:sp>
          <p:nvSpPr>
            <p:cNvPr id="31822" name="Line 79"/>
            <p:cNvSpPr/>
            <p:nvPr/>
          </p:nvSpPr>
          <p:spPr>
            <a:xfrm flipV="1">
              <a:off x="4416" y="1536"/>
              <a:ext cx="0" cy="192"/>
            </a:xfrm>
            <a:prstGeom prst="line">
              <a:avLst/>
            </a:prstGeom>
            <a:ln w="12700" cap="flat" cmpd="sng">
              <a:solidFill>
                <a:schemeClr val="tx1"/>
              </a:solidFill>
              <a:prstDash val="solid"/>
              <a:round/>
              <a:headEnd type="oval" w="med" len="med"/>
              <a:tailEnd type="oval" w="med" len="med"/>
            </a:ln>
          </p:spPr>
        </p:sp>
        <p:sp>
          <p:nvSpPr>
            <p:cNvPr id="31823" name="Line 80"/>
            <p:cNvSpPr/>
            <p:nvPr/>
          </p:nvSpPr>
          <p:spPr>
            <a:xfrm flipV="1">
              <a:off x="4560" y="1536"/>
              <a:ext cx="0" cy="192"/>
            </a:xfrm>
            <a:prstGeom prst="line">
              <a:avLst/>
            </a:prstGeom>
            <a:ln w="12700" cap="flat" cmpd="sng">
              <a:solidFill>
                <a:srgbClr val="FF0066"/>
              </a:solidFill>
              <a:prstDash val="solid"/>
              <a:round/>
              <a:headEnd type="oval" w="med" len="med"/>
              <a:tailEnd type="oval" w="med" len="med"/>
            </a:ln>
          </p:spPr>
        </p:sp>
        <p:sp>
          <p:nvSpPr>
            <p:cNvPr id="31824" name="Line 81"/>
            <p:cNvSpPr/>
            <p:nvPr/>
          </p:nvSpPr>
          <p:spPr>
            <a:xfrm flipV="1">
              <a:off x="4704" y="1536"/>
              <a:ext cx="0" cy="192"/>
            </a:xfrm>
            <a:prstGeom prst="line">
              <a:avLst/>
            </a:prstGeom>
            <a:ln w="12700" cap="flat" cmpd="sng">
              <a:solidFill>
                <a:srgbClr val="FF0066"/>
              </a:solidFill>
              <a:prstDash val="solid"/>
              <a:round/>
              <a:headEnd type="oval" w="med" len="med"/>
              <a:tailEnd type="oval" w="med" len="med"/>
            </a:ln>
          </p:spPr>
        </p:sp>
        <p:sp>
          <p:nvSpPr>
            <p:cNvPr id="31825" name="Text Box 82"/>
            <p:cNvSpPr txBox="1"/>
            <p:nvPr/>
          </p:nvSpPr>
          <p:spPr>
            <a:xfrm>
              <a:off x="4464" y="1152"/>
              <a:ext cx="432"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x[k]</a:t>
              </a:r>
              <a:endParaRPr lang="en-US" altLang="zh-CN" sz="2000" b="1" i="1" dirty="0">
                <a:solidFill>
                  <a:schemeClr val="tx1"/>
                </a:solidFill>
                <a:latin typeface="Comic Sans MS" panose="030F0702030302020204" pitchFamily="66" charset="0"/>
                <a:ea typeface="楷体_GB2312" pitchFamily="49" charset="-122"/>
              </a:endParaRPr>
            </a:p>
          </p:txBody>
        </p:sp>
      </p:grpSp>
      <p:grpSp>
        <p:nvGrpSpPr>
          <p:cNvPr id="31826" name="Group 83"/>
          <p:cNvGrpSpPr/>
          <p:nvPr/>
        </p:nvGrpSpPr>
        <p:grpSpPr>
          <a:xfrm>
            <a:off x="7543800" y="2819400"/>
            <a:ext cx="1143000" cy="990600"/>
            <a:chOff x="4320" y="1920"/>
            <a:chExt cx="720" cy="624"/>
          </a:xfrm>
        </p:grpSpPr>
        <p:sp>
          <p:nvSpPr>
            <p:cNvPr id="31827" name="Line 84"/>
            <p:cNvSpPr/>
            <p:nvPr/>
          </p:nvSpPr>
          <p:spPr>
            <a:xfrm>
              <a:off x="4320" y="2496"/>
              <a:ext cx="624" cy="0"/>
            </a:xfrm>
            <a:prstGeom prst="line">
              <a:avLst/>
            </a:prstGeom>
            <a:ln w="9525" cap="flat" cmpd="sng">
              <a:solidFill>
                <a:schemeClr val="tx1"/>
              </a:solidFill>
              <a:prstDash val="solid"/>
              <a:round/>
              <a:headEnd type="none" w="med" len="med"/>
              <a:tailEnd type="triangle" w="med" len="med"/>
            </a:ln>
          </p:spPr>
        </p:sp>
        <p:sp>
          <p:nvSpPr>
            <p:cNvPr id="31828" name="Line 85"/>
            <p:cNvSpPr/>
            <p:nvPr/>
          </p:nvSpPr>
          <p:spPr>
            <a:xfrm flipV="1">
              <a:off x="4416" y="2016"/>
              <a:ext cx="0" cy="528"/>
            </a:xfrm>
            <a:prstGeom prst="line">
              <a:avLst/>
            </a:prstGeom>
            <a:ln w="9525" cap="flat" cmpd="sng">
              <a:solidFill>
                <a:schemeClr val="tx1"/>
              </a:solidFill>
              <a:prstDash val="solid"/>
              <a:round/>
              <a:headEnd type="none" w="med" len="med"/>
              <a:tailEnd type="triangle" w="med" len="med"/>
            </a:ln>
          </p:spPr>
        </p:sp>
        <p:sp>
          <p:nvSpPr>
            <p:cNvPr id="31829" name="Line 86"/>
            <p:cNvSpPr/>
            <p:nvPr/>
          </p:nvSpPr>
          <p:spPr>
            <a:xfrm flipV="1">
              <a:off x="4848" y="2304"/>
              <a:ext cx="0" cy="192"/>
            </a:xfrm>
            <a:prstGeom prst="line">
              <a:avLst/>
            </a:prstGeom>
            <a:ln w="12700" cap="flat" cmpd="sng">
              <a:solidFill>
                <a:schemeClr val="tx1"/>
              </a:solidFill>
              <a:prstDash val="solid"/>
              <a:round/>
              <a:headEnd type="oval" w="med" len="med"/>
              <a:tailEnd type="oval" w="med" len="med"/>
            </a:ln>
          </p:spPr>
        </p:sp>
        <p:sp>
          <p:nvSpPr>
            <p:cNvPr id="31830" name="Line 87"/>
            <p:cNvSpPr/>
            <p:nvPr/>
          </p:nvSpPr>
          <p:spPr>
            <a:xfrm flipV="1">
              <a:off x="4704" y="2304"/>
              <a:ext cx="0" cy="192"/>
            </a:xfrm>
            <a:prstGeom prst="line">
              <a:avLst/>
            </a:prstGeom>
            <a:ln w="12700" cap="flat" cmpd="sng">
              <a:solidFill>
                <a:srgbClr val="FF0066"/>
              </a:solidFill>
              <a:prstDash val="solid"/>
              <a:round/>
              <a:headEnd type="oval" w="med" len="med"/>
              <a:tailEnd type="oval" w="med" len="med"/>
            </a:ln>
          </p:spPr>
        </p:sp>
        <p:sp>
          <p:nvSpPr>
            <p:cNvPr id="31831" name="Line 88"/>
            <p:cNvSpPr/>
            <p:nvPr/>
          </p:nvSpPr>
          <p:spPr>
            <a:xfrm flipV="1">
              <a:off x="4560" y="2304"/>
              <a:ext cx="0" cy="192"/>
            </a:xfrm>
            <a:prstGeom prst="line">
              <a:avLst/>
            </a:prstGeom>
            <a:ln w="12700" cap="flat" cmpd="sng">
              <a:solidFill>
                <a:srgbClr val="FF0066"/>
              </a:solidFill>
              <a:prstDash val="solid"/>
              <a:round/>
              <a:headEnd type="oval" w="med" len="med"/>
              <a:tailEnd type="oval" w="med" len="med"/>
            </a:ln>
          </p:spPr>
        </p:sp>
        <p:sp>
          <p:nvSpPr>
            <p:cNvPr id="31832" name="Text Box 89"/>
            <p:cNvSpPr txBox="1"/>
            <p:nvPr/>
          </p:nvSpPr>
          <p:spPr>
            <a:xfrm>
              <a:off x="4464" y="1920"/>
              <a:ext cx="576"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h[3-k]</a:t>
              </a:r>
              <a:endParaRPr lang="en-US" altLang="zh-CN" sz="2000" b="1" i="1" dirty="0">
                <a:solidFill>
                  <a:schemeClr val="tx1"/>
                </a:solidFill>
                <a:latin typeface="Comic Sans MS" panose="030F0702030302020204" pitchFamily="66" charset="0"/>
                <a:ea typeface="楷体_GB2312" pitchFamily="49" charset="-122"/>
              </a:endParaRPr>
            </a:p>
          </p:txBody>
        </p:sp>
      </p:grpSp>
      <p:grpSp>
        <p:nvGrpSpPr>
          <p:cNvPr id="31833" name="Group 90"/>
          <p:cNvGrpSpPr/>
          <p:nvPr/>
        </p:nvGrpSpPr>
        <p:grpSpPr>
          <a:xfrm>
            <a:off x="7467600" y="3962400"/>
            <a:ext cx="1219200" cy="1676400"/>
            <a:chOff x="4272" y="2736"/>
            <a:chExt cx="768" cy="1056"/>
          </a:xfrm>
        </p:grpSpPr>
        <p:sp>
          <p:nvSpPr>
            <p:cNvPr id="31834" name="Line 91"/>
            <p:cNvSpPr/>
            <p:nvPr/>
          </p:nvSpPr>
          <p:spPr>
            <a:xfrm>
              <a:off x="4272" y="3744"/>
              <a:ext cx="768" cy="0"/>
            </a:xfrm>
            <a:prstGeom prst="line">
              <a:avLst/>
            </a:prstGeom>
            <a:ln w="9525" cap="flat" cmpd="sng">
              <a:solidFill>
                <a:schemeClr val="tx1"/>
              </a:solidFill>
              <a:prstDash val="solid"/>
              <a:round/>
              <a:headEnd type="none" w="med" len="med"/>
              <a:tailEnd type="triangle" w="med" len="med"/>
            </a:ln>
          </p:spPr>
        </p:sp>
        <p:sp>
          <p:nvSpPr>
            <p:cNvPr id="31835" name="Line 92"/>
            <p:cNvSpPr/>
            <p:nvPr/>
          </p:nvSpPr>
          <p:spPr>
            <a:xfrm flipV="1">
              <a:off x="4416" y="2880"/>
              <a:ext cx="0" cy="912"/>
            </a:xfrm>
            <a:prstGeom prst="line">
              <a:avLst/>
            </a:prstGeom>
            <a:ln w="9525" cap="flat" cmpd="sng">
              <a:solidFill>
                <a:schemeClr val="tx1"/>
              </a:solidFill>
              <a:prstDash val="solid"/>
              <a:round/>
              <a:headEnd type="none" w="med" len="med"/>
              <a:tailEnd type="triangle" w="med" len="med"/>
            </a:ln>
          </p:spPr>
        </p:sp>
        <p:sp>
          <p:nvSpPr>
            <p:cNvPr id="31836" name="Line 93"/>
            <p:cNvSpPr/>
            <p:nvPr/>
          </p:nvSpPr>
          <p:spPr>
            <a:xfrm flipV="1">
              <a:off x="4416" y="3552"/>
              <a:ext cx="0" cy="192"/>
            </a:xfrm>
            <a:prstGeom prst="line">
              <a:avLst/>
            </a:prstGeom>
            <a:ln w="12700" cap="flat" cmpd="sng">
              <a:solidFill>
                <a:schemeClr val="tx1"/>
              </a:solidFill>
              <a:prstDash val="solid"/>
              <a:round/>
              <a:headEnd type="oval" w="med" len="med"/>
              <a:tailEnd type="oval" w="med" len="med"/>
            </a:ln>
          </p:spPr>
        </p:sp>
        <p:sp>
          <p:nvSpPr>
            <p:cNvPr id="31837" name="Text Box 94"/>
            <p:cNvSpPr txBox="1"/>
            <p:nvPr/>
          </p:nvSpPr>
          <p:spPr>
            <a:xfrm>
              <a:off x="4512" y="2736"/>
              <a:ext cx="432"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y[3]</a:t>
              </a:r>
              <a:endParaRPr lang="en-US" altLang="zh-CN" sz="2000" b="1" i="1" dirty="0">
                <a:solidFill>
                  <a:schemeClr val="tx1"/>
                </a:solidFill>
                <a:latin typeface="Comic Sans MS" panose="030F0702030302020204" pitchFamily="66" charset="0"/>
                <a:ea typeface="楷体_GB2312" pitchFamily="49" charset="-122"/>
              </a:endParaRPr>
            </a:p>
          </p:txBody>
        </p:sp>
        <p:sp>
          <p:nvSpPr>
            <p:cNvPr id="31838" name="Line 95"/>
            <p:cNvSpPr/>
            <p:nvPr/>
          </p:nvSpPr>
          <p:spPr>
            <a:xfrm flipV="1">
              <a:off x="4560" y="3312"/>
              <a:ext cx="0" cy="432"/>
            </a:xfrm>
            <a:prstGeom prst="line">
              <a:avLst/>
            </a:prstGeom>
            <a:ln w="12700" cap="flat" cmpd="sng">
              <a:solidFill>
                <a:schemeClr val="tx1"/>
              </a:solidFill>
              <a:prstDash val="solid"/>
              <a:round/>
              <a:headEnd type="oval" w="med" len="med"/>
              <a:tailEnd type="oval" w="med" len="med"/>
            </a:ln>
          </p:spPr>
        </p:sp>
        <p:sp>
          <p:nvSpPr>
            <p:cNvPr id="31839" name="Line 96"/>
            <p:cNvSpPr/>
            <p:nvPr/>
          </p:nvSpPr>
          <p:spPr>
            <a:xfrm flipV="1">
              <a:off x="4704" y="3024"/>
              <a:ext cx="0" cy="720"/>
            </a:xfrm>
            <a:prstGeom prst="line">
              <a:avLst/>
            </a:prstGeom>
            <a:ln w="12700" cap="flat" cmpd="sng">
              <a:solidFill>
                <a:schemeClr val="tx1"/>
              </a:solidFill>
              <a:prstDash val="solid"/>
              <a:round/>
              <a:headEnd type="oval" w="med" len="med"/>
              <a:tailEnd type="oval" w="med" len="med"/>
            </a:ln>
          </p:spPr>
        </p:sp>
        <p:sp>
          <p:nvSpPr>
            <p:cNvPr id="31840" name="Line 97"/>
            <p:cNvSpPr/>
            <p:nvPr/>
          </p:nvSpPr>
          <p:spPr>
            <a:xfrm flipV="1">
              <a:off x="4848" y="3312"/>
              <a:ext cx="0" cy="432"/>
            </a:xfrm>
            <a:prstGeom prst="line">
              <a:avLst/>
            </a:prstGeom>
            <a:ln w="12700" cap="flat" cmpd="sng">
              <a:solidFill>
                <a:srgbClr val="FF0066"/>
              </a:solidFill>
              <a:prstDash val="solid"/>
              <a:round/>
              <a:headEnd type="oval" w="med" len="med"/>
              <a:tailEnd type="oval" w="med" len="med"/>
            </a:ln>
          </p:spPr>
        </p:sp>
      </p:grpSp>
      <p:grpSp>
        <p:nvGrpSpPr>
          <p:cNvPr id="31841" name="Group 98"/>
          <p:cNvGrpSpPr/>
          <p:nvPr/>
        </p:nvGrpSpPr>
        <p:grpSpPr>
          <a:xfrm>
            <a:off x="8686800" y="1676400"/>
            <a:ext cx="990600" cy="990600"/>
            <a:chOff x="4512" y="1152"/>
            <a:chExt cx="624" cy="624"/>
          </a:xfrm>
        </p:grpSpPr>
        <p:sp>
          <p:nvSpPr>
            <p:cNvPr id="31842" name="Line 99"/>
            <p:cNvSpPr/>
            <p:nvPr/>
          </p:nvSpPr>
          <p:spPr>
            <a:xfrm>
              <a:off x="4512" y="1728"/>
              <a:ext cx="624" cy="0"/>
            </a:xfrm>
            <a:prstGeom prst="line">
              <a:avLst/>
            </a:prstGeom>
            <a:ln w="9525" cap="flat" cmpd="sng">
              <a:solidFill>
                <a:schemeClr val="tx1"/>
              </a:solidFill>
              <a:prstDash val="solid"/>
              <a:round/>
              <a:headEnd type="none" w="med" len="med"/>
              <a:tailEnd type="triangle" w="med" len="med"/>
            </a:ln>
          </p:spPr>
        </p:sp>
        <p:sp>
          <p:nvSpPr>
            <p:cNvPr id="31843" name="Line 100"/>
            <p:cNvSpPr/>
            <p:nvPr/>
          </p:nvSpPr>
          <p:spPr>
            <a:xfrm flipV="1">
              <a:off x="4608" y="1248"/>
              <a:ext cx="0" cy="528"/>
            </a:xfrm>
            <a:prstGeom prst="line">
              <a:avLst/>
            </a:prstGeom>
            <a:ln w="9525" cap="flat" cmpd="sng">
              <a:solidFill>
                <a:schemeClr val="tx1"/>
              </a:solidFill>
              <a:prstDash val="solid"/>
              <a:round/>
              <a:headEnd type="none" w="med" len="med"/>
              <a:tailEnd type="triangle" w="med" len="med"/>
            </a:ln>
          </p:spPr>
        </p:sp>
        <p:sp>
          <p:nvSpPr>
            <p:cNvPr id="31844" name="Line 101"/>
            <p:cNvSpPr/>
            <p:nvPr/>
          </p:nvSpPr>
          <p:spPr>
            <a:xfrm flipV="1">
              <a:off x="4608" y="1536"/>
              <a:ext cx="0" cy="192"/>
            </a:xfrm>
            <a:prstGeom prst="line">
              <a:avLst/>
            </a:prstGeom>
            <a:ln w="12700" cap="flat" cmpd="sng">
              <a:solidFill>
                <a:schemeClr val="tx1"/>
              </a:solidFill>
              <a:prstDash val="solid"/>
              <a:round/>
              <a:headEnd type="oval" w="med" len="med"/>
              <a:tailEnd type="oval" w="med" len="med"/>
            </a:ln>
          </p:spPr>
        </p:sp>
        <p:sp>
          <p:nvSpPr>
            <p:cNvPr id="31845" name="Line 102"/>
            <p:cNvSpPr/>
            <p:nvPr/>
          </p:nvSpPr>
          <p:spPr>
            <a:xfrm flipV="1">
              <a:off x="4752" y="1536"/>
              <a:ext cx="0" cy="192"/>
            </a:xfrm>
            <a:prstGeom prst="line">
              <a:avLst/>
            </a:prstGeom>
            <a:ln w="12700" cap="flat" cmpd="sng">
              <a:solidFill>
                <a:schemeClr val="tx1"/>
              </a:solidFill>
              <a:prstDash val="solid"/>
              <a:round/>
              <a:headEnd type="oval" w="med" len="med"/>
              <a:tailEnd type="oval" w="med" len="med"/>
            </a:ln>
          </p:spPr>
        </p:sp>
        <p:sp>
          <p:nvSpPr>
            <p:cNvPr id="31846" name="Line 103"/>
            <p:cNvSpPr/>
            <p:nvPr/>
          </p:nvSpPr>
          <p:spPr>
            <a:xfrm flipV="1">
              <a:off x="4896" y="1536"/>
              <a:ext cx="0" cy="192"/>
            </a:xfrm>
            <a:prstGeom prst="line">
              <a:avLst/>
            </a:prstGeom>
            <a:ln w="12700" cap="flat" cmpd="sng">
              <a:solidFill>
                <a:srgbClr val="FF0066"/>
              </a:solidFill>
              <a:prstDash val="solid"/>
              <a:round/>
              <a:headEnd type="oval" w="med" len="med"/>
              <a:tailEnd type="oval" w="med" len="med"/>
            </a:ln>
          </p:spPr>
        </p:sp>
        <p:sp>
          <p:nvSpPr>
            <p:cNvPr id="31847" name="Text Box 104"/>
            <p:cNvSpPr txBox="1"/>
            <p:nvPr/>
          </p:nvSpPr>
          <p:spPr>
            <a:xfrm>
              <a:off x="4656" y="1152"/>
              <a:ext cx="432"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x[k]</a:t>
              </a:r>
              <a:endParaRPr lang="en-US" altLang="zh-CN" sz="2000" b="1" i="1" dirty="0">
                <a:solidFill>
                  <a:schemeClr val="tx1"/>
                </a:solidFill>
                <a:latin typeface="Comic Sans MS" panose="030F0702030302020204" pitchFamily="66" charset="0"/>
                <a:ea typeface="楷体_GB2312" pitchFamily="49" charset="-122"/>
              </a:endParaRPr>
            </a:p>
          </p:txBody>
        </p:sp>
      </p:grpSp>
      <p:grpSp>
        <p:nvGrpSpPr>
          <p:cNvPr id="31848" name="Group 105"/>
          <p:cNvGrpSpPr/>
          <p:nvPr/>
        </p:nvGrpSpPr>
        <p:grpSpPr>
          <a:xfrm>
            <a:off x="8686800" y="2819400"/>
            <a:ext cx="1371600" cy="990600"/>
            <a:chOff x="4512" y="1920"/>
            <a:chExt cx="864" cy="624"/>
          </a:xfrm>
        </p:grpSpPr>
        <p:sp>
          <p:nvSpPr>
            <p:cNvPr id="31849" name="Line 106"/>
            <p:cNvSpPr/>
            <p:nvPr/>
          </p:nvSpPr>
          <p:spPr>
            <a:xfrm>
              <a:off x="4512" y="2496"/>
              <a:ext cx="864" cy="0"/>
            </a:xfrm>
            <a:prstGeom prst="line">
              <a:avLst/>
            </a:prstGeom>
            <a:ln w="9525" cap="flat" cmpd="sng">
              <a:solidFill>
                <a:schemeClr val="tx1"/>
              </a:solidFill>
              <a:prstDash val="solid"/>
              <a:round/>
              <a:headEnd type="none" w="med" len="med"/>
              <a:tailEnd type="triangle" w="med" len="med"/>
            </a:ln>
          </p:spPr>
        </p:sp>
        <p:sp>
          <p:nvSpPr>
            <p:cNvPr id="31850" name="Line 107"/>
            <p:cNvSpPr/>
            <p:nvPr/>
          </p:nvSpPr>
          <p:spPr>
            <a:xfrm flipV="1">
              <a:off x="4608" y="2016"/>
              <a:ext cx="0" cy="528"/>
            </a:xfrm>
            <a:prstGeom prst="line">
              <a:avLst/>
            </a:prstGeom>
            <a:ln w="9525" cap="flat" cmpd="sng">
              <a:solidFill>
                <a:schemeClr val="tx1"/>
              </a:solidFill>
              <a:prstDash val="solid"/>
              <a:round/>
              <a:headEnd type="none" w="med" len="med"/>
              <a:tailEnd type="triangle" w="med" len="med"/>
            </a:ln>
          </p:spPr>
        </p:sp>
        <p:sp>
          <p:nvSpPr>
            <p:cNvPr id="31851" name="Line 108"/>
            <p:cNvSpPr/>
            <p:nvPr/>
          </p:nvSpPr>
          <p:spPr>
            <a:xfrm flipV="1">
              <a:off x="5040" y="2304"/>
              <a:ext cx="0" cy="192"/>
            </a:xfrm>
            <a:prstGeom prst="line">
              <a:avLst/>
            </a:prstGeom>
            <a:ln w="12700" cap="flat" cmpd="sng">
              <a:solidFill>
                <a:schemeClr val="tx1"/>
              </a:solidFill>
              <a:prstDash val="solid"/>
              <a:round/>
              <a:headEnd type="oval" w="med" len="med"/>
              <a:tailEnd type="oval" w="med" len="med"/>
            </a:ln>
          </p:spPr>
        </p:sp>
        <p:sp>
          <p:nvSpPr>
            <p:cNvPr id="31852" name="Line 109"/>
            <p:cNvSpPr/>
            <p:nvPr/>
          </p:nvSpPr>
          <p:spPr>
            <a:xfrm flipV="1">
              <a:off x="4896" y="2304"/>
              <a:ext cx="0" cy="192"/>
            </a:xfrm>
            <a:prstGeom prst="line">
              <a:avLst/>
            </a:prstGeom>
            <a:ln w="12700" cap="flat" cmpd="sng">
              <a:solidFill>
                <a:srgbClr val="FF0066"/>
              </a:solidFill>
              <a:prstDash val="solid"/>
              <a:round/>
              <a:headEnd type="oval" w="med" len="med"/>
              <a:tailEnd type="oval" w="med" len="med"/>
            </a:ln>
          </p:spPr>
        </p:sp>
        <p:sp>
          <p:nvSpPr>
            <p:cNvPr id="31853" name="Line 110"/>
            <p:cNvSpPr/>
            <p:nvPr/>
          </p:nvSpPr>
          <p:spPr>
            <a:xfrm flipV="1">
              <a:off x="5184" y="2304"/>
              <a:ext cx="0" cy="192"/>
            </a:xfrm>
            <a:prstGeom prst="line">
              <a:avLst/>
            </a:prstGeom>
            <a:ln w="12700" cap="flat" cmpd="sng">
              <a:solidFill>
                <a:schemeClr val="tx1"/>
              </a:solidFill>
              <a:prstDash val="solid"/>
              <a:round/>
              <a:headEnd type="oval" w="med" len="med"/>
              <a:tailEnd type="oval" w="med" len="med"/>
            </a:ln>
          </p:spPr>
        </p:sp>
        <p:sp>
          <p:nvSpPr>
            <p:cNvPr id="31854" name="Text Box 111"/>
            <p:cNvSpPr txBox="1"/>
            <p:nvPr/>
          </p:nvSpPr>
          <p:spPr>
            <a:xfrm>
              <a:off x="4656" y="1920"/>
              <a:ext cx="576"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h[4-k]</a:t>
              </a:r>
              <a:endParaRPr lang="en-US" altLang="zh-CN" sz="2000" b="1" i="1" dirty="0">
                <a:solidFill>
                  <a:schemeClr val="tx1"/>
                </a:solidFill>
                <a:latin typeface="Comic Sans MS" panose="030F0702030302020204" pitchFamily="66" charset="0"/>
                <a:ea typeface="楷体_GB2312" pitchFamily="49" charset="-122"/>
              </a:endParaRPr>
            </a:p>
          </p:txBody>
        </p:sp>
      </p:grpSp>
      <p:grpSp>
        <p:nvGrpSpPr>
          <p:cNvPr id="31855" name="Group 112"/>
          <p:cNvGrpSpPr/>
          <p:nvPr/>
        </p:nvGrpSpPr>
        <p:grpSpPr>
          <a:xfrm>
            <a:off x="8763000" y="3962400"/>
            <a:ext cx="1371600" cy="1676400"/>
            <a:chOff x="4560" y="2736"/>
            <a:chExt cx="864" cy="1056"/>
          </a:xfrm>
        </p:grpSpPr>
        <p:sp>
          <p:nvSpPr>
            <p:cNvPr id="31856" name="Line 113"/>
            <p:cNvSpPr/>
            <p:nvPr/>
          </p:nvSpPr>
          <p:spPr>
            <a:xfrm>
              <a:off x="4560" y="3744"/>
              <a:ext cx="864" cy="0"/>
            </a:xfrm>
            <a:prstGeom prst="line">
              <a:avLst/>
            </a:prstGeom>
            <a:ln w="9525" cap="flat" cmpd="sng">
              <a:solidFill>
                <a:schemeClr val="tx1"/>
              </a:solidFill>
              <a:prstDash val="solid"/>
              <a:round/>
              <a:headEnd type="none" w="med" len="med"/>
              <a:tailEnd type="triangle" w="med" len="med"/>
            </a:ln>
          </p:spPr>
        </p:sp>
        <p:sp>
          <p:nvSpPr>
            <p:cNvPr id="31857" name="Line 114"/>
            <p:cNvSpPr/>
            <p:nvPr/>
          </p:nvSpPr>
          <p:spPr>
            <a:xfrm flipV="1">
              <a:off x="4704" y="2880"/>
              <a:ext cx="0" cy="912"/>
            </a:xfrm>
            <a:prstGeom prst="line">
              <a:avLst/>
            </a:prstGeom>
            <a:ln w="9525" cap="flat" cmpd="sng">
              <a:solidFill>
                <a:schemeClr val="tx1"/>
              </a:solidFill>
              <a:prstDash val="solid"/>
              <a:round/>
              <a:headEnd type="none" w="med" len="med"/>
              <a:tailEnd type="triangle" w="med" len="med"/>
            </a:ln>
          </p:spPr>
        </p:sp>
        <p:sp>
          <p:nvSpPr>
            <p:cNvPr id="31858" name="Line 115"/>
            <p:cNvSpPr/>
            <p:nvPr/>
          </p:nvSpPr>
          <p:spPr>
            <a:xfrm flipV="1">
              <a:off x="4704" y="3552"/>
              <a:ext cx="0" cy="192"/>
            </a:xfrm>
            <a:prstGeom prst="line">
              <a:avLst/>
            </a:prstGeom>
            <a:ln w="12700" cap="flat" cmpd="sng">
              <a:solidFill>
                <a:schemeClr val="tx1"/>
              </a:solidFill>
              <a:prstDash val="solid"/>
              <a:round/>
              <a:headEnd type="oval" w="med" len="med"/>
              <a:tailEnd type="oval" w="med" len="med"/>
            </a:ln>
          </p:spPr>
        </p:sp>
        <p:sp>
          <p:nvSpPr>
            <p:cNvPr id="31859" name="Text Box 116"/>
            <p:cNvSpPr txBox="1"/>
            <p:nvPr/>
          </p:nvSpPr>
          <p:spPr>
            <a:xfrm>
              <a:off x="4800" y="2736"/>
              <a:ext cx="432" cy="250"/>
            </a:xfrm>
            <a:prstGeom prst="rect">
              <a:avLst/>
            </a:prstGeom>
            <a:noFill/>
            <a:ln w="9525">
              <a:noFill/>
            </a:ln>
          </p:spPr>
          <p:txBody>
            <a:bodyPr anchor="t">
              <a:spAutoFit/>
            </a:bodyPr>
            <a:p>
              <a:pPr>
                <a:spcBef>
                  <a:spcPct val="50000"/>
                </a:spcBef>
              </a:pPr>
              <a:r>
                <a:rPr lang="en-US" altLang="zh-CN" sz="2000" b="1" i="1" dirty="0">
                  <a:solidFill>
                    <a:schemeClr val="tx1"/>
                  </a:solidFill>
                  <a:latin typeface="Comic Sans MS" panose="030F0702030302020204" pitchFamily="66" charset="0"/>
                  <a:ea typeface="楷体_GB2312" pitchFamily="49" charset="-122"/>
                </a:rPr>
                <a:t>y[4 ]</a:t>
              </a:r>
              <a:endParaRPr lang="en-US" altLang="zh-CN" sz="2000" b="1" i="1" dirty="0">
                <a:solidFill>
                  <a:schemeClr val="tx1"/>
                </a:solidFill>
                <a:latin typeface="Comic Sans MS" panose="030F0702030302020204" pitchFamily="66" charset="0"/>
                <a:ea typeface="楷体_GB2312" pitchFamily="49" charset="-122"/>
              </a:endParaRPr>
            </a:p>
          </p:txBody>
        </p:sp>
        <p:sp>
          <p:nvSpPr>
            <p:cNvPr id="31860" name="Line 117"/>
            <p:cNvSpPr/>
            <p:nvPr/>
          </p:nvSpPr>
          <p:spPr>
            <a:xfrm flipV="1">
              <a:off x="4848" y="3312"/>
              <a:ext cx="0" cy="432"/>
            </a:xfrm>
            <a:prstGeom prst="line">
              <a:avLst/>
            </a:prstGeom>
            <a:ln w="12700" cap="flat" cmpd="sng">
              <a:solidFill>
                <a:schemeClr val="tx1"/>
              </a:solidFill>
              <a:prstDash val="solid"/>
              <a:round/>
              <a:headEnd type="oval" w="med" len="med"/>
              <a:tailEnd type="oval" w="med" len="med"/>
            </a:ln>
          </p:spPr>
        </p:sp>
        <p:sp>
          <p:nvSpPr>
            <p:cNvPr id="31861" name="Line 118"/>
            <p:cNvSpPr/>
            <p:nvPr/>
          </p:nvSpPr>
          <p:spPr>
            <a:xfrm flipV="1">
              <a:off x="4992" y="3024"/>
              <a:ext cx="0" cy="720"/>
            </a:xfrm>
            <a:prstGeom prst="line">
              <a:avLst/>
            </a:prstGeom>
            <a:ln w="12700" cap="flat" cmpd="sng">
              <a:solidFill>
                <a:schemeClr val="tx1"/>
              </a:solidFill>
              <a:prstDash val="solid"/>
              <a:round/>
              <a:headEnd type="oval" w="med" len="med"/>
              <a:tailEnd type="oval" w="med" len="med"/>
            </a:ln>
          </p:spPr>
        </p:sp>
        <p:sp>
          <p:nvSpPr>
            <p:cNvPr id="31862" name="Line 119"/>
            <p:cNvSpPr/>
            <p:nvPr/>
          </p:nvSpPr>
          <p:spPr>
            <a:xfrm flipV="1">
              <a:off x="5136" y="3312"/>
              <a:ext cx="0" cy="432"/>
            </a:xfrm>
            <a:prstGeom prst="line">
              <a:avLst/>
            </a:prstGeom>
            <a:ln w="12700" cap="flat" cmpd="sng">
              <a:solidFill>
                <a:schemeClr val="tx1"/>
              </a:solidFill>
              <a:prstDash val="solid"/>
              <a:round/>
              <a:headEnd type="oval" w="med" len="med"/>
              <a:tailEnd type="oval" w="med" len="med"/>
            </a:ln>
          </p:spPr>
        </p:sp>
        <p:sp>
          <p:nvSpPr>
            <p:cNvPr id="31863" name="Line 120"/>
            <p:cNvSpPr/>
            <p:nvPr/>
          </p:nvSpPr>
          <p:spPr>
            <a:xfrm flipV="1">
              <a:off x="5328" y="3552"/>
              <a:ext cx="0" cy="192"/>
            </a:xfrm>
            <a:prstGeom prst="line">
              <a:avLst/>
            </a:prstGeom>
            <a:ln w="12700" cap="flat" cmpd="sng">
              <a:solidFill>
                <a:srgbClr val="FF0066"/>
              </a:solidFill>
              <a:prstDash val="solid"/>
              <a:round/>
              <a:headEnd type="oval" w="med" len="med"/>
              <a:tailEnd type="oval" w="med" len="med"/>
            </a:ln>
          </p:spPr>
        </p:sp>
      </p:grpSp>
      <p:sp>
        <p:nvSpPr>
          <p:cNvPr id="31864" name="Text Box 121"/>
          <p:cNvSpPr txBox="1"/>
          <p:nvPr/>
        </p:nvSpPr>
        <p:spPr>
          <a:xfrm>
            <a:off x="1981200" y="5638800"/>
            <a:ext cx="8689975" cy="612775"/>
          </a:xfrm>
          <a:prstGeom prst="rect">
            <a:avLst/>
          </a:prstGeom>
          <a:noFill/>
          <a:ln w="9525">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黑体" panose="02010609060101010101" pitchFamily="49" charset="-122"/>
              </a:rPr>
              <a:t>y[n]=</a:t>
            </a:r>
            <a:r>
              <a:rPr lang="en-US" altLang="zh-CN" sz="3200" b="1" dirty="0">
                <a:solidFill>
                  <a:schemeClr val="tx1"/>
                </a:solidFill>
                <a:latin typeface="Times New Roman" panose="02020603050405020304" pitchFamily="18" charset="0"/>
                <a:ea typeface="宋体" panose="02010600030101010101" pitchFamily="2" charset="-122"/>
              </a:rPr>
              <a:t>δ[n]+2δ[n-1]+3δ[n-2]+2δ[n-3]+δ[n-4] </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31865" name="Text Box 122"/>
          <p:cNvSpPr txBox="1"/>
          <p:nvPr/>
        </p:nvSpPr>
        <p:spPr>
          <a:xfrm>
            <a:off x="1731963" y="471488"/>
            <a:ext cx="7620000" cy="612775"/>
          </a:xfrm>
          <a:prstGeom prst="rect">
            <a:avLst/>
          </a:prstGeom>
          <a:noFill/>
          <a:ln w="9525">
            <a:noFill/>
          </a:ln>
        </p:spPr>
        <p:txBody>
          <a:bodyPr anchor="t">
            <a:spAutoFit/>
          </a:bodyPr>
          <a:p>
            <a:pPr algn="ctr">
              <a:spcBef>
                <a:spcPct val="50000"/>
              </a:spcBef>
            </a:pPr>
            <a:r>
              <a:rPr lang="en-US" altLang="zh-CN" sz="3200" b="1" dirty="0">
                <a:solidFill>
                  <a:srgbClr val="1825D4"/>
                </a:solidFill>
                <a:latin typeface="Times New Roman" panose="02020603050405020304" pitchFamily="18" charset="0"/>
                <a:ea typeface="宋体" panose="02010600030101010101" pitchFamily="2" charset="-122"/>
              </a:rPr>
              <a:t>x[n] = h[n] = δ[n] + δ[n-1] + δ[n-2]</a:t>
            </a:r>
            <a:endParaRPr lang="en-US" altLang="zh-CN" sz="3200" b="1" dirty="0">
              <a:solidFill>
                <a:srgbClr val="1825D4"/>
              </a:solidFill>
              <a:latin typeface="Times New Roman" panose="0202060305040502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4"/>
          <p:cNvSpPr/>
          <p:nvPr/>
        </p:nvSpPr>
        <p:spPr>
          <a:xfrm>
            <a:off x="1085850" y="1246188"/>
            <a:ext cx="1982788" cy="609600"/>
          </a:xfrm>
          <a:prstGeom prst="rect">
            <a:avLst/>
          </a:prstGeom>
          <a:noFill/>
          <a:ln w="9525">
            <a:noFill/>
          </a:ln>
        </p:spPr>
        <p:txBody>
          <a:bodyPr anchor="t"/>
          <a:p>
            <a:pPr eaLnBrk="0" hangingPunct="0"/>
            <a:r>
              <a:rPr lang="en-US" altLang="zh-CN" sz="3200" b="1" dirty="0">
                <a:solidFill>
                  <a:srgbClr val="000000"/>
                </a:solidFill>
                <a:latin typeface="Times New Roman" panose="02020603050405020304" pitchFamily="18" charset="0"/>
                <a:ea typeface="楷体_GB2312" pitchFamily="49" charset="-122"/>
              </a:rPr>
              <a:t>Example</a:t>
            </a:r>
            <a:endParaRPr lang="en-US" altLang="zh-CN" sz="3200" b="1" dirty="0">
              <a:solidFill>
                <a:srgbClr val="000000"/>
              </a:solidFill>
              <a:latin typeface="Times New Roman" panose="02020603050405020304" pitchFamily="18" charset="0"/>
              <a:ea typeface="楷体_GB2312" pitchFamily="49" charset="-122"/>
            </a:endParaRPr>
          </a:p>
        </p:txBody>
      </p:sp>
      <p:graphicFrame>
        <p:nvGraphicFramePr>
          <p:cNvPr id="106501" name="Object 5"/>
          <p:cNvGraphicFramePr>
            <a:graphicFrameLocks noChangeAspect="1"/>
          </p:cNvGraphicFramePr>
          <p:nvPr/>
        </p:nvGraphicFramePr>
        <p:xfrm>
          <a:off x="3378200" y="1303338"/>
          <a:ext cx="4857750" cy="552450"/>
        </p:xfrm>
        <a:graphic>
          <a:graphicData uri="http://schemas.openxmlformats.org/presentationml/2006/ole">
            <mc:AlternateContent xmlns:mc="http://schemas.openxmlformats.org/markup-compatibility/2006">
              <mc:Choice xmlns:v="urn:schemas-microsoft-com:vml" Requires="v">
                <p:oleObj spid="_x0000_s3096" name="" r:id="rId1" imgW="1866265" imgH="215900" progId="Equation.DSMT4">
                  <p:embed/>
                </p:oleObj>
              </mc:Choice>
              <mc:Fallback>
                <p:oleObj name="" r:id="rId1" imgW="1866265" imgH="215900" progId="Equation.DSMT4">
                  <p:embed/>
                  <p:pic>
                    <p:nvPicPr>
                      <p:cNvPr id="0" name="图片 3095"/>
                      <p:cNvPicPr/>
                      <p:nvPr/>
                    </p:nvPicPr>
                    <p:blipFill>
                      <a:blip r:embed="rId2"/>
                      <a:stretch>
                        <a:fillRect/>
                      </a:stretch>
                    </p:blipFill>
                    <p:spPr>
                      <a:xfrm>
                        <a:off x="3378200" y="1303338"/>
                        <a:ext cx="4857750" cy="552450"/>
                      </a:xfrm>
                      <a:prstGeom prst="rect">
                        <a:avLst/>
                      </a:prstGeom>
                      <a:noFill/>
                      <a:ln w="38100">
                        <a:noFill/>
                        <a:miter/>
                      </a:ln>
                    </p:spPr>
                  </p:pic>
                </p:oleObj>
              </mc:Fallback>
            </mc:AlternateContent>
          </a:graphicData>
        </a:graphic>
      </p:graphicFrame>
      <p:graphicFrame>
        <p:nvGraphicFramePr>
          <p:cNvPr id="106502" name="Object 6"/>
          <p:cNvGraphicFramePr>
            <a:graphicFrameLocks noChangeAspect="1"/>
          </p:cNvGraphicFramePr>
          <p:nvPr/>
        </p:nvGraphicFramePr>
        <p:xfrm>
          <a:off x="3505200" y="3486150"/>
          <a:ext cx="4900613" cy="585788"/>
        </p:xfrm>
        <a:graphic>
          <a:graphicData uri="http://schemas.openxmlformats.org/presentationml/2006/ole">
            <mc:AlternateContent xmlns:mc="http://schemas.openxmlformats.org/markup-compatibility/2006">
              <mc:Choice xmlns:v="urn:schemas-microsoft-com:vml" Requires="v">
                <p:oleObj spid="_x0000_s3095" name="" r:id="rId3" imgW="1879600" imgH="228600" progId="Equation.DSMT4">
                  <p:embed/>
                </p:oleObj>
              </mc:Choice>
              <mc:Fallback>
                <p:oleObj name="" r:id="rId3" imgW="1879600" imgH="228600" progId="Equation.DSMT4">
                  <p:embed/>
                  <p:pic>
                    <p:nvPicPr>
                      <p:cNvPr id="0" name="图片 3094"/>
                      <p:cNvPicPr/>
                      <p:nvPr/>
                    </p:nvPicPr>
                    <p:blipFill>
                      <a:blip r:embed="rId4"/>
                      <a:stretch>
                        <a:fillRect/>
                      </a:stretch>
                    </p:blipFill>
                    <p:spPr>
                      <a:xfrm>
                        <a:off x="3505200" y="3486150"/>
                        <a:ext cx="4900613" cy="585788"/>
                      </a:xfrm>
                      <a:prstGeom prst="rect">
                        <a:avLst/>
                      </a:prstGeom>
                      <a:noFill/>
                      <a:ln w="38100">
                        <a:noFill/>
                        <a:miter/>
                      </a:ln>
                    </p:spPr>
                  </p:pic>
                </p:oleObj>
              </mc:Fallback>
            </mc:AlternateContent>
          </a:graphicData>
        </a:graphic>
      </p:graphicFrame>
      <p:sp>
        <p:nvSpPr>
          <p:cNvPr id="106503" name="Rectangle 7"/>
          <p:cNvSpPr/>
          <p:nvPr/>
        </p:nvSpPr>
        <p:spPr>
          <a:xfrm>
            <a:off x="2322513" y="2133600"/>
            <a:ext cx="1582737" cy="579438"/>
          </a:xfrm>
          <a:prstGeom prst="rect">
            <a:avLst/>
          </a:prstGeom>
          <a:noFill/>
          <a:ln w="9525">
            <a:noFill/>
          </a:ln>
        </p:spPr>
        <p:txBody>
          <a:bodyPr wrap="none" anchor="t">
            <a:spAutoFit/>
          </a:bodyPr>
          <a:p>
            <a:r>
              <a:rPr lang="en-US" altLang="zh-CN" sz="3200" b="1" dirty="0">
                <a:solidFill>
                  <a:srgbClr val="FF3300"/>
                </a:solidFill>
                <a:latin typeface="Times New Roman" panose="02020603050405020304" pitchFamily="18" charset="0"/>
                <a:ea typeface="楷体_GB2312" pitchFamily="49" charset="-122"/>
              </a:rPr>
              <a:t>Length</a:t>
            </a:r>
            <a:r>
              <a:rPr lang="en-US" altLang="zh-CN" sz="3200" b="1" dirty="0">
                <a:solidFill>
                  <a:srgbClr val="000000"/>
                </a:solidFill>
                <a:latin typeface="Times New Roman" panose="02020603050405020304" pitchFamily="18" charset="0"/>
                <a:ea typeface="楷体_GB2312" pitchFamily="49" charset="-122"/>
              </a:rPr>
              <a:t>  </a:t>
            </a:r>
            <a:endParaRPr lang="en-US" altLang="zh-CN" sz="3200" b="1" dirty="0">
              <a:solidFill>
                <a:srgbClr val="000000"/>
              </a:solidFill>
              <a:latin typeface="Times New Roman" panose="02020603050405020304" pitchFamily="18" charset="0"/>
              <a:ea typeface="楷体_GB2312" pitchFamily="49" charset="-122"/>
            </a:endParaRPr>
          </a:p>
        </p:txBody>
      </p:sp>
      <p:sp>
        <p:nvSpPr>
          <p:cNvPr id="106504" name="Rectangle 8"/>
          <p:cNvSpPr/>
          <p:nvPr/>
        </p:nvSpPr>
        <p:spPr>
          <a:xfrm>
            <a:off x="2430463" y="4089400"/>
            <a:ext cx="1582737" cy="579438"/>
          </a:xfrm>
          <a:prstGeom prst="rect">
            <a:avLst/>
          </a:prstGeom>
          <a:noFill/>
          <a:ln w="9525">
            <a:noFill/>
          </a:ln>
        </p:spPr>
        <p:txBody>
          <a:bodyPr wrap="none" anchor="t">
            <a:spAutoFit/>
          </a:bodyPr>
          <a:p>
            <a:r>
              <a:rPr lang="en-US" altLang="zh-CN" sz="3200" b="1" dirty="0">
                <a:solidFill>
                  <a:srgbClr val="FF3300"/>
                </a:solidFill>
                <a:latin typeface="Times New Roman" panose="02020603050405020304" pitchFamily="18" charset="0"/>
                <a:ea typeface="楷体_GB2312" pitchFamily="49" charset="-122"/>
              </a:rPr>
              <a:t>Length</a:t>
            </a:r>
            <a:r>
              <a:rPr lang="en-US" altLang="zh-CN" sz="3200" b="1" dirty="0">
                <a:solidFill>
                  <a:srgbClr val="000000"/>
                </a:solidFill>
                <a:latin typeface="Times New Roman" panose="02020603050405020304" pitchFamily="18" charset="0"/>
                <a:ea typeface="楷体_GB2312" pitchFamily="49" charset="-122"/>
              </a:rPr>
              <a:t>  </a:t>
            </a:r>
            <a:endParaRPr lang="en-US" altLang="zh-CN" sz="3200" b="1" dirty="0">
              <a:solidFill>
                <a:srgbClr val="000000"/>
              </a:solidFill>
              <a:latin typeface="Times New Roman" panose="02020603050405020304" pitchFamily="18" charset="0"/>
              <a:ea typeface="楷体_GB2312" pitchFamily="49" charset="-122"/>
            </a:endParaRPr>
          </a:p>
        </p:txBody>
      </p:sp>
      <p:graphicFrame>
        <p:nvGraphicFramePr>
          <p:cNvPr id="106505" name="Object 9"/>
          <p:cNvGraphicFramePr>
            <a:graphicFrameLocks noChangeAspect="1"/>
          </p:cNvGraphicFramePr>
          <p:nvPr/>
        </p:nvGraphicFramePr>
        <p:xfrm>
          <a:off x="4267200" y="2105025"/>
          <a:ext cx="2057400" cy="636588"/>
        </p:xfrm>
        <a:graphic>
          <a:graphicData uri="http://schemas.openxmlformats.org/presentationml/2006/ole">
            <mc:AlternateContent xmlns:mc="http://schemas.openxmlformats.org/markup-compatibility/2006">
              <mc:Choice xmlns:v="urn:schemas-microsoft-com:vml" Requires="v">
                <p:oleObj spid="_x0000_s3093" name="" r:id="rId5" imgW="699770" imgH="216535" progId="Equation.DSMT4">
                  <p:embed/>
                </p:oleObj>
              </mc:Choice>
              <mc:Fallback>
                <p:oleObj name="" r:id="rId5" imgW="699770" imgH="216535" progId="Equation.DSMT4">
                  <p:embed/>
                  <p:pic>
                    <p:nvPicPr>
                      <p:cNvPr id="0" name="图片 3092"/>
                      <p:cNvPicPr/>
                      <p:nvPr/>
                    </p:nvPicPr>
                    <p:blipFill>
                      <a:blip r:embed="rId6"/>
                      <a:stretch>
                        <a:fillRect/>
                      </a:stretch>
                    </p:blipFill>
                    <p:spPr>
                      <a:xfrm>
                        <a:off x="4267200" y="2105025"/>
                        <a:ext cx="2057400" cy="636588"/>
                      </a:xfrm>
                      <a:prstGeom prst="rect">
                        <a:avLst/>
                      </a:prstGeom>
                      <a:noFill/>
                      <a:ln w="38100">
                        <a:noFill/>
                        <a:miter/>
                      </a:ln>
                    </p:spPr>
                  </p:pic>
                </p:oleObj>
              </mc:Fallback>
            </mc:AlternateContent>
          </a:graphicData>
        </a:graphic>
      </p:graphicFrame>
      <p:graphicFrame>
        <p:nvGraphicFramePr>
          <p:cNvPr id="106506" name="Object 10"/>
          <p:cNvGraphicFramePr>
            <a:graphicFrameLocks noChangeAspect="1"/>
          </p:cNvGraphicFramePr>
          <p:nvPr/>
        </p:nvGraphicFramePr>
        <p:xfrm>
          <a:off x="4344988" y="4060825"/>
          <a:ext cx="1981200" cy="636588"/>
        </p:xfrm>
        <a:graphic>
          <a:graphicData uri="http://schemas.openxmlformats.org/presentationml/2006/ole">
            <mc:AlternateContent xmlns:mc="http://schemas.openxmlformats.org/markup-compatibility/2006">
              <mc:Choice xmlns:v="urn:schemas-microsoft-com:vml" Requires="v">
                <p:oleObj spid="_x0000_s3098" name="" r:id="rId7" imgW="712470" imgH="229235" progId="Equation.DSMT4">
                  <p:embed/>
                </p:oleObj>
              </mc:Choice>
              <mc:Fallback>
                <p:oleObj name="" r:id="rId7" imgW="712470" imgH="229235" progId="Equation.DSMT4">
                  <p:embed/>
                  <p:pic>
                    <p:nvPicPr>
                      <p:cNvPr id="0" name="图片 3097"/>
                      <p:cNvPicPr/>
                      <p:nvPr/>
                    </p:nvPicPr>
                    <p:blipFill>
                      <a:blip r:embed="rId8"/>
                      <a:stretch>
                        <a:fillRect/>
                      </a:stretch>
                    </p:blipFill>
                    <p:spPr>
                      <a:xfrm>
                        <a:off x="4344988" y="4060825"/>
                        <a:ext cx="1981200" cy="636588"/>
                      </a:xfrm>
                      <a:prstGeom prst="rect">
                        <a:avLst/>
                      </a:prstGeom>
                      <a:noFill/>
                      <a:ln w="38100">
                        <a:noFill/>
                        <a:miter/>
                      </a:ln>
                    </p:spPr>
                  </p:pic>
                </p:oleObj>
              </mc:Fallback>
            </mc:AlternateContent>
          </a:graphicData>
        </a:graphic>
      </p:graphicFrame>
      <p:graphicFrame>
        <p:nvGraphicFramePr>
          <p:cNvPr id="106507" name="Object 11"/>
          <p:cNvGraphicFramePr>
            <a:graphicFrameLocks noChangeAspect="1"/>
          </p:cNvGraphicFramePr>
          <p:nvPr/>
        </p:nvGraphicFramePr>
        <p:xfrm>
          <a:off x="3621088" y="2792413"/>
          <a:ext cx="2244725" cy="636587"/>
        </p:xfrm>
        <a:graphic>
          <a:graphicData uri="http://schemas.openxmlformats.org/presentationml/2006/ole">
            <mc:AlternateContent xmlns:mc="http://schemas.openxmlformats.org/markup-compatibility/2006">
              <mc:Choice xmlns:v="urn:schemas-microsoft-com:vml" Requires="v">
                <p:oleObj spid="_x0000_s3097" name="" r:id="rId9" imgW="763270" imgH="216535" progId="Equation.DSMT4">
                  <p:embed/>
                </p:oleObj>
              </mc:Choice>
              <mc:Fallback>
                <p:oleObj name="" r:id="rId9" imgW="763270" imgH="216535" progId="Equation.DSMT4">
                  <p:embed/>
                  <p:pic>
                    <p:nvPicPr>
                      <p:cNvPr id="0" name="图片 3096"/>
                      <p:cNvPicPr/>
                      <p:nvPr/>
                    </p:nvPicPr>
                    <p:blipFill>
                      <a:blip r:embed="rId10"/>
                      <a:stretch>
                        <a:fillRect/>
                      </a:stretch>
                    </p:blipFill>
                    <p:spPr>
                      <a:xfrm>
                        <a:off x="3621088" y="2792413"/>
                        <a:ext cx="2244725" cy="636587"/>
                      </a:xfrm>
                      <a:prstGeom prst="rect">
                        <a:avLst/>
                      </a:prstGeom>
                      <a:noFill/>
                      <a:ln w="38100">
                        <a:noFill/>
                        <a:miter/>
                      </a:ln>
                    </p:spPr>
                  </p:pic>
                </p:oleObj>
              </mc:Fallback>
            </mc:AlternateContent>
          </a:graphicData>
        </a:graphic>
      </p:graphicFrame>
      <p:graphicFrame>
        <p:nvGraphicFramePr>
          <p:cNvPr id="106508" name="Object 12"/>
          <p:cNvGraphicFramePr>
            <a:graphicFrameLocks noChangeAspect="1"/>
          </p:cNvGraphicFramePr>
          <p:nvPr/>
        </p:nvGraphicFramePr>
        <p:xfrm>
          <a:off x="3621088" y="4724400"/>
          <a:ext cx="1981200" cy="636588"/>
        </p:xfrm>
        <a:graphic>
          <a:graphicData uri="http://schemas.openxmlformats.org/presentationml/2006/ole">
            <mc:AlternateContent xmlns:mc="http://schemas.openxmlformats.org/markup-compatibility/2006">
              <mc:Choice xmlns:v="urn:schemas-microsoft-com:vml" Requires="v">
                <p:oleObj spid="_x0000_s3099" name="" r:id="rId11" imgW="712470" imgH="229235" progId="Equation.DSMT4">
                  <p:embed/>
                </p:oleObj>
              </mc:Choice>
              <mc:Fallback>
                <p:oleObj name="" r:id="rId11" imgW="712470" imgH="229235" progId="Equation.DSMT4">
                  <p:embed/>
                  <p:pic>
                    <p:nvPicPr>
                      <p:cNvPr id="0" name="图片 3098"/>
                      <p:cNvPicPr/>
                      <p:nvPr/>
                    </p:nvPicPr>
                    <p:blipFill>
                      <a:blip r:embed="rId12"/>
                      <a:stretch>
                        <a:fillRect/>
                      </a:stretch>
                    </p:blipFill>
                    <p:spPr>
                      <a:xfrm>
                        <a:off x="3621088" y="4724400"/>
                        <a:ext cx="1981200" cy="636588"/>
                      </a:xfrm>
                      <a:prstGeom prst="rect">
                        <a:avLst/>
                      </a:prstGeom>
                      <a:noFill/>
                      <a:ln w="38100">
                        <a:noFill/>
                        <a:miter/>
                      </a:ln>
                    </p:spPr>
                  </p:pic>
                </p:oleObj>
              </mc:Fallback>
            </mc:AlternateContent>
          </a:graphicData>
        </a:graphic>
      </p:graphicFrame>
      <p:graphicFrame>
        <p:nvGraphicFramePr>
          <p:cNvPr id="106509" name="Object 13"/>
          <p:cNvGraphicFramePr>
            <a:graphicFrameLocks noChangeAspect="1"/>
          </p:cNvGraphicFramePr>
          <p:nvPr/>
        </p:nvGraphicFramePr>
        <p:xfrm>
          <a:off x="6372225" y="4697413"/>
          <a:ext cx="1485900" cy="636587"/>
        </p:xfrm>
        <a:graphic>
          <a:graphicData uri="http://schemas.openxmlformats.org/presentationml/2006/ole">
            <mc:AlternateContent xmlns:mc="http://schemas.openxmlformats.org/markup-compatibility/2006">
              <mc:Choice xmlns:v="urn:schemas-microsoft-com:vml" Requires="v">
                <p:oleObj spid="_x0000_s3089" name="" r:id="rId13" imgW="534035" imgH="229235" progId="Equation.DSMT4">
                  <p:embed/>
                </p:oleObj>
              </mc:Choice>
              <mc:Fallback>
                <p:oleObj name="" r:id="rId13" imgW="534035" imgH="229235" progId="Equation.DSMT4">
                  <p:embed/>
                  <p:pic>
                    <p:nvPicPr>
                      <p:cNvPr id="0" name="图片 3088"/>
                      <p:cNvPicPr/>
                      <p:nvPr/>
                    </p:nvPicPr>
                    <p:blipFill>
                      <a:blip r:embed="rId14"/>
                      <a:stretch>
                        <a:fillRect/>
                      </a:stretch>
                    </p:blipFill>
                    <p:spPr>
                      <a:xfrm>
                        <a:off x="6372225" y="4697413"/>
                        <a:ext cx="1485900" cy="636587"/>
                      </a:xfrm>
                      <a:prstGeom prst="rect">
                        <a:avLst/>
                      </a:prstGeom>
                      <a:noFill/>
                      <a:ln w="38100">
                        <a:noFill/>
                        <a:miter/>
                      </a:ln>
                    </p:spPr>
                  </p:pic>
                </p:oleObj>
              </mc:Fallback>
            </mc:AlternateContent>
          </a:graphicData>
        </a:graphic>
      </p:graphicFrame>
      <p:graphicFrame>
        <p:nvGraphicFramePr>
          <p:cNvPr id="106510" name="Object 14"/>
          <p:cNvGraphicFramePr>
            <a:graphicFrameLocks noChangeAspect="1"/>
          </p:cNvGraphicFramePr>
          <p:nvPr/>
        </p:nvGraphicFramePr>
        <p:xfrm>
          <a:off x="6324600" y="2792413"/>
          <a:ext cx="1533525" cy="636587"/>
        </p:xfrm>
        <a:graphic>
          <a:graphicData uri="http://schemas.openxmlformats.org/presentationml/2006/ole">
            <mc:AlternateContent xmlns:mc="http://schemas.openxmlformats.org/markup-compatibility/2006">
              <mc:Choice xmlns:v="urn:schemas-microsoft-com:vml" Requires="v">
                <p:oleObj spid="_x0000_s3091" name="" r:id="rId15" imgW="521335" imgH="216535" progId="Equation.DSMT4">
                  <p:embed/>
                </p:oleObj>
              </mc:Choice>
              <mc:Fallback>
                <p:oleObj name="" r:id="rId15" imgW="521335" imgH="216535" progId="Equation.DSMT4">
                  <p:embed/>
                  <p:pic>
                    <p:nvPicPr>
                      <p:cNvPr id="0" name="图片 3090"/>
                      <p:cNvPicPr/>
                      <p:nvPr/>
                    </p:nvPicPr>
                    <p:blipFill>
                      <a:blip r:embed="rId16"/>
                      <a:stretch>
                        <a:fillRect/>
                      </a:stretch>
                    </p:blipFill>
                    <p:spPr>
                      <a:xfrm>
                        <a:off x="6324600" y="2792413"/>
                        <a:ext cx="1533525" cy="636587"/>
                      </a:xfrm>
                      <a:prstGeom prst="rect">
                        <a:avLst/>
                      </a:prstGeom>
                      <a:noFill/>
                      <a:ln w="38100">
                        <a:noFill/>
                        <a:miter/>
                      </a:ln>
                    </p:spPr>
                  </p:pic>
                </p:oleObj>
              </mc:Fallback>
            </mc:AlternateContent>
          </a:graphicData>
        </a:graphic>
      </p:graphicFrame>
      <p:graphicFrame>
        <p:nvGraphicFramePr>
          <p:cNvPr id="106511" name="Object 15"/>
          <p:cNvGraphicFramePr>
            <a:graphicFrameLocks noChangeAspect="1"/>
          </p:cNvGraphicFramePr>
          <p:nvPr/>
        </p:nvGraphicFramePr>
        <p:xfrm>
          <a:off x="3327400" y="5334000"/>
          <a:ext cx="5257800" cy="1036638"/>
        </p:xfrm>
        <a:graphic>
          <a:graphicData uri="http://schemas.openxmlformats.org/presentationml/2006/ole">
            <mc:AlternateContent xmlns:mc="http://schemas.openxmlformats.org/markup-compatibility/2006">
              <mc:Choice xmlns:v="urn:schemas-microsoft-com:vml" Requires="v">
                <p:oleObj spid="_x0000_s3090" name="" r:id="rId17" imgW="2171700" imgH="431800" progId="Equation.DSMT4">
                  <p:embed/>
                </p:oleObj>
              </mc:Choice>
              <mc:Fallback>
                <p:oleObj name="" r:id="rId17" imgW="2171700" imgH="431800" progId="Equation.DSMT4">
                  <p:embed/>
                  <p:pic>
                    <p:nvPicPr>
                      <p:cNvPr id="0" name="图片 3089"/>
                      <p:cNvPicPr/>
                      <p:nvPr/>
                    </p:nvPicPr>
                    <p:blipFill>
                      <a:blip r:embed="rId18"/>
                      <a:stretch>
                        <a:fillRect/>
                      </a:stretch>
                    </p:blipFill>
                    <p:spPr>
                      <a:xfrm>
                        <a:off x="3327400" y="5334000"/>
                        <a:ext cx="5257800" cy="1036638"/>
                      </a:xfrm>
                      <a:prstGeom prst="rect">
                        <a:avLst/>
                      </a:prstGeom>
                      <a:noFill/>
                      <a:ln w="38100">
                        <a:noFill/>
                        <a:miter/>
                      </a:ln>
                    </p:spPr>
                  </p:pic>
                </p:oleObj>
              </mc:Fallback>
            </mc:AlternateContent>
          </a:graphicData>
        </a:graphic>
      </p:graphicFrame>
      <p:sp>
        <p:nvSpPr>
          <p:cNvPr id="32781" name="Rectangle 2"/>
          <p:cNvSpPr>
            <a:spLocks noGrp="1"/>
          </p:cNvSpPr>
          <p:nvPr>
            <p:ph type="title"/>
          </p:nvPr>
        </p:nvSpPr>
        <p:spPr>
          <a:xfrm>
            <a:off x="960438" y="-119062"/>
            <a:ext cx="8750300" cy="1466850"/>
          </a:xfrm>
        </p:spPr>
        <p:txBody>
          <a:bodyPr wrap="square" lIns="91440" tIns="45720" rIns="91440" bIns="45720" anchor="ctr"/>
          <a:p>
            <a:pPr eaLnBrk="1" hangingPunct="1"/>
            <a:r>
              <a:rPr lang="en-US" altLang="zh-CN" sz="3200" dirty="0">
                <a:latin typeface="Times New Roman" panose="02020603050405020304" pitchFamily="18" charset="0"/>
              </a:rPr>
              <a:t>4.4 Time-Domain Characterization of LTI Discrete-Time System</a:t>
            </a:r>
            <a:endParaRPr lang="en-US" altLang="zh-CN"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6501"/>
                                        </p:tgtEl>
                                        <p:attrNameLst>
                                          <p:attrName>style.visibility</p:attrName>
                                        </p:attrNameLst>
                                      </p:cBhvr>
                                      <p:to>
                                        <p:strVal val="visible"/>
                                      </p:to>
                                    </p:set>
                                    <p:anim calcmode="lin" valueType="num">
                                      <p:cBhvr additive="base">
                                        <p:cTn id="7" dur="500" fill="hold"/>
                                        <p:tgtEl>
                                          <p:spTgt spid="106501"/>
                                        </p:tgtEl>
                                        <p:attrNameLst>
                                          <p:attrName>ppt_x</p:attrName>
                                        </p:attrNameLst>
                                      </p:cBhvr>
                                      <p:tavLst>
                                        <p:tav tm="0">
                                          <p:val>
                                            <p:strVal val="1+#ppt_w/2"/>
                                          </p:val>
                                        </p:tav>
                                        <p:tav tm="100000">
                                          <p:val>
                                            <p:strVal val="#ppt_x"/>
                                          </p:val>
                                        </p:tav>
                                      </p:tavLst>
                                    </p:anim>
                                    <p:anim calcmode="lin" valueType="num">
                                      <p:cBhvr additive="base">
                                        <p:cTn id="8" dur="500" fill="hold"/>
                                        <p:tgtEl>
                                          <p:spTgt spid="1065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503"/>
                                        </p:tgtEl>
                                        <p:attrNameLst>
                                          <p:attrName>style.visibility</p:attrName>
                                        </p:attrNameLst>
                                      </p:cBhvr>
                                      <p:to>
                                        <p:strVal val="visible"/>
                                      </p:to>
                                    </p:set>
                                    <p:anim calcmode="lin" valueType="num">
                                      <p:cBhvr additive="base">
                                        <p:cTn id="13" dur="500" fill="hold"/>
                                        <p:tgtEl>
                                          <p:spTgt spid="106503"/>
                                        </p:tgtEl>
                                        <p:attrNameLst>
                                          <p:attrName>ppt_x</p:attrName>
                                        </p:attrNameLst>
                                      </p:cBhvr>
                                      <p:tavLst>
                                        <p:tav tm="0">
                                          <p:val>
                                            <p:strVal val="0-#ppt_w/2"/>
                                          </p:val>
                                        </p:tav>
                                        <p:tav tm="100000">
                                          <p:val>
                                            <p:strVal val="#ppt_x"/>
                                          </p:val>
                                        </p:tav>
                                      </p:tavLst>
                                    </p:anim>
                                    <p:anim calcmode="lin" valueType="num">
                                      <p:cBhvr additive="base">
                                        <p:cTn id="14" dur="500" fill="hold"/>
                                        <p:tgtEl>
                                          <p:spTgt spid="10650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505"/>
                                        </p:tgtEl>
                                        <p:attrNameLst>
                                          <p:attrName>style.visibility</p:attrName>
                                        </p:attrNameLst>
                                      </p:cBhvr>
                                      <p:to>
                                        <p:strVal val="visible"/>
                                      </p:to>
                                    </p:set>
                                    <p:anim calcmode="lin" valueType="num">
                                      <p:cBhvr additive="base">
                                        <p:cTn id="19" dur="500" fill="hold"/>
                                        <p:tgtEl>
                                          <p:spTgt spid="106505"/>
                                        </p:tgtEl>
                                        <p:attrNameLst>
                                          <p:attrName>ppt_x</p:attrName>
                                        </p:attrNameLst>
                                      </p:cBhvr>
                                      <p:tavLst>
                                        <p:tav tm="0">
                                          <p:val>
                                            <p:strVal val="#ppt_x"/>
                                          </p:val>
                                        </p:tav>
                                        <p:tav tm="100000">
                                          <p:val>
                                            <p:strVal val="#ppt_x"/>
                                          </p:val>
                                        </p:tav>
                                      </p:tavLst>
                                    </p:anim>
                                    <p:anim calcmode="lin" valueType="num">
                                      <p:cBhvr additive="base">
                                        <p:cTn id="20" dur="500" fill="hold"/>
                                        <p:tgtEl>
                                          <p:spTgt spid="10650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6507"/>
                                        </p:tgtEl>
                                        <p:attrNameLst>
                                          <p:attrName>style.visibility</p:attrName>
                                        </p:attrNameLst>
                                      </p:cBhvr>
                                      <p:to>
                                        <p:strVal val="visible"/>
                                      </p:to>
                                    </p:set>
                                    <p:anim calcmode="lin" valueType="num">
                                      <p:cBhvr additive="base">
                                        <p:cTn id="25" dur="500" fill="hold"/>
                                        <p:tgtEl>
                                          <p:spTgt spid="106507"/>
                                        </p:tgtEl>
                                        <p:attrNameLst>
                                          <p:attrName>ppt_x</p:attrName>
                                        </p:attrNameLst>
                                      </p:cBhvr>
                                      <p:tavLst>
                                        <p:tav tm="0">
                                          <p:val>
                                            <p:strVal val="0-#ppt_w/2"/>
                                          </p:val>
                                        </p:tav>
                                        <p:tav tm="100000">
                                          <p:val>
                                            <p:strVal val="#ppt_x"/>
                                          </p:val>
                                        </p:tav>
                                      </p:tavLst>
                                    </p:anim>
                                    <p:anim calcmode="lin" valueType="num">
                                      <p:cBhvr additive="base">
                                        <p:cTn id="26" dur="500" fill="hold"/>
                                        <p:tgtEl>
                                          <p:spTgt spid="10650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06510"/>
                                        </p:tgtEl>
                                        <p:attrNameLst>
                                          <p:attrName>style.visibility</p:attrName>
                                        </p:attrNameLst>
                                      </p:cBhvr>
                                      <p:to>
                                        <p:strVal val="visible"/>
                                      </p:to>
                                    </p:set>
                                    <p:anim calcmode="lin" valueType="num">
                                      <p:cBhvr additive="base">
                                        <p:cTn id="31" dur="500" fill="hold"/>
                                        <p:tgtEl>
                                          <p:spTgt spid="106510"/>
                                        </p:tgtEl>
                                        <p:attrNameLst>
                                          <p:attrName>ppt_x</p:attrName>
                                        </p:attrNameLst>
                                      </p:cBhvr>
                                      <p:tavLst>
                                        <p:tav tm="0">
                                          <p:val>
                                            <p:strVal val="1+#ppt_w/2"/>
                                          </p:val>
                                        </p:tav>
                                        <p:tav tm="100000">
                                          <p:val>
                                            <p:strVal val="#ppt_x"/>
                                          </p:val>
                                        </p:tav>
                                      </p:tavLst>
                                    </p:anim>
                                    <p:anim calcmode="lin" valueType="num">
                                      <p:cBhvr additive="base">
                                        <p:cTn id="32" dur="500" fill="hold"/>
                                        <p:tgtEl>
                                          <p:spTgt spid="1065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6502"/>
                                        </p:tgtEl>
                                        <p:attrNameLst>
                                          <p:attrName>style.visibility</p:attrName>
                                        </p:attrNameLst>
                                      </p:cBhvr>
                                      <p:to>
                                        <p:strVal val="visible"/>
                                      </p:to>
                                    </p:set>
                                    <p:anim calcmode="lin" valueType="num">
                                      <p:cBhvr additive="base">
                                        <p:cTn id="37" dur="500" fill="hold"/>
                                        <p:tgtEl>
                                          <p:spTgt spid="106502"/>
                                        </p:tgtEl>
                                        <p:attrNameLst>
                                          <p:attrName>ppt_x</p:attrName>
                                        </p:attrNameLst>
                                      </p:cBhvr>
                                      <p:tavLst>
                                        <p:tav tm="0">
                                          <p:val>
                                            <p:strVal val="#ppt_x"/>
                                          </p:val>
                                        </p:tav>
                                        <p:tav tm="100000">
                                          <p:val>
                                            <p:strVal val="#ppt_x"/>
                                          </p:val>
                                        </p:tav>
                                      </p:tavLst>
                                    </p:anim>
                                    <p:anim calcmode="lin" valueType="num">
                                      <p:cBhvr additive="base">
                                        <p:cTn id="38" dur="500" fill="hold"/>
                                        <p:tgtEl>
                                          <p:spTgt spid="10650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6504"/>
                                        </p:tgtEl>
                                        <p:attrNameLst>
                                          <p:attrName>style.visibility</p:attrName>
                                        </p:attrNameLst>
                                      </p:cBhvr>
                                      <p:to>
                                        <p:strVal val="visible"/>
                                      </p:to>
                                    </p:set>
                                    <p:anim calcmode="lin" valueType="num">
                                      <p:cBhvr additive="base">
                                        <p:cTn id="43" dur="500" fill="hold"/>
                                        <p:tgtEl>
                                          <p:spTgt spid="106504"/>
                                        </p:tgtEl>
                                        <p:attrNameLst>
                                          <p:attrName>ppt_x</p:attrName>
                                        </p:attrNameLst>
                                      </p:cBhvr>
                                      <p:tavLst>
                                        <p:tav tm="0">
                                          <p:val>
                                            <p:strVal val="0-#ppt_w/2"/>
                                          </p:val>
                                        </p:tav>
                                        <p:tav tm="100000">
                                          <p:val>
                                            <p:strVal val="#ppt_x"/>
                                          </p:val>
                                        </p:tav>
                                      </p:tavLst>
                                    </p:anim>
                                    <p:anim calcmode="lin" valueType="num">
                                      <p:cBhvr additive="base">
                                        <p:cTn id="44" dur="500" fill="hold"/>
                                        <p:tgtEl>
                                          <p:spTgt spid="10650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106506"/>
                                        </p:tgtEl>
                                        <p:attrNameLst>
                                          <p:attrName>style.visibility</p:attrName>
                                        </p:attrNameLst>
                                      </p:cBhvr>
                                      <p:to>
                                        <p:strVal val="visible"/>
                                      </p:to>
                                    </p:set>
                                    <p:anim calcmode="lin" valueType="num">
                                      <p:cBhvr additive="base">
                                        <p:cTn id="49" dur="500" fill="hold"/>
                                        <p:tgtEl>
                                          <p:spTgt spid="106506"/>
                                        </p:tgtEl>
                                        <p:attrNameLst>
                                          <p:attrName>ppt_x</p:attrName>
                                        </p:attrNameLst>
                                      </p:cBhvr>
                                      <p:tavLst>
                                        <p:tav tm="0">
                                          <p:val>
                                            <p:strVal val="1+#ppt_w/2"/>
                                          </p:val>
                                        </p:tav>
                                        <p:tav tm="100000">
                                          <p:val>
                                            <p:strVal val="#ppt_x"/>
                                          </p:val>
                                        </p:tav>
                                      </p:tavLst>
                                    </p:anim>
                                    <p:anim calcmode="lin" valueType="num">
                                      <p:cBhvr additive="base">
                                        <p:cTn id="50" dur="500" fill="hold"/>
                                        <p:tgtEl>
                                          <p:spTgt spid="10650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06508"/>
                                        </p:tgtEl>
                                        <p:attrNameLst>
                                          <p:attrName>style.visibility</p:attrName>
                                        </p:attrNameLst>
                                      </p:cBhvr>
                                      <p:to>
                                        <p:strVal val="visible"/>
                                      </p:to>
                                    </p:set>
                                    <p:anim calcmode="lin" valueType="num">
                                      <p:cBhvr additive="base">
                                        <p:cTn id="55" dur="500" fill="hold"/>
                                        <p:tgtEl>
                                          <p:spTgt spid="106508"/>
                                        </p:tgtEl>
                                        <p:attrNameLst>
                                          <p:attrName>ppt_x</p:attrName>
                                        </p:attrNameLst>
                                      </p:cBhvr>
                                      <p:tavLst>
                                        <p:tav tm="0">
                                          <p:val>
                                            <p:strVal val="0-#ppt_w/2"/>
                                          </p:val>
                                        </p:tav>
                                        <p:tav tm="100000">
                                          <p:val>
                                            <p:strVal val="#ppt_x"/>
                                          </p:val>
                                        </p:tav>
                                      </p:tavLst>
                                    </p:anim>
                                    <p:anim calcmode="lin" valueType="num">
                                      <p:cBhvr additive="base">
                                        <p:cTn id="56" dur="500" fill="hold"/>
                                        <p:tgtEl>
                                          <p:spTgt spid="10650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106509"/>
                                        </p:tgtEl>
                                        <p:attrNameLst>
                                          <p:attrName>style.visibility</p:attrName>
                                        </p:attrNameLst>
                                      </p:cBhvr>
                                      <p:to>
                                        <p:strVal val="visible"/>
                                      </p:to>
                                    </p:set>
                                    <p:anim calcmode="lin" valueType="num">
                                      <p:cBhvr additive="base">
                                        <p:cTn id="61" dur="500" fill="hold"/>
                                        <p:tgtEl>
                                          <p:spTgt spid="106509"/>
                                        </p:tgtEl>
                                        <p:attrNameLst>
                                          <p:attrName>ppt_x</p:attrName>
                                        </p:attrNameLst>
                                      </p:cBhvr>
                                      <p:tavLst>
                                        <p:tav tm="0">
                                          <p:val>
                                            <p:strVal val="1+#ppt_w/2"/>
                                          </p:val>
                                        </p:tav>
                                        <p:tav tm="100000">
                                          <p:val>
                                            <p:strVal val="#ppt_x"/>
                                          </p:val>
                                        </p:tav>
                                      </p:tavLst>
                                    </p:anim>
                                    <p:anim calcmode="lin" valueType="num">
                                      <p:cBhvr additive="base">
                                        <p:cTn id="62" dur="500" fill="hold"/>
                                        <p:tgtEl>
                                          <p:spTgt spid="10650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6511"/>
                                        </p:tgtEl>
                                        <p:attrNameLst>
                                          <p:attrName>style.visibility</p:attrName>
                                        </p:attrNameLst>
                                      </p:cBhvr>
                                      <p:to>
                                        <p:strVal val="visible"/>
                                      </p:to>
                                    </p:set>
                                    <p:anim calcmode="lin" valueType="num">
                                      <p:cBhvr additive="base">
                                        <p:cTn id="67" dur="500" fill="hold"/>
                                        <p:tgtEl>
                                          <p:spTgt spid="106511"/>
                                        </p:tgtEl>
                                        <p:attrNameLst>
                                          <p:attrName>ppt_x</p:attrName>
                                        </p:attrNameLst>
                                      </p:cBhvr>
                                      <p:tavLst>
                                        <p:tav tm="0">
                                          <p:val>
                                            <p:strVal val="#ppt_x"/>
                                          </p:val>
                                        </p:tav>
                                        <p:tav tm="100000">
                                          <p:val>
                                            <p:strVal val="#ppt_x"/>
                                          </p:val>
                                        </p:tav>
                                      </p:tavLst>
                                    </p:anim>
                                    <p:anim calcmode="lin" valueType="num">
                                      <p:cBhvr additive="base">
                                        <p:cTn id="68" dur="500" fill="hold"/>
                                        <p:tgtEl>
                                          <p:spTgt spid="106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3" grpId="0"/>
      <p:bldP spid="1065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7524" name="Object 4"/>
          <p:cNvGraphicFramePr>
            <a:graphicFrameLocks noChangeAspect="1"/>
          </p:cNvGraphicFramePr>
          <p:nvPr/>
        </p:nvGraphicFramePr>
        <p:xfrm>
          <a:off x="2097088" y="1250950"/>
          <a:ext cx="6477000" cy="1327150"/>
        </p:xfrm>
        <a:graphic>
          <a:graphicData uri="http://schemas.openxmlformats.org/presentationml/2006/ole">
            <mc:AlternateContent xmlns:mc="http://schemas.openxmlformats.org/markup-compatibility/2006">
              <mc:Choice xmlns:v="urn:schemas-microsoft-com:vml" Requires="v">
                <p:oleObj spid="_x0000_s3092" name="" r:id="rId1" imgW="2336800" imgH="482600" progId="Equation.DSMT4">
                  <p:embed/>
                </p:oleObj>
              </mc:Choice>
              <mc:Fallback>
                <p:oleObj name="" r:id="rId1" imgW="2336800" imgH="482600" progId="Equation.DSMT4">
                  <p:embed/>
                  <p:pic>
                    <p:nvPicPr>
                      <p:cNvPr id="0" name="图片 3091"/>
                      <p:cNvPicPr/>
                      <p:nvPr/>
                    </p:nvPicPr>
                    <p:blipFill>
                      <a:blip r:embed="rId2"/>
                      <a:stretch>
                        <a:fillRect/>
                      </a:stretch>
                    </p:blipFill>
                    <p:spPr>
                      <a:xfrm>
                        <a:off x="2097088" y="1250950"/>
                        <a:ext cx="6477000" cy="1327150"/>
                      </a:xfrm>
                      <a:prstGeom prst="rect">
                        <a:avLst/>
                      </a:prstGeom>
                      <a:noFill/>
                      <a:ln w="38100">
                        <a:noFill/>
                        <a:miter/>
                      </a:ln>
                    </p:spPr>
                  </p:pic>
                </p:oleObj>
              </mc:Fallback>
            </mc:AlternateContent>
          </a:graphicData>
        </a:graphic>
      </p:graphicFrame>
      <p:sp>
        <p:nvSpPr>
          <p:cNvPr id="107525" name="Rectangle 5"/>
          <p:cNvSpPr/>
          <p:nvPr/>
        </p:nvSpPr>
        <p:spPr>
          <a:xfrm>
            <a:off x="1719263" y="2795588"/>
            <a:ext cx="1582737" cy="579437"/>
          </a:xfrm>
          <a:prstGeom prst="rect">
            <a:avLst/>
          </a:prstGeom>
          <a:noFill/>
          <a:ln w="9525">
            <a:noFill/>
          </a:ln>
        </p:spPr>
        <p:txBody>
          <a:bodyPr wrap="none" anchor="t">
            <a:spAutoFit/>
          </a:bodyPr>
          <a:p>
            <a:r>
              <a:rPr lang="en-US" altLang="zh-CN" sz="3200" b="1" dirty="0">
                <a:solidFill>
                  <a:srgbClr val="FF3300"/>
                </a:solidFill>
                <a:latin typeface="Times New Roman" panose="02020603050405020304" pitchFamily="18" charset="0"/>
                <a:ea typeface="楷体_GB2312" pitchFamily="49" charset="-122"/>
              </a:rPr>
              <a:t>Length</a:t>
            </a:r>
            <a:r>
              <a:rPr lang="en-US" altLang="zh-CN" sz="3200" b="1" dirty="0">
                <a:solidFill>
                  <a:srgbClr val="000000"/>
                </a:solidFill>
                <a:latin typeface="Times New Roman" panose="02020603050405020304" pitchFamily="18" charset="0"/>
                <a:ea typeface="楷体_GB2312" pitchFamily="49" charset="-122"/>
              </a:rPr>
              <a:t>  </a:t>
            </a:r>
            <a:endParaRPr lang="en-US" altLang="zh-CN" sz="3200" b="1" dirty="0">
              <a:solidFill>
                <a:srgbClr val="000000"/>
              </a:solidFill>
              <a:latin typeface="Times New Roman" panose="02020603050405020304" pitchFamily="18" charset="0"/>
              <a:ea typeface="楷体_GB2312" pitchFamily="49" charset="-122"/>
            </a:endParaRPr>
          </a:p>
        </p:txBody>
      </p:sp>
      <p:graphicFrame>
        <p:nvGraphicFramePr>
          <p:cNvPr id="107526" name="Object 6"/>
          <p:cNvGraphicFramePr>
            <a:graphicFrameLocks noChangeAspect="1"/>
          </p:cNvGraphicFramePr>
          <p:nvPr/>
        </p:nvGraphicFramePr>
        <p:xfrm>
          <a:off x="3657600" y="2814638"/>
          <a:ext cx="4013200" cy="598487"/>
        </p:xfrm>
        <a:graphic>
          <a:graphicData uri="http://schemas.openxmlformats.org/presentationml/2006/ole">
            <mc:AlternateContent xmlns:mc="http://schemas.openxmlformats.org/markup-compatibility/2006">
              <mc:Choice xmlns:v="urn:schemas-microsoft-com:vml" Requires="v">
                <p:oleObj spid="_x0000_s3094" name="" r:id="rId3" imgW="1536700" imgH="228600" progId="Equation.DSMT4">
                  <p:embed/>
                </p:oleObj>
              </mc:Choice>
              <mc:Fallback>
                <p:oleObj name="" r:id="rId3" imgW="1536700" imgH="228600" progId="Equation.DSMT4">
                  <p:embed/>
                  <p:pic>
                    <p:nvPicPr>
                      <p:cNvPr id="0" name="图片 3093"/>
                      <p:cNvPicPr/>
                      <p:nvPr/>
                    </p:nvPicPr>
                    <p:blipFill>
                      <a:blip r:embed="rId4"/>
                      <a:stretch>
                        <a:fillRect/>
                      </a:stretch>
                    </p:blipFill>
                    <p:spPr>
                      <a:xfrm>
                        <a:off x="3657600" y="2814638"/>
                        <a:ext cx="4013200" cy="598487"/>
                      </a:xfrm>
                      <a:prstGeom prst="rect">
                        <a:avLst/>
                      </a:prstGeom>
                      <a:noFill/>
                      <a:ln w="38100">
                        <a:noFill/>
                        <a:miter/>
                      </a:ln>
                    </p:spPr>
                  </p:pic>
                </p:oleObj>
              </mc:Fallback>
            </mc:AlternateContent>
          </a:graphicData>
        </a:graphic>
      </p:graphicFrame>
      <p:graphicFrame>
        <p:nvGraphicFramePr>
          <p:cNvPr id="107528" name="Object 8"/>
          <p:cNvGraphicFramePr>
            <a:graphicFrameLocks noChangeAspect="1"/>
          </p:cNvGraphicFramePr>
          <p:nvPr/>
        </p:nvGraphicFramePr>
        <p:xfrm>
          <a:off x="2513330" y="3967163"/>
          <a:ext cx="2244725" cy="674687"/>
        </p:xfrm>
        <a:graphic>
          <a:graphicData uri="http://schemas.openxmlformats.org/presentationml/2006/ole">
            <mc:AlternateContent xmlns:mc="http://schemas.openxmlformats.org/markup-compatibility/2006">
              <mc:Choice xmlns:v="urn:schemas-microsoft-com:vml" Requires="v">
                <p:oleObj spid="_x0000_s3101" name="" r:id="rId5" imgW="763270" imgH="229235" progId="Equation.DSMT4">
                  <p:embed/>
                </p:oleObj>
              </mc:Choice>
              <mc:Fallback>
                <p:oleObj name="" r:id="rId5" imgW="763270" imgH="229235" progId="Equation.DSMT4">
                  <p:embed/>
                  <p:pic>
                    <p:nvPicPr>
                      <p:cNvPr id="0" name="图片 3100"/>
                      <p:cNvPicPr/>
                      <p:nvPr/>
                    </p:nvPicPr>
                    <p:blipFill>
                      <a:blip r:embed="rId6"/>
                      <a:stretch>
                        <a:fillRect/>
                      </a:stretch>
                    </p:blipFill>
                    <p:spPr>
                      <a:xfrm>
                        <a:off x="2513330" y="3967163"/>
                        <a:ext cx="2244725" cy="674687"/>
                      </a:xfrm>
                      <a:prstGeom prst="rect">
                        <a:avLst/>
                      </a:prstGeom>
                      <a:noFill/>
                      <a:ln w="38100">
                        <a:noFill/>
                        <a:miter/>
                      </a:ln>
                    </p:spPr>
                  </p:pic>
                </p:oleObj>
              </mc:Fallback>
            </mc:AlternateContent>
          </a:graphicData>
        </a:graphic>
      </p:graphicFrame>
      <p:graphicFrame>
        <p:nvGraphicFramePr>
          <p:cNvPr id="107529" name="Object 9"/>
          <p:cNvGraphicFramePr>
            <a:graphicFrameLocks noChangeAspect="1"/>
          </p:cNvGraphicFramePr>
          <p:nvPr/>
        </p:nvGraphicFramePr>
        <p:xfrm>
          <a:off x="5315268" y="3967163"/>
          <a:ext cx="3330575" cy="674687"/>
        </p:xfrm>
        <a:graphic>
          <a:graphicData uri="http://schemas.openxmlformats.org/presentationml/2006/ole">
            <mc:AlternateContent xmlns:mc="http://schemas.openxmlformats.org/markup-compatibility/2006">
              <mc:Choice xmlns:v="urn:schemas-microsoft-com:vml" Requires="v">
                <p:oleObj spid="_x0000_s3103" name="" r:id="rId7" imgW="1132840" imgH="229235" progId="Equation.DSMT4">
                  <p:embed/>
                </p:oleObj>
              </mc:Choice>
              <mc:Fallback>
                <p:oleObj name="" r:id="rId7" imgW="1132840" imgH="229235" progId="Equation.DSMT4">
                  <p:embed/>
                  <p:pic>
                    <p:nvPicPr>
                      <p:cNvPr id="0" name="图片 3102"/>
                      <p:cNvPicPr/>
                      <p:nvPr/>
                    </p:nvPicPr>
                    <p:blipFill>
                      <a:blip r:embed="rId8"/>
                      <a:stretch>
                        <a:fillRect/>
                      </a:stretch>
                    </p:blipFill>
                    <p:spPr>
                      <a:xfrm>
                        <a:off x="5315268" y="3967163"/>
                        <a:ext cx="3330575" cy="674687"/>
                      </a:xfrm>
                      <a:prstGeom prst="rect">
                        <a:avLst/>
                      </a:prstGeom>
                      <a:noFill/>
                      <a:ln w="38100">
                        <a:noFill/>
                        <a:miter/>
                      </a:ln>
                    </p:spPr>
                  </p:pic>
                </p:oleObj>
              </mc:Fallback>
            </mc:AlternateContent>
          </a:graphicData>
        </a:graphic>
      </p:graphicFrame>
      <p:sp>
        <p:nvSpPr>
          <p:cNvPr id="107530" name="Text Box 10"/>
          <p:cNvSpPr txBox="1"/>
          <p:nvPr/>
        </p:nvSpPr>
        <p:spPr>
          <a:xfrm>
            <a:off x="1828800" y="5043488"/>
            <a:ext cx="914400" cy="579437"/>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So</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07531" name="Object 11"/>
          <p:cNvGraphicFramePr>
            <a:graphicFrameLocks noChangeAspect="1"/>
          </p:cNvGraphicFramePr>
          <p:nvPr/>
        </p:nvGraphicFramePr>
        <p:xfrm>
          <a:off x="3206115" y="4941253"/>
          <a:ext cx="4259263" cy="1257300"/>
        </p:xfrm>
        <a:graphic>
          <a:graphicData uri="http://schemas.openxmlformats.org/presentationml/2006/ole">
            <mc:AlternateContent xmlns:mc="http://schemas.openxmlformats.org/markup-compatibility/2006">
              <mc:Choice xmlns:v="urn:schemas-microsoft-com:vml" Requires="v">
                <p:oleObj spid="_x0000_s3102" name="" r:id="rId9" imgW="1536700" imgH="457200" progId="Equation.DSMT4">
                  <p:embed/>
                </p:oleObj>
              </mc:Choice>
              <mc:Fallback>
                <p:oleObj name="" r:id="rId9" imgW="1536700" imgH="457200" progId="Equation.DSMT4">
                  <p:embed/>
                  <p:pic>
                    <p:nvPicPr>
                      <p:cNvPr id="0" name="图片 3101"/>
                      <p:cNvPicPr/>
                      <p:nvPr/>
                    </p:nvPicPr>
                    <p:blipFill>
                      <a:blip r:embed="rId10"/>
                      <a:stretch>
                        <a:fillRect/>
                      </a:stretch>
                    </p:blipFill>
                    <p:spPr>
                      <a:xfrm>
                        <a:off x="3206115" y="4941253"/>
                        <a:ext cx="4259263" cy="1257300"/>
                      </a:xfrm>
                      <a:prstGeom prst="rect">
                        <a:avLst/>
                      </a:prstGeom>
                      <a:noFill/>
                      <a:ln w="38100">
                        <a:noFill/>
                        <a:miter/>
                      </a:ln>
                    </p:spPr>
                  </p:pic>
                </p:oleObj>
              </mc:Fallback>
            </mc:AlternateContent>
          </a:graphicData>
        </a:graphic>
      </p:graphicFrame>
      <p:sp>
        <p:nvSpPr>
          <p:cNvPr id="33801" name="Rectangle 2"/>
          <p:cNvSpPr>
            <a:spLocks noGrp="1"/>
          </p:cNvSpPr>
          <p:nvPr>
            <p:ph type="title"/>
          </p:nvPr>
        </p:nvSpPr>
        <p:spPr>
          <a:xfrm>
            <a:off x="960438" y="-119062"/>
            <a:ext cx="8750300" cy="1466850"/>
          </a:xfrm>
        </p:spPr>
        <p:txBody>
          <a:bodyPr wrap="square" lIns="91440" tIns="45720" rIns="91440" bIns="45720" anchor="ctr"/>
          <a:p>
            <a:pPr eaLnBrk="1" hangingPunct="1"/>
            <a:r>
              <a:rPr lang="en-US" altLang="zh-CN" sz="3200" dirty="0">
                <a:latin typeface="Times New Roman" panose="02020603050405020304" pitchFamily="18" charset="0"/>
              </a:rPr>
              <a:t>4.4 Time-Domain Characterization of LTI Discrete-Time System</a:t>
            </a:r>
            <a:endParaRPr lang="en-US" altLang="zh-CN"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5"/>
                                        </p:tgtEl>
                                        <p:attrNameLst>
                                          <p:attrName>style.visibility</p:attrName>
                                        </p:attrNameLst>
                                      </p:cBhvr>
                                      <p:to>
                                        <p:strVal val="visible"/>
                                      </p:to>
                                    </p:set>
                                    <p:anim calcmode="lin" valueType="num">
                                      <p:cBhvr additive="base">
                                        <p:cTn id="13" dur="500" fill="hold"/>
                                        <p:tgtEl>
                                          <p:spTgt spid="107525"/>
                                        </p:tgtEl>
                                        <p:attrNameLst>
                                          <p:attrName>ppt_x</p:attrName>
                                        </p:attrNameLst>
                                      </p:cBhvr>
                                      <p:tavLst>
                                        <p:tav tm="0">
                                          <p:val>
                                            <p:strVal val="0-#ppt_w/2"/>
                                          </p:val>
                                        </p:tav>
                                        <p:tav tm="100000">
                                          <p:val>
                                            <p:strVal val="#ppt_x"/>
                                          </p:val>
                                        </p:tav>
                                      </p:tavLst>
                                    </p:anim>
                                    <p:anim calcmode="lin" valueType="num">
                                      <p:cBhvr additive="base">
                                        <p:cTn id="14" dur="500" fill="hold"/>
                                        <p:tgtEl>
                                          <p:spTgt spid="1075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526"/>
                                        </p:tgtEl>
                                        <p:attrNameLst>
                                          <p:attrName>style.visibility</p:attrName>
                                        </p:attrNameLst>
                                      </p:cBhvr>
                                      <p:to>
                                        <p:strVal val="visible"/>
                                      </p:to>
                                    </p:set>
                                    <p:anim calcmode="lin" valueType="num">
                                      <p:cBhvr additive="base">
                                        <p:cTn id="19" dur="500" fill="hold"/>
                                        <p:tgtEl>
                                          <p:spTgt spid="107526"/>
                                        </p:tgtEl>
                                        <p:attrNameLst>
                                          <p:attrName>ppt_x</p:attrName>
                                        </p:attrNameLst>
                                      </p:cBhvr>
                                      <p:tavLst>
                                        <p:tav tm="0">
                                          <p:val>
                                            <p:strVal val="#ppt_x"/>
                                          </p:val>
                                        </p:tav>
                                        <p:tav tm="100000">
                                          <p:val>
                                            <p:strVal val="#ppt_x"/>
                                          </p:val>
                                        </p:tav>
                                      </p:tavLst>
                                    </p:anim>
                                    <p:anim calcmode="lin" valueType="num">
                                      <p:cBhvr additive="base">
                                        <p:cTn id="20" dur="500" fill="hold"/>
                                        <p:tgtEl>
                                          <p:spTgt spid="1075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7528"/>
                                        </p:tgtEl>
                                        <p:attrNameLst>
                                          <p:attrName>style.visibility</p:attrName>
                                        </p:attrNameLst>
                                      </p:cBhvr>
                                      <p:to>
                                        <p:strVal val="visible"/>
                                      </p:to>
                                    </p:set>
                                    <p:anim calcmode="lin" valueType="num">
                                      <p:cBhvr additive="base">
                                        <p:cTn id="25" dur="500" fill="hold"/>
                                        <p:tgtEl>
                                          <p:spTgt spid="107528"/>
                                        </p:tgtEl>
                                        <p:attrNameLst>
                                          <p:attrName>ppt_x</p:attrName>
                                        </p:attrNameLst>
                                      </p:cBhvr>
                                      <p:tavLst>
                                        <p:tav tm="0">
                                          <p:val>
                                            <p:strVal val="0-#ppt_w/2"/>
                                          </p:val>
                                        </p:tav>
                                        <p:tav tm="100000">
                                          <p:val>
                                            <p:strVal val="#ppt_x"/>
                                          </p:val>
                                        </p:tav>
                                      </p:tavLst>
                                    </p:anim>
                                    <p:anim calcmode="lin" valueType="num">
                                      <p:cBhvr additive="base">
                                        <p:cTn id="26" dur="500" fill="hold"/>
                                        <p:tgtEl>
                                          <p:spTgt spid="10752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07529"/>
                                        </p:tgtEl>
                                        <p:attrNameLst>
                                          <p:attrName>style.visibility</p:attrName>
                                        </p:attrNameLst>
                                      </p:cBhvr>
                                      <p:to>
                                        <p:strVal val="visible"/>
                                      </p:to>
                                    </p:set>
                                    <p:anim calcmode="lin" valueType="num">
                                      <p:cBhvr additive="base">
                                        <p:cTn id="31" dur="500" fill="hold"/>
                                        <p:tgtEl>
                                          <p:spTgt spid="107529"/>
                                        </p:tgtEl>
                                        <p:attrNameLst>
                                          <p:attrName>ppt_x</p:attrName>
                                        </p:attrNameLst>
                                      </p:cBhvr>
                                      <p:tavLst>
                                        <p:tav tm="0">
                                          <p:val>
                                            <p:strVal val="1+#ppt_w/2"/>
                                          </p:val>
                                        </p:tav>
                                        <p:tav tm="100000">
                                          <p:val>
                                            <p:strVal val="#ppt_x"/>
                                          </p:val>
                                        </p:tav>
                                      </p:tavLst>
                                    </p:anim>
                                    <p:anim calcmode="lin" valueType="num">
                                      <p:cBhvr additive="base">
                                        <p:cTn id="32" dur="500" fill="hold"/>
                                        <p:tgtEl>
                                          <p:spTgt spid="1075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7530"/>
                                        </p:tgtEl>
                                        <p:attrNameLst>
                                          <p:attrName>style.visibility</p:attrName>
                                        </p:attrNameLst>
                                      </p:cBhvr>
                                      <p:to>
                                        <p:strVal val="visible"/>
                                      </p:to>
                                    </p:set>
                                    <p:anim calcmode="lin" valueType="num">
                                      <p:cBhvr additive="base">
                                        <p:cTn id="37" dur="500" fill="hold"/>
                                        <p:tgtEl>
                                          <p:spTgt spid="107530"/>
                                        </p:tgtEl>
                                        <p:attrNameLst>
                                          <p:attrName>ppt_x</p:attrName>
                                        </p:attrNameLst>
                                      </p:cBhvr>
                                      <p:tavLst>
                                        <p:tav tm="0">
                                          <p:val>
                                            <p:strVal val="0-#ppt_w/2"/>
                                          </p:val>
                                        </p:tav>
                                        <p:tav tm="100000">
                                          <p:val>
                                            <p:strVal val="#ppt_x"/>
                                          </p:val>
                                        </p:tav>
                                      </p:tavLst>
                                    </p:anim>
                                    <p:anim calcmode="lin" valueType="num">
                                      <p:cBhvr additive="base">
                                        <p:cTn id="38" dur="500" fill="hold"/>
                                        <p:tgtEl>
                                          <p:spTgt spid="1075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7531"/>
                                        </p:tgtEl>
                                        <p:attrNameLst>
                                          <p:attrName>style.visibility</p:attrName>
                                        </p:attrNameLst>
                                      </p:cBhvr>
                                      <p:to>
                                        <p:strVal val="visible"/>
                                      </p:to>
                                    </p:set>
                                    <p:anim calcmode="lin" valueType="num">
                                      <p:cBhvr additive="base">
                                        <p:cTn id="43" dur="500" fill="hold"/>
                                        <p:tgtEl>
                                          <p:spTgt spid="107531"/>
                                        </p:tgtEl>
                                        <p:attrNameLst>
                                          <p:attrName>ppt_x</p:attrName>
                                        </p:attrNameLst>
                                      </p:cBhvr>
                                      <p:tavLst>
                                        <p:tav tm="0">
                                          <p:val>
                                            <p:strVal val="#ppt_x"/>
                                          </p:val>
                                        </p:tav>
                                        <p:tav tm="100000">
                                          <p:val>
                                            <p:strVal val="#ppt_x"/>
                                          </p:val>
                                        </p:tav>
                                      </p:tavLst>
                                    </p:anim>
                                    <p:anim calcmode="lin" valueType="num">
                                      <p:cBhvr additive="base">
                                        <p:cTn id="44" dur="500" fill="hold"/>
                                        <p:tgtEl>
                                          <p:spTgt spid="107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p:bldP spid="1075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1104900" y="304800"/>
            <a:ext cx="7620000" cy="990600"/>
          </a:xfrm>
        </p:spPr>
        <p:txBody>
          <a:bodyPr wrap="square" lIns="91440" tIns="45720" rIns="91440" bIns="45720" anchor="ctr"/>
          <a:p>
            <a:pPr eaLnBrk="1" hangingPunct="1"/>
            <a:r>
              <a:rPr lang="en-US" altLang="zh-CN" sz="3200" dirty="0">
                <a:solidFill>
                  <a:srgbClr val="FF3300"/>
                </a:solidFill>
                <a:latin typeface="Times New Roman" panose="02020603050405020304" pitchFamily="18" charset="0"/>
              </a:rPr>
              <a:t>Properties Of Convolution</a:t>
            </a:r>
            <a:endParaRPr lang="en-US" altLang="zh-CN" sz="3200" dirty="0">
              <a:solidFill>
                <a:srgbClr val="FF3300"/>
              </a:solidFill>
              <a:latin typeface="Times New Roman" panose="02020603050405020304" pitchFamily="18" charset="0"/>
            </a:endParaRPr>
          </a:p>
        </p:txBody>
      </p:sp>
      <p:sp>
        <p:nvSpPr>
          <p:cNvPr id="103428" name="Text Box 4"/>
          <p:cNvSpPr txBox="1"/>
          <p:nvPr/>
        </p:nvSpPr>
        <p:spPr>
          <a:xfrm>
            <a:off x="1104900" y="1295400"/>
            <a:ext cx="5638800"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1.Commutative property</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103429" name="Text Box 5"/>
          <p:cNvSpPr txBox="1"/>
          <p:nvPr/>
        </p:nvSpPr>
        <p:spPr>
          <a:xfrm>
            <a:off x="3200400" y="1905000"/>
            <a:ext cx="5791200" cy="579438"/>
          </a:xfrm>
          <a:prstGeom prst="rect">
            <a:avLst/>
          </a:prstGeom>
          <a:noFill/>
          <a:ln w="12700">
            <a:noFill/>
          </a:ln>
        </p:spPr>
        <p:txBody>
          <a:bodyPr anchor="t">
            <a:spAutoFit/>
          </a:bodyPr>
          <a:p>
            <a:pPr>
              <a:spcBef>
                <a:spcPct val="50000"/>
              </a:spcBef>
            </a:pPr>
            <a:r>
              <a:rPr lang="en-US" altLang="zh-CN" sz="3200" b="1" dirty="0">
                <a:solidFill>
                  <a:srgbClr val="0000FF"/>
                </a:solidFill>
                <a:latin typeface="Times New Roman" panose="02020603050405020304" pitchFamily="18" charset="0"/>
                <a:ea typeface="隶书" panose="02010509060101010101" pitchFamily="49" charset="-122"/>
              </a:rPr>
              <a:t>y[n]=x[n] * h[n]=h[n] * x[n]</a:t>
            </a:r>
            <a:endParaRPr lang="en-US" altLang="zh-CN" sz="3200" b="1" dirty="0">
              <a:solidFill>
                <a:srgbClr val="0000FF"/>
              </a:solidFill>
              <a:latin typeface="Times New Roman" panose="02020603050405020304" pitchFamily="18" charset="0"/>
              <a:ea typeface="隶书" panose="02010509060101010101" pitchFamily="49" charset="-122"/>
            </a:endParaRPr>
          </a:p>
        </p:txBody>
      </p:sp>
      <p:sp>
        <p:nvSpPr>
          <p:cNvPr id="103430" name="Text Box 6"/>
          <p:cNvSpPr txBox="1"/>
          <p:nvPr/>
        </p:nvSpPr>
        <p:spPr>
          <a:xfrm>
            <a:off x="1104900" y="2484438"/>
            <a:ext cx="5105400" cy="579437"/>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2.Associative property</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103431" name="Text Box 7"/>
          <p:cNvSpPr txBox="1"/>
          <p:nvPr/>
        </p:nvSpPr>
        <p:spPr>
          <a:xfrm>
            <a:off x="2344738" y="3209925"/>
            <a:ext cx="7743825" cy="108743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2800"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微软雅黑" panose="020B0503020204020204" pitchFamily="34" charset="-122"/>
              </a:defRPr>
            </a:lvl5pPr>
          </a:lstStyle>
          <a:p>
            <a:pPr marL="0" lvl="2" indent="0" eaLnBrk="1" fontAlgn="base" hangingPunct="1">
              <a:lnSpc>
                <a:spcPct val="90000"/>
              </a:lnSpc>
              <a:buNone/>
            </a:pP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x</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 </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 h</a:t>
            </a:r>
            <a:r>
              <a:rPr lang="en-US" altLang="zh-CN" sz="3200" b="1" strike="noStrike" baseline="-25000" noProof="1" dirty="0">
                <a:solidFill>
                  <a:srgbClr val="0000FF"/>
                </a:solidFill>
                <a:uFillTx/>
                <a:latin typeface="Times New Roman" panose="02020603050405020304" pitchFamily="18" charset="0"/>
                <a:ea typeface="隶书" panose="02010509060101010101" pitchFamily="49" charset="-122"/>
                <a:cs typeface="微软雅黑" panose="020B0503020204020204" pitchFamily="34" charset="-122"/>
              </a:rPr>
              <a:t>1</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 </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 h</a:t>
            </a:r>
            <a:r>
              <a:rPr lang="en-US" altLang="zh-CN" sz="3200" b="1" strike="noStrike" baseline="-25000" noProof="1" dirty="0">
                <a:solidFill>
                  <a:srgbClr val="0000FF"/>
                </a:solidFill>
                <a:uFillTx/>
                <a:latin typeface="Times New Roman" panose="02020603050405020304" pitchFamily="18" charset="0"/>
                <a:ea typeface="隶书" panose="02010509060101010101" pitchFamily="49" charset="-122"/>
                <a:cs typeface="微软雅黑" panose="020B0503020204020204" pitchFamily="34" charset="-122"/>
              </a:rPr>
              <a:t>2</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=[x</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 </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 h</a:t>
            </a:r>
            <a:r>
              <a:rPr lang="en-US" altLang="zh-CN" sz="3200" b="1" strike="noStrike" baseline="-25000" noProof="1" dirty="0">
                <a:solidFill>
                  <a:srgbClr val="0000FF"/>
                </a:solidFill>
                <a:uFillTx/>
                <a:latin typeface="Times New Roman" panose="02020603050405020304" pitchFamily="18" charset="0"/>
                <a:ea typeface="隶书" panose="02010509060101010101" pitchFamily="49" charset="-122"/>
                <a:cs typeface="微软雅黑" panose="020B0503020204020204" pitchFamily="34" charset="-122"/>
              </a:rPr>
              <a:t>1</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 * h</a:t>
            </a:r>
            <a:r>
              <a:rPr lang="en-US" altLang="zh-CN" sz="3200" b="1" strike="noStrike" baseline="-25000" noProof="1" dirty="0">
                <a:solidFill>
                  <a:srgbClr val="0000FF"/>
                </a:solidFill>
                <a:uFillTx/>
                <a:latin typeface="Times New Roman" panose="02020603050405020304" pitchFamily="18" charset="0"/>
                <a:ea typeface="隶书" panose="02010509060101010101" pitchFamily="49" charset="-122"/>
                <a:cs typeface="微软雅黑" panose="020B0503020204020204" pitchFamily="34" charset="-122"/>
              </a:rPr>
              <a:t>1</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a:t>
            </a:r>
            <a:endParaRPr lang="en-US" altLang="zh-CN" sz="3200" b="1" strike="noStrike" noProof="1" dirty="0">
              <a:solidFill>
                <a:srgbClr val="0000FF"/>
              </a:solidFill>
              <a:latin typeface="Times New Roman" panose="02020603050405020304" pitchFamily="18" charset="0"/>
              <a:ea typeface="隶书" panose="02010509060101010101" pitchFamily="49" charset="-122"/>
            </a:endParaRPr>
          </a:p>
          <a:p>
            <a:pPr marL="0" lvl="2" indent="0" eaLnBrk="1" fontAlgn="base" hangingPunct="1">
              <a:lnSpc>
                <a:spcPct val="90000"/>
              </a:lnSpc>
              <a:buNone/>
            </a:pP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=x</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 </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 [h</a:t>
            </a:r>
            <a:r>
              <a:rPr lang="en-US" altLang="zh-CN" sz="3200" b="1" strike="noStrike" baseline="-25000" noProof="1" dirty="0">
                <a:solidFill>
                  <a:srgbClr val="0000FF"/>
                </a:solidFill>
                <a:uFillTx/>
                <a:latin typeface="Times New Roman" panose="02020603050405020304" pitchFamily="18" charset="0"/>
                <a:ea typeface="隶书" panose="02010509060101010101" pitchFamily="49" charset="-122"/>
                <a:cs typeface="微软雅黑" panose="020B0503020204020204" pitchFamily="34" charset="-122"/>
              </a:rPr>
              <a:t>1</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 </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 h</a:t>
            </a:r>
            <a:r>
              <a:rPr lang="en-US" altLang="zh-CN" sz="3200" b="1" strike="noStrike" baseline="-25000" noProof="1" dirty="0">
                <a:solidFill>
                  <a:srgbClr val="0000FF"/>
                </a:solidFill>
                <a:uFillTx/>
                <a:latin typeface="Times New Roman" panose="02020603050405020304" pitchFamily="18" charset="0"/>
                <a:ea typeface="隶书" panose="02010509060101010101" pitchFamily="49" charset="-122"/>
                <a:cs typeface="微软雅黑" panose="020B0503020204020204" pitchFamily="34" charset="-122"/>
              </a:rPr>
              <a:t>2</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]=[x</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 </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 h</a:t>
            </a:r>
            <a:r>
              <a:rPr lang="en-US" altLang="zh-CN" sz="3200" b="1" strike="noStrike" baseline="-25000" noProof="1" dirty="0">
                <a:solidFill>
                  <a:srgbClr val="0000FF"/>
                </a:solidFill>
                <a:uFillTx/>
                <a:latin typeface="Times New Roman" panose="02020603050405020304" pitchFamily="18" charset="0"/>
                <a:ea typeface="隶书" panose="02010509060101010101" pitchFamily="49" charset="-122"/>
                <a:cs typeface="微软雅黑" panose="020B0503020204020204" pitchFamily="34" charset="-122"/>
              </a:rPr>
              <a:t>2</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 * h</a:t>
            </a:r>
            <a:r>
              <a:rPr lang="en-US" altLang="zh-CN" sz="3200" b="1" strike="noStrike" baseline="-25000" noProof="1" dirty="0">
                <a:solidFill>
                  <a:srgbClr val="0000FF"/>
                </a:solidFill>
                <a:uFillTx/>
                <a:latin typeface="Times New Roman" panose="02020603050405020304" pitchFamily="18" charset="0"/>
                <a:ea typeface="隶书" panose="02010509060101010101" pitchFamily="49" charset="-122"/>
                <a:cs typeface="微软雅黑" panose="020B0503020204020204" pitchFamily="34" charset="-122"/>
              </a:rPr>
              <a:t>1</a:t>
            </a:r>
            <a:r>
              <a:rPr lang="en-US" altLang="zh-CN" sz="3200" b="1"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a:t>
            </a:r>
            <a:endParaRPr lang="zh-CN" altLang="en-US" sz="3200" b="1" strike="noStrike" noProof="1" dirty="0">
              <a:solidFill>
                <a:srgbClr val="0000FF"/>
              </a:solidFill>
              <a:latin typeface="Times New Roman" panose="02020603050405020304" pitchFamily="18" charset="0"/>
              <a:ea typeface="隶书" panose="02010509060101010101" pitchFamily="49" charset="-122"/>
            </a:endParaRPr>
          </a:p>
        </p:txBody>
      </p:sp>
      <p:sp>
        <p:nvSpPr>
          <p:cNvPr id="103432" name="Text Box 8"/>
          <p:cNvSpPr txBox="1"/>
          <p:nvPr/>
        </p:nvSpPr>
        <p:spPr>
          <a:xfrm>
            <a:off x="1181100" y="4297363"/>
            <a:ext cx="5486400" cy="579437"/>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3.Distributive property</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103433" name="Text Box 9"/>
          <p:cNvSpPr txBox="1"/>
          <p:nvPr/>
        </p:nvSpPr>
        <p:spPr>
          <a:xfrm>
            <a:off x="3352800" y="4876800"/>
            <a:ext cx="4260850" cy="106680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sz="2800"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spcBef>
                <a:spcPct val="20000"/>
              </a:spcBef>
              <a:spcAft>
                <a:spcPct val="0"/>
              </a:spcAft>
              <a:buChar char="–"/>
              <a:defRPr sz="2800">
                <a:solidFill>
                  <a:schemeClr val="tx1"/>
                </a:solidFill>
                <a:latin typeface="+mn-lt"/>
                <a:ea typeface="+mn-ea"/>
                <a:cs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mn-ea"/>
                <a:cs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mn-ea"/>
                <a:cs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mn-ea"/>
                <a:cs typeface="微软雅黑" panose="020B0503020204020204" pitchFamily="34" charset="-122"/>
              </a:defRPr>
            </a:lvl5pPr>
          </a:lstStyle>
          <a:p>
            <a:pPr marL="0" lvl="0" indent="0" eaLnBrk="1" fontAlgn="base" hangingPunct="1">
              <a:spcBef>
                <a:spcPct val="50000"/>
              </a:spcBef>
              <a:buNone/>
            </a:pP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x</a:t>
            </a: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 </a:t>
            </a: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 [h</a:t>
            </a:r>
            <a:r>
              <a:rPr lang="en-US" altLang="zh-CN" sz="3200" strike="noStrike" baseline="-25000" noProof="1" dirty="0">
                <a:solidFill>
                  <a:srgbClr val="0000FF"/>
                </a:solidFill>
                <a:uFillTx/>
                <a:latin typeface="Times New Roman" panose="02020603050405020304" pitchFamily="18" charset="0"/>
                <a:ea typeface="隶书" panose="02010509060101010101" pitchFamily="49" charset="-122"/>
                <a:cs typeface="微软雅黑" panose="020B0503020204020204" pitchFamily="34" charset="-122"/>
              </a:rPr>
              <a:t>1</a:t>
            </a: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a:t>
            </a: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+h</a:t>
            </a:r>
            <a:r>
              <a:rPr lang="en-US" altLang="zh-CN" sz="3200" strike="noStrike" baseline="-25000" noProof="1" dirty="0">
                <a:solidFill>
                  <a:srgbClr val="0000FF"/>
                </a:solidFill>
                <a:uFillTx/>
                <a:latin typeface="Times New Roman" panose="02020603050405020304" pitchFamily="18" charset="0"/>
                <a:ea typeface="隶书" panose="02010509060101010101" pitchFamily="49" charset="-122"/>
                <a:cs typeface="微软雅黑" panose="020B0503020204020204" pitchFamily="34" charset="-122"/>
              </a:rPr>
              <a:t>2</a:t>
            </a: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a:t>
            </a: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 = x</a:t>
            </a: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 </a:t>
            </a: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 h</a:t>
            </a:r>
            <a:r>
              <a:rPr lang="en-US" altLang="zh-CN" sz="3200" strike="noStrike" baseline="-25000" noProof="1" dirty="0">
                <a:solidFill>
                  <a:srgbClr val="0000FF"/>
                </a:solidFill>
                <a:uFillTx/>
                <a:latin typeface="Times New Roman" panose="02020603050405020304" pitchFamily="18" charset="0"/>
                <a:ea typeface="隶书" panose="02010509060101010101" pitchFamily="49" charset="-122"/>
                <a:cs typeface="微软雅黑" panose="020B0503020204020204" pitchFamily="34" charset="-122"/>
              </a:rPr>
              <a:t>1</a:t>
            </a: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a:t>
            </a: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+x</a:t>
            </a: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 </a:t>
            </a: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rPr>
              <a:t>* h</a:t>
            </a:r>
            <a:r>
              <a:rPr lang="en-US" altLang="zh-CN" sz="3200" strike="noStrike" baseline="-25000" noProof="1" dirty="0">
                <a:solidFill>
                  <a:srgbClr val="0000FF"/>
                </a:solidFill>
                <a:uFillTx/>
                <a:latin typeface="Times New Roman" panose="02020603050405020304" pitchFamily="18" charset="0"/>
                <a:ea typeface="隶书" panose="02010509060101010101" pitchFamily="49" charset="-122"/>
                <a:cs typeface="微软雅黑" panose="020B0503020204020204" pitchFamily="34" charset="-122"/>
              </a:rPr>
              <a:t>2</a:t>
            </a:r>
            <a:r>
              <a:rPr lang="en-US" altLang="zh-CN" sz="3200" strike="noStrike" noProof="1" dirty="0">
                <a:solidFill>
                  <a:srgbClr val="0000FF"/>
                </a:solidFill>
                <a:latin typeface="Times New Roman" panose="02020603050405020304" pitchFamily="18" charset="0"/>
                <a:ea typeface="隶书" panose="02010509060101010101" pitchFamily="49" charset="-122"/>
                <a:cs typeface="微软雅黑" panose="020B0503020204020204" pitchFamily="34" charset="-122"/>
                <a:sym typeface="+mn-ea"/>
              </a:rPr>
              <a:t>[n]</a:t>
            </a:r>
            <a:endParaRPr lang="en-US" altLang="zh-CN" sz="3200" strike="noStrike" noProof="1" dirty="0">
              <a:solidFill>
                <a:srgbClr val="0000FF"/>
              </a:solidFill>
              <a:latin typeface="Times New Roman" panose="02020603050405020304" pitchFamily="18" charset="0"/>
              <a:ea typeface="隶书" panose="02010509060101010101" pitchFamily="49" charset="-122"/>
            </a:endParaRPr>
          </a:p>
        </p:txBody>
      </p:sp>
      <p:sp>
        <p:nvSpPr>
          <p:cNvPr id="34824" name="椭圆 1"/>
          <p:cNvSpPr/>
          <p:nvPr/>
        </p:nvSpPr>
        <p:spPr>
          <a:xfrm>
            <a:off x="4953000" y="1981200"/>
            <a:ext cx="381000" cy="381000"/>
          </a:xfrm>
          <a:prstGeom prst="ellipse">
            <a:avLst/>
          </a:prstGeom>
          <a:noFill/>
          <a:ln w="9525" cap="flat" cmpd="sng">
            <a:solidFill>
              <a:schemeClr val="tx1"/>
            </a:solidFill>
            <a:prstDash val="solid"/>
            <a:round/>
            <a:headEnd type="none" w="med" len="med"/>
            <a:tailEnd type="none" w="med" len="med"/>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
        <p:nvSpPr>
          <p:cNvPr id="34825" name="椭圆 2"/>
          <p:cNvSpPr/>
          <p:nvPr/>
        </p:nvSpPr>
        <p:spPr>
          <a:xfrm>
            <a:off x="7034213" y="1981200"/>
            <a:ext cx="381000" cy="381000"/>
          </a:xfrm>
          <a:prstGeom prst="ellipse">
            <a:avLst/>
          </a:prstGeom>
          <a:noFill/>
          <a:ln w="9525" cap="flat" cmpd="sng">
            <a:solidFill>
              <a:schemeClr val="tx1"/>
            </a:solidFill>
            <a:prstDash val="solid"/>
            <a:round/>
            <a:headEnd type="none" w="med" len="med"/>
            <a:tailEnd type="none" w="med" len="med"/>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
        <p:nvSpPr>
          <p:cNvPr id="34826" name="椭圆 3"/>
          <p:cNvSpPr/>
          <p:nvPr/>
        </p:nvSpPr>
        <p:spPr>
          <a:xfrm>
            <a:off x="3200400" y="3273425"/>
            <a:ext cx="381000" cy="381000"/>
          </a:xfrm>
          <a:prstGeom prst="ellipse">
            <a:avLst/>
          </a:prstGeom>
          <a:noFill/>
          <a:ln w="9525" cap="flat" cmpd="sng">
            <a:solidFill>
              <a:schemeClr val="tx1"/>
            </a:solidFill>
            <a:prstDash val="solid"/>
            <a:round/>
            <a:headEnd type="none" w="med" len="med"/>
            <a:tailEnd type="none" w="med" len="med"/>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
        <p:nvSpPr>
          <p:cNvPr id="34827" name="椭圆 4"/>
          <p:cNvSpPr/>
          <p:nvPr/>
        </p:nvSpPr>
        <p:spPr>
          <a:xfrm>
            <a:off x="4413250" y="3273425"/>
            <a:ext cx="381000" cy="381000"/>
          </a:xfrm>
          <a:prstGeom prst="ellipse">
            <a:avLst/>
          </a:prstGeom>
          <a:noFill/>
          <a:ln w="9525" cap="flat" cmpd="sng">
            <a:solidFill>
              <a:schemeClr val="tx1"/>
            </a:solidFill>
            <a:prstDash val="solid"/>
            <a:round/>
            <a:headEnd type="none" w="med" len="med"/>
            <a:tailEnd type="none" w="med" len="med"/>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
        <p:nvSpPr>
          <p:cNvPr id="34828" name="椭圆 5"/>
          <p:cNvSpPr/>
          <p:nvPr/>
        </p:nvSpPr>
        <p:spPr>
          <a:xfrm>
            <a:off x="6743700" y="3238500"/>
            <a:ext cx="381000" cy="381000"/>
          </a:xfrm>
          <a:prstGeom prst="ellipse">
            <a:avLst/>
          </a:prstGeom>
          <a:noFill/>
          <a:ln w="9525" cap="flat" cmpd="sng">
            <a:solidFill>
              <a:schemeClr val="tx1"/>
            </a:solidFill>
            <a:prstDash val="solid"/>
            <a:round/>
            <a:headEnd type="none" w="med" len="med"/>
            <a:tailEnd type="none" w="med" len="med"/>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
        <p:nvSpPr>
          <p:cNvPr id="34829" name="椭圆 6"/>
          <p:cNvSpPr/>
          <p:nvPr/>
        </p:nvSpPr>
        <p:spPr>
          <a:xfrm>
            <a:off x="8099425" y="3238500"/>
            <a:ext cx="381000" cy="381000"/>
          </a:xfrm>
          <a:prstGeom prst="ellipse">
            <a:avLst/>
          </a:prstGeom>
          <a:noFill/>
          <a:ln w="9525" cap="flat" cmpd="sng">
            <a:solidFill>
              <a:schemeClr val="tx1"/>
            </a:solidFill>
            <a:prstDash val="solid"/>
            <a:round/>
            <a:headEnd type="none" w="med" len="med"/>
            <a:tailEnd type="none" w="med" len="med"/>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
        <p:nvSpPr>
          <p:cNvPr id="34830" name="椭圆 7"/>
          <p:cNvSpPr/>
          <p:nvPr/>
        </p:nvSpPr>
        <p:spPr>
          <a:xfrm>
            <a:off x="3352800" y="3803650"/>
            <a:ext cx="381000" cy="381000"/>
          </a:xfrm>
          <a:prstGeom prst="ellipse">
            <a:avLst/>
          </a:prstGeom>
          <a:noFill/>
          <a:ln w="9525" cap="flat" cmpd="sng">
            <a:solidFill>
              <a:schemeClr val="tx1"/>
            </a:solidFill>
            <a:prstDash val="solid"/>
            <a:round/>
            <a:headEnd type="none" w="med" len="med"/>
            <a:tailEnd type="none" w="med" len="med"/>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
        <p:nvSpPr>
          <p:cNvPr id="34831" name="椭圆 8"/>
          <p:cNvSpPr/>
          <p:nvPr/>
        </p:nvSpPr>
        <p:spPr>
          <a:xfrm>
            <a:off x="4794250" y="3803650"/>
            <a:ext cx="381000" cy="381000"/>
          </a:xfrm>
          <a:prstGeom prst="ellipse">
            <a:avLst/>
          </a:prstGeom>
          <a:noFill/>
          <a:ln w="9525" cap="flat" cmpd="sng">
            <a:solidFill>
              <a:schemeClr val="tx1"/>
            </a:solidFill>
            <a:prstDash val="solid"/>
            <a:round/>
            <a:headEnd type="none" w="med" len="med"/>
            <a:tailEnd type="none" w="med" len="med"/>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
        <p:nvSpPr>
          <p:cNvPr id="34832" name="椭圆 9"/>
          <p:cNvSpPr/>
          <p:nvPr/>
        </p:nvSpPr>
        <p:spPr>
          <a:xfrm>
            <a:off x="7232650" y="3768725"/>
            <a:ext cx="381000" cy="381000"/>
          </a:xfrm>
          <a:prstGeom prst="ellipse">
            <a:avLst/>
          </a:prstGeom>
          <a:noFill/>
          <a:ln w="9525" cap="flat" cmpd="sng">
            <a:solidFill>
              <a:schemeClr val="tx1"/>
            </a:solidFill>
            <a:prstDash val="solid"/>
            <a:round/>
            <a:headEnd type="none" w="med" len="med"/>
            <a:tailEnd type="none" w="med" len="med"/>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
        <p:nvSpPr>
          <p:cNvPr id="34833" name="椭圆 10"/>
          <p:cNvSpPr/>
          <p:nvPr/>
        </p:nvSpPr>
        <p:spPr>
          <a:xfrm>
            <a:off x="8610600" y="3768725"/>
            <a:ext cx="381000" cy="381000"/>
          </a:xfrm>
          <a:prstGeom prst="ellipse">
            <a:avLst/>
          </a:prstGeom>
          <a:noFill/>
          <a:ln w="9525" cap="flat" cmpd="sng">
            <a:solidFill>
              <a:schemeClr val="tx1"/>
            </a:solidFill>
            <a:prstDash val="solid"/>
            <a:round/>
            <a:headEnd type="none" w="med" len="med"/>
            <a:tailEnd type="none" w="med" len="med"/>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
        <p:nvSpPr>
          <p:cNvPr id="34834" name="椭圆 11"/>
          <p:cNvSpPr/>
          <p:nvPr/>
        </p:nvSpPr>
        <p:spPr>
          <a:xfrm>
            <a:off x="4187825" y="4997450"/>
            <a:ext cx="381000" cy="381000"/>
          </a:xfrm>
          <a:prstGeom prst="ellipse">
            <a:avLst/>
          </a:prstGeom>
          <a:noFill/>
          <a:ln w="9525" cap="flat" cmpd="sng">
            <a:solidFill>
              <a:schemeClr val="tx1"/>
            </a:solidFill>
            <a:prstDash val="solid"/>
            <a:round/>
            <a:headEnd type="none" w="med" len="med"/>
            <a:tailEnd type="none" w="med" len="med"/>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
        <p:nvSpPr>
          <p:cNvPr id="34835" name="椭圆 12"/>
          <p:cNvSpPr/>
          <p:nvPr/>
        </p:nvSpPr>
        <p:spPr>
          <a:xfrm>
            <a:off x="4187825" y="5464175"/>
            <a:ext cx="381000" cy="381000"/>
          </a:xfrm>
          <a:prstGeom prst="ellipse">
            <a:avLst/>
          </a:prstGeom>
          <a:noFill/>
          <a:ln w="9525" cap="flat" cmpd="sng">
            <a:solidFill>
              <a:schemeClr val="tx1"/>
            </a:solidFill>
            <a:prstDash val="solid"/>
            <a:round/>
            <a:headEnd type="none" w="med" len="med"/>
            <a:tailEnd type="none" w="med" len="med"/>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
        <p:nvSpPr>
          <p:cNvPr id="34836" name="椭圆 13"/>
          <p:cNvSpPr/>
          <p:nvPr/>
        </p:nvSpPr>
        <p:spPr>
          <a:xfrm>
            <a:off x="6362700" y="5464175"/>
            <a:ext cx="381000" cy="381000"/>
          </a:xfrm>
          <a:prstGeom prst="ellipse">
            <a:avLst/>
          </a:prstGeom>
          <a:noFill/>
          <a:ln w="9525" cap="flat" cmpd="sng">
            <a:solidFill>
              <a:schemeClr val="tx1"/>
            </a:solidFill>
            <a:prstDash val="solid"/>
            <a:round/>
            <a:headEnd type="none" w="med" len="med"/>
            <a:tailEnd type="none" w="med" len="med"/>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 calcmode="lin" valueType="num">
                                      <p:cBhvr additive="base">
                                        <p:cTn id="7" dur="500" fill="hold"/>
                                        <p:tgtEl>
                                          <p:spTgt spid="103428"/>
                                        </p:tgtEl>
                                        <p:attrNameLst>
                                          <p:attrName>ppt_x</p:attrName>
                                        </p:attrNameLst>
                                      </p:cBhvr>
                                      <p:tavLst>
                                        <p:tav tm="0">
                                          <p:val>
                                            <p:strVal val="0-#ppt_w/2"/>
                                          </p:val>
                                        </p:tav>
                                        <p:tav tm="100000">
                                          <p:val>
                                            <p:strVal val="#ppt_x"/>
                                          </p:val>
                                        </p:tav>
                                      </p:tavLst>
                                    </p:anim>
                                    <p:anim calcmode="lin" valueType="num">
                                      <p:cBhvr additive="base">
                                        <p:cTn id="8" dur="500" fill="hold"/>
                                        <p:tgtEl>
                                          <p:spTgt spid="1034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24"/>
                                        </p:tgtEl>
                                        <p:attrNameLst>
                                          <p:attrName>style.visibility</p:attrName>
                                        </p:attrNameLst>
                                      </p:cBhvr>
                                      <p:to>
                                        <p:strVal val="visible"/>
                                      </p:to>
                                    </p:set>
                                    <p:anim calcmode="lin" valueType="num">
                                      <p:cBhvr additive="base">
                                        <p:cTn id="13" dur="500" fill="hold"/>
                                        <p:tgtEl>
                                          <p:spTgt spid="34824"/>
                                        </p:tgtEl>
                                        <p:attrNameLst>
                                          <p:attrName>ppt_x</p:attrName>
                                        </p:attrNameLst>
                                      </p:cBhvr>
                                      <p:tavLst>
                                        <p:tav tm="0">
                                          <p:val>
                                            <p:strVal val="#ppt_x"/>
                                          </p:val>
                                        </p:tav>
                                        <p:tav tm="100000">
                                          <p:val>
                                            <p:strVal val="#ppt_x"/>
                                          </p:val>
                                        </p:tav>
                                      </p:tavLst>
                                    </p:anim>
                                    <p:anim calcmode="lin" valueType="num">
                                      <p:cBhvr additive="base">
                                        <p:cTn id="14" dur="500" fill="hold"/>
                                        <p:tgtEl>
                                          <p:spTgt spid="3482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3429"/>
                                        </p:tgtEl>
                                        <p:attrNameLst>
                                          <p:attrName>style.visibility</p:attrName>
                                        </p:attrNameLst>
                                      </p:cBhvr>
                                      <p:to>
                                        <p:strVal val="visible"/>
                                      </p:to>
                                    </p:set>
                                    <p:anim calcmode="lin" valueType="num">
                                      <p:cBhvr additive="base">
                                        <p:cTn id="17" dur="500" fill="hold"/>
                                        <p:tgtEl>
                                          <p:spTgt spid="103429"/>
                                        </p:tgtEl>
                                        <p:attrNameLst>
                                          <p:attrName>ppt_x</p:attrName>
                                        </p:attrNameLst>
                                      </p:cBhvr>
                                      <p:tavLst>
                                        <p:tav tm="0">
                                          <p:val>
                                            <p:strVal val="#ppt_x"/>
                                          </p:val>
                                        </p:tav>
                                        <p:tav tm="100000">
                                          <p:val>
                                            <p:strVal val="#ppt_x"/>
                                          </p:val>
                                        </p:tav>
                                      </p:tavLst>
                                    </p:anim>
                                    <p:anim calcmode="lin" valueType="num">
                                      <p:cBhvr additive="base">
                                        <p:cTn id="18" dur="500" fill="hold"/>
                                        <p:tgtEl>
                                          <p:spTgt spid="1034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825"/>
                                        </p:tgtEl>
                                        <p:attrNameLst>
                                          <p:attrName>style.visibility</p:attrName>
                                        </p:attrNameLst>
                                      </p:cBhvr>
                                      <p:to>
                                        <p:strVal val="visible"/>
                                      </p:to>
                                    </p:set>
                                    <p:anim calcmode="lin" valueType="num">
                                      <p:cBhvr additive="base">
                                        <p:cTn id="21" dur="500" fill="hold"/>
                                        <p:tgtEl>
                                          <p:spTgt spid="34825"/>
                                        </p:tgtEl>
                                        <p:attrNameLst>
                                          <p:attrName>ppt_x</p:attrName>
                                        </p:attrNameLst>
                                      </p:cBhvr>
                                      <p:tavLst>
                                        <p:tav tm="0">
                                          <p:val>
                                            <p:strVal val="#ppt_x"/>
                                          </p:val>
                                        </p:tav>
                                        <p:tav tm="100000">
                                          <p:val>
                                            <p:strVal val="#ppt_x"/>
                                          </p:val>
                                        </p:tav>
                                      </p:tavLst>
                                    </p:anim>
                                    <p:anim calcmode="lin" valueType="num">
                                      <p:cBhvr additive="base">
                                        <p:cTn id="22" dur="500" fill="hold"/>
                                        <p:tgtEl>
                                          <p:spTgt spid="348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3430"/>
                                        </p:tgtEl>
                                        <p:attrNameLst>
                                          <p:attrName>style.visibility</p:attrName>
                                        </p:attrNameLst>
                                      </p:cBhvr>
                                      <p:to>
                                        <p:strVal val="visible"/>
                                      </p:to>
                                    </p:set>
                                    <p:anim calcmode="lin" valueType="num">
                                      <p:cBhvr additive="base">
                                        <p:cTn id="27" dur="500" fill="hold"/>
                                        <p:tgtEl>
                                          <p:spTgt spid="103430"/>
                                        </p:tgtEl>
                                        <p:attrNameLst>
                                          <p:attrName>ppt_x</p:attrName>
                                        </p:attrNameLst>
                                      </p:cBhvr>
                                      <p:tavLst>
                                        <p:tav tm="0">
                                          <p:val>
                                            <p:strVal val="0-#ppt_w/2"/>
                                          </p:val>
                                        </p:tav>
                                        <p:tav tm="100000">
                                          <p:val>
                                            <p:strVal val="#ppt_x"/>
                                          </p:val>
                                        </p:tav>
                                      </p:tavLst>
                                    </p:anim>
                                    <p:anim calcmode="lin" valueType="num">
                                      <p:cBhvr additive="base">
                                        <p:cTn id="28" dur="500" fill="hold"/>
                                        <p:tgtEl>
                                          <p:spTgt spid="10343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3431"/>
                                        </p:tgtEl>
                                        <p:attrNameLst>
                                          <p:attrName>style.visibility</p:attrName>
                                        </p:attrNameLst>
                                      </p:cBhvr>
                                      <p:to>
                                        <p:strVal val="visible"/>
                                      </p:to>
                                    </p:set>
                                    <p:anim calcmode="lin" valueType="num">
                                      <p:cBhvr additive="base">
                                        <p:cTn id="33" dur="500" fill="hold"/>
                                        <p:tgtEl>
                                          <p:spTgt spid="103431"/>
                                        </p:tgtEl>
                                        <p:attrNameLst>
                                          <p:attrName>ppt_x</p:attrName>
                                        </p:attrNameLst>
                                      </p:cBhvr>
                                      <p:tavLst>
                                        <p:tav tm="0">
                                          <p:val>
                                            <p:strVal val="#ppt_x"/>
                                          </p:val>
                                        </p:tav>
                                        <p:tav tm="100000">
                                          <p:val>
                                            <p:strVal val="#ppt_x"/>
                                          </p:val>
                                        </p:tav>
                                      </p:tavLst>
                                    </p:anim>
                                    <p:anim calcmode="lin" valueType="num">
                                      <p:cBhvr additive="base">
                                        <p:cTn id="34" dur="500" fill="hold"/>
                                        <p:tgtEl>
                                          <p:spTgt spid="10343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4826"/>
                                        </p:tgtEl>
                                        <p:attrNameLst>
                                          <p:attrName>style.visibility</p:attrName>
                                        </p:attrNameLst>
                                      </p:cBhvr>
                                      <p:to>
                                        <p:strVal val="visible"/>
                                      </p:to>
                                    </p:set>
                                    <p:anim calcmode="lin" valueType="num">
                                      <p:cBhvr additive="base">
                                        <p:cTn id="37" dur="500" fill="hold"/>
                                        <p:tgtEl>
                                          <p:spTgt spid="34826"/>
                                        </p:tgtEl>
                                        <p:attrNameLst>
                                          <p:attrName>ppt_x</p:attrName>
                                        </p:attrNameLst>
                                      </p:cBhvr>
                                      <p:tavLst>
                                        <p:tav tm="0">
                                          <p:val>
                                            <p:strVal val="#ppt_x"/>
                                          </p:val>
                                        </p:tav>
                                        <p:tav tm="100000">
                                          <p:val>
                                            <p:strVal val="#ppt_x"/>
                                          </p:val>
                                        </p:tav>
                                      </p:tavLst>
                                    </p:anim>
                                    <p:anim calcmode="lin" valueType="num">
                                      <p:cBhvr additive="base">
                                        <p:cTn id="38" dur="500" fill="hold"/>
                                        <p:tgtEl>
                                          <p:spTgt spid="3482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4827"/>
                                        </p:tgtEl>
                                        <p:attrNameLst>
                                          <p:attrName>style.visibility</p:attrName>
                                        </p:attrNameLst>
                                      </p:cBhvr>
                                      <p:to>
                                        <p:strVal val="visible"/>
                                      </p:to>
                                    </p:set>
                                    <p:anim calcmode="lin" valueType="num">
                                      <p:cBhvr additive="base">
                                        <p:cTn id="41" dur="500" fill="hold"/>
                                        <p:tgtEl>
                                          <p:spTgt spid="34827"/>
                                        </p:tgtEl>
                                        <p:attrNameLst>
                                          <p:attrName>ppt_x</p:attrName>
                                        </p:attrNameLst>
                                      </p:cBhvr>
                                      <p:tavLst>
                                        <p:tav tm="0">
                                          <p:val>
                                            <p:strVal val="#ppt_x"/>
                                          </p:val>
                                        </p:tav>
                                        <p:tav tm="100000">
                                          <p:val>
                                            <p:strVal val="#ppt_x"/>
                                          </p:val>
                                        </p:tav>
                                      </p:tavLst>
                                    </p:anim>
                                    <p:anim calcmode="lin" valueType="num">
                                      <p:cBhvr additive="base">
                                        <p:cTn id="42" dur="500" fill="hold"/>
                                        <p:tgtEl>
                                          <p:spTgt spid="3482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4830"/>
                                        </p:tgtEl>
                                        <p:attrNameLst>
                                          <p:attrName>style.visibility</p:attrName>
                                        </p:attrNameLst>
                                      </p:cBhvr>
                                      <p:to>
                                        <p:strVal val="visible"/>
                                      </p:to>
                                    </p:set>
                                    <p:anim calcmode="lin" valueType="num">
                                      <p:cBhvr additive="base">
                                        <p:cTn id="45" dur="500" fill="hold"/>
                                        <p:tgtEl>
                                          <p:spTgt spid="34830"/>
                                        </p:tgtEl>
                                        <p:attrNameLst>
                                          <p:attrName>ppt_x</p:attrName>
                                        </p:attrNameLst>
                                      </p:cBhvr>
                                      <p:tavLst>
                                        <p:tav tm="0">
                                          <p:val>
                                            <p:strVal val="#ppt_x"/>
                                          </p:val>
                                        </p:tav>
                                        <p:tav tm="100000">
                                          <p:val>
                                            <p:strVal val="#ppt_x"/>
                                          </p:val>
                                        </p:tav>
                                      </p:tavLst>
                                    </p:anim>
                                    <p:anim calcmode="lin" valueType="num">
                                      <p:cBhvr additive="base">
                                        <p:cTn id="46" dur="500" fill="hold"/>
                                        <p:tgtEl>
                                          <p:spTgt spid="3483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4831"/>
                                        </p:tgtEl>
                                        <p:attrNameLst>
                                          <p:attrName>style.visibility</p:attrName>
                                        </p:attrNameLst>
                                      </p:cBhvr>
                                      <p:to>
                                        <p:strVal val="visible"/>
                                      </p:to>
                                    </p:set>
                                    <p:anim calcmode="lin" valueType="num">
                                      <p:cBhvr additive="base">
                                        <p:cTn id="49" dur="500" fill="hold"/>
                                        <p:tgtEl>
                                          <p:spTgt spid="34831"/>
                                        </p:tgtEl>
                                        <p:attrNameLst>
                                          <p:attrName>ppt_x</p:attrName>
                                        </p:attrNameLst>
                                      </p:cBhvr>
                                      <p:tavLst>
                                        <p:tav tm="0">
                                          <p:val>
                                            <p:strVal val="#ppt_x"/>
                                          </p:val>
                                        </p:tav>
                                        <p:tav tm="100000">
                                          <p:val>
                                            <p:strVal val="#ppt_x"/>
                                          </p:val>
                                        </p:tav>
                                      </p:tavLst>
                                    </p:anim>
                                    <p:anim calcmode="lin" valueType="num">
                                      <p:cBhvr additive="base">
                                        <p:cTn id="50" dur="500" fill="hold"/>
                                        <p:tgtEl>
                                          <p:spTgt spid="3483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4828"/>
                                        </p:tgtEl>
                                        <p:attrNameLst>
                                          <p:attrName>style.visibility</p:attrName>
                                        </p:attrNameLst>
                                      </p:cBhvr>
                                      <p:to>
                                        <p:strVal val="visible"/>
                                      </p:to>
                                    </p:set>
                                    <p:anim calcmode="lin" valueType="num">
                                      <p:cBhvr additive="base">
                                        <p:cTn id="53" dur="500" fill="hold"/>
                                        <p:tgtEl>
                                          <p:spTgt spid="34828"/>
                                        </p:tgtEl>
                                        <p:attrNameLst>
                                          <p:attrName>ppt_x</p:attrName>
                                        </p:attrNameLst>
                                      </p:cBhvr>
                                      <p:tavLst>
                                        <p:tav tm="0">
                                          <p:val>
                                            <p:strVal val="#ppt_x"/>
                                          </p:val>
                                        </p:tav>
                                        <p:tav tm="100000">
                                          <p:val>
                                            <p:strVal val="#ppt_x"/>
                                          </p:val>
                                        </p:tav>
                                      </p:tavLst>
                                    </p:anim>
                                    <p:anim calcmode="lin" valueType="num">
                                      <p:cBhvr additive="base">
                                        <p:cTn id="54" dur="500" fill="hold"/>
                                        <p:tgtEl>
                                          <p:spTgt spid="3482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4832"/>
                                        </p:tgtEl>
                                        <p:attrNameLst>
                                          <p:attrName>style.visibility</p:attrName>
                                        </p:attrNameLst>
                                      </p:cBhvr>
                                      <p:to>
                                        <p:strVal val="visible"/>
                                      </p:to>
                                    </p:set>
                                    <p:anim calcmode="lin" valueType="num">
                                      <p:cBhvr additive="base">
                                        <p:cTn id="57" dur="500" fill="hold"/>
                                        <p:tgtEl>
                                          <p:spTgt spid="34832"/>
                                        </p:tgtEl>
                                        <p:attrNameLst>
                                          <p:attrName>ppt_x</p:attrName>
                                        </p:attrNameLst>
                                      </p:cBhvr>
                                      <p:tavLst>
                                        <p:tav tm="0">
                                          <p:val>
                                            <p:strVal val="#ppt_x"/>
                                          </p:val>
                                        </p:tav>
                                        <p:tav tm="100000">
                                          <p:val>
                                            <p:strVal val="#ppt_x"/>
                                          </p:val>
                                        </p:tav>
                                      </p:tavLst>
                                    </p:anim>
                                    <p:anim calcmode="lin" valueType="num">
                                      <p:cBhvr additive="base">
                                        <p:cTn id="58" dur="500" fill="hold"/>
                                        <p:tgtEl>
                                          <p:spTgt spid="3483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4829"/>
                                        </p:tgtEl>
                                        <p:attrNameLst>
                                          <p:attrName>style.visibility</p:attrName>
                                        </p:attrNameLst>
                                      </p:cBhvr>
                                      <p:to>
                                        <p:strVal val="visible"/>
                                      </p:to>
                                    </p:set>
                                    <p:anim calcmode="lin" valueType="num">
                                      <p:cBhvr additive="base">
                                        <p:cTn id="61" dur="500" fill="hold"/>
                                        <p:tgtEl>
                                          <p:spTgt spid="34829"/>
                                        </p:tgtEl>
                                        <p:attrNameLst>
                                          <p:attrName>ppt_x</p:attrName>
                                        </p:attrNameLst>
                                      </p:cBhvr>
                                      <p:tavLst>
                                        <p:tav tm="0">
                                          <p:val>
                                            <p:strVal val="#ppt_x"/>
                                          </p:val>
                                        </p:tav>
                                        <p:tav tm="100000">
                                          <p:val>
                                            <p:strVal val="#ppt_x"/>
                                          </p:val>
                                        </p:tav>
                                      </p:tavLst>
                                    </p:anim>
                                    <p:anim calcmode="lin" valueType="num">
                                      <p:cBhvr additive="base">
                                        <p:cTn id="62" dur="500" fill="hold"/>
                                        <p:tgtEl>
                                          <p:spTgt spid="3482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4833"/>
                                        </p:tgtEl>
                                        <p:attrNameLst>
                                          <p:attrName>style.visibility</p:attrName>
                                        </p:attrNameLst>
                                      </p:cBhvr>
                                      <p:to>
                                        <p:strVal val="visible"/>
                                      </p:to>
                                    </p:set>
                                    <p:anim calcmode="lin" valueType="num">
                                      <p:cBhvr additive="base">
                                        <p:cTn id="65" dur="500" fill="hold"/>
                                        <p:tgtEl>
                                          <p:spTgt spid="34833"/>
                                        </p:tgtEl>
                                        <p:attrNameLst>
                                          <p:attrName>ppt_x</p:attrName>
                                        </p:attrNameLst>
                                      </p:cBhvr>
                                      <p:tavLst>
                                        <p:tav tm="0">
                                          <p:val>
                                            <p:strVal val="#ppt_x"/>
                                          </p:val>
                                        </p:tav>
                                        <p:tav tm="100000">
                                          <p:val>
                                            <p:strVal val="#ppt_x"/>
                                          </p:val>
                                        </p:tav>
                                      </p:tavLst>
                                    </p:anim>
                                    <p:anim calcmode="lin" valueType="num">
                                      <p:cBhvr additive="base">
                                        <p:cTn id="66" dur="500" fill="hold"/>
                                        <p:tgtEl>
                                          <p:spTgt spid="3483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03432"/>
                                        </p:tgtEl>
                                        <p:attrNameLst>
                                          <p:attrName>style.visibility</p:attrName>
                                        </p:attrNameLst>
                                      </p:cBhvr>
                                      <p:to>
                                        <p:strVal val="visible"/>
                                      </p:to>
                                    </p:set>
                                    <p:anim calcmode="lin" valueType="num">
                                      <p:cBhvr additive="base">
                                        <p:cTn id="71" dur="500" fill="hold"/>
                                        <p:tgtEl>
                                          <p:spTgt spid="103432"/>
                                        </p:tgtEl>
                                        <p:attrNameLst>
                                          <p:attrName>ppt_x</p:attrName>
                                        </p:attrNameLst>
                                      </p:cBhvr>
                                      <p:tavLst>
                                        <p:tav tm="0">
                                          <p:val>
                                            <p:strVal val="0-#ppt_w/2"/>
                                          </p:val>
                                        </p:tav>
                                        <p:tav tm="100000">
                                          <p:val>
                                            <p:strVal val="#ppt_x"/>
                                          </p:val>
                                        </p:tav>
                                      </p:tavLst>
                                    </p:anim>
                                    <p:anim calcmode="lin" valueType="num">
                                      <p:cBhvr additive="base">
                                        <p:cTn id="72" dur="500" fill="hold"/>
                                        <p:tgtEl>
                                          <p:spTgt spid="103432"/>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03433"/>
                                        </p:tgtEl>
                                        <p:attrNameLst>
                                          <p:attrName>style.visibility</p:attrName>
                                        </p:attrNameLst>
                                      </p:cBhvr>
                                      <p:to>
                                        <p:strVal val="visible"/>
                                      </p:to>
                                    </p:set>
                                    <p:anim calcmode="lin" valueType="num">
                                      <p:cBhvr additive="base">
                                        <p:cTn id="77" dur="500" fill="hold"/>
                                        <p:tgtEl>
                                          <p:spTgt spid="103433"/>
                                        </p:tgtEl>
                                        <p:attrNameLst>
                                          <p:attrName>ppt_x</p:attrName>
                                        </p:attrNameLst>
                                      </p:cBhvr>
                                      <p:tavLst>
                                        <p:tav tm="0">
                                          <p:val>
                                            <p:strVal val="#ppt_x"/>
                                          </p:val>
                                        </p:tav>
                                        <p:tav tm="100000">
                                          <p:val>
                                            <p:strVal val="#ppt_x"/>
                                          </p:val>
                                        </p:tav>
                                      </p:tavLst>
                                    </p:anim>
                                    <p:anim calcmode="lin" valueType="num">
                                      <p:cBhvr additive="base">
                                        <p:cTn id="78" dur="500" fill="hold"/>
                                        <p:tgtEl>
                                          <p:spTgt spid="10343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4834"/>
                                        </p:tgtEl>
                                        <p:attrNameLst>
                                          <p:attrName>style.visibility</p:attrName>
                                        </p:attrNameLst>
                                      </p:cBhvr>
                                      <p:to>
                                        <p:strVal val="visible"/>
                                      </p:to>
                                    </p:set>
                                    <p:anim calcmode="lin" valueType="num">
                                      <p:cBhvr additive="base">
                                        <p:cTn id="81" dur="500" fill="hold"/>
                                        <p:tgtEl>
                                          <p:spTgt spid="34834"/>
                                        </p:tgtEl>
                                        <p:attrNameLst>
                                          <p:attrName>ppt_x</p:attrName>
                                        </p:attrNameLst>
                                      </p:cBhvr>
                                      <p:tavLst>
                                        <p:tav tm="0">
                                          <p:val>
                                            <p:strVal val="#ppt_x"/>
                                          </p:val>
                                        </p:tav>
                                        <p:tav tm="100000">
                                          <p:val>
                                            <p:strVal val="#ppt_x"/>
                                          </p:val>
                                        </p:tav>
                                      </p:tavLst>
                                    </p:anim>
                                    <p:anim calcmode="lin" valueType="num">
                                      <p:cBhvr additive="base">
                                        <p:cTn id="82" dur="500" fill="hold"/>
                                        <p:tgtEl>
                                          <p:spTgt spid="3483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4835"/>
                                        </p:tgtEl>
                                        <p:attrNameLst>
                                          <p:attrName>style.visibility</p:attrName>
                                        </p:attrNameLst>
                                      </p:cBhvr>
                                      <p:to>
                                        <p:strVal val="visible"/>
                                      </p:to>
                                    </p:set>
                                    <p:anim calcmode="lin" valueType="num">
                                      <p:cBhvr additive="base">
                                        <p:cTn id="85" dur="500" fill="hold"/>
                                        <p:tgtEl>
                                          <p:spTgt spid="34835"/>
                                        </p:tgtEl>
                                        <p:attrNameLst>
                                          <p:attrName>ppt_x</p:attrName>
                                        </p:attrNameLst>
                                      </p:cBhvr>
                                      <p:tavLst>
                                        <p:tav tm="0">
                                          <p:val>
                                            <p:strVal val="#ppt_x"/>
                                          </p:val>
                                        </p:tav>
                                        <p:tav tm="100000">
                                          <p:val>
                                            <p:strVal val="#ppt_x"/>
                                          </p:val>
                                        </p:tav>
                                      </p:tavLst>
                                    </p:anim>
                                    <p:anim calcmode="lin" valueType="num">
                                      <p:cBhvr additive="base">
                                        <p:cTn id="86" dur="500" fill="hold"/>
                                        <p:tgtEl>
                                          <p:spTgt spid="3483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4836"/>
                                        </p:tgtEl>
                                        <p:attrNameLst>
                                          <p:attrName>style.visibility</p:attrName>
                                        </p:attrNameLst>
                                      </p:cBhvr>
                                      <p:to>
                                        <p:strVal val="visible"/>
                                      </p:to>
                                    </p:set>
                                    <p:anim calcmode="lin" valueType="num">
                                      <p:cBhvr additive="base">
                                        <p:cTn id="89" dur="500" fill="hold"/>
                                        <p:tgtEl>
                                          <p:spTgt spid="34836"/>
                                        </p:tgtEl>
                                        <p:attrNameLst>
                                          <p:attrName>ppt_x</p:attrName>
                                        </p:attrNameLst>
                                      </p:cBhvr>
                                      <p:tavLst>
                                        <p:tav tm="0">
                                          <p:val>
                                            <p:strVal val="#ppt_x"/>
                                          </p:val>
                                        </p:tav>
                                        <p:tav tm="100000">
                                          <p:val>
                                            <p:strVal val="#ppt_x"/>
                                          </p:val>
                                        </p:tav>
                                      </p:tavLst>
                                    </p:anim>
                                    <p:anim calcmode="lin" valueType="num">
                                      <p:cBhvr additive="base">
                                        <p:cTn id="90" dur="500" fill="hold"/>
                                        <p:tgtEl>
                                          <p:spTgt spid="348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P spid="103430" grpId="0"/>
      <p:bldP spid="103432" grpId="0"/>
      <p:bldP spid="34824" grpId="0" animBg="1"/>
      <p:bldP spid="34825" grpId="0" animBg="1"/>
      <p:bldP spid="103429" grpId="0"/>
      <p:bldP spid="103431" grpId="0"/>
      <p:bldP spid="34826" grpId="0" animBg="1"/>
      <p:bldP spid="34827" grpId="0" animBg="1"/>
      <p:bldP spid="34830" grpId="0" animBg="1"/>
      <p:bldP spid="34831" grpId="0" animBg="1"/>
      <p:bldP spid="34828" grpId="0" animBg="1"/>
      <p:bldP spid="34832" grpId="0" animBg="1"/>
      <p:bldP spid="34829" grpId="0" animBg="1"/>
      <p:bldP spid="34833" grpId="0" animBg="1"/>
      <p:bldP spid="103433" grpId="0"/>
      <p:bldP spid="34834" grpId="0" animBg="1"/>
      <p:bldP spid="34835" grpId="0" animBg="1"/>
      <p:bldP spid="348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3"/>
          <p:cNvSpPr>
            <a:spLocks noGrp="1"/>
          </p:cNvSpPr>
          <p:nvPr>
            <p:ph idx="1"/>
          </p:nvPr>
        </p:nvSpPr>
        <p:spPr>
          <a:xfrm>
            <a:off x="798513" y="1165225"/>
            <a:ext cx="9372600" cy="2438400"/>
          </a:xfrm>
        </p:spPr>
        <p:txBody>
          <a:bodyPr wrap="square" lIns="91440" tIns="45720" rIns="91440" bIns="45720" anchor="t"/>
          <a:p>
            <a:pPr eaLnBrk="1" hangingPunct="1"/>
            <a:r>
              <a:rPr lang="en-US" altLang="zh-CN" sz="3200" dirty="0">
                <a:latin typeface="Times New Roman" panose="02020603050405020304" pitchFamily="18" charset="0"/>
              </a:rPr>
              <a:t>Stability System Condition </a:t>
            </a:r>
            <a:endParaRPr lang="en-US" altLang="zh-CN" sz="3200" dirty="0">
              <a:latin typeface="Times New Roman" panose="02020603050405020304" pitchFamily="18" charset="0"/>
            </a:endParaRPr>
          </a:p>
          <a:p>
            <a:pPr lvl="1" eaLnBrk="1" hangingPunct="1"/>
            <a:r>
              <a:rPr lang="en-US" altLang="zh-CN" sz="3200" b="1" dirty="0">
                <a:latin typeface="Times New Roman" panose="02020603050405020304" pitchFamily="18" charset="0"/>
              </a:rPr>
              <a:t>If and only if the output sequence y[n] of the system remains bounded for all bounded input sequence x[n], a discrete-time is defined to be </a:t>
            </a:r>
            <a:r>
              <a:rPr lang="en-US" altLang="zh-CN" sz="3200" b="1" i="1" dirty="0">
                <a:solidFill>
                  <a:srgbClr val="FF3300"/>
                </a:solidFill>
                <a:latin typeface="Times New Roman" panose="02020603050405020304" pitchFamily="18" charset="0"/>
              </a:rPr>
              <a:t>BIBO</a:t>
            </a:r>
            <a:r>
              <a:rPr lang="en-US" altLang="zh-CN" sz="3200" b="1" dirty="0">
                <a:latin typeface="Times New Roman" panose="02020603050405020304" pitchFamily="18" charset="0"/>
              </a:rPr>
              <a:t> stable</a:t>
            </a:r>
            <a:endParaRPr lang="en-US" altLang="zh-CN" sz="3200" b="1" dirty="0">
              <a:latin typeface="Times New Roman" panose="02020603050405020304" pitchFamily="18" charset="0"/>
            </a:endParaRPr>
          </a:p>
          <a:p>
            <a:pPr lvl="1" eaLnBrk="1" hangingPunct="1">
              <a:buNone/>
            </a:pPr>
            <a:r>
              <a:rPr lang="en-US" altLang="zh-CN" sz="3200" dirty="0">
                <a:latin typeface="Times New Roman" panose="02020603050405020304" pitchFamily="18" charset="0"/>
              </a:rPr>
              <a:t>  </a:t>
            </a:r>
            <a:endParaRPr lang="en-US" altLang="zh-CN" sz="3200" dirty="0">
              <a:latin typeface="Times New Roman" panose="02020603050405020304" pitchFamily="18" charset="0"/>
            </a:endParaRPr>
          </a:p>
        </p:txBody>
      </p:sp>
      <p:graphicFrame>
        <p:nvGraphicFramePr>
          <p:cNvPr id="61444" name="Object 4"/>
          <p:cNvGraphicFramePr>
            <a:graphicFrameLocks noChangeAspect="1"/>
          </p:cNvGraphicFramePr>
          <p:nvPr/>
        </p:nvGraphicFramePr>
        <p:xfrm>
          <a:off x="3957638" y="3878263"/>
          <a:ext cx="3733800" cy="1495425"/>
        </p:xfrm>
        <a:graphic>
          <a:graphicData uri="http://schemas.openxmlformats.org/presentationml/2006/ole">
            <mc:AlternateContent xmlns:mc="http://schemas.openxmlformats.org/markup-compatibility/2006">
              <mc:Choice xmlns:v="urn:schemas-microsoft-com:vml" Requires="v">
                <p:oleObj spid="_x0000_s3100" name="" r:id="rId1" imgW="1081405" imgH="432435" progId="Equation.3">
                  <p:embed/>
                </p:oleObj>
              </mc:Choice>
              <mc:Fallback>
                <p:oleObj name="" r:id="rId1" imgW="1081405" imgH="432435" progId="Equation.3">
                  <p:embed/>
                  <p:pic>
                    <p:nvPicPr>
                      <p:cNvPr id="0" name="图片 3099"/>
                      <p:cNvPicPr/>
                      <p:nvPr/>
                    </p:nvPicPr>
                    <p:blipFill>
                      <a:blip r:embed="rId2"/>
                      <a:stretch>
                        <a:fillRect/>
                      </a:stretch>
                    </p:blipFill>
                    <p:spPr>
                      <a:xfrm>
                        <a:off x="3957638" y="3878263"/>
                        <a:ext cx="3733800" cy="1495425"/>
                      </a:xfrm>
                      <a:prstGeom prst="rect">
                        <a:avLst/>
                      </a:prstGeom>
                      <a:solidFill>
                        <a:schemeClr val="accent1"/>
                      </a:solidFill>
                      <a:ln w="38100">
                        <a:noFill/>
                        <a:miter/>
                      </a:ln>
                    </p:spPr>
                  </p:pic>
                </p:oleObj>
              </mc:Fallback>
            </mc:AlternateContent>
          </a:graphicData>
        </a:graphic>
      </p:graphicFrame>
      <p:sp>
        <p:nvSpPr>
          <p:cNvPr id="35843" name="Rectangle 2"/>
          <p:cNvSpPr>
            <a:spLocks noGrp="1"/>
          </p:cNvSpPr>
          <p:nvPr>
            <p:ph type="title"/>
          </p:nvPr>
        </p:nvSpPr>
        <p:spPr>
          <a:xfrm>
            <a:off x="960438" y="-119062"/>
            <a:ext cx="8750300" cy="1466850"/>
          </a:xfrm>
        </p:spPr>
        <p:txBody>
          <a:bodyPr wrap="square" lIns="91440" tIns="45720" rIns="91440" bIns="45720" anchor="ctr"/>
          <a:p>
            <a:pPr eaLnBrk="1" hangingPunct="1"/>
            <a:r>
              <a:rPr lang="en-US" altLang="zh-CN" sz="3200" dirty="0">
                <a:latin typeface="Times New Roman" panose="02020603050405020304" pitchFamily="18" charset="0"/>
              </a:rPr>
              <a:t>4.4 Time-Domain Characterization of LTI Discrete-Time System</a:t>
            </a:r>
            <a:endParaRPr lang="en-US" altLang="zh-CN" sz="3200" dirty="0">
              <a:latin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1">
                                            <p:txEl>
                                              <p:charRg st="0" end="28"/>
                                            </p:txEl>
                                          </p:spTgt>
                                        </p:tgtEl>
                                        <p:attrNameLst>
                                          <p:attrName>style.visibility</p:attrName>
                                        </p:attrNameLst>
                                      </p:cBhvr>
                                      <p:to>
                                        <p:strVal val="visible"/>
                                      </p:to>
                                    </p:set>
                                    <p:anim calcmode="lin" valueType="num">
                                      <p:cBhvr additive="base">
                                        <p:cTn id="7" dur="500" fill="hold"/>
                                        <p:tgtEl>
                                          <p:spTgt spid="35841">
                                            <p:txEl>
                                              <p:charRg st="0" end="2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1">
                                            <p:txEl>
                                              <p:charRg st="0" end="28"/>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841">
                                            <p:txEl>
                                              <p:charRg st="28" end="180"/>
                                            </p:txEl>
                                          </p:spTgt>
                                        </p:tgtEl>
                                        <p:attrNameLst>
                                          <p:attrName>style.visibility</p:attrName>
                                        </p:attrNameLst>
                                      </p:cBhvr>
                                      <p:to>
                                        <p:strVal val="visible"/>
                                      </p:to>
                                    </p:set>
                                    <p:anim calcmode="lin" valueType="num">
                                      <p:cBhvr additive="base">
                                        <p:cTn id="11" dur="500" fill="hold"/>
                                        <p:tgtEl>
                                          <p:spTgt spid="35841">
                                            <p:txEl>
                                              <p:charRg st="28" end="18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1">
                                            <p:txEl>
                                              <p:charRg st="28" end="18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841">
                                            <p:txEl>
                                              <p:charRg st="180" end="183"/>
                                            </p:txEl>
                                          </p:spTgt>
                                        </p:tgtEl>
                                        <p:attrNameLst>
                                          <p:attrName>style.visibility</p:attrName>
                                        </p:attrNameLst>
                                      </p:cBhvr>
                                      <p:to>
                                        <p:strVal val="visible"/>
                                      </p:to>
                                    </p:set>
                                    <p:anim calcmode="lin" valueType="num">
                                      <p:cBhvr additive="base">
                                        <p:cTn id="15" dur="500" fill="hold"/>
                                        <p:tgtEl>
                                          <p:spTgt spid="35841">
                                            <p:txEl>
                                              <p:charRg st="180" end="18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1">
                                            <p:txEl>
                                              <p:charRg st="180" end="18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1444"/>
                                        </p:tgtEl>
                                        <p:attrNameLst>
                                          <p:attrName>style.visibility</p:attrName>
                                        </p:attrNameLst>
                                      </p:cBhvr>
                                      <p:to>
                                        <p:strVal val="visible"/>
                                      </p:to>
                                    </p:set>
                                    <p:animEffect transition="in" filter="dissolve">
                                      <p:cBhvr>
                                        <p:cTn id="21"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2469" name="Object 5"/>
          <p:cNvGraphicFramePr>
            <a:graphicFrameLocks noChangeAspect="1"/>
          </p:cNvGraphicFramePr>
          <p:nvPr/>
        </p:nvGraphicFramePr>
        <p:xfrm>
          <a:off x="2547938" y="4800600"/>
          <a:ext cx="6229350" cy="1222375"/>
        </p:xfrm>
        <a:graphic>
          <a:graphicData uri="http://schemas.openxmlformats.org/presentationml/2006/ole">
            <mc:AlternateContent xmlns:mc="http://schemas.openxmlformats.org/markup-compatibility/2006">
              <mc:Choice xmlns:v="urn:schemas-microsoft-com:vml" Requires="v">
                <p:oleObj spid="_x0000_s3104" name="" r:id="rId1" imgW="2298700" imgH="431800" progId="Equation.3">
                  <p:embed/>
                </p:oleObj>
              </mc:Choice>
              <mc:Fallback>
                <p:oleObj name="" r:id="rId1" imgW="2298700" imgH="431800" progId="Equation.3">
                  <p:embed/>
                  <p:pic>
                    <p:nvPicPr>
                      <p:cNvPr id="0" name="图片 3103"/>
                      <p:cNvPicPr/>
                      <p:nvPr/>
                    </p:nvPicPr>
                    <p:blipFill>
                      <a:blip r:embed="rId2"/>
                      <a:stretch>
                        <a:fillRect/>
                      </a:stretch>
                    </p:blipFill>
                    <p:spPr>
                      <a:xfrm>
                        <a:off x="2547938" y="4800600"/>
                        <a:ext cx="6229350" cy="1222375"/>
                      </a:xfrm>
                      <a:prstGeom prst="rect">
                        <a:avLst/>
                      </a:prstGeom>
                      <a:solidFill>
                        <a:schemeClr val="accent1"/>
                      </a:solidFill>
                      <a:ln w="38100">
                        <a:noFill/>
                        <a:miter/>
                      </a:ln>
                    </p:spPr>
                  </p:pic>
                </p:oleObj>
              </mc:Fallback>
            </mc:AlternateContent>
          </a:graphicData>
        </a:graphic>
      </p:graphicFrame>
      <p:sp>
        <p:nvSpPr>
          <p:cNvPr id="36866" name="Text Box 6"/>
          <p:cNvSpPr txBox="1"/>
          <p:nvPr/>
        </p:nvSpPr>
        <p:spPr>
          <a:xfrm>
            <a:off x="960438" y="1182688"/>
            <a:ext cx="5638800" cy="579437"/>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Causality System Condition</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62471" name="Text Box 7"/>
          <p:cNvSpPr txBox="1"/>
          <p:nvPr/>
        </p:nvSpPr>
        <p:spPr>
          <a:xfrm>
            <a:off x="1030288" y="1824038"/>
            <a:ext cx="9066212" cy="1554162"/>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If and only if the response sequence {h[n]} of a LTI discrete-Time system is satisfying the condition of Equation below, it is causal:</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62472" name="Text Box 8"/>
          <p:cNvSpPr txBox="1"/>
          <p:nvPr/>
        </p:nvSpPr>
        <p:spPr>
          <a:xfrm>
            <a:off x="2994025" y="3378200"/>
            <a:ext cx="4681538" cy="579438"/>
          </a:xfrm>
          <a:prstGeom prst="rect">
            <a:avLst/>
          </a:prstGeom>
          <a:noFill/>
          <a:ln w="12700">
            <a:noFill/>
          </a:ln>
        </p:spPr>
        <p:txBody>
          <a:bodyPr anchor="t">
            <a:spAutoFit/>
          </a:bodyPr>
          <a:p>
            <a:pPr lvl="1" indent="0" algn="ctr" eaLnBrk="1" fontAlgn="base" hangingPunct="1">
              <a:spcBef>
                <a:spcPct val="20000"/>
              </a:spcBef>
              <a:spcAft>
                <a:spcPct val="0"/>
              </a:spcAft>
              <a:buNone/>
            </a:pPr>
            <a:r>
              <a:rPr lang="en-US" altLang="zh-CN" sz="3200" b="1" dirty="0">
                <a:solidFill>
                  <a:srgbClr val="FF0000"/>
                </a:solidFill>
                <a:latin typeface="Times New Roman" panose="02020603050405020304" pitchFamily="18" charset="0"/>
                <a:ea typeface="宋体" panose="02010600030101010101" pitchFamily="2" charset="-122"/>
              </a:rPr>
              <a:t>h[k]=0, for k&lt;0</a:t>
            </a:r>
            <a:endParaRPr lang="en-US" altLang="zh-CN" sz="3200" b="1" dirty="0">
              <a:solidFill>
                <a:srgbClr val="FF0000"/>
              </a:solidFill>
              <a:latin typeface="Times New Roman" panose="02020603050405020304" pitchFamily="18" charset="0"/>
              <a:ea typeface="宋体" panose="02010600030101010101" pitchFamily="2" charset="-122"/>
            </a:endParaRPr>
          </a:p>
        </p:txBody>
      </p:sp>
      <p:sp>
        <p:nvSpPr>
          <p:cNvPr id="62473" name="Text Box 9"/>
          <p:cNvSpPr txBox="1"/>
          <p:nvPr/>
        </p:nvSpPr>
        <p:spPr>
          <a:xfrm>
            <a:off x="1030288" y="4070350"/>
            <a:ext cx="8143875"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Causality &amp; Stability System Condition</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36870" name="Rectangle 2"/>
          <p:cNvSpPr>
            <a:spLocks noGrp="1"/>
          </p:cNvSpPr>
          <p:nvPr>
            <p:ph type="title"/>
          </p:nvPr>
        </p:nvSpPr>
        <p:spPr>
          <a:xfrm>
            <a:off x="960438" y="-119062"/>
            <a:ext cx="8750300" cy="1466850"/>
          </a:xfrm>
        </p:spPr>
        <p:txBody>
          <a:bodyPr wrap="square" lIns="91440" tIns="45720" rIns="91440" bIns="45720" anchor="ctr"/>
          <a:p>
            <a:pPr eaLnBrk="1" hangingPunct="1"/>
            <a:r>
              <a:rPr lang="en-US" altLang="zh-CN" sz="3200" dirty="0">
                <a:latin typeface="Times New Roman" panose="02020603050405020304" pitchFamily="18" charset="0"/>
              </a:rPr>
              <a:t>4.4 Time-Domain Characterization of LTI Discrete-Time System</a:t>
            </a:r>
            <a:endParaRPr lang="en-US" altLang="zh-CN" sz="3200" dirty="0">
              <a:latin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dissolve">
                                      <p:cBhvr>
                                        <p:cTn id="7" dur="500"/>
                                        <p:tgtEl>
                                          <p:spTgt spid="624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472"/>
                                        </p:tgtEl>
                                        <p:attrNameLst>
                                          <p:attrName>style.visibility</p:attrName>
                                        </p:attrNameLst>
                                      </p:cBhvr>
                                      <p:to>
                                        <p:strVal val="visible"/>
                                      </p:to>
                                    </p:set>
                                    <p:anim calcmode="lin" valueType="num">
                                      <p:cBhvr additive="base">
                                        <p:cTn id="12" dur="500" fill="hold"/>
                                        <p:tgtEl>
                                          <p:spTgt spid="62472"/>
                                        </p:tgtEl>
                                        <p:attrNameLst>
                                          <p:attrName>ppt_x</p:attrName>
                                        </p:attrNameLst>
                                      </p:cBhvr>
                                      <p:tavLst>
                                        <p:tav tm="0">
                                          <p:val>
                                            <p:strVal val="#ppt_x"/>
                                          </p:val>
                                        </p:tav>
                                        <p:tav tm="100000">
                                          <p:val>
                                            <p:strVal val="#ppt_x"/>
                                          </p:val>
                                        </p:tav>
                                      </p:tavLst>
                                    </p:anim>
                                    <p:anim calcmode="lin" valueType="num">
                                      <p:cBhvr additive="base">
                                        <p:cTn id="13" dur="500" fill="hold"/>
                                        <p:tgtEl>
                                          <p:spTgt spid="6247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2473"/>
                                        </p:tgtEl>
                                        <p:attrNameLst>
                                          <p:attrName>style.visibility</p:attrName>
                                        </p:attrNameLst>
                                      </p:cBhvr>
                                      <p:to>
                                        <p:strVal val="visible"/>
                                      </p:to>
                                    </p:set>
                                    <p:anim calcmode="lin" valueType="num">
                                      <p:cBhvr additive="base">
                                        <p:cTn id="18" dur="500" fill="hold"/>
                                        <p:tgtEl>
                                          <p:spTgt spid="62473"/>
                                        </p:tgtEl>
                                        <p:attrNameLst>
                                          <p:attrName>ppt_x</p:attrName>
                                        </p:attrNameLst>
                                      </p:cBhvr>
                                      <p:tavLst>
                                        <p:tav tm="0">
                                          <p:val>
                                            <p:strVal val="0-#ppt_w/2"/>
                                          </p:val>
                                        </p:tav>
                                        <p:tav tm="100000">
                                          <p:val>
                                            <p:strVal val="#ppt_x"/>
                                          </p:val>
                                        </p:tav>
                                      </p:tavLst>
                                    </p:anim>
                                    <p:anim calcmode="lin" valueType="num">
                                      <p:cBhvr additive="base">
                                        <p:cTn id="19" dur="500" fill="hold"/>
                                        <p:tgtEl>
                                          <p:spTgt spid="6247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2469"/>
                                        </p:tgtEl>
                                        <p:attrNameLst>
                                          <p:attrName>style.visibility</p:attrName>
                                        </p:attrNameLst>
                                      </p:cBhvr>
                                      <p:to>
                                        <p:strVal val="visible"/>
                                      </p:to>
                                    </p:set>
                                    <p:anim calcmode="lin" valueType="num">
                                      <p:cBhvr additive="base">
                                        <p:cTn id="24" dur="500" fill="hold"/>
                                        <p:tgtEl>
                                          <p:spTgt spid="62469"/>
                                        </p:tgtEl>
                                        <p:attrNameLst>
                                          <p:attrName>ppt_x</p:attrName>
                                        </p:attrNameLst>
                                      </p:cBhvr>
                                      <p:tavLst>
                                        <p:tav tm="0">
                                          <p:val>
                                            <p:strVal val="#ppt_x"/>
                                          </p:val>
                                        </p:tav>
                                        <p:tav tm="100000">
                                          <p:val>
                                            <p:strVal val="#ppt_x"/>
                                          </p:val>
                                        </p:tav>
                                      </p:tavLst>
                                    </p:anim>
                                    <p:anim calcmode="lin" valueType="num">
                                      <p:cBhvr additive="base">
                                        <p:cTn id="25" dur="500" fill="hold"/>
                                        <p:tgtEl>
                                          <p:spTgt spid="62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p:bldP spid="62472" grpId="0"/>
      <p:bldP spid="624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900113" y="52388"/>
            <a:ext cx="9234487" cy="1395412"/>
          </a:xfrm>
        </p:spPr>
        <p:txBody>
          <a:bodyPr wrap="square" lIns="91440" tIns="45720" rIns="91440" bIns="45720" anchor="ctr"/>
          <a:p>
            <a:pPr>
              <a:spcBef>
                <a:spcPct val="50000"/>
              </a:spcBef>
            </a:pPr>
            <a:r>
              <a:rPr lang="en-US" altLang="zh-CN" sz="3200" dirty="0">
                <a:latin typeface="Times New Roman" panose="02020603050405020304" pitchFamily="18" charset="0"/>
              </a:rPr>
              <a:t>4.5 Simple Interconnection Schemes</a:t>
            </a:r>
            <a:endParaRPr lang="en-US" altLang="zh-CN" sz="3200" dirty="0">
              <a:latin typeface="Times New Roman" panose="02020603050405020304" pitchFamily="18" charset="0"/>
            </a:endParaRPr>
          </a:p>
        </p:txBody>
      </p:sp>
      <p:sp>
        <p:nvSpPr>
          <p:cNvPr id="90117" name="Text Box 5"/>
          <p:cNvSpPr txBox="1"/>
          <p:nvPr/>
        </p:nvSpPr>
        <p:spPr>
          <a:xfrm>
            <a:off x="1130300" y="1247775"/>
            <a:ext cx="5670550" cy="579438"/>
          </a:xfrm>
          <a:prstGeom prst="rect">
            <a:avLst/>
          </a:prstGeom>
          <a:noFill/>
          <a:ln w="12700">
            <a:noFill/>
          </a:ln>
        </p:spPr>
        <p:txBody>
          <a:bodyPr wrap="square" anchor="t">
            <a:spAutoFit/>
          </a:bodyPr>
          <a:p>
            <a:pPr>
              <a:spcBef>
                <a:spcPct val="50000"/>
              </a:spcBef>
            </a:pPr>
            <a:r>
              <a:rPr lang="zh-CN" altLang="en-US" sz="3200" b="1" dirty="0">
                <a:solidFill>
                  <a:schemeClr val="tx1"/>
                </a:solidFill>
                <a:latin typeface="Times New Roman" panose="02020603050405020304" pitchFamily="18" charset="0"/>
                <a:ea typeface="宋体" panose="02010600030101010101" pitchFamily="2" charset="-122"/>
              </a:rPr>
              <a:t>1. </a:t>
            </a:r>
            <a:r>
              <a:rPr lang="en-US" altLang="zh-CN" sz="3200" b="1" dirty="0">
                <a:solidFill>
                  <a:schemeClr val="tx1"/>
                </a:solidFill>
                <a:latin typeface="Times New Roman" panose="02020603050405020304" pitchFamily="18" charset="0"/>
                <a:ea typeface="宋体" panose="02010600030101010101" pitchFamily="2" charset="-122"/>
              </a:rPr>
              <a:t>Cascade connection</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90118" name="Text Box 6"/>
          <p:cNvSpPr txBox="1"/>
          <p:nvPr/>
        </p:nvSpPr>
        <p:spPr>
          <a:xfrm>
            <a:off x="1371600" y="1955800"/>
            <a:ext cx="8539163" cy="2530475"/>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Definition: If  the second LTI systems’ input is connected to the first systems’ output,we say the two system are connected in </a:t>
            </a:r>
            <a:r>
              <a:rPr lang="en-US" altLang="zh-CN" sz="3200" b="1" dirty="0">
                <a:solidFill>
                  <a:srgbClr val="FF0000"/>
                </a:solidFill>
                <a:latin typeface="Times New Roman" panose="02020603050405020304" pitchFamily="18" charset="0"/>
                <a:ea typeface="宋体" panose="02010600030101010101" pitchFamily="2" charset="-122"/>
              </a:rPr>
              <a:t>cascade</a:t>
            </a:r>
            <a:r>
              <a:rPr lang="en-US" altLang="zh-CN" sz="3200" b="1" dirty="0">
                <a:solidFill>
                  <a:schemeClr val="tx1"/>
                </a:solidFill>
                <a:latin typeface="Times New Roman" panose="02020603050405020304" pitchFamily="18" charset="0"/>
                <a:ea typeface="宋体" panose="02010600030101010101" pitchFamily="2" charset="-122"/>
              </a:rPr>
              <a:t>.the overall impulse response h[n] of the two cascaded-systems is given below:</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90119" name="Object 7"/>
          <p:cNvGraphicFramePr>
            <a:graphicFrameLocks noChangeAspect="1"/>
          </p:cNvGraphicFramePr>
          <p:nvPr/>
        </p:nvGraphicFramePr>
        <p:xfrm>
          <a:off x="3470275" y="4676775"/>
          <a:ext cx="3328988" cy="647700"/>
        </p:xfrm>
        <a:graphic>
          <a:graphicData uri="http://schemas.openxmlformats.org/presentationml/2006/ole">
            <mc:AlternateContent xmlns:mc="http://schemas.openxmlformats.org/markup-compatibility/2006">
              <mc:Choice xmlns:v="urn:schemas-microsoft-com:vml" Requires="v">
                <p:oleObj spid="_x0000_s3106" name="" r:id="rId1" imgW="1196340" imgH="229235" progId="Equation.DSMT4">
                  <p:embed/>
                </p:oleObj>
              </mc:Choice>
              <mc:Fallback>
                <p:oleObj name="" r:id="rId1" imgW="1196340" imgH="229235" progId="Equation.DSMT4">
                  <p:embed/>
                  <p:pic>
                    <p:nvPicPr>
                      <p:cNvPr id="0" name="图片 3105"/>
                      <p:cNvPicPr/>
                      <p:nvPr/>
                    </p:nvPicPr>
                    <p:blipFill>
                      <a:blip r:embed="rId2"/>
                      <a:stretch>
                        <a:fillRect/>
                      </a:stretch>
                    </p:blipFill>
                    <p:spPr>
                      <a:xfrm>
                        <a:off x="3470275" y="4676775"/>
                        <a:ext cx="3328988" cy="647700"/>
                      </a:xfrm>
                      <a:prstGeom prst="rect">
                        <a:avLst/>
                      </a:prstGeom>
                      <a:noFill/>
                      <a:ln w="38100">
                        <a:noFill/>
                        <a:miter/>
                      </a:ln>
                    </p:spPr>
                  </p:pic>
                </p:oleObj>
              </mc:Fallback>
            </mc:AlternateContent>
          </a:graphicData>
        </a:graphic>
      </p:graphicFrame>
      <p:sp>
        <p:nvSpPr>
          <p:cNvPr id="90120" name="Text Box 8"/>
          <p:cNvSpPr txBox="1"/>
          <p:nvPr/>
        </p:nvSpPr>
        <p:spPr>
          <a:xfrm>
            <a:off x="6148388" y="5505450"/>
            <a:ext cx="2743200" cy="577850"/>
          </a:xfrm>
          <a:prstGeom prst="rect">
            <a:avLst/>
          </a:prstGeom>
          <a:noFill/>
          <a:ln w="12700">
            <a:noFill/>
          </a:ln>
        </p:spPr>
        <p:txBody>
          <a:bodyPr anchor="t">
            <a:spAutoFit/>
          </a:bodyPr>
          <a:p>
            <a:pPr>
              <a:spcBef>
                <a:spcPct val="50000"/>
              </a:spcBef>
            </a:pPr>
            <a:r>
              <a:rPr lang="zh-CN" altLang="en-US" sz="3200" b="1" dirty="0">
                <a:solidFill>
                  <a:schemeClr val="tx1"/>
                </a:solidFill>
                <a:latin typeface="Times New Roman" panose="02020603050405020304" pitchFamily="18" charset="0"/>
                <a:ea typeface="宋体" panose="02010600030101010101" pitchFamily="2" charset="-122"/>
              </a:rPr>
              <a:t>(</a:t>
            </a:r>
            <a:r>
              <a:rPr lang="en-US" altLang="zh-CN" sz="3200" b="1" dirty="0">
                <a:solidFill>
                  <a:schemeClr val="tx1"/>
                </a:solidFill>
                <a:latin typeface="Times New Roman" panose="02020603050405020304" pitchFamily="18" charset="0"/>
                <a:ea typeface="宋体" panose="02010600030101010101" pitchFamily="2" charset="-122"/>
              </a:rPr>
              <a:t>see Figure 4.8)</a:t>
            </a:r>
            <a:endParaRPr lang="en-US" altLang="zh-CN" sz="32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 calcmode="lin" valueType="num">
                                      <p:cBhvr additive="base">
                                        <p:cTn id="7" dur="500" fill="hold"/>
                                        <p:tgtEl>
                                          <p:spTgt spid="90117"/>
                                        </p:tgtEl>
                                        <p:attrNameLst>
                                          <p:attrName>ppt_x</p:attrName>
                                        </p:attrNameLst>
                                      </p:cBhvr>
                                      <p:tavLst>
                                        <p:tav tm="0">
                                          <p:val>
                                            <p:strVal val="0-#ppt_w/2"/>
                                          </p:val>
                                        </p:tav>
                                        <p:tav tm="100000">
                                          <p:val>
                                            <p:strVal val="#ppt_x"/>
                                          </p:val>
                                        </p:tav>
                                      </p:tavLst>
                                    </p:anim>
                                    <p:anim calcmode="lin" valueType="num">
                                      <p:cBhvr additive="base">
                                        <p:cTn id="8" dur="500" fill="hold"/>
                                        <p:tgtEl>
                                          <p:spTgt spid="901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118"/>
                                        </p:tgtEl>
                                        <p:attrNameLst>
                                          <p:attrName>style.visibility</p:attrName>
                                        </p:attrNameLst>
                                      </p:cBhvr>
                                      <p:to>
                                        <p:strVal val="visible"/>
                                      </p:to>
                                    </p:set>
                                    <p:anim calcmode="lin" valueType="num">
                                      <p:cBhvr additive="base">
                                        <p:cTn id="13" dur="500" fill="hold"/>
                                        <p:tgtEl>
                                          <p:spTgt spid="90118"/>
                                        </p:tgtEl>
                                        <p:attrNameLst>
                                          <p:attrName>ppt_x</p:attrName>
                                        </p:attrNameLst>
                                      </p:cBhvr>
                                      <p:tavLst>
                                        <p:tav tm="0">
                                          <p:val>
                                            <p:strVal val="0-#ppt_w/2"/>
                                          </p:val>
                                        </p:tav>
                                        <p:tav tm="100000">
                                          <p:val>
                                            <p:strVal val="#ppt_x"/>
                                          </p:val>
                                        </p:tav>
                                      </p:tavLst>
                                    </p:anim>
                                    <p:anim calcmode="lin" valueType="num">
                                      <p:cBhvr additive="base">
                                        <p:cTn id="14" dur="500" fill="hold"/>
                                        <p:tgtEl>
                                          <p:spTgt spid="901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0119"/>
                                        </p:tgtEl>
                                        <p:attrNameLst>
                                          <p:attrName>style.visibility</p:attrName>
                                        </p:attrNameLst>
                                      </p:cBhvr>
                                      <p:to>
                                        <p:strVal val="visible"/>
                                      </p:to>
                                    </p:set>
                                    <p:anim calcmode="lin" valueType="num">
                                      <p:cBhvr additive="base">
                                        <p:cTn id="19" dur="500" fill="hold"/>
                                        <p:tgtEl>
                                          <p:spTgt spid="90119"/>
                                        </p:tgtEl>
                                        <p:attrNameLst>
                                          <p:attrName>ppt_x</p:attrName>
                                        </p:attrNameLst>
                                      </p:cBhvr>
                                      <p:tavLst>
                                        <p:tav tm="0">
                                          <p:val>
                                            <p:strVal val="0-#ppt_w/2"/>
                                          </p:val>
                                        </p:tav>
                                        <p:tav tm="100000">
                                          <p:val>
                                            <p:strVal val="#ppt_x"/>
                                          </p:val>
                                        </p:tav>
                                      </p:tavLst>
                                    </p:anim>
                                    <p:anim calcmode="lin" valueType="num">
                                      <p:cBhvr additive="base">
                                        <p:cTn id="20" dur="500" fill="hold"/>
                                        <p:tgtEl>
                                          <p:spTgt spid="901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0120"/>
                                        </p:tgtEl>
                                        <p:attrNameLst>
                                          <p:attrName>style.visibility</p:attrName>
                                        </p:attrNameLst>
                                      </p:cBhvr>
                                      <p:to>
                                        <p:strVal val="visible"/>
                                      </p:to>
                                    </p:set>
                                    <p:anim calcmode="lin" valueType="num">
                                      <p:cBhvr additive="base">
                                        <p:cTn id="25" dur="500" fill="hold"/>
                                        <p:tgtEl>
                                          <p:spTgt spid="90120"/>
                                        </p:tgtEl>
                                        <p:attrNameLst>
                                          <p:attrName>ppt_x</p:attrName>
                                        </p:attrNameLst>
                                      </p:cBhvr>
                                      <p:tavLst>
                                        <p:tav tm="0">
                                          <p:val>
                                            <p:strVal val="1+#ppt_w/2"/>
                                          </p:val>
                                        </p:tav>
                                        <p:tav tm="100000">
                                          <p:val>
                                            <p:strVal val="#ppt_x"/>
                                          </p:val>
                                        </p:tav>
                                      </p:tavLst>
                                    </p:anim>
                                    <p:anim calcmode="lin" valueType="num">
                                      <p:cBhvr additive="base">
                                        <p:cTn id="26" dur="500" fill="hold"/>
                                        <p:tgtEl>
                                          <p:spTgt spid="901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P spid="90118" grpId="0"/>
      <p:bldP spid="901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40" name="Text Box 4"/>
          <p:cNvSpPr txBox="1"/>
          <p:nvPr/>
        </p:nvSpPr>
        <p:spPr>
          <a:xfrm>
            <a:off x="1187450" y="1319213"/>
            <a:ext cx="6553200" cy="579437"/>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2.Parallel connection</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91141" name="Text Box 5"/>
          <p:cNvSpPr txBox="1"/>
          <p:nvPr/>
        </p:nvSpPr>
        <p:spPr>
          <a:xfrm>
            <a:off x="1187450" y="2030413"/>
            <a:ext cx="9048750" cy="2553335"/>
          </a:xfrm>
          <a:prstGeom prst="rect">
            <a:avLst/>
          </a:prstGeom>
          <a:noFill/>
          <a:ln w="12700">
            <a:noFill/>
          </a:ln>
        </p:spPr>
        <p:txBody>
          <a:bodyPr wrap="square" anchor="t">
            <a:spAutoFit/>
          </a:bodyPr>
          <a:p>
            <a:pPr>
              <a:spcBef>
                <a:spcPct val="50000"/>
              </a:spcBef>
            </a:pPr>
            <a:r>
              <a:rPr lang="en-US" altLang="zh-CN" sz="3200" dirty="0">
                <a:solidFill>
                  <a:schemeClr val="tx1"/>
                </a:solidFill>
                <a:latin typeface="Times New Roman" panose="02020603050405020304" pitchFamily="18" charset="0"/>
                <a:ea typeface="宋体" panose="02010600030101010101" pitchFamily="2" charset="-122"/>
              </a:rPr>
              <a:t>   </a:t>
            </a:r>
            <a:r>
              <a:rPr lang="en-US" altLang="zh-CN" sz="3200" b="1" dirty="0">
                <a:solidFill>
                  <a:schemeClr val="tx1"/>
                </a:solidFill>
                <a:latin typeface="Times New Roman" panose="02020603050405020304" pitchFamily="18" charset="0"/>
                <a:ea typeface="宋体" panose="02010600030101010101" pitchFamily="2" charset="-122"/>
              </a:rPr>
              <a:t>Definition: If  the two LTI systems’ output are added to form the new output while the same input is fed to both system, we say the two system are connected in </a:t>
            </a:r>
            <a:r>
              <a:rPr lang="en-US" altLang="zh-CN" sz="3200" b="1" dirty="0">
                <a:solidFill>
                  <a:srgbClr val="FF3300"/>
                </a:solidFill>
                <a:latin typeface="Times New Roman" panose="02020603050405020304" pitchFamily="18" charset="0"/>
                <a:ea typeface="宋体" panose="02010600030101010101" pitchFamily="2" charset="-122"/>
              </a:rPr>
              <a:t>Parallel</a:t>
            </a:r>
            <a:r>
              <a:rPr lang="en-US" altLang="zh-CN" sz="3200" b="1" dirty="0">
                <a:solidFill>
                  <a:schemeClr val="tx1"/>
                </a:solidFill>
                <a:latin typeface="Times New Roman" panose="02020603050405020304" pitchFamily="18" charset="0"/>
                <a:ea typeface="宋体" panose="02010600030101010101" pitchFamily="2" charset="-122"/>
              </a:rPr>
              <a:t> (see Figure 4.9). The overall impulse response h[n] is given below:</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45408" name="Object 0"/>
          <p:cNvGraphicFramePr>
            <a:graphicFrameLocks noChangeAspect="1"/>
          </p:cNvGraphicFramePr>
          <p:nvPr/>
        </p:nvGraphicFramePr>
        <p:xfrm>
          <a:off x="4354513" y="4959350"/>
          <a:ext cx="3259137" cy="649288"/>
        </p:xfrm>
        <a:graphic>
          <a:graphicData uri="http://schemas.openxmlformats.org/presentationml/2006/ole">
            <mc:AlternateContent xmlns:mc="http://schemas.openxmlformats.org/markup-compatibility/2006">
              <mc:Choice xmlns:v="urn:schemas-microsoft-com:vml" Requires="v">
                <p:oleObj spid="_x0000_s3107" name="" r:id="rId1" imgW="1170940" imgH="229235" progId="Equation.DSMT4">
                  <p:embed/>
                </p:oleObj>
              </mc:Choice>
              <mc:Fallback>
                <p:oleObj name="" r:id="rId1" imgW="1170940" imgH="229235" progId="Equation.DSMT4">
                  <p:embed/>
                  <p:pic>
                    <p:nvPicPr>
                      <p:cNvPr id="0" name="图片 3106"/>
                      <p:cNvPicPr/>
                      <p:nvPr/>
                    </p:nvPicPr>
                    <p:blipFill>
                      <a:blip r:embed="rId2"/>
                      <a:stretch>
                        <a:fillRect/>
                      </a:stretch>
                    </p:blipFill>
                    <p:spPr>
                      <a:xfrm>
                        <a:off x="4354513" y="4959350"/>
                        <a:ext cx="3259137" cy="649288"/>
                      </a:xfrm>
                      <a:prstGeom prst="rect">
                        <a:avLst/>
                      </a:prstGeom>
                      <a:noFill/>
                      <a:ln w="38100">
                        <a:noFill/>
                        <a:miter/>
                      </a:ln>
                    </p:spPr>
                  </p:pic>
                </p:oleObj>
              </mc:Fallback>
            </mc:AlternateContent>
          </a:graphicData>
        </a:graphic>
      </p:graphicFrame>
      <p:sp>
        <p:nvSpPr>
          <p:cNvPr id="38916" name="Rectangle 2"/>
          <p:cNvSpPr>
            <a:spLocks noGrp="1"/>
          </p:cNvSpPr>
          <p:nvPr>
            <p:ph type="title"/>
          </p:nvPr>
        </p:nvSpPr>
        <p:spPr>
          <a:xfrm>
            <a:off x="900113" y="52388"/>
            <a:ext cx="9234487" cy="1395412"/>
          </a:xfrm>
        </p:spPr>
        <p:txBody>
          <a:bodyPr wrap="square" lIns="91440" tIns="45720" rIns="91440" bIns="45720" anchor="ctr"/>
          <a:p>
            <a:pPr>
              <a:spcBef>
                <a:spcPct val="50000"/>
              </a:spcBef>
            </a:pPr>
            <a:r>
              <a:rPr lang="en-US" altLang="zh-CN" sz="3200" dirty="0">
                <a:latin typeface="Times New Roman" panose="02020603050405020304" pitchFamily="18" charset="0"/>
              </a:rPr>
              <a:t>4.5 Simple Interconnection Schemes</a:t>
            </a:r>
            <a:endParaRPr lang="en-US" altLang="zh-CN"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additive="base">
                                        <p:cTn id="7" dur="500" fill="hold"/>
                                        <p:tgtEl>
                                          <p:spTgt spid="91140"/>
                                        </p:tgtEl>
                                        <p:attrNameLst>
                                          <p:attrName>ppt_x</p:attrName>
                                        </p:attrNameLst>
                                      </p:cBhvr>
                                      <p:tavLst>
                                        <p:tav tm="0">
                                          <p:val>
                                            <p:strVal val="0-#ppt_w/2"/>
                                          </p:val>
                                        </p:tav>
                                        <p:tav tm="100000">
                                          <p:val>
                                            <p:strVal val="#ppt_x"/>
                                          </p:val>
                                        </p:tav>
                                      </p:tavLst>
                                    </p:anim>
                                    <p:anim calcmode="lin" valueType="num">
                                      <p:cBhvr additive="base">
                                        <p:cTn id="8" dur="500" fill="hold"/>
                                        <p:tgtEl>
                                          <p:spTgt spid="911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1141"/>
                                        </p:tgtEl>
                                        <p:attrNameLst>
                                          <p:attrName>style.visibility</p:attrName>
                                        </p:attrNameLst>
                                      </p:cBhvr>
                                      <p:to>
                                        <p:strVal val="visible"/>
                                      </p:to>
                                    </p:set>
                                    <p:anim calcmode="lin" valueType="num">
                                      <p:cBhvr additive="base">
                                        <p:cTn id="13" dur="500" fill="hold"/>
                                        <p:tgtEl>
                                          <p:spTgt spid="91141"/>
                                        </p:tgtEl>
                                        <p:attrNameLst>
                                          <p:attrName>ppt_x</p:attrName>
                                        </p:attrNameLst>
                                      </p:cBhvr>
                                      <p:tavLst>
                                        <p:tav tm="0">
                                          <p:val>
                                            <p:strVal val="1+#ppt_w/2"/>
                                          </p:val>
                                        </p:tav>
                                        <p:tav tm="100000">
                                          <p:val>
                                            <p:strVal val="#ppt_x"/>
                                          </p:val>
                                        </p:tav>
                                      </p:tavLst>
                                    </p:anim>
                                    <p:anim calcmode="lin" valueType="num">
                                      <p:cBhvr additive="base">
                                        <p:cTn id="14" dur="500" fill="hold"/>
                                        <p:tgtEl>
                                          <p:spTgt spid="911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5408"/>
                                        </p:tgtEl>
                                        <p:attrNameLst>
                                          <p:attrName>style.visibility</p:attrName>
                                        </p:attrNameLst>
                                      </p:cBhvr>
                                      <p:to>
                                        <p:strVal val="visible"/>
                                      </p:to>
                                    </p:set>
                                    <p:anim calcmode="lin" valueType="num">
                                      <p:cBhvr additive="base">
                                        <p:cTn id="19" dur="500" fill="hold"/>
                                        <p:tgtEl>
                                          <p:spTgt spid="145408"/>
                                        </p:tgtEl>
                                        <p:attrNameLst>
                                          <p:attrName>ppt_x</p:attrName>
                                        </p:attrNameLst>
                                      </p:cBhvr>
                                      <p:tavLst>
                                        <p:tav tm="0">
                                          <p:val>
                                            <p:strVal val="0-#ppt_w/2"/>
                                          </p:val>
                                        </p:tav>
                                        <p:tav tm="100000">
                                          <p:val>
                                            <p:strVal val="#ppt_x"/>
                                          </p:val>
                                        </p:tav>
                                      </p:tavLst>
                                    </p:anim>
                                    <p:anim calcmode="lin" valueType="num">
                                      <p:cBhvr additive="base">
                                        <p:cTn id="20" dur="500" fill="hold"/>
                                        <p:tgtEl>
                                          <p:spTgt spid="1454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p:bldP spid="911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xfrm>
            <a:off x="936625" y="249238"/>
            <a:ext cx="9448800" cy="1143000"/>
          </a:xfrm>
        </p:spPr>
        <p:txBody>
          <a:bodyPr wrap="square" lIns="91440" tIns="45720" rIns="91440" bIns="45720" anchor="ctr"/>
          <a:p>
            <a:pPr eaLnBrk="1" hangingPunct="1"/>
            <a:r>
              <a:rPr lang="en-US" altLang="zh-CN" sz="3200" dirty="0">
                <a:latin typeface="Times New Roman" panose="02020603050405020304" pitchFamily="18" charset="0"/>
              </a:rPr>
              <a:t>4.6 Finite-dimensional LTI discrete-time system</a:t>
            </a:r>
            <a:endParaRPr lang="zh-CN" altLang="en-US" sz="3200" dirty="0">
              <a:latin typeface="Times New Roman" panose="02020603050405020304" pitchFamily="18" charset="0"/>
            </a:endParaRPr>
          </a:p>
        </p:txBody>
      </p:sp>
      <p:sp>
        <p:nvSpPr>
          <p:cNvPr id="93189" name="Text Box 5"/>
          <p:cNvSpPr txBox="1"/>
          <p:nvPr/>
        </p:nvSpPr>
        <p:spPr>
          <a:xfrm>
            <a:off x="1130300" y="1277938"/>
            <a:ext cx="8823325" cy="1554162"/>
          </a:xfrm>
          <a:prstGeom prst="rect">
            <a:avLst/>
          </a:prstGeom>
          <a:noFill/>
          <a:ln w="12700">
            <a:noFill/>
          </a:ln>
        </p:spPr>
        <p:txBody>
          <a:bodyPr wrap="square" anchor="t">
            <a:spAutoFit/>
          </a:bodyPr>
          <a:p>
            <a:pPr>
              <a:spcBef>
                <a:spcPct val="50000"/>
              </a:spcBef>
            </a:pPr>
            <a:r>
              <a:rPr lang="en-US" altLang="zh-CN" sz="3200" b="1" dirty="0">
                <a:solidFill>
                  <a:srgbClr val="FF0000"/>
                </a:solidFill>
                <a:latin typeface="Times New Roman" panose="02020603050405020304" pitchFamily="18" charset="0"/>
                <a:ea typeface="宋体" panose="02010600030101010101" pitchFamily="2" charset="-122"/>
              </a:rPr>
              <a:t>Definition</a:t>
            </a:r>
            <a:r>
              <a:rPr lang="en-US" altLang="zh-CN" sz="3200" b="1" dirty="0">
                <a:solidFill>
                  <a:schemeClr val="tx1"/>
                </a:solidFill>
                <a:latin typeface="Times New Roman" panose="02020603050405020304" pitchFamily="18" charset="0"/>
                <a:ea typeface="宋体" panose="02010600030101010101" pitchFamily="2" charset="-122"/>
              </a:rPr>
              <a:t>:If for the LTI system ,the relation between input x[n] and output y[n] is given as below:</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93190" name="Object 6"/>
          <p:cNvGraphicFramePr>
            <a:graphicFrameLocks noChangeAspect="1"/>
          </p:cNvGraphicFramePr>
          <p:nvPr/>
        </p:nvGraphicFramePr>
        <p:xfrm>
          <a:off x="2536825" y="2832100"/>
          <a:ext cx="5567363" cy="1219200"/>
        </p:xfrm>
        <a:graphic>
          <a:graphicData uri="http://schemas.openxmlformats.org/presentationml/2006/ole">
            <mc:AlternateContent xmlns:mc="http://schemas.openxmlformats.org/markup-compatibility/2006">
              <mc:Choice xmlns:v="urn:schemas-microsoft-com:vml" Requires="v">
                <p:oleObj spid="_x0000_s3105" name="" r:id="rId1" imgW="1777365" imgH="431800" progId="Equation.DSMT4">
                  <p:embed/>
                </p:oleObj>
              </mc:Choice>
              <mc:Fallback>
                <p:oleObj name="" r:id="rId1" imgW="1777365" imgH="431800" progId="Equation.DSMT4">
                  <p:embed/>
                  <p:pic>
                    <p:nvPicPr>
                      <p:cNvPr id="0" name="图片 3104"/>
                      <p:cNvPicPr/>
                      <p:nvPr/>
                    </p:nvPicPr>
                    <p:blipFill>
                      <a:blip r:embed="rId2"/>
                      <a:stretch>
                        <a:fillRect/>
                      </a:stretch>
                    </p:blipFill>
                    <p:spPr>
                      <a:xfrm>
                        <a:off x="2536825" y="2832100"/>
                        <a:ext cx="5567363" cy="1219200"/>
                      </a:xfrm>
                      <a:prstGeom prst="rect">
                        <a:avLst/>
                      </a:prstGeom>
                      <a:noFill/>
                      <a:ln w="38100">
                        <a:noFill/>
                        <a:miter/>
                      </a:ln>
                    </p:spPr>
                  </p:pic>
                </p:oleObj>
              </mc:Fallback>
            </mc:AlternateContent>
          </a:graphicData>
        </a:graphic>
      </p:graphicFrame>
      <p:sp>
        <p:nvSpPr>
          <p:cNvPr id="93191" name="Text Box 7"/>
          <p:cNvSpPr txBox="1"/>
          <p:nvPr/>
        </p:nvSpPr>
        <p:spPr>
          <a:xfrm>
            <a:off x="1314450" y="4433888"/>
            <a:ext cx="8101013"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Here, d</a:t>
            </a:r>
            <a:r>
              <a:rPr lang="en-US" altLang="zh-CN" sz="3200" b="1" baseline="-25000" dirty="0">
                <a:solidFill>
                  <a:schemeClr val="tx1"/>
                </a:solidFill>
                <a:latin typeface="Times New Roman" panose="02020603050405020304" pitchFamily="18" charset="0"/>
                <a:ea typeface="宋体" panose="02010600030101010101" pitchFamily="2" charset="-122"/>
              </a:rPr>
              <a:t>k</a:t>
            </a:r>
            <a:r>
              <a:rPr lang="en-US" altLang="zh-CN" sz="3200" b="1" dirty="0">
                <a:solidFill>
                  <a:schemeClr val="tx1"/>
                </a:solidFill>
                <a:latin typeface="Times New Roman" panose="02020603050405020304" pitchFamily="18" charset="0"/>
                <a:ea typeface="宋体" panose="02010600030101010101" pitchFamily="2" charset="-122"/>
              </a:rPr>
              <a:t>, p</a:t>
            </a:r>
            <a:r>
              <a:rPr lang="en-US" altLang="zh-CN" sz="3200" b="1" baseline="-25000" dirty="0">
                <a:solidFill>
                  <a:schemeClr val="tx1"/>
                </a:solidFill>
                <a:latin typeface="Times New Roman" panose="02020603050405020304" pitchFamily="18" charset="0"/>
                <a:ea typeface="宋体" panose="02010600030101010101" pitchFamily="2" charset="-122"/>
              </a:rPr>
              <a:t>k </a:t>
            </a:r>
            <a:r>
              <a:rPr lang="en-US" altLang="zh-CN" sz="3200" b="1" dirty="0">
                <a:solidFill>
                  <a:schemeClr val="tx1"/>
                </a:solidFill>
                <a:latin typeface="Times New Roman" panose="02020603050405020304" pitchFamily="18" charset="0"/>
                <a:ea typeface="宋体" panose="02010600030101010101" pitchFamily="2" charset="-122"/>
              </a:rPr>
              <a:t>are constant. The order of the system is given by max(N,M).</a:t>
            </a:r>
            <a:endParaRPr lang="en-US" altLang="zh-CN" sz="32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anim calcmode="lin" valueType="num">
                                      <p:cBhvr additive="base">
                                        <p:cTn id="7" dur="500" fill="hold"/>
                                        <p:tgtEl>
                                          <p:spTgt spid="93189"/>
                                        </p:tgtEl>
                                        <p:attrNameLst>
                                          <p:attrName>ppt_x</p:attrName>
                                        </p:attrNameLst>
                                      </p:cBhvr>
                                      <p:tavLst>
                                        <p:tav tm="0">
                                          <p:val>
                                            <p:strVal val="1+#ppt_w/2"/>
                                          </p:val>
                                        </p:tav>
                                        <p:tav tm="100000">
                                          <p:val>
                                            <p:strVal val="#ppt_x"/>
                                          </p:val>
                                        </p:tav>
                                      </p:tavLst>
                                    </p:anim>
                                    <p:anim calcmode="lin" valueType="num">
                                      <p:cBhvr additive="base">
                                        <p:cTn id="8" dur="500" fill="hold"/>
                                        <p:tgtEl>
                                          <p:spTgt spid="931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93190"/>
                                        </p:tgtEl>
                                        <p:attrNameLst>
                                          <p:attrName>style.visibility</p:attrName>
                                        </p:attrNameLst>
                                      </p:cBhvr>
                                      <p:to>
                                        <p:strVal val="visible"/>
                                      </p:to>
                                    </p:set>
                                    <p:animEffect transition="in" filter="blinds(horizontal)">
                                      <p:cBhvr>
                                        <p:cTn id="13" dur="500"/>
                                        <p:tgtEl>
                                          <p:spTgt spid="931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3191"/>
                                        </p:tgtEl>
                                        <p:attrNameLst>
                                          <p:attrName>style.visibility</p:attrName>
                                        </p:attrNameLst>
                                      </p:cBhvr>
                                      <p:to>
                                        <p:strVal val="visible"/>
                                      </p:to>
                                    </p:set>
                                    <p:anim calcmode="lin" valueType="num">
                                      <p:cBhvr additive="base">
                                        <p:cTn id="18" dur="500" fill="hold"/>
                                        <p:tgtEl>
                                          <p:spTgt spid="93191"/>
                                        </p:tgtEl>
                                        <p:attrNameLst>
                                          <p:attrName>ppt_x</p:attrName>
                                        </p:attrNameLst>
                                      </p:cBhvr>
                                      <p:tavLst>
                                        <p:tav tm="0">
                                          <p:val>
                                            <p:strVal val="#ppt_x"/>
                                          </p:val>
                                        </p:tav>
                                        <p:tav tm="100000">
                                          <p:val>
                                            <p:strVal val="#ppt_x"/>
                                          </p:val>
                                        </p:tav>
                                      </p:tavLst>
                                    </p:anim>
                                    <p:anim calcmode="lin" valueType="num">
                                      <p:cBhvr additive="base">
                                        <p:cTn id="19" dur="500" fill="hold"/>
                                        <p:tgtEl>
                                          <p:spTgt spid="93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P spid="9319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6"/>
          <p:cNvGrpSpPr/>
          <p:nvPr/>
        </p:nvGrpSpPr>
        <p:grpSpPr>
          <a:xfrm>
            <a:off x="1314450" y="1392238"/>
            <a:ext cx="8501063" cy="1554162"/>
            <a:chOff x="768" y="1008"/>
            <a:chExt cx="4704" cy="979"/>
          </a:xfrm>
        </p:grpSpPr>
        <p:sp>
          <p:nvSpPr>
            <p:cNvPr id="40962" name="Text Box 4"/>
            <p:cNvSpPr txBox="1"/>
            <p:nvPr/>
          </p:nvSpPr>
          <p:spPr>
            <a:xfrm>
              <a:off x="768" y="1008"/>
              <a:ext cx="4704" cy="979"/>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If we assume the system to be causal and                ,then we can rewrite the equation 4.32 as below:</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40963" name="Object 5"/>
            <p:cNvGraphicFramePr>
              <a:graphicFrameLocks noChangeAspect="1"/>
            </p:cNvGraphicFramePr>
            <p:nvPr/>
          </p:nvGraphicFramePr>
          <p:xfrm>
            <a:off x="1400" y="1278"/>
            <a:ext cx="708" cy="494"/>
          </p:xfrm>
          <a:graphic>
            <a:graphicData uri="http://schemas.openxmlformats.org/presentationml/2006/ole">
              <mc:AlternateContent xmlns:mc="http://schemas.openxmlformats.org/markup-compatibility/2006">
                <mc:Choice xmlns:v="urn:schemas-microsoft-com:vml" Requires="v">
                  <p:oleObj spid="_x0000_s3113" name="" r:id="rId1" imgW="421005" imgH="229870" progId="Equation.3">
                    <p:embed/>
                  </p:oleObj>
                </mc:Choice>
                <mc:Fallback>
                  <p:oleObj name="" r:id="rId1" imgW="421005" imgH="229870" progId="Equation.3">
                    <p:embed/>
                    <p:pic>
                      <p:nvPicPr>
                        <p:cNvPr id="0" name="图片 3112"/>
                        <p:cNvPicPr/>
                        <p:nvPr/>
                      </p:nvPicPr>
                      <p:blipFill>
                        <a:blip r:embed="rId2"/>
                        <a:stretch>
                          <a:fillRect/>
                        </a:stretch>
                      </p:blipFill>
                      <p:spPr>
                        <a:xfrm>
                          <a:off x="1400" y="1278"/>
                          <a:ext cx="708" cy="494"/>
                        </a:xfrm>
                        <a:prstGeom prst="rect">
                          <a:avLst/>
                        </a:prstGeom>
                        <a:noFill/>
                        <a:ln w="38100">
                          <a:noFill/>
                          <a:miter/>
                        </a:ln>
                      </p:spPr>
                    </p:pic>
                  </p:oleObj>
                </mc:Fallback>
              </mc:AlternateContent>
            </a:graphicData>
          </a:graphic>
        </p:graphicFrame>
      </p:grpSp>
      <p:graphicFrame>
        <p:nvGraphicFramePr>
          <p:cNvPr id="94215" name="Object 7"/>
          <p:cNvGraphicFramePr>
            <a:graphicFrameLocks noChangeAspect="1"/>
          </p:cNvGraphicFramePr>
          <p:nvPr/>
        </p:nvGraphicFramePr>
        <p:xfrm>
          <a:off x="2633980" y="3157855"/>
          <a:ext cx="6645275" cy="1228725"/>
        </p:xfrm>
        <a:graphic>
          <a:graphicData uri="http://schemas.openxmlformats.org/presentationml/2006/ole">
            <mc:AlternateContent xmlns:mc="http://schemas.openxmlformats.org/markup-compatibility/2006">
              <mc:Choice xmlns:v="urn:schemas-microsoft-com:vml" Requires="v">
                <p:oleObj spid="_x0000_s3108" name="" r:id="rId3" imgW="2857500" imgH="444500" progId="Equation.DSMT4">
                  <p:embed/>
                </p:oleObj>
              </mc:Choice>
              <mc:Fallback>
                <p:oleObj name="" r:id="rId3" imgW="2857500" imgH="444500" progId="Equation.DSMT4">
                  <p:embed/>
                  <p:pic>
                    <p:nvPicPr>
                      <p:cNvPr id="0" name="图片 3107"/>
                      <p:cNvPicPr/>
                      <p:nvPr/>
                    </p:nvPicPr>
                    <p:blipFill>
                      <a:blip r:embed="rId4"/>
                      <a:stretch>
                        <a:fillRect/>
                      </a:stretch>
                    </p:blipFill>
                    <p:spPr>
                      <a:xfrm>
                        <a:off x="2633980" y="3157855"/>
                        <a:ext cx="6645275" cy="1228725"/>
                      </a:xfrm>
                      <a:prstGeom prst="rect">
                        <a:avLst/>
                      </a:prstGeom>
                      <a:noFill/>
                      <a:ln w="38100">
                        <a:noFill/>
                        <a:miter/>
                      </a:ln>
                    </p:spPr>
                  </p:pic>
                </p:oleObj>
              </mc:Fallback>
            </mc:AlternateContent>
          </a:graphicData>
        </a:graphic>
      </p:graphicFrame>
      <p:sp>
        <p:nvSpPr>
          <p:cNvPr id="94216" name="Text Box 8"/>
          <p:cNvSpPr txBox="1"/>
          <p:nvPr/>
        </p:nvSpPr>
        <p:spPr>
          <a:xfrm>
            <a:off x="1314450" y="4660900"/>
            <a:ext cx="8628063" cy="1554163"/>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Then ,the output y[n] can be computed for all n&gt;=n</a:t>
            </a:r>
            <a:r>
              <a:rPr lang="en-US" altLang="zh-CN" sz="3200" b="1" baseline="-25000" dirty="0">
                <a:solidFill>
                  <a:schemeClr val="tx1"/>
                </a:solidFill>
                <a:latin typeface="Times New Roman" panose="02020603050405020304" pitchFamily="18" charset="0"/>
                <a:ea typeface="宋体" panose="02010600030101010101" pitchFamily="2" charset="-122"/>
              </a:rPr>
              <a:t>0 </a:t>
            </a:r>
            <a:r>
              <a:rPr lang="en-US" altLang="zh-CN" sz="3200" b="1" dirty="0">
                <a:solidFill>
                  <a:schemeClr val="tx1"/>
                </a:solidFill>
                <a:latin typeface="Times New Roman" panose="02020603050405020304" pitchFamily="18" charset="0"/>
                <a:ea typeface="宋体" panose="02010600030101010101" pitchFamily="2" charset="-122"/>
              </a:rPr>
              <a:t>knowing x[n] and initial conditions y[n</a:t>
            </a:r>
            <a:r>
              <a:rPr lang="en-US" altLang="zh-CN" sz="3200" b="1" baseline="-25000" dirty="0">
                <a:solidFill>
                  <a:schemeClr val="tx1"/>
                </a:solidFill>
                <a:latin typeface="Times New Roman" panose="02020603050405020304" pitchFamily="18" charset="0"/>
                <a:ea typeface="宋体" panose="02010600030101010101" pitchFamily="2" charset="-122"/>
              </a:rPr>
              <a:t>0</a:t>
            </a:r>
            <a:r>
              <a:rPr lang="en-US" altLang="zh-CN" sz="3200" b="1" dirty="0">
                <a:solidFill>
                  <a:schemeClr val="tx1"/>
                </a:solidFill>
                <a:latin typeface="Times New Roman" panose="02020603050405020304" pitchFamily="18" charset="0"/>
                <a:ea typeface="宋体" panose="02010600030101010101" pitchFamily="2" charset="-122"/>
              </a:rPr>
              <a:t>-1],  y[n</a:t>
            </a:r>
            <a:r>
              <a:rPr lang="en-US" altLang="zh-CN" sz="3200" b="1" baseline="-25000" dirty="0">
                <a:solidFill>
                  <a:schemeClr val="tx1"/>
                </a:solidFill>
                <a:latin typeface="Times New Roman" panose="02020603050405020304" pitchFamily="18" charset="0"/>
                <a:ea typeface="宋体" panose="02010600030101010101" pitchFamily="2" charset="-122"/>
              </a:rPr>
              <a:t>0</a:t>
            </a:r>
            <a:r>
              <a:rPr lang="en-US" altLang="zh-CN" sz="3200" b="1" dirty="0">
                <a:solidFill>
                  <a:schemeClr val="tx1"/>
                </a:solidFill>
                <a:latin typeface="Times New Roman" panose="02020603050405020304" pitchFamily="18" charset="0"/>
                <a:ea typeface="宋体" panose="02010600030101010101" pitchFamily="2" charset="-122"/>
              </a:rPr>
              <a:t>-2],</a:t>
            </a:r>
            <a:r>
              <a:rPr lang="en-US" altLang="zh-CN" sz="3200" b="1" dirty="0">
                <a:solidFill>
                  <a:schemeClr val="tx1"/>
                </a:solidFill>
                <a:latin typeface="Comic Sans MS" panose="030F0702030302020204" pitchFamily="66" charset="0"/>
                <a:ea typeface="宋体" panose="02010600030101010101" pitchFamily="2" charset="-122"/>
              </a:rPr>
              <a:t>…</a:t>
            </a:r>
            <a:r>
              <a:rPr lang="en-US" altLang="zh-CN" sz="3200" b="1" dirty="0">
                <a:solidFill>
                  <a:schemeClr val="tx1"/>
                </a:solidFill>
                <a:latin typeface="Times New Roman" panose="02020603050405020304" pitchFamily="18" charset="0"/>
                <a:ea typeface="宋体" panose="02010600030101010101" pitchFamily="2" charset="-122"/>
              </a:rPr>
              <a:t>, y[n</a:t>
            </a:r>
            <a:r>
              <a:rPr lang="en-US" altLang="zh-CN" sz="3200" b="1" baseline="-25000" dirty="0">
                <a:solidFill>
                  <a:schemeClr val="tx1"/>
                </a:solidFill>
                <a:latin typeface="Times New Roman" panose="02020603050405020304" pitchFamily="18" charset="0"/>
                <a:ea typeface="宋体" panose="02010600030101010101" pitchFamily="2" charset="-122"/>
              </a:rPr>
              <a:t>0</a:t>
            </a:r>
            <a:r>
              <a:rPr lang="en-US" altLang="zh-CN" sz="3200" b="1" dirty="0">
                <a:solidFill>
                  <a:schemeClr val="tx1"/>
                </a:solidFill>
                <a:latin typeface="Times New Roman" panose="02020603050405020304" pitchFamily="18" charset="0"/>
                <a:ea typeface="宋体" panose="02010600030101010101" pitchFamily="2" charset="-122"/>
              </a:rPr>
              <a:t>-N].</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40966" name="Rectangle 2"/>
          <p:cNvSpPr>
            <a:spLocks noGrp="1"/>
          </p:cNvSpPr>
          <p:nvPr>
            <p:ph type="title"/>
          </p:nvPr>
        </p:nvSpPr>
        <p:spPr>
          <a:xfrm>
            <a:off x="936625" y="249238"/>
            <a:ext cx="9448800" cy="1143000"/>
          </a:xfrm>
        </p:spPr>
        <p:txBody>
          <a:bodyPr wrap="square" lIns="91440" tIns="45720" rIns="91440" bIns="45720" anchor="ctr"/>
          <a:p>
            <a:pPr eaLnBrk="1" hangingPunct="1"/>
            <a:r>
              <a:rPr lang="en-US" altLang="zh-CN" sz="3200" dirty="0">
                <a:latin typeface="Times New Roman" panose="02020603050405020304" pitchFamily="18" charset="0"/>
              </a:rPr>
              <a:t>4.6 Finite-dimensional LTI discrete-time system</a:t>
            </a:r>
            <a:endParaRPr lang="zh-CN"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94215"/>
                                        </p:tgtEl>
                                        <p:attrNameLst>
                                          <p:attrName>style.visibility</p:attrName>
                                        </p:attrNameLst>
                                      </p:cBhvr>
                                      <p:to>
                                        <p:strVal val="visible"/>
                                      </p:to>
                                    </p:set>
                                    <p:animEffect transition="in" filter="blinds(horizontal)">
                                      <p:cBhvr>
                                        <p:cTn id="13" dur="500"/>
                                        <p:tgtEl>
                                          <p:spTgt spid="942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4216"/>
                                        </p:tgtEl>
                                        <p:attrNameLst>
                                          <p:attrName>style.visibility</p:attrName>
                                        </p:attrNameLst>
                                      </p:cBhvr>
                                      <p:to>
                                        <p:strVal val="visible"/>
                                      </p:to>
                                    </p:set>
                                    <p:anim calcmode="lin" valueType="num">
                                      <p:cBhvr additive="base">
                                        <p:cTn id="18" dur="500" fill="hold"/>
                                        <p:tgtEl>
                                          <p:spTgt spid="94216"/>
                                        </p:tgtEl>
                                        <p:attrNameLst>
                                          <p:attrName>ppt_x</p:attrName>
                                        </p:attrNameLst>
                                      </p:cBhvr>
                                      <p:tavLst>
                                        <p:tav tm="0">
                                          <p:val>
                                            <p:strVal val="#ppt_x"/>
                                          </p:val>
                                        </p:tav>
                                        <p:tav tm="100000">
                                          <p:val>
                                            <p:strVal val="#ppt_x"/>
                                          </p:val>
                                        </p:tav>
                                      </p:tavLst>
                                    </p:anim>
                                    <p:anim calcmode="lin" valueType="num">
                                      <p:cBhvr additive="base">
                                        <p:cTn id="19" dur="500" fill="hold"/>
                                        <p:tgtEl>
                                          <p:spTgt spid="94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1228725" y="36513"/>
            <a:ext cx="8143875" cy="1600200"/>
          </a:xfrm>
        </p:spPr>
        <p:txBody>
          <a:bodyPr wrap="square" lIns="91440" tIns="45720" rIns="91440" bIns="45720" anchor="ctr"/>
          <a:p>
            <a:pPr eaLnBrk="1" hangingPunct="1"/>
            <a:r>
              <a:rPr lang="en-US" altLang="zh-CN" sz="3200" i="1" dirty="0">
                <a:latin typeface="Times New Roman" panose="02020603050405020304" pitchFamily="18" charset="0"/>
                <a:ea typeface="黑体" panose="02010609060101010101" pitchFamily="49" charset="-122"/>
              </a:rPr>
              <a:t>4.1 Discrete-Time Systems Examples</a:t>
            </a:r>
            <a:endParaRPr lang="en-US" altLang="zh-CN" sz="3200" i="1" dirty="0">
              <a:latin typeface="Times New Roman" panose="02020603050405020304" pitchFamily="18" charset="0"/>
              <a:ea typeface="黑体" panose="02010609060101010101" pitchFamily="49" charset="-122"/>
            </a:endParaRPr>
          </a:p>
        </p:txBody>
      </p:sp>
      <p:sp>
        <p:nvSpPr>
          <p:cNvPr id="14338" name="Rectangle 3"/>
          <p:cNvSpPr>
            <a:spLocks noGrp="1"/>
          </p:cNvSpPr>
          <p:nvPr>
            <p:ph idx="1"/>
          </p:nvPr>
        </p:nvSpPr>
        <p:spPr>
          <a:xfrm>
            <a:off x="1228725" y="1333500"/>
            <a:ext cx="8428038" cy="3276600"/>
          </a:xfrm>
        </p:spPr>
        <p:txBody>
          <a:bodyPr wrap="square" lIns="91440" tIns="45720" rIns="91440" bIns="45720" anchor="t"/>
          <a:p>
            <a:pPr eaLnBrk="1" hangingPunct="1">
              <a:lnSpc>
                <a:spcPct val="90000"/>
              </a:lnSpc>
            </a:pPr>
            <a:r>
              <a:rPr lang="en-US" altLang="zh-CN" sz="3200" dirty="0">
                <a:latin typeface="Times New Roman" panose="02020603050405020304" pitchFamily="18" charset="0"/>
              </a:rPr>
              <a:t>A discrete-time system processes a given input sequence x[n] to generate an output sequence y[n] with more desirable properties</a:t>
            </a:r>
            <a:endParaRPr lang="en-US" altLang="zh-CN" sz="3200" dirty="0">
              <a:latin typeface="Times New Roman" panose="02020603050405020304" pitchFamily="18" charset="0"/>
            </a:endParaRPr>
          </a:p>
          <a:p>
            <a:pPr eaLnBrk="1" hangingPunct="1">
              <a:lnSpc>
                <a:spcPct val="90000"/>
              </a:lnSpc>
            </a:pPr>
            <a:r>
              <a:rPr lang="en-US" altLang="zh-CN" sz="3200" dirty="0">
                <a:latin typeface="Times New Roman" panose="02020603050405020304" pitchFamily="18" charset="0"/>
              </a:rPr>
              <a:t>In most applications, the discrete-time system is a single-input, single-output system:</a:t>
            </a:r>
            <a:endParaRPr lang="en-US" altLang="zh-CN" sz="3200" dirty="0">
              <a:latin typeface="Times New Roman" panose="02020603050405020304" pitchFamily="18" charset="0"/>
            </a:endParaRPr>
          </a:p>
        </p:txBody>
      </p:sp>
      <p:grpSp>
        <p:nvGrpSpPr>
          <p:cNvPr id="14339" name="组合 12"/>
          <p:cNvGrpSpPr/>
          <p:nvPr/>
        </p:nvGrpSpPr>
        <p:grpSpPr>
          <a:xfrm>
            <a:off x="1828800" y="4184650"/>
            <a:ext cx="7289800" cy="1147763"/>
            <a:chOff x="1295400" y="5105400"/>
            <a:chExt cx="7290280" cy="1147465"/>
          </a:xfrm>
        </p:grpSpPr>
        <p:sp>
          <p:nvSpPr>
            <p:cNvPr id="14340" name="Rectangle 5"/>
            <p:cNvSpPr/>
            <p:nvPr/>
          </p:nvSpPr>
          <p:spPr>
            <a:xfrm>
              <a:off x="3581400" y="5105400"/>
              <a:ext cx="2057400" cy="7620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endParaRPr lang="zh-CN" altLang="en-US" dirty="0">
                <a:solidFill>
                  <a:schemeClr val="tx1"/>
                </a:solidFill>
                <a:latin typeface="Comic Sans MS" panose="030F0702030302020204" pitchFamily="66" charset="0"/>
                <a:ea typeface="宋体" panose="02010600030101010101" pitchFamily="2" charset="-122"/>
              </a:endParaRPr>
            </a:p>
          </p:txBody>
        </p:sp>
        <p:sp>
          <p:nvSpPr>
            <p:cNvPr id="14341" name="Line 6"/>
            <p:cNvSpPr/>
            <p:nvPr/>
          </p:nvSpPr>
          <p:spPr>
            <a:xfrm>
              <a:off x="2895600" y="5486400"/>
              <a:ext cx="685800" cy="0"/>
            </a:xfrm>
            <a:prstGeom prst="line">
              <a:avLst/>
            </a:prstGeom>
            <a:ln w="9525" cap="flat" cmpd="sng">
              <a:solidFill>
                <a:schemeClr val="tx1"/>
              </a:solidFill>
              <a:prstDash val="solid"/>
              <a:round/>
              <a:headEnd type="none" w="med" len="med"/>
              <a:tailEnd type="triangle" w="med" len="med"/>
            </a:ln>
          </p:spPr>
        </p:sp>
        <p:sp>
          <p:nvSpPr>
            <p:cNvPr id="14342" name="Line 7"/>
            <p:cNvSpPr/>
            <p:nvPr/>
          </p:nvSpPr>
          <p:spPr>
            <a:xfrm>
              <a:off x="5638800" y="5486400"/>
              <a:ext cx="685800" cy="0"/>
            </a:xfrm>
            <a:prstGeom prst="line">
              <a:avLst/>
            </a:prstGeom>
            <a:ln w="9525" cap="flat" cmpd="sng">
              <a:solidFill>
                <a:schemeClr val="tx1"/>
              </a:solidFill>
              <a:prstDash val="solid"/>
              <a:round/>
              <a:headEnd type="none" w="med" len="med"/>
              <a:tailEnd type="triangle" w="med" len="med"/>
            </a:ln>
          </p:spPr>
        </p:sp>
        <p:sp>
          <p:nvSpPr>
            <p:cNvPr id="14343" name="Text Box 8"/>
            <p:cNvSpPr txBox="1"/>
            <p:nvPr/>
          </p:nvSpPr>
          <p:spPr>
            <a:xfrm>
              <a:off x="2133600" y="5232400"/>
              <a:ext cx="758544" cy="461665"/>
            </a:xfrm>
            <a:prstGeom prst="rect">
              <a:avLst/>
            </a:prstGeom>
            <a:noFill/>
            <a:ln w="9525">
              <a:noFill/>
            </a:ln>
          </p:spPr>
          <p:txBody>
            <a:bodyPr wrap="none" anchor="t">
              <a:spAutoFit/>
            </a:bodyPr>
            <a:p>
              <a:pPr eaLnBrk="0" hangingPunct="0"/>
              <a:r>
                <a:rPr lang="en-US" altLang="zh-CN" sz="2400" b="1" dirty="0">
                  <a:solidFill>
                    <a:schemeClr val="tx1"/>
                  </a:solidFill>
                  <a:latin typeface="Comic Sans MS" panose="030F0702030302020204" pitchFamily="66" charset="0"/>
                  <a:ea typeface="宋体" panose="02010600030101010101" pitchFamily="2" charset="-122"/>
                </a:rPr>
                <a:t>x[n]</a:t>
              </a:r>
              <a:endParaRPr lang="en-US" altLang="zh-CN" sz="2400" b="1" dirty="0">
                <a:solidFill>
                  <a:schemeClr val="tx1"/>
                </a:solidFill>
                <a:latin typeface="Comic Sans MS" panose="030F0702030302020204" pitchFamily="66" charset="0"/>
                <a:ea typeface="宋体" panose="02010600030101010101" pitchFamily="2" charset="-122"/>
              </a:endParaRPr>
            </a:p>
          </p:txBody>
        </p:sp>
        <p:sp>
          <p:nvSpPr>
            <p:cNvPr id="14344" name="Rectangle 9"/>
            <p:cNvSpPr/>
            <p:nvPr/>
          </p:nvSpPr>
          <p:spPr>
            <a:xfrm>
              <a:off x="6400800" y="5219700"/>
              <a:ext cx="1957414" cy="461665"/>
            </a:xfrm>
            <a:prstGeom prst="rect">
              <a:avLst/>
            </a:prstGeom>
            <a:noFill/>
            <a:ln w="9525">
              <a:noFill/>
            </a:ln>
          </p:spPr>
          <p:txBody>
            <a:bodyPr anchor="t">
              <a:spAutoFit/>
            </a:bodyPr>
            <a:p>
              <a:pPr eaLnBrk="0" hangingPunct="0"/>
              <a:r>
                <a:rPr lang="en-US" altLang="zh-CN" sz="2400" b="1" dirty="0">
                  <a:solidFill>
                    <a:schemeClr val="tx1"/>
                  </a:solidFill>
                  <a:latin typeface="Comic Sans MS" panose="030F0702030302020204" pitchFamily="66" charset="0"/>
                  <a:ea typeface="宋体" panose="02010600030101010101" pitchFamily="2" charset="-122"/>
                </a:rPr>
                <a:t>y[n]=H(x[n])</a:t>
              </a:r>
              <a:endParaRPr lang="en-US" altLang="zh-CN" sz="2400" b="1" dirty="0">
                <a:solidFill>
                  <a:schemeClr val="tx1"/>
                </a:solidFill>
                <a:latin typeface="Comic Sans MS" panose="030F0702030302020204" pitchFamily="66" charset="0"/>
                <a:ea typeface="宋体" panose="02010600030101010101" pitchFamily="2" charset="-122"/>
              </a:endParaRPr>
            </a:p>
          </p:txBody>
        </p:sp>
        <p:sp>
          <p:nvSpPr>
            <p:cNvPr id="14345" name="Text Box 10"/>
            <p:cNvSpPr txBox="1"/>
            <p:nvPr/>
          </p:nvSpPr>
          <p:spPr>
            <a:xfrm>
              <a:off x="1295400" y="5791200"/>
              <a:ext cx="2422467" cy="461665"/>
            </a:xfrm>
            <a:prstGeom prst="rect">
              <a:avLst/>
            </a:prstGeom>
            <a:noFill/>
            <a:ln w="9525">
              <a:noFill/>
            </a:ln>
          </p:spPr>
          <p:txBody>
            <a:bodyPr wrap="none" anchor="t">
              <a:spAutoFit/>
            </a:bodyPr>
            <a:p>
              <a:pPr eaLnBrk="0" hangingPunct="0"/>
              <a:r>
                <a:rPr lang="en-US" altLang="zh-CN" sz="2400" b="1" dirty="0">
                  <a:solidFill>
                    <a:schemeClr val="tx1"/>
                  </a:solidFill>
                  <a:latin typeface="Comic Sans MS" panose="030F0702030302020204" pitchFamily="66" charset="0"/>
                  <a:ea typeface="宋体" panose="02010600030101010101" pitchFamily="2" charset="-122"/>
                </a:rPr>
                <a:t>Input sequence</a:t>
              </a:r>
              <a:endParaRPr lang="en-US" altLang="zh-CN" sz="2400" b="1" dirty="0">
                <a:solidFill>
                  <a:schemeClr val="tx1"/>
                </a:solidFill>
                <a:latin typeface="Comic Sans MS" panose="030F0702030302020204" pitchFamily="66" charset="0"/>
                <a:ea typeface="宋体" panose="02010600030101010101" pitchFamily="2" charset="-122"/>
              </a:endParaRPr>
            </a:p>
          </p:txBody>
        </p:sp>
        <p:sp>
          <p:nvSpPr>
            <p:cNvPr id="14346" name="Rectangle 11"/>
            <p:cNvSpPr/>
            <p:nvPr/>
          </p:nvSpPr>
          <p:spPr>
            <a:xfrm>
              <a:off x="5943600" y="5791200"/>
              <a:ext cx="2642080" cy="461665"/>
            </a:xfrm>
            <a:prstGeom prst="rect">
              <a:avLst/>
            </a:prstGeom>
            <a:noFill/>
            <a:ln w="9525">
              <a:noFill/>
            </a:ln>
          </p:spPr>
          <p:txBody>
            <a:bodyPr wrap="none" anchor="t">
              <a:spAutoFit/>
            </a:bodyPr>
            <a:p>
              <a:pPr eaLnBrk="0" hangingPunct="0"/>
              <a:r>
                <a:rPr lang="en-US" altLang="zh-CN" sz="2400" b="1" dirty="0">
                  <a:solidFill>
                    <a:schemeClr val="tx1"/>
                  </a:solidFill>
                  <a:latin typeface="Comic Sans MS" panose="030F0702030302020204" pitchFamily="66" charset="0"/>
                  <a:ea typeface="宋体" panose="02010600030101010101" pitchFamily="2" charset="-122"/>
                </a:rPr>
                <a:t>Output sequence</a:t>
              </a:r>
              <a:endParaRPr lang="en-US" altLang="zh-CN" sz="2400" b="1" dirty="0">
                <a:solidFill>
                  <a:schemeClr val="tx1"/>
                </a:solidFill>
                <a:latin typeface="Comic Sans MS" panose="030F0702030302020204" pitchFamily="66" charset="0"/>
                <a:ea typeface="宋体" panose="02010600030101010101" pitchFamily="2" charset="-122"/>
              </a:endParaRPr>
            </a:p>
          </p:txBody>
        </p:sp>
        <p:sp>
          <p:nvSpPr>
            <p:cNvPr id="14347" name="Text Box 12"/>
            <p:cNvSpPr txBox="1"/>
            <p:nvPr/>
          </p:nvSpPr>
          <p:spPr>
            <a:xfrm>
              <a:off x="3605818" y="5105400"/>
              <a:ext cx="1975228" cy="707886"/>
            </a:xfrm>
            <a:prstGeom prst="rect">
              <a:avLst/>
            </a:prstGeom>
            <a:noFill/>
            <a:ln w="9525">
              <a:noFill/>
            </a:ln>
          </p:spPr>
          <p:txBody>
            <a:bodyPr wrap="none" anchor="t">
              <a:spAutoFit/>
            </a:bodyPr>
            <a:p>
              <a:pPr algn="ctr"/>
              <a:r>
                <a:rPr lang="en-US" altLang="zh-CN" sz="2000" b="1" dirty="0">
                  <a:solidFill>
                    <a:schemeClr val="tx1"/>
                  </a:solidFill>
                  <a:latin typeface="Comic Sans MS" panose="030F0702030302020204" pitchFamily="66" charset="0"/>
                  <a:ea typeface="宋体" panose="02010600030101010101" pitchFamily="2" charset="-122"/>
                </a:rPr>
                <a:t>Discrete-Time</a:t>
              </a:r>
              <a:endParaRPr lang="en-US" altLang="zh-CN" sz="2000" b="1" dirty="0">
                <a:solidFill>
                  <a:schemeClr val="tx1"/>
                </a:solidFill>
                <a:latin typeface="Comic Sans MS" panose="030F0702030302020204" pitchFamily="66" charset="0"/>
                <a:ea typeface="宋体" panose="02010600030101010101" pitchFamily="2" charset="-122"/>
              </a:endParaRPr>
            </a:p>
            <a:p>
              <a:pPr algn="ctr"/>
              <a:r>
                <a:rPr lang="en-US" altLang="zh-CN" sz="2000" b="1" dirty="0">
                  <a:solidFill>
                    <a:schemeClr val="tx1"/>
                  </a:solidFill>
                  <a:latin typeface="Comic Sans MS" panose="030F0702030302020204" pitchFamily="66" charset="0"/>
                  <a:ea typeface="宋体" panose="02010600030101010101" pitchFamily="2" charset="-122"/>
                </a:rPr>
                <a:t>System</a:t>
              </a:r>
              <a:endParaRPr lang="en-US" altLang="zh-CN" sz="2000" b="1" dirty="0">
                <a:solidFill>
                  <a:schemeClr val="tx1"/>
                </a:solidFill>
                <a:latin typeface="Comic Sans MS" panose="030F0702030302020204" pitchFamily="66"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blinds(horizontal)">
                                      <p:cBhvr>
                                        <p:cTn id="7" dur="500"/>
                                        <p:tgtEl>
                                          <p:spTgt spid="14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blinds(horizontal)">
                                      <p:cBhvr>
                                        <p:cTn id="12" dur="500"/>
                                        <p:tgtEl>
                                          <p:spTgt spid="143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339"/>
                                        </p:tgtEl>
                                        <p:attrNameLst>
                                          <p:attrName>style.visibility</p:attrName>
                                        </p:attrNameLst>
                                      </p:cBhvr>
                                      <p:to>
                                        <p:strVal val="visible"/>
                                      </p:to>
                                    </p:set>
                                    <p:anim calcmode="lin" valueType="num">
                                      <p:cBhvr additive="base">
                                        <p:cTn id="17" dur="500" fill="hold"/>
                                        <p:tgtEl>
                                          <p:spTgt spid="14339"/>
                                        </p:tgtEl>
                                        <p:attrNameLst>
                                          <p:attrName>ppt_x</p:attrName>
                                        </p:attrNameLst>
                                      </p:cBhvr>
                                      <p:tavLst>
                                        <p:tav tm="0">
                                          <p:val>
                                            <p:strVal val="#ppt_x"/>
                                          </p:val>
                                        </p:tav>
                                        <p:tav tm="100000">
                                          <p:val>
                                            <p:strVal val="#ppt_x"/>
                                          </p:val>
                                        </p:tav>
                                      </p:tavLst>
                                    </p:anim>
                                    <p:anim calcmode="lin" valueType="num">
                                      <p:cBhvr additive="base">
                                        <p:cTn id="18"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6" name="Text Box 4"/>
          <p:cNvSpPr txBox="1"/>
          <p:nvPr/>
        </p:nvSpPr>
        <p:spPr>
          <a:xfrm>
            <a:off x="1150938" y="1246188"/>
            <a:ext cx="6629400" cy="579437"/>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Total solution calculation</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95237" name="Text Box 5"/>
          <p:cNvSpPr txBox="1"/>
          <p:nvPr/>
        </p:nvSpPr>
        <p:spPr>
          <a:xfrm>
            <a:off x="1339850" y="1825625"/>
            <a:ext cx="8756650"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We may divided the answer of Eq(4.34) into two parts as below:</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95238" name="Object 6"/>
          <p:cNvGraphicFramePr>
            <a:graphicFrameLocks noChangeAspect="1"/>
          </p:cNvGraphicFramePr>
          <p:nvPr/>
        </p:nvGraphicFramePr>
        <p:xfrm>
          <a:off x="3590925" y="3079750"/>
          <a:ext cx="3748088" cy="698500"/>
        </p:xfrm>
        <a:graphic>
          <a:graphicData uri="http://schemas.openxmlformats.org/presentationml/2006/ole">
            <mc:AlternateContent xmlns:mc="http://schemas.openxmlformats.org/markup-compatibility/2006">
              <mc:Choice xmlns:v="urn:schemas-microsoft-com:vml" Requires="v">
                <p:oleObj spid="_x0000_s3111" name="" r:id="rId1" imgW="1233805" imgH="241935" progId="Equation.DSMT4">
                  <p:embed/>
                </p:oleObj>
              </mc:Choice>
              <mc:Fallback>
                <p:oleObj name="" r:id="rId1" imgW="1233805" imgH="241935" progId="Equation.DSMT4">
                  <p:embed/>
                  <p:pic>
                    <p:nvPicPr>
                      <p:cNvPr id="0" name="图片 3110"/>
                      <p:cNvPicPr/>
                      <p:nvPr/>
                    </p:nvPicPr>
                    <p:blipFill>
                      <a:blip r:embed="rId2"/>
                      <a:stretch>
                        <a:fillRect/>
                      </a:stretch>
                    </p:blipFill>
                    <p:spPr>
                      <a:xfrm>
                        <a:off x="3590925" y="3079750"/>
                        <a:ext cx="3748088" cy="698500"/>
                      </a:xfrm>
                      <a:prstGeom prst="rect">
                        <a:avLst/>
                      </a:prstGeom>
                      <a:noFill/>
                      <a:ln w="38100">
                        <a:noFill/>
                        <a:miter/>
                      </a:ln>
                    </p:spPr>
                  </p:pic>
                </p:oleObj>
              </mc:Fallback>
            </mc:AlternateContent>
          </a:graphicData>
        </a:graphic>
      </p:graphicFrame>
      <p:grpSp>
        <p:nvGrpSpPr>
          <p:cNvPr id="2" name="Group 9"/>
          <p:cNvGrpSpPr/>
          <p:nvPr/>
        </p:nvGrpSpPr>
        <p:grpSpPr>
          <a:xfrm>
            <a:off x="1254125" y="3778250"/>
            <a:ext cx="9683750" cy="2530475"/>
            <a:chOff x="1042" y="2616"/>
            <a:chExt cx="4320" cy="1594"/>
          </a:xfrm>
        </p:grpSpPr>
        <p:sp>
          <p:nvSpPr>
            <p:cNvPr id="41989" name="Text Box 7"/>
            <p:cNvSpPr txBox="1"/>
            <p:nvPr/>
          </p:nvSpPr>
          <p:spPr>
            <a:xfrm>
              <a:off x="1042" y="2616"/>
              <a:ext cx="4320" cy="1594"/>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Here ,y[n] is called </a:t>
              </a:r>
              <a:r>
                <a:rPr lang="en-US" altLang="zh-CN" sz="3200" b="1" dirty="0">
                  <a:solidFill>
                    <a:srgbClr val="FF0000"/>
                  </a:solidFill>
                  <a:latin typeface="Times New Roman" panose="02020603050405020304" pitchFamily="18" charset="0"/>
                  <a:ea typeface="宋体" panose="02010600030101010101" pitchFamily="2" charset="-122"/>
                </a:rPr>
                <a:t>total solution </a:t>
              </a:r>
              <a:r>
                <a:rPr lang="en-US" altLang="zh-CN" sz="3200" b="1" dirty="0">
                  <a:solidFill>
                    <a:schemeClr val="tx1"/>
                  </a:solidFill>
                  <a:latin typeface="Times New Roman" panose="02020603050405020304" pitchFamily="18" charset="0"/>
                  <a:ea typeface="宋体" panose="02010600030101010101" pitchFamily="2" charset="-122"/>
                </a:rPr>
                <a:t>.</a:t>
              </a:r>
              <a:r>
                <a:rPr lang="en-US" altLang="zh-CN" sz="3200" b="1" dirty="0">
                  <a:solidFill>
                    <a:srgbClr val="FF3300"/>
                  </a:solidFill>
                  <a:latin typeface="Times New Roman" panose="02020603050405020304" pitchFamily="18" charset="0"/>
                  <a:ea typeface="宋体" panose="02010600030101010101" pitchFamily="2" charset="-122"/>
                </a:rPr>
                <a:t>y</a:t>
              </a:r>
              <a:r>
                <a:rPr lang="en-US" altLang="zh-CN" sz="3200" b="1" baseline="-25000" dirty="0">
                  <a:solidFill>
                    <a:srgbClr val="FF3300"/>
                  </a:solidFill>
                  <a:latin typeface="Times New Roman" panose="02020603050405020304" pitchFamily="18" charset="0"/>
                  <a:ea typeface="宋体" panose="02010600030101010101" pitchFamily="2" charset="-122"/>
                </a:rPr>
                <a:t>c</a:t>
              </a:r>
              <a:r>
                <a:rPr lang="en-US" altLang="zh-CN" sz="3200" b="1" dirty="0">
                  <a:solidFill>
                    <a:srgbClr val="FF3300"/>
                  </a:solidFill>
                  <a:latin typeface="Times New Roman" panose="02020603050405020304" pitchFamily="18" charset="0"/>
                  <a:ea typeface="宋体" panose="02010600030101010101" pitchFamily="2" charset="-122"/>
                </a:rPr>
                <a:t>[n]</a:t>
              </a:r>
              <a:r>
                <a:rPr lang="en-US" altLang="zh-CN" sz="3200" b="1" dirty="0">
                  <a:solidFill>
                    <a:schemeClr val="tx1"/>
                  </a:solidFill>
                  <a:latin typeface="Times New Roman" panose="02020603050405020304" pitchFamily="18" charset="0"/>
                  <a:ea typeface="宋体" panose="02010600030101010101" pitchFamily="2" charset="-122"/>
                </a:rPr>
                <a:t> is the solution of Eq(4.34) with the input x[n]=0,which is called </a:t>
              </a:r>
              <a:r>
                <a:rPr lang="en-US" altLang="zh-CN" sz="3200" b="1" dirty="0">
                  <a:solidFill>
                    <a:srgbClr val="FF0000"/>
                  </a:solidFill>
                  <a:latin typeface="Times New Roman" panose="02020603050405020304" pitchFamily="18" charset="0"/>
                  <a:ea typeface="宋体" panose="02010600030101010101" pitchFamily="2" charset="-122"/>
                </a:rPr>
                <a:t>complementary solution.</a:t>
              </a:r>
              <a:r>
                <a:rPr lang="en-US" altLang="zh-CN" sz="3200" b="1" dirty="0">
                  <a:solidFill>
                    <a:srgbClr val="0000FF"/>
                  </a:solidFill>
                  <a:latin typeface="Times New Roman" panose="02020603050405020304" pitchFamily="18" charset="0"/>
                  <a:ea typeface="宋体" panose="02010600030101010101" pitchFamily="2" charset="-122"/>
                </a:rPr>
                <a:t> </a:t>
              </a:r>
              <a:r>
                <a:rPr lang="en-US" altLang="zh-CN" sz="3200" b="1" dirty="0">
                  <a:solidFill>
                    <a:srgbClr val="FF3300"/>
                  </a:solidFill>
                  <a:latin typeface="Times New Roman" panose="02020603050405020304" pitchFamily="18" charset="0"/>
                  <a:ea typeface="宋体" panose="02010600030101010101" pitchFamily="2" charset="-122"/>
                </a:rPr>
                <a:t>y</a:t>
              </a:r>
              <a:r>
                <a:rPr lang="en-US" altLang="zh-CN" sz="3200" b="1" baseline="-25000" dirty="0">
                  <a:solidFill>
                    <a:srgbClr val="FF3300"/>
                  </a:solidFill>
                  <a:latin typeface="Times New Roman" panose="02020603050405020304" pitchFamily="18" charset="0"/>
                  <a:ea typeface="宋体" panose="02010600030101010101" pitchFamily="2" charset="-122"/>
                </a:rPr>
                <a:t>p</a:t>
              </a:r>
              <a:r>
                <a:rPr lang="en-US" altLang="zh-CN" sz="3200" b="1" dirty="0">
                  <a:solidFill>
                    <a:srgbClr val="FF3300"/>
                  </a:solidFill>
                  <a:latin typeface="Times New Roman" panose="02020603050405020304" pitchFamily="18" charset="0"/>
                  <a:ea typeface="宋体" panose="02010600030101010101" pitchFamily="2" charset="-122"/>
                </a:rPr>
                <a:t>[n]</a:t>
              </a:r>
              <a:r>
                <a:rPr lang="en-US" altLang="zh-CN" sz="3200" b="1" dirty="0">
                  <a:solidFill>
                    <a:schemeClr val="tx1"/>
                  </a:solidFill>
                  <a:latin typeface="Times New Roman" panose="02020603050405020304" pitchFamily="18" charset="0"/>
                  <a:ea typeface="宋体" panose="02010600030101010101" pitchFamily="2" charset="-122"/>
                </a:rPr>
                <a:t> is the solution of Eq(4.34) with the input                  , which is called </a:t>
              </a:r>
              <a:r>
                <a:rPr lang="en-US" altLang="zh-CN" sz="3200" b="1" dirty="0">
                  <a:solidFill>
                    <a:srgbClr val="FF0000"/>
                  </a:solidFill>
                  <a:latin typeface="Times New Roman" panose="02020603050405020304" pitchFamily="18" charset="0"/>
                  <a:ea typeface="宋体" panose="02010600030101010101" pitchFamily="2" charset="-122"/>
                </a:rPr>
                <a:t>particular solution.</a:t>
              </a:r>
              <a:r>
                <a:rPr lang="en-US" altLang="zh-CN" sz="3200" b="1" dirty="0">
                  <a:solidFill>
                    <a:srgbClr val="0000FF"/>
                  </a:solidFill>
                  <a:latin typeface="Times New Roman" panose="02020603050405020304" pitchFamily="18" charset="0"/>
                  <a:ea typeface="宋体" panose="02010600030101010101" pitchFamily="2" charset="-122"/>
                </a:rPr>
                <a:t> </a:t>
              </a:r>
              <a:endParaRPr lang="en-US" altLang="zh-CN" sz="3200" b="1" dirty="0">
                <a:solidFill>
                  <a:srgbClr val="0000FF"/>
                </a:solidFill>
                <a:latin typeface="Times New Roman" panose="02020603050405020304" pitchFamily="18" charset="0"/>
                <a:ea typeface="宋体" panose="02010600030101010101" pitchFamily="2" charset="-122"/>
              </a:endParaRPr>
            </a:p>
          </p:txBody>
        </p:sp>
        <p:graphicFrame>
          <p:nvGraphicFramePr>
            <p:cNvPr id="41990" name="Object 8"/>
            <p:cNvGraphicFramePr>
              <a:graphicFrameLocks noChangeAspect="1"/>
            </p:cNvGraphicFramePr>
            <p:nvPr/>
          </p:nvGraphicFramePr>
          <p:xfrm>
            <a:off x="2902" y="3600"/>
            <a:ext cx="816" cy="319"/>
          </p:xfrm>
          <a:graphic>
            <a:graphicData uri="http://schemas.openxmlformats.org/presentationml/2006/ole">
              <mc:AlternateContent xmlns:mc="http://schemas.openxmlformats.org/markup-compatibility/2006">
                <mc:Choice xmlns:v="urn:schemas-microsoft-com:vml" Requires="v">
                  <p:oleObj spid="_x0000_s3109" name="" r:id="rId3" imgW="521335" imgH="203835" progId="Equation.3">
                    <p:embed/>
                  </p:oleObj>
                </mc:Choice>
                <mc:Fallback>
                  <p:oleObj name="" r:id="rId3" imgW="521335" imgH="203835" progId="Equation.3">
                    <p:embed/>
                    <p:pic>
                      <p:nvPicPr>
                        <p:cNvPr id="0" name="图片 3108"/>
                        <p:cNvPicPr/>
                        <p:nvPr/>
                      </p:nvPicPr>
                      <p:blipFill>
                        <a:blip r:embed="rId4"/>
                        <a:stretch>
                          <a:fillRect/>
                        </a:stretch>
                      </p:blipFill>
                      <p:spPr>
                        <a:xfrm>
                          <a:off x="2902" y="3600"/>
                          <a:ext cx="816" cy="319"/>
                        </a:xfrm>
                        <a:prstGeom prst="rect">
                          <a:avLst/>
                        </a:prstGeom>
                        <a:noFill/>
                        <a:ln w="38100">
                          <a:noFill/>
                          <a:miter/>
                        </a:ln>
                      </p:spPr>
                    </p:pic>
                  </p:oleObj>
                </mc:Fallback>
              </mc:AlternateContent>
            </a:graphicData>
          </a:graphic>
        </p:graphicFrame>
      </p:grpSp>
      <p:sp>
        <p:nvSpPr>
          <p:cNvPr id="9" name="Rectangle 2"/>
          <p:cNvSpPr txBox="1">
            <a:spLocks noChangeArrowheads="1"/>
          </p:cNvSpPr>
          <p:nvPr/>
        </p:nvSpPr>
        <p:spPr bwMode="auto">
          <a:xfrm>
            <a:off x="10096500" y="5537200"/>
            <a:ext cx="19050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rPr>
              <a:t>Self-Study</a:t>
            </a:r>
            <a:endPar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41992" name="Rectangle 2"/>
          <p:cNvSpPr>
            <a:spLocks noGrp="1"/>
          </p:cNvSpPr>
          <p:nvPr>
            <p:ph type="title"/>
          </p:nvPr>
        </p:nvSpPr>
        <p:spPr>
          <a:xfrm>
            <a:off x="936625" y="249238"/>
            <a:ext cx="9448800" cy="1143000"/>
          </a:xfrm>
        </p:spPr>
        <p:txBody>
          <a:bodyPr wrap="square" lIns="91440" tIns="45720" rIns="91440" bIns="45720" anchor="ctr"/>
          <a:p>
            <a:pPr eaLnBrk="1" hangingPunct="1"/>
            <a:r>
              <a:rPr lang="en-US" altLang="zh-CN" sz="3200" dirty="0">
                <a:latin typeface="Times New Roman" panose="02020603050405020304" pitchFamily="18" charset="0"/>
              </a:rPr>
              <a:t>4.6 Finite-dimensional LTI discrete-time system</a:t>
            </a:r>
            <a:endParaRPr lang="zh-CN"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anim calcmode="lin" valueType="num">
                                      <p:cBhvr additive="base">
                                        <p:cTn id="7" dur="500" fill="hold"/>
                                        <p:tgtEl>
                                          <p:spTgt spid="95236"/>
                                        </p:tgtEl>
                                        <p:attrNameLst>
                                          <p:attrName>ppt_x</p:attrName>
                                        </p:attrNameLst>
                                      </p:cBhvr>
                                      <p:tavLst>
                                        <p:tav tm="0">
                                          <p:val>
                                            <p:strVal val="0-#ppt_w/2"/>
                                          </p:val>
                                        </p:tav>
                                        <p:tav tm="100000">
                                          <p:val>
                                            <p:strVal val="#ppt_x"/>
                                          </p:val>
                                        </p:tav>
                                      </p:tavLst>
                                    </p:anim>
                                    <p:anim calcmode="lin" valueType="num">
                                      <p:cBhvr additive="base">
                                        <p:cTn id="8" dur="500" fill="hold"/>
                                        <p:tgtEl>
                                          <p:spTgt spid="952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5237"/>
                                        </p:tgtEl>
                                        <p:attrNameLst>
                                          <p:attrName>style.visibility</p:attrName>
                                        </p:attrNameLst>
                                      </p:cBhvr>
                                      <p:to>
                                        <p:strVal val="visible"/>
                                      </p:to>
                                    </p:set>
                                    <p:anim calcmode="lin" valueType="num">
                                      <p:cBhvr additive="base">
                                        <p:cTn id="13" dur="500" fill="hold"/>
                                        <p:tgtEl>
                                          <p:spTgt spid="95237"/>
                                        </p:tgtEl>
                                        <p:attrNameLst>
                                          <p:attrName>ppt_x</p:attrName>
                                        </p:attrNameLst>
                                      </p:cBhvr>
                                      <p:tavLst>
                                        <p:tav tm="0">
                                          <p:val>
                                            <p:strVal val="0-#ppt_w/2"/>
                                          </p:val>
                                        </p:tav>
                                        <p:tav tm="100000">
                                          <p:val>
                                            <p:strVal val="#ppt_x"/>
                                          </p:val>
                                        </p:tav>
                                      </p:tavLst>
                                    </p:anim>
                                    <p:anim calcmode="lin" valueType="num">
                                      <p:cBhvr additive="base">
                                        <p:cTn id="14" dur="500" fill="hold"/>
                                        <p:tgtEl>
                                          <p:spTgt spid="952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95238"/>
                                        </p:tgtEl>
                                        <p:attrNameLst>
                                          <p:attrName>style.visibility</p:attrName>
                                        </p:attrNameLst>
                                      </p:cBhvr>
                                      <p:to>
                                        <p:strVal val="visible"/>
                                      </p:to>
                                    </p:set>
                                    <p:animEffect transition="in" filter="blinds(horizontal)">
                                      <p:cBhvr>
                                        <p:cTn id="19" dur="500"/>
                                        <p:tgtEl>
                                          <p:spTgt spid="9523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P spid="952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60" name="Text Box 4"/>
          <p:cNvSpPr txBox="1"/>
          <p:nvPr/>
        </p:nvSpPr>
        <p:spPr>
          <a:xfrm>
            <a:off x="1143000" y="1289050"/>
            <a:ext cx="8458200"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Zero-input response and zero-state response</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96261" name="Text Box 5"/>
          <p:cNvSpPr txBox="1"/>
          <p:nvPr/>
        </p:nvSpPr>
        <p:spPr>
          <a:xfrm>
            <a:off x="1249363" y="2011363"/>
            <a:ext cx="8450262"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We may also divided the answer of Eq(4.33) into the two parts as below:</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96262" name="Object 6"/>
          <p:cNvGraphicFramePr>
            <a:graphicFrameLocks noChangeAspect="1"/>
          </p:cNvGraphicFramePr>
          <p:nvPr/>
        </p:nvGraphicFramePr>
        <p:xfrm>
          <a:off x="3249613" y="3097213"/>
          <a:ext cx="3902075" cy="661987"/>
        </p:xfrm>
        <a:graphic>
          <a:graphicData uri="http://schemas.openxmlformats.org/presentationml/2006/ole">
            <mc:AlternateContent xmlns:mc="http://schemas.openxmlformats.org/markup-compatibility/2006">
              <mc:Choice xmlns:v="urn:schemas-microsoft-com:vml" Requires="v">
                <p:oleObj spid="_x0000_s3110" name="" r:id="rId1" imgW="1285240" imgH="229235" progId="Equation.3">
                  <p:embed/>
                </p:oleObj>
              </mc:Choice>
              <mc:Fallback>
                <p:oleObj name="" r:id="rId1" imgW="1285240" imgH="229235" progId="Equation.3">
                  <p:embed/>
                  <p:pic>
                    <p:nvPicPr>
                      <p:cNvPr id="0" name="图片 3109"/>
                      <p:cNvPicPr/>
                      <p:nvPr/>
                    </p:nvPicPr>
                    <p:blipFill>
                      <a:blip r:embed="rId2"/>
                      <a:stretch>
                        <a:fillRect/>
                      </a:stretch>
                    </p:blipFill>
                    <p:spPr>
                      <a:xfrm>
                        <a:off x="3249613" y="3097213"/>
                        <a:ext cx="3902075" cy="661987"/>
                      </a:xfrm>
                      <a:prstGeom prst="rect">
                        <a:avLst/>
                      </a:prstGeom>
                      <a:noFill/>
                      <a:ln w="38100">
                        <a:noFill/>
                        <a:miter/>
                      </a:ln>
                    </p:spPr>
                  </p:pic>
                </p:oleObj>
              </mc:Fallback>
            </mc:AlternateContent>
          </a:graphicData>
        </a:graphic>
      </p:graphicFrame>
      <p:sp>
        <p:nvSpPr>
          <p:cNvPr id="96263" name="Text Box 7"/>
          <p:cNvSpPr txBox="1"/>
          <p:nvPr/>
        </p:nvSpPr>
        <p:spPr>
          <a:xfrm>
            <a:off x="1249363" y="3845560"/>
            <a:ext cx="9037637" cy="2528888"/>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Here ,the </a:t>
            </a:r>
            <a:r>
              <a:rPr lang="en-US" altLang="zh-CN" sz="3200" b="1" dirty="0">
                <a:solidFill>
                  <a:srgbClr val="FF0000"/>
                </a:solidFill>
                <a:latin typeface="Times New Roman" panose="02020603050405020304" pitchFamily="18" charset="0"/>
                <a:ea typeface="宋体" panose="02010600030101010101" pitchFamily="2" charset="-122"/>
              </a:rPr>
              <a:t>zero-input response</a:t>
            </a:r>
            <a:r>
              <a:rPr lang="en-US" altLang="zh-CN" sz="3200" b="1" dirty="0">
                <a:solidFill>
                  <a:srgbClr val="0000FF"/>
                </a:solidFill>
                <a:latin typeface="Times New Roman" panose="02020603050405020304" pitchFamily="18" charset="0"/>
                <a:ea typeface="宋体" panose="02010600030101010101" pitchFamily="2" charset="-122"/>
              </a:rPr>
              <a:t> </a:t>
            </a:r>
            <a:r>
              <a:rPr lang="en-US" altLang="zh-CN" sz="3200" b="1" dirty="0">
                <a:solidFill>
                  <a:srgbClr val="FF3300"/>
                </a:solidFill>
                <a:latin typeface="Times New Roman" panose="02020603050405020304" pitchFamily="18" charset="0"/>
                <a:ea typeface="宋体" panose="02010600030101010101" pitchFamily="2" charset="-122"/>
              </a:rPr>
              <a:t>y</a:t>
            </a:r>
            <a:r>
              <a:rPr lang="en-US" altLang="zh-CN" sz="3200" b="1" baseline="-25000" dirty="0">
                <a:solidFill>
                  <a:srgbClr val="FF3300"/>
                </a:solidFill>
                <a:latin typeface="Times New Roman" panose="02020603050405020304" pitchFamily="18" charset="0"/>
                <a:ea typeface="宋体" panose="02010600030101010101" pitchFamily="2" charset="-122"/>
              </a:rPr>
              <a:t>Zi</a:t>
            </a:r>
            <a:r>
              <a:rPr lang="en-US" altLang="zh-CN" sz="3200" b="1" dirty="0">
                <a:solidFill>
                  <a:srgbClr val="FF3300"/>
                </a:solidFill>
                <a:latin typeface="Times New Roman" panose="02020603050405020304" pitchFamily="18" charset="0"/>
                <a:ea typeface="宋体" panose="02010600030101010101" pitchFamily="2" charset="-122"/>
              </a:rPr>
              <a:t>[n]</a:t>
            </a:r>
            <a:r>
              <a:rPr lang="en-US" altLang="zh-CN" sz="3200" b="1" dirty="0">
                <a:solidFill>
                  <a:schemeClr val="tx1"/>
                </a:solidFill>
                <a:latin typeface="Times New Roman" panose="02020603050405020304" pitchFamily="18" charset="0"/>
                <a:ea typeface="宋体" panose="02010600030101010101" pitchFamily="2" charset="-122"/>
              </a:rPr>
              <a:t> is obtained by solving Eq(4.33) by setting the input x[n]=0,the </a:t>
            </a:r>
            <a:r>
              <a:rPr lang="en-US" altLang="zh-CN" sz="3200" b="1" dirty="0">
                <a:solidFill>
                  <a:srgbClr val="FF0000"/>
                </a:solidFill>
                <a:latin typeface="Times New Roman" panose="02020603050405020304" pitchFamily="18" charset="0"/>
                <a:ea typeface="宋体" panose="02010600030101010101" pitchFamily="2" charset="-122"/>
              </a:rPr>
              <a:t>zero-state response</a:t>
            </a:r>
            <a:r>
              <a:rPr lang="en-US" altLang="zh-CN" sz="3200" b="1" dirty="0">
                <a:solidFill>
                  <a:srgbClr val="0000FF"/>
                </a:solidFill>
                <a:latin typeface="Times New Roman" panose="02020603050405020304" pitchFamily="18" charset="0"/>
                <a:ea typeface="宋体" panose="02010600030101010101" pitchFamily="2" charset="-122"/>
              </a:rPr>
              <a:t> </a:t>
            </a:r>
            <a:r>
              <a:rPr lang="en-US" altLang="zh-CN" sz="3200" b="1" dirty="0">
                <a:solidFill>
                  <a:srgbClr val="FF3300"/>
                </a:solidFill>
                <a:latin typeface="Times New Roman" panose="02020603050405020304" pitchFamily="18" charset="0"/>
                <a:ea typeface="宋体" panose="02010600030101010101" pitchFamily="2" charset="-122"/>
              </a:rPr>
              <a:t>y</a:t>
            </a:r>
            <a:r>
              <a:rPr lang="en-US" altLang="zh-CN" sz="3200" b="1" baseline="-25000" dirty="0">
                <a:solidFill>
                  <a:srgbClr val="FF3300"/>
                </a:solidFill>
                <a:latin typeface="Times New Roman" panose="02020603050405020304" pitchFamily="18" charset="0"/>
                <a:ea typeface="宋体" panose="02010600030101010101" pitchFamily="2" charset="-122"/>
              </a:rPr>
              <a:t>Zs</a:t>
            </a:r>
            <a:r>
              <a:rPr lang="en-US" altLang="zh-CN" sz="3200" b="1" dirty="0">
                <a:solidFill>
                  <a:srgbClr val="FF3300"/>
                </a:solidFill>
                <a:latin typeface="Times New Roman" panose="02020603050405020304" pitchFamily="18" charset="0"/>
                <a:ea typeface="宋体" panose="02010600030101010101" pitchFamily="2" charset="-122"/>
              </a:rPr>
              <a:t>[n]</a:t>
            </a:r>
            <a:r>
              <a:rPr lang="en-US" altLang="zh-CN" sz="3200" b="1" dirty="0">
                <a:solidFill>
                  <a:schemeClr val="tx1"/>
                </a:solidFill>
                <a:latin typeface="Times New Roman" panose="02020603050405020304" pitchFamily="18" charset="0"/>
                <a:ea typeface="宋体" panose="02010600030101010101" pitchFamily="2" charset="-122"/>
              </a:rPr>
              <a:t> is obtained by solving Eq(4.33) by applying the specified input with all initial conditions set to zero.</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7" name="Rectangle 2"/>
          <p:cNvSpPr txBox="1">
            <a:spLocks noChangeArrowheads="1"/>
          </p:cNvSpPr>
          <p:nvPr/>
        </p:nvSpPr>
        <p:spPr bwMode="auto">
          <a:xfrm>
            <a:off x="10188575" y="5607050"/>
            <a:ext cx="19050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rPr>
              <a:t>Self-Study</a:t>
            </a:r>
            <a:endPar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43014" name="Rectangle 2"/>
          <p:cNvSpPr>
            <a:spLocks noGrp="1"/>
          </p:cNvSpPr>
          <p:nvPr>
            <p:ph type="title"/>
          </p:nvPr>
        </p:nvSpPr>
        <p:spPr>
          <a:xfrm>
            <a:off x="936625" y="249238"/>
            <a:ext cx="9448800" cy="1143000"/>
          </a:xfrm>
        </p:spPr>
        <p:txBody>
          <a:bodyPr wrap="square" lIns="91440" tIns="45720" rIns="91440" bIns="45720" anchor="ctr"/>
          <a:p>
            <a:pPr eaLnBrk="1" hangingPunct="1"/>
            <a:r>
              <a:rPr lang="en-US" altLang="zh-CN" sz="3200" dirty="0">
                <a:latin typeface="Times New Roman" panose="02020603050405020304" pitchFamily="18" charset="0"/>
              </a:rPr>
              <a:t>4.6 Finite-dimensional LTI discrete-time system</a:t>
            </a:r>
            <a:endParaRPr lang="zh-CN"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0-#ppt_w/2"/>
                                          </p:val>
                                        </p:tav>
                                        <p:tav tm="100000">
                                          <p:val>
                                            <p:strVal val="#ppt_x"/>
                                          </p:val>
                                        </p:tav>
                                      </p:tavLst>
                                    </p:anim>
                                    <p:anim calcmode="lin" valueType="num">
                                      <p:cBhvr additive="base">
                                        <p:cTn id="8"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61"/>
                                        </p:tgtEl>
                                        <p:attrNameLst>
                                          <p:attrName>style.visibility</p:attrName>
                                        </p:attrNameLst>
                                      </p:cBhvr>
                                      <p:to>
                                        <p:strVal val="visible"/>
                                      </p:to>
                                    </p:set>
                                    <p:anim calcmode="lin" valueType="num">
                                      <p:cBhvr additive="base">
                                        <p:cTn id="13" dur="500" fill="hold"/>
                                        <p:tgtEl>
                                          <p:spTgt spid="96261"/>
                                        </p:tgtEl>
                                        <p:attrNameLst>
                                          <p:attrName>ppt_x</p:attrName>
                                        </p:attrNameLst>
                                      </p:cBhvr>
                                      <p:tavLst>
                                        <p:tav tm="0">
                                          <p:val>
                                            <p:strVal val="0-#ppt_w/2"/>
                                          </p:val>
                                        </p:tav>
                                        <p:tav tm="100000">
                                          <p:val>
                                            <p:strVal val="#ppt_x"/>
                                          </p:val>
                                        </p:tav>
                                      </p:tavLst>
                                    </p:anim>
                                    <p:anim calcmode="lin" valueType="num">
                                      <p:cBhvr additive="base">
                                        <p:cTn id="14" dur="500" fill="hold"/>
                                        <p:tgtEl>
                                          <p:spTgt spid="962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6262"/>
                                        </p:tgtEl>
                                        <p:attrNameLst>
                                          <p:attrName>style.visibility</p:attrName>
                                        </p:attrNameLst>
                                      </p:cBhvr>
                                      <p:to>
                                        <p:strVal val="visible"/>
                                      </p:to>
                                    </p:set>
                                    <p:anim calcmode="lin" valueType="num">
                                      <p:cBhvr additive="base">
                                        <p:cTn id="19" dur="500" fill="hold"/>
                                        <p:tgtEl>
                                          <p:spTgt spid="96262"/>
                                        </p:tgtEl>
                                        <p:attrNameLst>
                                          <p:attrName>ppt_x</p:attrName>
                                        </p:attrNameLst>
                                      </p:cBhvr>
                                      <p:tavLst>
                                        <p:tav tm="0">
                                          <p:val>
                                            <p:strVal val="1+#ppt_w/2"/>
                                          </p:val>
                                        </p:tav>
                                        <p:tav tm="100000">
                                          <p:val>
                                            <p:strVal val="#ppt_x"/>
                                          </p:val>
                                        </p:tav>
                                      </p:tavLst>
                                    </p:anim>
                                    <p:anim calcmode="lin" valueType="num">
                                      <p:cBhvr additive="base">
                                        <p:cTn id="20" dur="500" fill="hold"/>
                                        <p:tgtEl>
                                          <p:spTgt spid="962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6263"/>
                                        </p:tgtEl>
                                        <p:attrNameLst>
                                          <p:attrName>style.visibility</p:attrName>
                                        </p:attrNameLst>
                                      </p:cBhvr>
                                      <p:to>
                                        <p:strVal val="visible"/>
                                      </p:to>
                                    </p:set>
                                    <p:anim calcmode="lin" valueType="num">
                                      <p:cBhvr additive="base">
                                        <p:cTn id="25" dur="500" fill="hold"/>
                                        <p:tgtEl>
                                          <p:spTgt spid="96263"/>
                                        </p:tgtEl>
                                        <p:attrNameLst>
                                          <p:attrName>ppt_x</p:attrName>
                                        </p:attrNameLst>
                                      </p:cBhvr>
                                      <p:tavLst>
                                        <p:tav tm="0">
                                          <p:val>
                                            <p:strVal val="#ppt_x"/>
                                          </p:val>
                                        </p:tav>
                                        <p:tav tm="100000">
                                          <p:val>
                                            <p:strVal val="#ppt_x"/>
                                          </p:val>
                                        </p:tav>
                                      </p:tavLst>
                                    </p:anim>
                                    <p:anim calcmode="lin" valueType="num">
                                      <p:cBhvr additive="base">
                                        <p:cTn id="26" dur="500" fill="hold"/>
                                        <p:tgtEl>
                                          <p:spTgt spid="96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1" grpId="0"/>
      <p:bldP spid="9626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Text Box 4"/>
          <p:cNvSpPr txBox="1"/>
          <p:nvPr/>
        </p:nvSpPr>
        <p:spPr>
          <a:xfrm>
            <a:off x="1355725" y="1177925"/>
            <a:ext cx="7896225"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Example 4.32  Known the difference equation as bellow:</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44034" name="Object 5"/>
          <p:cNvGraphicFramePr>
            <a:graphicFrameLocks noChangeAspect="1"/>
          </p:cNvGraphicFramePr>
          <p:nvPr/>
        </p:nvGraphicFramePr>
        <p:xfrm>
          <a:off x="2667000" y="2244725"/>
          <a:ext cx="5486400" cy="542925"/>
        </p:xfrm>
        <a:graphic>
          <a:graphicData uri="http://schemas.openxmlformats.org/presentationml/2006/ole">
            <mc:AlternateContent xmlns:mc="http://schemas.openxmlformats.org/markup-compatibility/2006">
              <mc:Choice xmlns:v="urn:schemas-microsoft-com:vml" Requires="v">
                <p:oleObj spid="_x0000_s3112" name="" r:id="rId1" imgW="1955800" imgH="203200" progId="Equation.DSMT4">
                  <p:embed/>
                </p:oleObj>
              </mc:Choice>
              <mc:Fallback>
                <p:oleObj name="" r:id="rId1" imgW="1955800" imgH="203200" progId="Equation.DSMT4">
                  <p:embed/>
                  <p:pic>
                    <p:nvPicPr>
                      <p:cNvPr id="0" name="图片 3111"/>
                      <p:cNvPicPr/>
                      <p:nvPr/>
                    </p:nvPicPr>
                    <p:blipFill>
                      <a:blip r:embed="rId2"/>
                      <a:stretch>
                        <a:fillRect/>
                      </a:stretch>
                    </p:blipFill>
                    <p:spPr>
                      <a:xfrm>
                        <a:off x="2667000" y="2244725"/>
                        <a:ext cx="5486400" cy="542925"/>
                      </a:xfrm>
                      <a:prstGeom prst="rect">
                        <a:avLst/>
                      </a:prstGeom>
                      <a:noFill/>
                      <a:ln w="38100">
                        <a:noFill/>
                        <a:miter/>
                      </a:ln>
                    </p:spPr>
                  </p:pic>
                </p:oleObj>
              </mc:Fallback>
            </mc:AlternateContent>
          </a:graphicData>
        </a:graphic>
      </p:graphicFrame>
      <p:sp>
        <p:nvSpPr>
          <p:cNvPr id="44035" name="Text Box 6"/>
          <p:cNvSpPr txBox="1"/>
          <p:nvPr/>
        </p:nvSpPr>
        <p:spPr>
          <a:xfrm>
            <a:off x="1355725" y="2787650"/>
            <a:ext cx="8550275" cy="15875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For a step input x[n]=8µ[n] and with initial conditions y[-1]=1 and y[-2]=-1,the total response y[n] are wanted.</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108551" name="Text Box 7"/>
          <p:cNvSpPr txBox="1"/>
          <p:nvPr/>
        </p:nvSpPr>
        <p:spPr>
          <a:xfrm>
            <a:off x="1392238" y="4375150"/>
            <a:ext cx="8035925"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First, determine the </a:t>
            </a:r>
            <a:r>
              <a:rPr lang="en-US" altLang="zh-CN" sz="3200" b="1" dirty="0">
                <a:solidFill>
                  <a:srgbClr val="FF3300"/>
                </a:solidFill>
                <a:latin typeface="Times New Roman" panose="02020603050405020304" pitchFamily="18" charset="0"/>
                <a:ea typeface="宋体" panose="02010600030101010101" pitchFamily="2" charset="-122"/>
              </a:rPr>
              <a:t>eigen value </a:t>
            </a:r>
            <a:r>
              <a:rPr lang="en-US" altLang="zh-CN" sz="3200" b="1" dirty="0">
                <a:solidFill>
                  <a:schemeClr val="tx1"/>
                </a:solidFill>
                <a:latin typeface="Times New Roman" panose="02020603050405020304" pitchFamily="18" charset="0"/>
                <a:ea typeface="宋体" panose="02010600030101010101" pitchFamily="2" charset="-122"/>
              </a:rPr>
              <a:t>of the</a:t>
            </a:r>
            <a:r>
              <a:rPr lang="en-US" altLang="zh-CN" sz="3200" b="1" dirty="0">
                <a:solidFill>
                  <a:srgbClr val="FF3300"/>
                </a:solidFill>
                <a:latin typeface="Times New Roman" panose="02020603050405020304" pitchFamily="18" charset="0"/>
                <a:ea typeface="宋体" panose="02010600030101010101" pitchFamily="2" charset="-122"/>
              </a:rPr>
              <a:t> </a:t>
            </a:r>
            <a:r>
              <a:rPr lang="en-US" altLang="zh-CN" sz="3200" b="1" dirty="0">
                <a:solidFill>
                  <a:schemeClr val="tx1"/>
                </a:solidFill>
                <a:latin typeface="Times New Roman" panose="02020603050405020304" pitchFamily="18" charset="0"/>
                <a:ea typeface="宋体" panose="02010600030101010101" pitchFamily="2" charset="-122"/>
              </a:rPr>
              <a:t>difference equation </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108552" name="Text Box 8"/>
          <p:cNvSpPr txBox="1"/>
          <p:nvPr/>
        </p:nvSpPr>
        <p:spPr>
          <a:xfrm>
            <a:off x="1638300" y="5345113"/>
            <a:ext cx="8915400" cy="1071562"/>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Setting x[n]=0 and y[n]=</a:t>
            </a:r>
            <a:r>
              <a:rPr lang="en-US" altLang="zh-CN" sz="32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32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32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in the </a:t>
            </a:r>
            <a:r>
              <a:rPr lang="en-US" altLang="zh-CN" sz="3200" b="1" dirty="0">
                <a:solidFill>
                  <a:schemeClr val="tx1"/>
                </a:solidFill>
                <a:latin typeface="Times New Roman" panose="02020603050405020304" pitchFamily="18" charset="0"/>
                <a:ea typeface="宋体" panose="02010600030101010101" pitchFamily="2" charset="-122"/>
              </a:rPr>
              <a:t>difference equation we arrive at</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8" name="Rectangle 2"/>
          <p:cNvSpPr txBox="1">
            <a:spLocks noChangeArrowheads="1"/>
          </p:cNvSpPr>
          <p:nvPr/>
        </p:nvSpPr>
        <p:spPr bwMode="auto">
          <a:xfrm>
            <a:off x="10172700" y="5630863"/>
            <a:ext cx="19050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rPr>
              <a:t>Self-Study</a:t>
            </a:r>
            <a:endPar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44039" name="Rectangle 2"/>
          <p:cNvSpPr>
            <a:spLocks noGrp="1"/>
          </p:cNvSpPr>
          <p:nvPr>
            <p:ph type="title"/>
          </p:nvPr>
        </p:nvSpPr>
        <p:spPr>
          <a:xfrm>
            <a:off x="936625" y="249238"/>
            <a:ext cx="9448800" cy="1143000"/>
          </a:xfrm>
        </p:spPr>
        <p:txBody>
          <a:bodyPr wrap="square" lIns="91440" tIns="45720" rIns="91440" bIns="45720" anchor="ctr"/>
          <a:p>
            <a:pPr eaLnBrk="1" hangingPunct="1"/>
            <a:r>
              <a:rPr lang="en-US" altLang="zh-CN" sz="3200" dirty="0">
                <a:latin typeface="Times New Roman" panose="02020603050405020304" pitchFamily="18" charset="0"/>
              </a:rPr>
              <a:t>4.6 Finite-dimensional LTI discrete-time system</a:t>
            </a:r>
            <a:endParaRPr lang="zh-CN"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51"/>
                                        </p:tgtEl>
                                        <p:attrNameLst>
                                          <p:attrName>style.visibility</p:attrName>
                                        </p:attrNameLst>
                                      </p:cBhvr>
                                      <p:to>
                                        <p:strVal val="visible"/>
                                      </p:to>
                                    </p:set>
                                    <p:animEffect transition="in" filter="dissolve">
                                      <p:cBhvr>
                                        <p:cTn id="7" dur="500"/>
                                        <p:tgtEl>
                                          <p:spTgt spid="1085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8552"/>
                                        </p:tgtEl>
                                        <p:attrNameLst>
                                          <p:attrName>style.visibility</p:attrName>
                                        </p:attrNameLst>
                                      </p:cBhvr>
                                      <p:to>
                                        <p:strVal val="visible"/>
                                      </p:to>
                                    </p:set>
                                    <p:anim calcmode="lin" valueType="num">
                                      <p:cBhvr additive="base">
                                        <p:cTn id="12" dur="500" fill="hold"/>
                                        <p:tgtEl>
                                          <p:spTgt spid="108552"/>
                                        </p:tgtEl>
                                        <p:attrNameLst>
                                          <p:attrName>ppt_x</p:attrName>
                                        </p:attrNameLst>
                                      </p:cBhvr>
                                      <p:tavLst>
                                        <p:tav tm="0">
                                          <p:val>
                                            <p:strVal val="#ppt_x"/>
                                          </p:val>
                                        </p:tav>
                                        <p:tav tm="100000">
                                          <p:val>
                                            <p:strVal val="#ppt_x"/>
                                          </p:val>
                                        </p:tav>
                                      </p:tavLst>
                                    </p:anim>
                                    <p:anim calcmode="lin" valueType="num">
                                      <p:cBhvr additive="base">
                                        <p:cTn id="13" dur="500" fill="hold"/>
                                        <p:tgtEl>
                                          <p:spTgt spid="1085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p:bldP spid="1085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9572" name="Object 4"/>
          <p:cNvGraphicFramePr>
            <a:graphicFrameLocks noChangeAspect="1"/>
          </p:cNvGraphicFramePr>
          <p:nvPr/>
        </p:nvGraphicFramePr>
        <p:xfrm>
          <a:off x="2182813" y="1204913"/>
          <a:ext cx="6234112" cy="611187"/>
        </p:xfrm>
        <a:graphic>
          <a:graphicData uri="http://schemas.openxmlformats.org/presentationml/2006/ole">
            <mc:AlternateContent xmlns:mc="http://schemas.openxmlformats.org/markup-compatibility/2006">
              <mc:Choice xmlns:v="urn:schemas-microsoft-com:vml" Requires="v">
                <p:oleObj spid="_x0000_s3114" name="" r:id="rId1" imgW="2222500" imgH="228600" progId="Equation.DSMT4">
                  <p:embed/>
                </p:oleObj>
              </mc:Choice>
              <mc:Fallback>
                <p:oleObj name="" r:id="rId1" imgW="2222500" imgH="228600" progId="Equation.DSMT4">
                  <p:embed/>
                  <p:pic>
                    <p:nvPicPr>
                      <p:cNvPr id="0" name="图片 3113"/>
                      <p:cNvPicPr/>
                      <p:nvPr/>
                    </p:nvPicPr>
                    <p:blipFill>
                      <a:blip r:embed="rId2"/>
                      <a:stretch>
                        <a:fillRect/>
                      </a:stretch>
                    </p:blipFill>
                    <p:spPr>
                      <a:xfrm>
                        <a:off x="2182813" y="1204913"/>
                        <a:ext cx="6234112" cy="611187"/>
                      </a:xfrm>
                      <a:prstGeom prst="rect">
                        <a:avLst/>
                      </a:prstGeom>
                      <a:noFill/>
                      <a:ln w="38100">
                        <a:noFill/>
                        <a:miter/>
                      </a:ln>
                    </p:spPr>
                  </p:pic>
                </p:oleObj>
              </mc:Fallback>
            </mc:AlternateContent>
          </a:graphicData>
        </a:graphic>
      </p:graphicFrame>
      <p:graphicFrame>
        <p:nvGraphicFramePr>
          <p:cNvPr id="109573" name="Object 5"/>
          <p:cNvGraphicFramePr>
            <a:graphicFrameLocks noChangeAspect="1"/>
          </p:cNvGraphicFramePr>
          <p:nvPr/>
        </p:nvGraphicFramePr>
        <p:xfrm>
          <a:off x="3894138" y="1814513"/>
          <a:ext cx="4097337" cy="611187"/>
        </p:xfrm>
        <a:graphic>
          <a:graphicData uri="http://schemas.openxmlformats.org/presentationml/2006/ole">
            <mc:AlternateContent xmlns:mc="http://schemas.openxmlformats.org/markup-compatibility/2006">
              <mc:Choice xmlns:v="urn:schemas-microsoft-com:vml" Requires="v">
                <p:oleObj spid="_x0000_s3120" name="" r:id="rId3" imgW="1460500" imgH="228600" progId="Equation.DSMT4">
                  <p:embed/>
                </p:oleObj>
              </mc:Choice>
              <mc:Fallback>
                <p:oleObj name="" r:id="rId3" imgW="1460500" imgH="228600" progId="Equation.DSMT4">
                  <p:embed/>
                  <p:pic>
                    <p:nvPicPr>
                      <p:cNvPr id="0" name="图片 3119"/>
                      <p:cNvPicPr/>
                      <p:nvPr/>
                    </p:nvPicPr>
                    <p:blipFill>
                      <a:blip r:embed="rId4"/>
                      <a:stretch>
                        <a:fillRect/>
                      </a:stretch>
                    </p:blipFill>
                    <p:spPr>
                      <a:xfrm>
                        <a:off x="3894138" y="1814513"/>
                        <a:ext cx="4097337" cy="611187"/>
                      </a:xfrm>
                      <a:prstGeom prst="rect">
                        <a:avLst/>
                      </a:prstGeom>
                      <a:noFill/>
                      <a:ln w="38100">
                        <a:noFill/>
                        <a:miter/>
                      </a:ln>
                    </p:spPr>
                  </p:pic>
                </p:oleObj>
              </mc:Fallback>
            </mc:AlternateContent>
          </a:graphicData>
        </a:graphic>
      </p:graphicFrame>
      <p:sp>
        <p:nvSpPr>
          <p:cNvPr id="109574" name="Text Box 6"/>
          <p:cNvSpPr txBox="1"/>
          <p:nvPr/>
        </p:nvSpPr>
        <p:spPr>
          <a:xfrm>
            <a:off x="1304925" y="2619375"/>
            <a:ext cx="9207500" cy="579438"/>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And hence its </a:t>
            </a:r>
            <a:r>
              <a:rPr lang="en-US" altLang="zh-CN" sz="3200" b="1" dirty="0">
                <a:solidFill>
                  <a:srgbClr val="FF3300"/>
                </a:solidFill>
                <a:latin typeface="Times New Roman" panose="02020603050405020304" pitchFamily="18" charset="0"/>
                <a:ea typeface="宋体" panose="02010600030101010101" pitchFamily="2" charset="-122"/>
              </a:rPr>
              <a:t>eigen value </a:t>
            </a:r>
            <a:r>
              <a:rPr lang="en-US" altLang="zh-CN" sz="3200" b="1" dirty="0">
                <a:solidFill>
                  <a:schemeClr val="tx1"/>
                </a:solidFill>
                <a:latin typeface="Times New Roman" panose="02020603050405020304" pitchFamily="18" charset="0"/>
                <a:ea typeface="宋体" panose="02010600030101010101" pitchFamily="2" charset="-122"/>
              </a:rPr>
              <a:t>(roots) are:</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09575" name="Object 7"/>
          <p:cNvGraphicFramePr>
            <a:graphicFrameLocks noChangeAspect="1"/>
          </p:cNvGraphicFramePr>
          <p:nvPr/>
        </p:nvGraphicFramePr>
        <p:xfrm>
          <a:off x="4195763" y="3276600"/>
          <a:ext cx="3171825" cy="611188"/>
        </p:xfrm>
        <a:graphic>
          <a:graphicData uri="http://schemas.openxmlformats.org/presentationml/2006/ole">
            <mc:AlternateContent xmlns:mc="http://schemas.openxmlformats.org/markup-compatibility/2006">
              <mc:Choice xmlns:v="urn:schemas-microsoft-com:vml" Requires="v">
                <p:oleObj spid="_x0000_s3123" name="" r:id="rId5" imgW="1132840" imgH="229235" progId="Equation.DSMT4">
                  <p:embed/>
                </p:oleObj>
              </mc:Choice>
              <mc:Fallback>
                <p:oleObj name="" r:id="rId5" imgW="1132840" imgH="229235" progId="Equation.DSMT4">
                  <p:embed/>
                  <p:pic>
                    <p:nvPicPr>
                      <p:cNvPr id="0" name="图片 3122"/>
                      <p:cNvPicPr/>
                      <p:nvPr/>
                    </p:nvPicPr>
                    <p:blipFill>
                      <a:blip r:embed="rId6"/>
                      <a:stretch>
                        <a:fillRect/>
                      </a:stretch>
                    </p:blipFill>
                    <p:spPr>
                      <a:xfrm>
                        <a:off x="4195763" y="3276600"/>
                        <a:ext cx="3171825" cy="611188"/>
                      </a:xfrm>
                      <a:prstGeom prst="rect">
                        <a:avLst/>
                      </a:prstGeom>
                      <a:noFill/>
                      <a:ln w="38100">
                        <a:noFill/>
                        <a:miter/>
                      </a:ln>
                    </p:spPr>
                  </p:pic>
                </p:oleObj>
              </mc:Fallback>
            </mc:AlternateContent>
          </a:graphicData>
        </a:graphic>
      </p:graphicFrame>
      <p:sp>
        <p:nvSpPr>
          <p:cNvPr id="109576" name="Text Box 8"/>
          <p:cNvSpPr txBox="1"/>
          <p:nvPr/>
        </p:nvSpPr>
        <p:spPr>
          <a:xfrm>
            <a:off x="1335088" y="3887788"/>
            <a:ext cx="8653462"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Therefore  we can get the </a:t>
            </a:r>
            <a:r>
              <a:rPr lang="en-US" altLang="zh-CN" sz="3200" b="1" dirty="0">
                <a:solidFill>
                  <a:srgbClr val="FF0000"/>
                </a:solidFill>
                <a:latin typeface="Times New Roman" panose="02020603050405020304" pitchFamily="18" charset="0"/>
                <a:ea typeface="宋体" panose="02010600030101010101" pitchFamily="2" charset="-122"/>
              </a:rPr>
              <a:t>complementary solution</a:t>
            </a:r>
            <a:r>
              <a:rPr lang="en-US" altLang="zh-CN" sz="3200" b="1" dirty="0">
                <a:solidFill>
                  <a:schemeClr val="tx1"/>
                </a:solidFill>
                <a:latin typeface="Times New Roman" panose="02020603050405020304" pitchFamily="18" charset="0"/>
                <a:ea typeface="宋体" panose="02010600030101010101" pitchFamily="2" charset="-122"/>
              </a:rPr>
              <a:t> as below:</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09577" name="Object 9"/>
          <p:cNvGraphicFramePr>
            <a:graphicFrameLocks noChangeAspect="1"/>
          </p:cNvGraphicFramePr>
          <p:nvPr/>
        </p:nvGraphicFramePr>
        <p:xfrm>
          <a:off x="4843463" y="4689475"/>
          <a:ext cx="4203700" cy="644525"/>
        </p:xfrm>
        <a:graphic>
          <a:graphicData uri="http://schemas.openxmlformats.org/presentationml/2006/ole">
            <mc:AlternateContent xmlns:mc="http://schemas.openxmlformats.org/markup-compatibility/2006">
              <mc:Choice xmlns:v="urn:schemas-microsoft-com:vml" Requires="v">
                <p:oleObj spid="_x0000_s3115" name="" r:id="rId7" imgW="1497965" imgH="241300" progId="Equation.DSMT4">
                  <p:embed/>
                </p:oleObj>
              </mc:Choice>
              <mc:Fallback>
                <p:oleObj name="" r:id="rId7" imgW="1497965" imgH="241300" progId="Equation.DSMT4">
                  <p:embed/>
                  <p:pic>
                    <p:nvPicPr>
                      <p:cNvPr id="0" name="图片 3114"/>
                      <p:cNvPicPr/>
                      <p:nvPr/>
                    </p:nvPicPr>
                    <p:blipFill>
                      <a:blip r:embed="rId8"/>
                      <a:stretch>
                        <a:fillRect/>
                      </a:stretch>
                    </p:blipFill>
                    <p:spPr>
                      <a:xfrm>
                        <a:off x="4843463" y="4689475"/>
                        <a:ext cx="4203700" cy="644525"/>
                      </a:xfrm>
                      <a:prstGeom prst="rect">
                        <a:avLst/>
                      </a:prstGeom>
                      <a:noFill/>
                      <a:ln w="38100">
                        <a:noFill/>
                        <a:miter/>
                      </a:ln>
                    </p:spPr>
                  </p:pic>
                </p:oleObj>
              </mc:Fallback>
            </mc:AlternateContent>
          </a:graphicData>
        </a:graphic>
      </p:graphicFrame>
      <p:sp>
        <p:nvSpPr>
          <p:cNvPr id="109578" name="Text Box 10"/>
          <p:cNvSpPr txBox="1"/>
          <p:nvPr/>
        </p:nvSpPr>
        <p:spPr>
          <a:xfrm>
            <a:off x="1576388" y="5329238"/>
            <a:ext cx="7772400" cy="579437"/>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For the </a:t>
            </a:r>
            <a:r>
              <a:rPr lang="en-US" altLang="zh-CN" sz="3200" b="1" dirty="0">
                <a:solidFill>
                  <a:srgbClr val="FF0000"/>
                </a:solidFill>
                <a:latin typeface="Times New Roman" panose="02020603050405020304" pitchFamily="18" charset="0"/>
                <a:ea typeface="宋体" panose="02010600030101010101" pitchFamily="2" charset="-122"/>
              </a:rPr>
              <a:t>particular solution</a:t>
            </a:r>
            <a:r>
              <a:rPr lang="en-US" altLang="zh-CN" sz="3200" b="1" dirty="0">
                <a:solidFill>
                  <a:srgbClr val="0000FF"/>
                </a:solidFill>
                <a:latin typeface="Times New Roman" panose="02020603050405020304" pitchFamily="18" charset="0"/>
                <a:ea typeface="宋体" panose="02010600030101010101" pitchFamily="2" charset="-122"/>
              </a:rPr>
              <a:t> </a:t>
            </a:r>
            <a:r>
              <a:rPr lang="en-US" altLang="zh-CN" sz="3200" b="1" dirty="0">
                <a:solidFill>
                  <a:schemeClr val="tx1"/>
                </a:solidFill>
                <a:latin typeface="Times New Roman" panose="02020603050405020304" pitchFamily="18" charset="0"/>
                <a:ea typeface="宋体" panose="02010600030101010101" pitchFamily="2" charset="-122"/>
              </a:rPr>
              <a:t>we assume</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09579" name="Object 11"/>
          <p:cNvGraphicFramePr>
            <a:graphicFrameLocks noChangeAspect="1"/>
          </p:cNvGraphicFramePr>
          <p:nvPr/>
        </p:nvGraphicFramePr>
        <p:xfrm>
          <a:off x="5314950" y="5791200"/>
          <a:ext cx="1781175" cy="644525"/>
        </p:xfrm>
        <a:graphic>
          <a:graphicData uri="http://schemas.openxmlformats.org/presentationml/2006/ole">
            <mc:AlternateContent xmlns:mc="http://schemas.openxmlformats.org/markup-compatibility/2006">
              <mc:Choice xmlns:v="urn:schemas-microsoft-com:vml" Requires="v">
                <p:oleObj spid="_x0000_s3121" name="" r:id="rId9" imgW="636270" imgH="241935" progId="Equation.DSMT4">
                  <p:embed/>
                </p:oleObj>
              </mc:Choice>
              <mc:Fallback>
                <p:oleObj name="" r:id="rId9" imgW="636270" imgH="241935" progId="Equation.DSMT4">
                  <p:embed/>
                  <p:pic>
                    <p:nvPicPr>
                      <p:cNvPr id="0" name="图片 3120"/>
                      <p:cNvPicPr/>
                      <p:nvPr/>
                    </p:nvPicPr>
                    <p:blipFill>
                      <a:blip r:embed="rId10"/>
                      <a:stretch>
                        <a:fillRect/>
                      </a:stretch>
                    </p:blipFill>
                    <p:spPr>
                      <a:xfrm>
                        <a:off x="5314950" y="5791200"/>
                        <a:ext cx="1781175" cy="644525"/>
                      </a:xfrm>
                      <a:prstGeom prst="rect">
                        <a:avLst/>
                      </a:prstGeom>
                      <a:noFill/>
                      <a:ln w="38100">
                        <a:noFill/>
                        <a:miter/>
                      </a:ln>
                    </p:spPr>
                  </p:pic>
                </p:oleObj>
              </mc:Fallback>
            </mc:AlternateContent>
          </a:graphicData>
        </a:graphic>
      </p:graphicFrame>
      <p:sp>
        <p:nvSpPr>
          <p:cNvPr id="11" name="Rectangle 2"/>
          <p:cNvSpPr txBox="1">
            <a:spLocks noChangeArrowheads="1"/>
          </p:cNvSpPr>
          <p:nvPr/>
        </p:nvSpPr>
        <p:spPr bwMode="auto">
          <a:xfrm>
            <a:off x="10117138" y="5564188"/>
            <a:ext cx="19050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rPr>
              <a:t>Self-Study</a:t>
            </a:r>
            <a:endPar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45066" name="Rectangle 2"/>
          <p:cNvSpPr>
            <a:spLocks noGrp="1"/>
          </p:cNvSpPr>
          <p:nvPr>
            <p:ph type="title"/>
          </p:nvPr>
        </p:nvSpPr>
        <p:spPr>
          <a:xfrm>
            <a:off x="936625" y="249238"/>
            <a:ext cx="9448800" cy="1143000"/>
          </a:xfrm>
        </p:spPr>
        <p:txBody>
          <a:bodyPr wrap="square" lIns="91440" tIns="45720" rIns="91440" bIns="45720" anchor="ctr"/>
          <a:p>
            <a:pPr eaLnBrk="1" hangingPunct="1"/>
            <a:r>
              <a:rPr lang="en-US" altLang="zh-CN" sz="3200" dirty="0">
                <a:latin typeface="Times New Roman" panose="02020603050405020304" pitchFamily="18" charset="0"/>
              </a:rPr>
              <a:t>4.6 Finite-dimensional LTI discrete-time system</a:t>
            </a:r>
            <a:endParaRPr lang="zh-CN"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1+#ppt_w/2"/>
                                          </p:val>
                                        </p:tav>
                                        <p:tav tm="100000">
                                          <p:val>
                                            <p:strVal val="#ppt_x"/>
                                          </p:val>
                                        </p:tav>
                                      </p:tavLst>
                                    </p:anim>
                                    <p:anim calcmode="lin" valueType="num">
                                      <p:cBhvr additive="base">
                                        <p:cTn id="8" dur="500" fill="hold"/>
                                        <p:tgtEl>
                                          <p:spTgt spid="1095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9573"/>
                                        </p:tgtEl>
                                        <p:attrNameLst>
                                          <p:attrName>style.visibility</p:attrName>
                                        </p:attrNameLst>
                                      </p:cBhvr>
                                      <p:to>
                                        <p:strVal val="visible"/>
                                      </p:to>
                                    </p:set>
                                    <p:anim calcmode="lin" valueType="num">
                                      <p:cBhvr additive="base">
                                        <p:cTn id="13" dur="500" fill="hold"/>
                                        <p:tgtEl>
                                          <p:spTgt spid="109573"/>
                                        </p:tgtEl>
                                        <p:attrNameLst>
                                          <p:attrName>ppt_x</p:attrName>
                                        </p:attrNameLst>
                                      </p:cBhvr>
                                      <p:tavLst>
                                        <p:tav tm="0">
                                          <p:val>
                                            <p:strVal val="#ppt_x"/>
                                          </p:val>
                                        </p:tav>
                                        <p:tav tm="100000">
                                          <p:val>
                                            <p:strVal val="#ppt_x"/>
                                          </p:val>
                                        </p:tav>
                                      </p:tavLst>
                                    </p:anim>
                                    <p:anim calcmode="lin" valueType="num">
                                      <p:cBhvr additive="base">
                                        <p:cTn id="14" dur="500" fill="hold"/>
                                        <p:tgtEl>
                                          <p:spTgt spid="1095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4"/>
                                        </p:tgtEl>
                                        <p:attrNameLst>
                                          <p:attrName>style.visibility</p:attrName>
                                        </p:attrNameLst>
                                      </p:cBhvr>
                                      <p:to>
                                        <p:strVal val="visible"/>
                                      </p:to>
                                    </p:set>
                                    <p:anim calcmode="lin" valueType="num">
                                      <p:cBhvr additive="base">
                                        <p:cTn id="19" dur="500" fill="hold"/>
                                        <p:tgtEl>
                                          <p:spTgt spid="109574"/>
                                        </p:tgtEl>
                                        <p:attrNameLst>
                                          <p:attrName>ppt_x</p:attrName>
                                        </p:attrNameLst>
                                      </p:cBhvr>
                                      <p:tavLst>
                                        <p:tav tm="0">
                                          <p:val>
                                            <p:strVal val="0-#ppt_w/2"/>
                                          </p:val>
                                        </p:tav>
                                        <p:tav tm="100000">
                                          <p:val>
                                            <p:strVal val="#ppt_x"/>
                                          </p:val>
                                        </p:tav>
                                      </p:tavLst>
                                    </p:anim>
                                    <p:anim calcmode="lin" valueType="num">
                                      <p:cBhvr additive="base">
                                        <p:cTn id="20" dur="500" fill="hold"/>
                                        <p:tgtEl>
                                          <p:spTgt spid="10957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9575"/>
                                        </p:tgtEl>
                                        <p:attrNameLst>
                                          <p:attrName>style.visibility</p:attrName>
                                        </p:attrNameLst>
                                      </p:cBhvr>
                                      <p:to>
                                        <p:strVal val="visible"/>
                                      </p:to>
                                    </p:set>
                                    <p:anim calcmode="lin" valueType="num">
                                      <p:cBhvr additive="base">
                                        <p:cTn id="25" dur="500" fill="hold"/>
                                        <p:tgtEl>
                                          <p:spTgt spid="109575"/>
                                        </p:tgtEl>
                                        <p:attrNameLst>
                                          <p:attrName>ppt_x</p:attrName>
                                        </p:attrNameLst>
                                      </p:cBhvr>
                                      <p:tavLst>
                                        <p:tav tm="0">
                                          <p:val>
                                            <p:strVal val="#ppt_x"/>
                                          </p:val>
                                        </p:tav>
                                        <p:tav tm="100000">
                                          <p:val>
                                            <p:strVal val="#ppt_x"/>
                                          </p:val>
                                        </p:tav>
                                      </p:tavLst>
                                    </p:anim>
                                    <p:anim calcmode="lin" valueType="num">
                                      <p:cBhvr additive="base">
                                        <p:cTn id="26" dur="500" fill="hold"/>
                                        <p:tgtEl>
                                          <p:spTgt spid="10957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6"/>
                                        </p:tgtEl>
                                        <p:attrNameLst>
                                          <p:attrName>style.visibility</p:attrName>
                                        </p:attrNameLst>
                                      </p:cBhvr>
                                      <p:to>
                                        <p:strVal val="visible"/>
                                      </p:to>
                                    </p:set>
                                    <p:anim calcmode="lin" valueType="num">
                                      <p:cBhvr additive="base">
                                        <p:cTn id="31" dur="500" fill="hold"/>
                                        <p:tgtEl>
                                          <p:spTgt spid="109576"/>
                                        </p:tgtEl>
                                        <p:attrNameLst>
                                          <p:attrName>ppt_x</p:attrName>
                                        </p:attrNameLst>
                                      </p:cBhvr>
                                      <p:tavLst>
                                        <p:tav tm="0">
                                          <p:val>
                                            <p:strVal val="0-#ppt_w/2"/>
                                          </p:val>
                                        </p:tav>
                                        <p:tav tm="100000">
                                          <p:val>
                                            <p:strVal val="#ppt_x"/>
                                          </p:val>
                                        </p:tav>
                                      </p:tavLst>
                                    </p:anim>
                                    <p:anim calcmode="lin" valueType="num">
                                      <p:cBhvr additive="base">
                                        <p:cTn id="32" dur="500" fill="hold"/>
                                        <p:tgtEl>
                                          <p:spTgt spid="10957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9577"/>
                                        </p:tgtEl>
                                        <p:attrNameLst>
                                          <p:attrName>style.visibility</p:attrName>
                                        </p:attrNameLst>
                                      </p:cBhvr>
                                      <p:to>
                                        <p:strVal val="visible"/>
                                      </p:to>
                                    </p:set>
                                    <p:anim calcmode="lin" valueType="num">
                                      <p:cBhvr additive="base">
                                        <p:cTn id="37" dur="500" fill="hold"/>
                                        <p:tgtEl>
                                          <p:spTgt spid="109577"/>
                                        </p:tgtEl>
                                        <p:attrNameLst>
                                          <p:attrName>ppt_x</p:attrName>
                                        </p:attrNameLst>
                                      </p:cBhvr>
                                      <p:tavLst>
                                        <p:tav tm="0">
                                          <p:val>
                                            <p:strVal val="#ppt_x"/>
                                          </p:val>
                                        </p:tav>
                                        <p:tav tm="100000">
                                          <p:val>
                                            <p:strVal val="#ppt_x"/>
                                          </p:val>
                                        </p:tav>
                                      </p:tavLst>
                                    </p:anim>
                                    <p:anim calcmode="lin" valueType="num">
                                      <p:cBhvr additive="base">
                                        <p:cTn id="38" dur="500" fill="hold"/>
                                        <p:tgtEl>
                                          <p:spTgt spid="1095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9578"/>
                                        </p:tgtEl>
                                        <p:attrNameLst>
                                          <p:attrName>style.visibility</p:attrName>
                                        </p:attrNameLst>
                                      </p:cBhvr>
                                      <p:to>
                                        <p:strVal val="visible"/>
                                      </p:to>
                                    </p:set>
                                    <p:anim calcmode="lin" valueType="num">
                                      <p:cBhvr additive="base">
                                        <p:cTn id="43" dur="500" fill="hold"/>
                                        <p:tgtEl>
                                          <p:spTgt spid="109578"/>
                                        </p:tgtEl>
                                        <p:attrNameLst>
                                          <p:attrName>ppt_x</p:attrName>
                                        </p:attrNameLst>
                                      </p:cBhvr>
                                      <p:tavLst>
                                        <p:tav tm="0">
                                          <p:val>
                                            <p:strVal val="0-#ppt_w/2"/>
                                          </p:val>
                                        </p:tav>
                                        <p:tav tm="100000">
                                          <p:val>
                                            <p:strVal val="#ppt_x"/>
                                          </p:val>
                                        </p:tav>
                                      </p:tavLst>
                                    </p:anim>
                                    <p:anim calcmode="lin" valueType="num">
                                      <p:cBhvr additive="base">
                                        <p:cTn id="44" dur="500" fill="hold"/>
                                        <p:tgtEl>
                                          <p:spTgt spid="10957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9579"/>
                                        </p:tgtEl>
                                        <p:attrNameLst>
                                          <p:attrName>style.visibility</p:attrName>
                                        </p:attrNameLst>
                                      </p:cBhvr>
                                      <p:to>
                                        <p:strVal val="visible"/>
                                      </p:to>
                                    </p:set>
                                    <p:anim calcmode="lin" valueType="num">
                                      <p:cBhvr additive="base">
                                        <p:cTn id="49" dur="500" fill="hold"/>
                                        <p:tgtEl>
                                          <p:spTgt spid="109579"/>
                                        </p:tgtEl>
                                        <p:attrNameLst>
                                          <p:attrName>ppt_x</p:attrName>
                                        </p:attrNameLst>
                                      </p:cBhvr>
                                      <p:tavLst>
                                        <p:tav tm="0">
                                          <p:val>
                                            <p:strVal val="#ppt_x"/>
                                          </p:val>
                                        </p:tav>
                                        <p:tav tm="100000">
                                          <p:val>
                                            <p:strVal val="#ppt_x"/>
                                          </p:val>
                                        </p:tav>
                                      </p:tavLst>
                                    </p:anim>
                                    <p:anim calcmode="lin" valueType="num">
                                      <p:cBhvr additive="base">
                                        <p:cTn id="50" dur="500" fill="hold"/>
                                        <p:tgtEl>
                                          <p:spTgt spid="109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p:bldP spid="109576" grpId="0"/>
      <p:bldP spid="10957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6" name="Text Box 4"/>
          <p:cNvSpPr txBox="1"/>
          <p:nvPr/>
        </p:nvSpPr>
        <p:spPr>
          <a:xfrm>
            <a:off x="1246188" y="1220788"/>
            <a:ext cx="8742362"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The y</a:t>
            </a:r>
            <a:r>
              <a:rPr lang="en-US" altLang="zh-CN" sz="3200" b="1" baseline="-25000" dirty="0">
                <a:solidFill>
                  <a:schemeClr val="tx1"/>
                </a:solidFill>
                <a:latin typeface="Times New Roman" panose="02020603050405020304" pitchFamily="18" charset="0"/>
                <a:ea typeface="宋体" panose="02010600030101010101" pitchFamily="2" charset="-122"/>
              </a:rPr>
              <a:t>p</a:t>
            </a:r>
            <a:r>
              <a:rPr lang="en-US" altLang="zh-CN" sz="3200" b="1" dirty="0">
                <a:solidFill>
                  <a:schemeClr val="tx1"/>
                </a:solidFill>
                <a:latin typeface="Times New Roman" panose="02020603050405020304" pitchFamily="18" charset="0"/>
                <a:ea typeface="宋体" panose="02010600030101010101" pitchFamily="2" charset="-122"/>
              </a:rPr>
              <a:t>[n] is also satisfies the difference equation, so we arrive at:</a:t>
            </a:r>
            <a:endParaRPr lang="zh-CN" altLang="en-US" sz="3200" b="1" dirty="0">
              <a:solidFill>
                <a:schemeClr val="tx1"/>
              </a:solidFill>
              <a:latin typeface="Times New Roman" panose="02020603050405020304" pitchFamily="18" charset="0"/>
              <a:ea typeface="宋体" panose="02010600030101010101" pitchFamily="2" charset="-122"/>
            </a:endParaRPr>
          </a:p>
        </p:txBody>
      </p:sp>
      <p:graphicFrame>
        <p:nvGraphicFramePr>
          <p:cNvPr id="110597" name="Object 5"/>
          <p:cNvGraphicFramePr>
            <a:graphicFrameLocks noChangeAspect="1"/>
          </p:cNvGraphicFramePr>
          <p:nvPr/>
        </p:nvGraphicFramePr>
        <p:xfrm>
          <a:off x="2286000" y="2401888"/>
          <a:ext cx="6661150" cy="576262"/>
        </p:xfrm>
        <a:graphic>
          <a:graphicData uri="http://schemas.openxmlformats.org/presentationml/2006/ole">
            <mc:AlternateContent xmlns:mc="http://schemas.openxmlformats.org/markup-compatibility/2006">
              <mc:Choice xmlns:v="urn:schemas-microsoft-com:vml" Requires="v">
                <p:oleObj spid="_x0000_s3116" name="" r:id="rId1" imgW="2373630" imgH="215900" progId="Equation.DSMT4">
                  <p:embed/>
                </p:oleObj>
              </mc:Choice>
              <mc:Fallback>
                <p:oleObj name="" r:id="rId1" imgW="2373630" imgH="215900" progId="Equation.DSMT4">
                  <p:embed/>
                  <p:pic>
                    <p:nvPicPr>
                      <p:cNvPr id="0" name="图片 3115"/>
                      <p:cNvPicPr/>
                      <p:nvPr/>
                    </p:nvPicPr>
                    <p:blipFill>
                      <a:blip r:embed="rId2"/>
                      <a:stretch>
                        <a:fillRect/>
                      </a:stretch>
                    </p:blipFill>
                    <p:spPr>
                      <a:xfrm>
                        <a:off x="2286000" y="2401888"/>
                        <a:ext cx="6661150" cy="576262"/>
                      </a:xfrm>
                      <a:prstGeom prst="rect">
                        <a:avLst/>
                      </a:prstGeom>
                      <a:noFill/>
                      <a:ln w="38100">
                        <a:noFill/>
                        <a:miter/>
                      </a:ln>
                    </p:spPr>
                  </p:pic>
                </p:oleObj>
              </mc:Fallback>
            </mc:AlternateContent>
          </a:graphicData>
        </a:graphic>
      </p:graphicFrame>
      <p:sp>
        <p:nvSpPr>
          <p:cNvPr id="110598" name="Text Box 6"/>
          <p:cNvSpPr txBox="1"/>
          <p:nvPr/>
        </p:nvSpPr>
        <p:spPr>
          <a:xfrm>
            <a:off x="1422400" y="3140075"/>
            <a:ext cx="5638800" cy="577850"/>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The total response is the form</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10599" name="Object 7"/>
          <p:cNvGraphicFramePr>
            <a:graphicFrameLocks noChangeAspect="1"/>
          </p:cNvGraphicFramePr>
          <p:nvPr/>
        </p:nvGraphicFramePr>
        <p:xfrm>
          <a:off x="2668588" y="3886200"/>
          <a:ext cx="6234112" cy="1289050"/>
        </p:xfrm>
        <a:graphic>
          <a:graphicData uri="http://schemas.openxmlformats.org/presentationml/2006/ole">
            <mc:AlternateContent xmlns:mc="http://schemas.openxmlformats.org/markup-compatibility/2006">
              <mc:Choice xmlns:v="urn:schemas-microsoft-com:vml" Requires="v">
                <p:oleObj spid="_x0000_s3119" name="" r:id="rId3" imgW="2222500" imgH="482600" progId="Equation.DSMT4">
                  <p:embed/>
                </p:oleObj>
              </mc:Choice>
              <mc:Fallback>
                <p:oleObj name="" r:id="rId3" imgW="2222500" imgH="482600" progId="Equation.DSMT4">
                  <p:embed/>
                  <p:pic>
                    <p:nvPicPr>
                      <p:cNvPr id="0" name="图片 3118"/>
                      <p:cNvPicPr/>
                      <p:nvPr/>
                    </p:nvPicPr>
                    <p:blipFill>
                      <a:blip r:embed="rId4"/>
                      <a:stretch>
                        <a:fillRect/>
                      </a:stretch>
                    </p:blipFill>
                    <p:spPr>
                      <a:xfrm>
                        <a:off x="2668588" y="3886200"/>
                        <a:ext cx="6234112" cy="1289050"/>
                      </a:xfrm>
                      <a:prstGeom prst="rect">
                        <a:avLst/>
                      </a:prstGeom>
                      <a:noFill/>
                      <a:ln w="38100">
                        <a:noFill/>
                        <a:miter/>
                      </a:ln>
                    </p:spPr>
                  </p:pic>
                </p:oleObj>
              </mc:Fallback>
            </mc:AlternateContent>
          </a:graphicData>
        </a:graphic>
      </p:graphicFrame>
      <p:sp>
        <p:nvSpPr>
          <p:cNvPr id="110600" name="Text Box 8"/>
          <p:cNvSpPr txBox="1"/>
          <p:nvPr/>
        </p:nvSpPr>
        <p:spPr>
          <a:xfrm>
            <a:off x="1422400" y="5530850"/>
            <a:ext cx="7480300" cy="579438"/>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Consider the initial conditions we get</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8" name="Rectangle 2"/>
          <p:cNvSpPr txBox="1">
            <a:spLocks noChangeArrowheads="1"/>
          </p:cNvSpPr>
          <p:nvPr/>
        </p:nvSpPr>
        <p:spPr bwMode="auto">
          <a:xfrm>
            <a:off x="9988550" y="5427663"/>
            <a:ext cx="19050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rPr>
              <a:t>Self-Study</a:t>
            </a:r>
            <a:endPar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46087" name="Rectangle 2"/>
          <p:cNvSpPr>
            <a:spLocks noGrp="1"/>
          </p:cNvSpPr>
          <p:nvPr>
            <p:ph type="title"/>
          </p:nvPr>
        </p:nvSpPr>
        <p:spPr>
          <a:xfrm>
            <a:off x="936625" y="249238"/>
            <a:ext cx="9448800" cy="1143000"/>
          </a:xfrm>
        </p:spPr>
        <p:txBody>
          <a:bodyPr wrap="square" lIns="91440" tIns="45720" rIns="91440" bIns="45720" anchor="ctr"/>
          <a:p>
            <a:pPr eaLnBrk="1" hangingPunct="1"/>
            <a:r>
              <a:rPr lang="en-US" altLang="zh-CN" sz="3200" dirty="0">
                <a:latin typeface="Times New Roman" panose="02020603050405020304" pitchFamily="18" charset="0"/>
              </a:rPr>
              <a:t>4.6 Finite-dimensional LTI discrete-time system</a:t>
            </a:r>
            <a:endParaRPr lang="zh-CN"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anim calcmode="lin" valueType="num">
                                      <p:cBhvr additive="base">
                                        <p:cTn id="7" dur="500" fill="hold"/>
                                        <p:tgtEl>
                                          <p:spTgt spid="110596"/>
                                        </p:tgtEl>
                                        <p:attrNameLst>
                                          <p:attrName>ppt_x</p:attrName>
                                        </p:attrNameLst>
                                      </p:cBhvr>
                                      <p:tavLst>
                                        <p:tav tm="0">
                                          <p:val>
                                            <p:strVal val="0-#ppt_w/2"/>
                                          </p:val>
                                        </p:tav>
                                        <p:tav tm="100000">
                                          <p:val>
                                            <p:strVal val="#ppt_x"/>
                                          </p:val>
                                        </p:tav>
                                      </p:tavLst>
                                    </p:anim>
                                    <p:anim calcmode="lin" valueType="num">
                                      <p:cBhvr additive="base">
                                        <p:cTn id="8" dur="500" fill="hold"/>
                                        <p:tgtEl>
                                          <p:spTgt spid="1105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0597"/>
                                        </p:tgtEl>
                                        <p:attrNameLst>
                                          <p:attrName>style.visibility</p:attrName>
                                        </p:attrNameLst>
                                      </p:cBhvr>
                                      <p:to>
                                        <p:strVal val="visible"/>
                                      </p:to>
                                    </p:set>
                                    <p:anim calcmode="lin" valueType="num">
                                      <p:cBhvr additive="base">
                                        <p:cTn id="13" dur="500" fill="hold"/>
                                        <p:tgtEl>
                                          <p:spTgt spid="110597"/>
                                        </p:tgtEl>
                                        <p:attrNameLst>
                                          <p:attrName>ppt_x</p:attrName>
                                        </p:attrNameLst>
                                      </p:cBhvr>
                                      <p:tavLst>
                                        <p:tav tm="0">
                                          <p:val>
                                            <p:strVal val="#ppt_x"/>
                                          </p:val>
                                        </p:tav>
                                        <p:tav tm="100000">
                                          <p:val>
                                            <p:strVal val="#ppt_x"/>
                                          </p:val>
                                        </p:tav>
                                      </p:tavLst>
                                    </p:anim>
                                    <p:anim calcmode="lin" valueType="num">
                                      <p:cBhvr additive="base">
                                        <p:cTn id="14" dur="500" fill="hold"/>
                                        <p:tgtEl>
                                          <p:spTgt spid="1105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0598"/>
                                        </p:tgtEl>
                                        <p:attrNameLst>
                                          <p:attrName>style.visibility</p:attrName>
                                        </p:attrNameLst>
                                      </p:cBhvr>
                                      <p:to>
                                        <p:strVal val="visible"/>
                                      </p:to>
                                    </p:set>
                                    <p:anim calcmode="lin" valueType="num">
                                      <p:cBhvr additive="base">
                                        <p:cTn id="19" dur="500" fill="hold"/>
                                        <p:tgtEl>
                                          <p:spTgt spid="110598"/>
                                        </p:tgtEl>
                                        <p:attrNameLst>
                                          <p:attrName>ppt_x</p:attrName>
                                        </p:attrNameLst>
                                      </p:cBhvr>
                                      <p:tavLst>
                                        <p:tav tm="0">
                                          <p:val>
                                            <p:strVal val="0-#ppt_w/2"/>
                                          </p:val>
                                        </p:tav>
                                        <p:tav tm="100000">
                                          <p:val>
                                            <p:strVal val="#ppt_x"/>
                                          </p:val>
                                        </p:tav>
                                      </p:tavLst>
                                    </p:anim>
                                    <p:anim calcmode="lin" valueType="num">
                                      <p:cBhvr additive="base">
                                        <p:cTn id="20" dur="500" fill="hold"/>
                                        <p:tgtEl>
                                          <p:spTgt spid="11059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0599"/>
                                        </p:tgtEl>
                                        <p:attrNameLst>
                                          <p:attrName>style.visibility</p:attrName>
                                        </p:attrNameLst>
                                      </p:cBhvr>
                                      <p:to>
                                        <p:strVal val="visible"/>
                                      </p:to>
                                    </p:set>
                                    <p:animEffect transition="in" filter="dissolve">
                                      <p:cBhvr>
                                        <p:cTn id="25" dur="500"/>
                                        <p:tgtEl>
                                          <p:spTgt spid="11059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0600"/>
                                        </p:tgtEl>
                                        <p:attrNameLst>
                                          <p:attrName>style.visibility</p:attrName>
                                        </p:attrNameLst>
                                      </p:cBhvr>
                                      <p:to>
                                        <p:strVal val="visible"/>
                                      </p:to>
                                    </p:set>
                                    <p:anim calcmode="lin" valueType="num">
                                      <p:cBhvr additive="base">
                                        <p:cTn id="30" dur="500" fill="hold"/>
                                        <p:tgtEl>
                                          <p:spTgt spid="110600"/>
                                        </p:tgtEl>
                                        <p:attrNameLst>
                                          <p:attrName>ppt_x</p:attrName>
                                        </p:attrNameLst>
                                      </p:cBhvr>
                                      <p:tavLst>
                                        <p:tav tm="0">
                                          <p:val>
                                            <p:strVal val="#ppt_x"/>
                                          </p:val>
                                        </p:tav>
                                        <p:tav tm="100000">
                                          <p:val>
                                            <p:strVal val="#ppt_x"/>
                                          </p:val>
                                        </p:tav>
                                      </p:tavLst>
                                    </p:anim>
                                    <p:anim calcmode="lin" valueType="num">
                                      <p:cBhvr additive="base">
                                        <p:cTn id="31" dur="500" fill="hold"/>
                                        <p:tgtEl>
                                          <p:spTgt spid="110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P spid="110598" grpId="0"/>
      <p:bldP spid="11060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1620" name="Object 4"/>
          <p:cNvGraphicFramePr>
            <a:graphicFrameLocks noChangeAspect="1"/>
          </p:cNvGraphicFramePr>
          <p:nvPr/>
        </p:nvGraphicFramePr>
        <p:xfrm>
          <a:off x="1976438" y="1279525"/>
          <a:ext cx="6021387" cy="1289050"/>
        </p:xfrm>
        <a:graphic>
          <a:graphicData uri="http://schemas.openxmlformats.org/presentationml/2006/ole">
            <mc:AlternateContent xmlns:mc="http://schemas.openxmlformats.org/markup-compatibility/2006">
              <mc:Choice xmlns:v="urn:schemas-microsoft-com:vml" Requires="v">
                <p:oleObj spid="_x0000_s3122" name="" r:id="rId1" imgW="2146300" imgH="482600" progId="Equation.DSMT4">
                  <p:embed/>
                </p:oleObj>
              </mc:Choice>
              <mc:Fallback>
                <p:oleObj name="" r:id="rId1" imgW="2146300" imgH="482600" progId="Equation.DSMT4">
                  <p:embed/>
                  <p:pic>
                    <p:nvPicPr>
                      <p:cNvPr id="0" name="图片 3121"/>
                      <p:cNvPicPr/>
                      <p:nvPr/>
                    </p:nvPicPr>
                    <p:blipFill>
                      <a:blip r:embed="rId2"/>
                      <a:stretch>
                        <a:fillRect/>
                      </a:stretch>
                    </p:blipFill>
                    <p:spPr>
                      <a:xfrm>
                        <a:off x="1976438" y="1279525"/>
                        <a:ext cx="6021387" cy="1289050"/>
                      </a:xfrm>
                      <a:prstGeom prst="rect">
                        <a:avLst/>
                      </a:prstGeom>
                      <a:noFill/>
                      <a:ln w="38100">
                        <a:noFill/>
                        <a:miter/>
                      </a:ln>
                    </p:spPr>
                  </p:pic>
                </p:oleObj>
              </mc:Fallback>
            </mc:AlternateContent>
          </a:graphicData>
        </a:graphic>
      </p:graphicFrame>
      <p:sp>
        <p:nvSpPr>
          <p:cNvPr id="111621" name="Text Box 5"/>
          <p:cNvSpPr txBox="1"/>
          <p:nvPr/>
        </p:nvSpPr>
        <p:spPr>
          <a:xfrm>
            <a:off x="1368425" y="2782888"/>
            <a:ext cx="3633788" cy="579437"/>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So we arrive at</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11622" name="Object 6"/>
          <p:cNvGraphicFramePr>
            <a:graphicFrameLocks noChangeAspect="1"/>
          </p:cNvGraphicFramePr>
          <p:nvPr/>
        </p:nvGraphicFramePr>
        <p:xfrm>
          <a:off x="3044825" y="3502025"/>
          <a:ext cx="3883025" cy="611188"/>
        </p:xfrm>
        <a:graphic>
          <a:graphicData uri="http://schemas.openxmlformats.org/presentationml/2006/ole">
            <mc:AlternateContent xmlns:mc="http://schemas.openxmlformats.org/markup-compatibility/2006">
              <mc:Choice xmlns:v="urn:schemas-microsoft-com:vml" Requires="v">
                <p:oleObj spid="_x0000_s3118" name="" r:id="rId3" imgW="1387475" imgH="229235" progId="Equation.DSMT4">
                  <p:embed/>
                </p:oleObj>
              </mc:Choice>
              <mc:Fallback>
                <p:oleObj name="" r:id="rId3" imgW="1387475" imgH="229235" progId="Equation.DSMT4">
                  <p:embed/>
                  <p:pic>
                    <p:nvPicPr>
                      <p:cNvPr id="0" name="图片 3117"/>
                      <p:cNvPicPr/>
                      <p:nvPr/>
                    </p:nvPicPr>
                    <p:blipFill>
                      <a:blip r:embed="rId4"/>
                      <a:stretch>
                        <a:fillRect/>
                      </a:stretch>
                    </p:blipFill>
                    <p:spPr>
                      <a:xfrm>
                        <a:off x="3044825" y="3502025"/>
                        <a:ext cx="3883025" cy="611188"/>
                      </a:xfrm>
                      <a:prstGeom prst="rect">
                        <a:avLst/>
                      </a:prstGeom>
                      <a:noFill/>
                      <a:ln w="38100">
                        <a:noFill/>
                        <a:miter/>
                      </a:ln>
                    </p:spPr>
                  </p:pic>
                </p:oleObj>
              </mc:Fallback>
            </mc:AlternateContent>
          </a:graphicData>
        </a:graphic>
      </p:graphicFrame>
      <p:sp>
        <p:nvSpPr>
          <p:cNvPr id="111623" name="Text Box 7"/>
          <p:cNvSpPr txBox="1"/>
          <p:nvPr/>
        </p:nvSpPr>
        <p:spPr>
          <a:xfrm>
            <a:off x="1447800" y="4341813"/>
            <a:ext cx="1371600" cy="579437"/>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Thus </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11624" name="Object 8"/>
          <p:cNvGraphicFramePr>
            <a:graphicFrameLocks noChangeAspect="1"/>
          </p:cNvGraphicFramePr>
          <p:nvPr/>
        </p:nvGraphicFramePr>
        <p:xfrm>
          <a:off x="2817813" y="4718050"/>
          <a:ext cx="6554787" cy="609600"/>
        </p:xfrm>
        <a:graphic>
          <a:graphicData uri="http://schemas.openxmlformats.org/presentationml/2006/ole">
            <mc:AlternateContent xmlns:mc="http://schemas.openxmlformats.org/markup-compatibility/2006">
              <mc:Choice xmlns:v="urn:schemas-microsoft-com:vml" Requires="v">
                <p:oleObj spid="_x0000_s3117" name="" r:id="rId5" imgW="2336800" imgH="228600" progId="Equation.DSMT4">
                  <p:embed/>
                </p:oleObj>
              </mc:Choice>
              <mc:Fallback>
                <p:oleObj name="" r:id="rId5" imgW="2336800" imgH="228600" progId="Equation.DSMT4">
                  <p:embed/>
                  <p:pic>
                    <p:nvPicPr>
                      <p:cNvPr id="0" name="图片 3116"/>
                      <p:cNvPicPr/>
                      <p:nvPr/>
                    </p:nvPicPr>
                    <p:blipFill>
                      <a:blip r:embed="rId6"/>
                      <a:stretch>
                        <a:fillRect/>
                      </a:stretch>
                    </p:blipFill>
                    <p:spPr>
                      <a:xfrm>
                        <a:off x="2817813" y="4718050"/>
                        <a:ext cx="6554787" cy="609600"/>
                      </a:xfrm>
                      <a:prstGeom prst="rect">
                        <a:avLst/>
                      </a:prstGeom>
                      <a:noFill/>
                      <a:ln w="38100">
                        <a:noFill/>
                        <a:miter/>
                      </a:ln>
                    </p:spPr>
                  </p:pic>
                </p:oleObj>
              </mc:Fallback>
            </mc:AlternateContent>
          </a:graphicData>
        </a:graphic>
      </p:graphicFrame>
      <p:sp>
        <p:nvSpPr>
          <p:cNvPr id="111625" name="Text Box 9"/>
          <p:cNvSpPr txBox="1"/>
          <p:nvPr/>
        </p:nvSpPr>
        <p:spPr>
          <a:xfrm>
            <a:off x="1220788" y="5327650"/>
            <a:ext cx="9553575"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Read and exercise example 4.23 and 4.24 by yourself!!</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9" name="Rectangle 2"/>
          <p:cNvSpPr txBox="1">
            <a:spLocks noChangeArrowheads="1"/>
          </p:cNvSpPr>
          <p:nvPr/>
        </p:nvSpPr>
        <p:spPr bwMode="auto">
          <a:xfrm>
            <a:off x="9988550" y="5527675"/>
            <a:ext cx="19050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rPr>
              <a:t>Self-Study</a:t>
            </a:r>
            <a:endPar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47112" name="Rectangle 2"/>
          <p:cNvSpPr>
            <a:spLocks noGrp="1"/>
          </p:cNvSpPr>
          <p:nvPr/>
        </p:nvSpPr>
        <p:spPr>
          <a:xfrm>
            <a:off x="936625" y="263525"/>
            <a:ext cx="9448800" cy="1143000"/>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宋体" panose="02010600030101010101" pitchFamily="2" charset="-122"/>
              </a:rPr>
              <a:t>4.6</a:t>
            </a:r>
            <a:r>
              <a:rPr lang="en-US" altLang="zh-CN" sz="3200" b="1" dirty="0">
                <a:solidFill>
                  <a:srgbClr val="0070C0"/>
                </a:solidFill>
                <a:latin typeface="Times New Roman" panose="02020603050405020304" pitchFamily="18" charset="0"/>
                <a:ea typeface="微软雅黑" panose="020B0503020204020204" pitchFamily="34" charset="-122"/>
              </a:rPr>
              <a:t> Finite-dimensional LTI discrete-time system</a:t>
            </a:r>
            <a:endParaRPr lang="zh-CN" altLang="en-US" sz="3200" b="1" dirty="0">
              <a:solidFill>
                <a:srgbClr val="0070C0"/>
              </a:solidFill>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additive="base">
                                        <p:cTn id="7" dur="500" fill="hold"/>
                                        <p:tgtEl>
                                          <p:spTgt spid="111620"/>
                                        </p:tgtEl>
                                        <p:attrNameLst>
                                          <p:attrName>ppt_x</p:attrName>
                                        </p:attrNameLst>
                                      </p:cBhvr>
                                      <p:tavLst>
                                        <p:tav tm="0">
                                          <p:val>
                                            <p:strVal val="1+#ppt_w/2"/>
                                          </p:val>
                                        </p:tav>
                                        <p:tav tm="100000">
                                          <p:val>
                                            <p:strVal val="#ppt_x"/>
                                          </p:val>
                                        </p:tav>
                                      </p:tavLst>
                                    </p:anim>
                                    <p:anim calcmode="lin" valueType="num">
                                      <p:cBhvr additive="base">
                                        <p:cTn id="8" dur="500" fill="hold"/>
                                        <p:tgtEl>
                                          <p:spTgt spid="1116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621"/>
                                        </p:tgtEl>
                                        <p:attrNameLst>
                                          <p:attrName>style.visibility</p:attrName>
                                        </p:attrNameLst>
                                      </p:cBhvr>
                                      <p:to>
                                        <p:strVal val="visible"/>
                                      </p:to>
                                    </p:set>
                                    <p:anim calcmode="lin" valueType="num">
                                      <p:cBhvr additive="base">
                                        <p:cTn id="13" dur="500" fill="hold"/>
                                        <p:tgtEl>
                                          <p:spTgt spid="111621"/>
                                        </p:tgtEl>
                                        <p:attrNameLst>
                                          <p:attrName>ppt_x</p:attrName>
                                        </p:attrNameLst>
                                      </p:cBhvr>
                                      <p:tavLst>
                                        <p:tav tm="0">
                                          <p:val>
                                            <p:strVal val="0-#ppt_w/2"/>
                                          </p:val>
                                        </p:tav>
                                        <p:tav tm="100000">
                                          <p:val>
                                            <p:strVal val="#ppt_x"/>
                                          </p:val>
                                        </p:tav>
                                      </p:tavLst>
                                    </p:anim>
                                    <p:anim calcmode="lin" valueType="num">
                                      <p:cBhvr additive="base">
                                        <p:cTn id="14" dur="500" fill="hold"/>
                                        <p:tgtEl>
                                          <p:spTgt spid="1116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1622"/>
                                        </p:tgtEl>
                                        <p:attrNameLst>
                                          <p:attrName>style.visibility</p:attrName>
                                        </p:attrNameLst>
                                      </p:cBhvr>
                                      <p:to>
                                        <p:strVal val="visible"/>
                                      </p:to>
                                    </p:set>
                                    <p:anim calcmode="lin" valueType="num">
                                      <p:cBhvr additive="base">
                                        <p:cTn id="19" dur="500" fill="hold"/>
                                        <p:tgtEl>
                                          <p:spTgt spid="111622"/>
                                        </p:tgtEl>
                                        <p:attrNameLst>
                                          <p:attrName>ppt_x</p:attrName>
                                        </p:attrNameLst>
                                      </p:cBhvr>
                                      <p:tavLst>
                                        <p:tav tm="0">
                                          <p:val>
                                            <p:strVal val="#ppt_x"/>
                                          </p:val>
                                        </p:tav>
                                        <p:tav tm="100000">
                                          <p:val>
                                            <p:strVal val="#ppt_x"/>
                                          </p:val>
                                        </p:tav>
                                      </p:tavLst>
                                    </p:anim>
                                    <p:anim calcmode="lin" valueType="num">
                                      <p:cBhvr additive="base">
                                        <p:cTn id="20" dur="500" fill="hold"/>
                                        <p:tgtEl>
                                          <p:spTgt spid="1116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1623"/>
                                        </p:tgtEl>
                                        <p:attrNameLst>
                                          <p:attrName>style.visibility</p:attrName>
                                        </p:attrNameLst>
                                      </p:cBhvr>
                                      <p:to>
                                        <p:strVal val="visible"/>
                                      </p:to>
                                    </p:set>
                                    <p:anim calcmode="lin" valueType="num">
                                      <p:cBhvr additive="base">
                                        <p:cTn id="25" dur="500" fill="hold"/>
                                        <p:tgtEl>
                                          <p:spTgt spid="111623"/>
                                        </p:tgtEl>
                                        <p:attrNameLst>
                                          <p:attrName>ppt_x</p:attrName>
                                        </p:attrNameLst>
                                      </p:cBhvr>
                                      <p:tavLst>
                                        <p:tav tm="0">
                                          <p:val>
                                            <p:strVal val="0-#ppt_w/2"/>
                                          </p:val>
                                        </p:tav>
                                        <p:tav tm="100000">
                                          <p:val>
                                            <p:strVal val="#ppt_x"/>
                                          </p:val>
                                        </p:tav>
                                      </p:tavLst>
                                    </p:anim>
                                    <p:anim calcmode="lin" valueType="num">
                                      <p:cBhvr additive="base">
                                        <p:cTn id="26" dur="500" fill="hold"/>
                                        <p:tgtEl>
                                          <p:spTgt spid="1116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1624"/>
                                        </p:tgtEl>
                                        <p:attrNameLst>
                                          <p:attrName>style.visibility</p:attrName>
                                        </p:attrNameLst>
                                      </p:cBhvr>
                                      <p:to>
                                        <p:strVal val="visible"/>
                                      </p:to>
                                    </p:set>
                                    <p:anim calcmode="lin" valueType="num">
                                      <p:cBhvr additive="base">
                                        <p:cTn id="31" dur="500" fill="hold"/>
                                        <p:tgtEl>
                                          <p:spTgt spid="111624"/>
                                        </p:tgtEl>
                                        <p:attrNameLst>
                                          <p:attrName>ppt_x</p:attrName>
                                        </p:attrNameLst>
                                      </p:cBhvr>
                                      <p:tavLst>
                                        <p:tav tm="0">
                                          <p:val>
                                            <p:strVal val="#ppt_x"/>
                                          </p:val>
                                        </p:tav>
                                        <p:tav tm="100000">
                                          <p:val>
                                            <p:strVal val="#ppt_x"/>
                                          </p:val>
                                        </p:tav>
                                      </p:tavLst>
                                    </p:anim>
                                    <p:anim calcmode="lin" valueType="num">
                                      <p:cBhvr additive="base">
                                        <p:cTn id="32" dur="500" fill="hold"/>
                                        <p:tgtEl>
                                          <p:spTgt spid="1116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1625"/>
                                        </p:tgtEl>
                                        <p:attrNameLst>
                                          <p:attrName>style.visibility</p:attrName>
                                        </p:attrNameLst>
                                      </p:cBhvr>
                                      <p:to>
                                        <p:strVal val="visible"/>
                                      </p:to>
                                    </p:set>
                                    <p:anim calcmode="lin" valueType="num">
                                      <p:cBhvr additive="base">
                                        <p:cTn id="37" dur="500" fill="hold"/>
                                        <p:tgtEl>
                                          <p:spTgt spid="111625"/>
                                        </p:tgtEl>
                                        <p:attrNameLst>
                                          <p:attrName>ppt_x</p:attrName>
                                        </p:attrNameLst>
                                      </p:cBhvr>
                                      <p:tavLst>
                                        <p:tav tm="0">
                                          <p:val>
                                            <p:strVal val="#ppt_x"/>
                                          </p:val>
                                        </p:tav>
                                        <p:tav tm="100000">
                                          <p:val>
                                            <p:strVal val="#ppt_x"/>
                                          </p:val>
                                        </p:tav>
                                      </p:tavLst>
                                    </p:anim>
                                    <p:anim calcmode="lin" valueType="num">
                                      <p:cBhvr additive="base">
                                        <p:cTn id="38" dur="500" fill="hold"/>
                                        <p:tgtEl>
                                          <p:spTgt spid="1116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p:bldP spid="111623" grpId="0"/>
      <p:bldP spid="1116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4" name="Text Box 4"/>
          <p:cNvSpPr txBox="1"/>
          <p:nvPr/>
        </p:nvSpPr>
        <p:spPr>
          <a:xfrm>
            <a:off x="1104900" y="1217613"/>
            <a:ext cx="6934200" cy="579437"/>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Impulse response calculation</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112645" name="Text Box 5"/>
          <p:cNvSpPr txBox="1"/>
          <p:nvPr/>
        </p:nvSpPr>
        <p:spPr>
          <a:xfrm>
            <a:off x="1135063" y="1797050"/>
            <a:ext cx="9532937" cy="1071563"/>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We may get the </a:t>
            </a:r>
            <a:r>
              <a:rPr lang="en-US" altLang="zh-CN" sz="3200" b="1" dirty="0">
                <a:solidFill>
                  <a:srgbClr val="FF3300"/>
                </a:solidFill>
                <a:latin typeface="Times New Roman" panose="02020603050405020304" pitchFamily="18" charset="0"/>
                <a:ea typeface="宋体" panose="02010600030101010101" pitchFamily="2" charset="-122"/>
              </a:rPr>
              <a:t>Impulse response</a:t>
            </a:r>
            <a:r>
              <a:rPr lang="en-US" altLang="zh-CN" sz="3200" b="1" dirty="0">
                <a:solidFill>
                  <a:schemeClr val="tx1"/>
                </a:solidFill>
                <a:latin typeface="Times New Roman" panose="02020603050405020304" pitchFamily="18" charset="0"/>
                <a:ea typeface="宋体" panose="02010600030101010101" pitchFamily="2" charset="-122"/>
              </a:rPr>
              <a:t> by set </a:t>
            </a:r>
            <a:r>
              <a:rPr lang="en-US" altLang="zh-CN" sz="3200" b="1" dirty="0">
                <a:solidFill>
                  <a:srgbClr val="FF3300"/>
                </a:solidFill>
                <a:latin typeface="Times New Roman" panose="02020603050405020304" pitchFamily="18" charset="0"/>
                <a:ea typeface="宋体" panose="02010600030101010101" pitchFamily="2" charset="-122"/>
              </a:rPr>
              <a:t>x[n]=</a:t>
            </a:r>
            <a:r>
              <a:rPr lang="en-US" altLang="zh-CN" sz="3200"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32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usually it has the form as y</a:t>
            </a:r>
            <a:r>
              <a:rPr lang="en-US" altLang="zh-CN" sz="32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32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112646" name="Text Box 6"/>
          <p:cNvSpPr txBox="1"/>
          <p:nvPr/>
        </p:nvSpPr>
        <p:spPr>
          <a:xfrm>
            <a:off x="1282700" y="3027363"/>
            <a:ext cx="9385300"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Example 4.25  Known the difference equation as bellow:</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12647" name="Object 7"/>
          <p:cNvGraphicFramePr>
            <a:graphicFrameLocks noChangeAspect="1"/>
          </p:cNvGraphicFramePr>
          <p:nvPr/>
        </p:nvGraphicFramePr>
        <p:xfrm>
          <a:off x="3232150" y="3857625"/>
          <a:ext cx="5486400" cy="542925"/>
        </p:xfrm>
        <a:graphic>
          <a:graphicData uri="http://schemas.openxmlformats.org/presentationml/2006/ole">
            <mc:AlternateContent xmlns:mc="http://schemas.openxmlformats.org/markup-compatibility/2006">
              <mc:Choice xmlns:v="urn:schemas-microsoft-com:vml" Requires="v">
                <p:oleObj spid="_x0000_s3125" name="" r:id="rId1" imgW="1955800" imgH="203200" progId="Equation.DSMT4">
                  <p:embed/>
                </p:oleObj>
              </mc:Choice>
              <mc:Fallback>
                <p:oleObj name="" r:id="rId1" imgW="1955800" imgH="203200" progId="Equation.DSMT4">
                  <p:embed/>
                  <p:pic>
                    <p:nvPicPr>
                      <p:cNvPr id="0" name="图片 3124"/>
                      <p:cNvPicPr/>
                      <p:nvPr/>
                    </p:nvPicPr>
                    <p:blipFill>
                      <a:blip r:embed="rId2"/>
                      <a:stretch>
                        <a:fillRect/>
                      </a:stretch>
                    </p:blipFill>
                    <p:spPr>
                      <a:xfrm>
                        <a:off x="3232150" y="3857625"/>
                        <a:ext cx="5486400" cy="542925"/>
                      </a:xfrm>
                      <a:prstGeom prst="rect">
                        <a:avLst/>
                      </a:prstGeom>
                      <a:noFill/>
                      <a:ln w="38100">
                        <a:noFill/>
                        <a:miter/>
                      </a:ln>
                    </p:spPr>
                  </p:pic>
                </p:oleObj>
              </mc:Fallback>
            </mc:AlternateContent>
          </a:graphicData>
        </a:graphic>
      </p:graphicFrame>
      <p:sp>
        <p:nvSpPr>
          <p:cNvPr id="112648" name="Text Box 8"/>
          <p:cNvSpPr txBox="1"/>
          <p:nvPr/>
        </p:nvSpPr>
        <p:spPr>
          <a:xfrm>
            <a:off x="1104900" y="4400550"/>
            <a:ext cx="7315200"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its h[n] is wanted.</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112649" name="Text Box 9"/>
          <p:cNvSpPr txBox="1"/>
          <p:nvPr/>
        </p:nvSpPr>
        <p:spPr>
          <a:xfrm>
            <a:off x="1373188" y="4979988"/>
            <a:ext cx="5486400" cy="579437"/>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From example 4.22 we get </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12650" name="Object 10"/>
          <p:cNvGraphicFramePr>
            <a:graphicFrameLocks noChangeAspect="1"/>
          </p:cNvGraphicFramePr>
          <p:nvPr/>
        </p:nvGraphicFramePr>
        <p:xfrm>
          <a:off x="3352800" y="5559425"/>
          <a:ext cx="5486400" cy="644525"/>
        </p:xfrm>
        <a:graphic>
          <a:graphicData uri="http://schemas.openxmlformats.org/presentationml/2006/ole">
            <mc:AlternateContent xmlns:mc="http://schemas.openxmlformats.org/markup-compatibility/2006">
              <mc:Choice xmlns:v="urn:schemas-microsoft-com:vml" Requires="v">
                <p:oleObj spid="_x0000_s3127" name="" r:id="rId3" imgW="1955800" imgH="241300" progId="Equation.DSMT4">
                  <p:embed/>
                </p:oleObj>
              </mc:Choice>
              <mc:Fallback>
                <p:oleObj name="" r:id="rId3" imgW="1955800" imgH="241300" progId="Equation.DSMT4">
                  <p:embed/>
                  <p:pic>
                    <p:nvPicPr>
                      <p:cNvPr id="0" name="图片 3126"/>
                      <p:cNvPicPr/>
                      <p:nvPr/>
                    </p:nvPicPr>
                    <p:blipFill>
                      <a:blip r:embed="rId4"/>
                      <a:stretch>
                        <a:fillRect/>
                      </a:stretch>
                    </p:blipFill>
                    <p:spPr>
                      <a:xfrm>
                        <a:off x="3352800" y="5559425"/>
                        <a:ext cx="5486400" cy="644525"/>
                      </a:xfrm>
                      <a:prstGeom prst="rect">
                        <a:avLst/>
                      </a:prstGeom>
                      <a:noFill/>
                      <a:ln w="38100">
                        <a:noFill/>
                        <a:miter/>
                      </a:ln>
                    </p:spPr>
                  </p:pic>
                </p:oleObj>
              </mc:Fallback>
            </mc:AlternateContent>
          </a:graphicData>
        </a:graphic>
      </p:graphicFrame>
      <p:sp>
        <p:nvSpPr>
          <p:cNvPr id="10" name="Rectangle 2"/>
          <p:cNvSpPr txBox="1">
            <a:spLocks noChangeArrowheads="1"/>
          </p:cNvSpPr>
          <p:nvPr/>
        </p:nvSpPr>
        <p:spPr bwMode="auto">
          <a:xfrm>
            <a:off x="10144125" y="5559425"/>
            <a:ext cx="19050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rPr>
              <a:t>Self-Study</a:t>
            </a:r>
            <a:endPar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48137" name="Rectangle 2"/>
          <p:cNvSpPr>
            <a:spLocks noGrp="1"/>
          </p:cNvSpPr>
          <p:nvPr/>
        </p:nvSpPr>
        <p:spPr>
          <a:xfrm>
            <a:off x="936625" y="263525"/>
            <a:ext cx="9448800" cy="1143000"/>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宋体" panose="02010600030101010101" pitchFamily="2" charset="-122"/>
              </a:rPr>
              <a:t>4.6</a:t>
            </a:r>
            <a:r>
              <a:rPr lang="en-US" altLang="zh-CN" sz="3200" b="1" dirty="0">
                <a:solidFill>
                  <a:srgbClr val="0070C0"/>
                </a:solidFill>
                <a:latin typeface="Times New Roman" panose="02020603050405020304" pitchFamily="18" charset="0"/>
                <a:ea typeface="微软雅黑" panose="020B0503020204020204" pitchFamily="34" charset="-122"/>
              </a:rPr>
              <a:t> Finite-dimensional LTI discrete-time system</a:t>
            </a:r>
            <a:endParaRPr lang="zh-CN" altLang="en-US" sz="3200" b="1" dirty="0">
              <a:solidFill>
                <a:srgbClr val="0070C0"/>
              </a:solidFill>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dissolve">
                                      <p:cBhvr>
                                        <p:cTn id="7" dur="500"/>
                                        <p:tgtEl>
                                          <p:spTgt spid="1126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2645"/>
                                        </p:tgtEl>
                                        <p:attrNameLst>
                                          <p:attrName>style.visibility</p:attrName>
                                        </p:attrNameLst>
                                      </p:cBhvr>
                                      <p:to>
                                        <p:strVal val="visible"/>
                                      </p:to>
                                    </p:set>
                                    <p:anim calcmode="lin" valueType="num">
                                      <p:cBhvr additive="base">
                                        <p:cTn id="12" dur="500" fill="hold"/>
                                        <p:tgtEl>
                                          <p:spTgt spid="112645"/>
                                        </p:tgtEl>
                                        <p:attrNameLst>
                                          <p:attrName>ppt_x</p:attrName>
                                        </p:attrNameLst>
                                      </p:cBhvr>
                                      <p:tavLst>
                                        <p:tav tm="0">
                                          <p:val>
                                            <p:strVal val="0-#ppt_w/2"/>
                                          </p:val>
                                        </p:tav>
                                        <p:tav tm="100000">
                                          <p:val>
                                            <p:strVal val="#ppt_x"/>
                                          </p:val>
                                        </p:tav>
                                      </p:tavLst>
                                    </p:anim>
                                    <p:anim calcmode="lin" valueType="num">
                                      <p:cBhvr additive="base">
                                        <p:cTn id="13"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2646"/>
                                        </p:tgtEl>
                                        <p:attrNameLst>
                                          <p:attrName>style.visibility</p:attrName>
                                        </p:attrNameLst>
                                      </p:cBhvr>
                                      <p:to>
                                        <p:strVal val="visible"/>
                                      </p:to>
                                    </p:set>
                                    <p:anim calcmode="lin" valueType="num">
                                      <p:cBhvr additive="base">
                                        <p:cTn id="18" dur="500" fill="hold"/>
                                        <p:tgtEl>
                                          <p:spTgt spid="112646"/>
                                        </p:tgtEl>
                                        <p:attrNameLst>
                                          <p:attrName>ppt_x</p:attrName>
                                        </p:attrNameLst>
                                      </p:cBhvr>
                                      <p:tavLst>
                                        <p:tav tm="0">
                                          <p:val>
                                            <p:strVal val="0-#ppt_w/2"/>
                                          </p:val>
                                        </p:tav>
                                        <p:tav tm="100000">
                                          <p:val>
                                            <p:strVal val="#ppt_x"/>
                                          </p:val>
                                        </p:tav>
                                      </p:tavLst>
                                    </p:anim>
                                    <p:anim calcmode="lin" valueType="num">
                                      <p:cBhvr additive="base">
                                        <p:cTn id="19" dur="500" fill="hold"/>
                                        <p:tgtEl>
                                          <p:spTgt spid="11264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2647"/>
                                        </p:tgtEl>
                                        <p:attrNameLst>
                                          <p:attrName>style.visibility</p:attrName>
                                        </p:attrNameLst>
                                      </p:cBhvr>
                                      <p:to>
                                        <p:strVal val="visible"/>
                                      </p:to>
                                    </p:set>
                                    <p:anim calcmode="lin" valueType="num">
                                      <p:cBhvr additive="base">
                                        <p:cTn id="24" dur="500" fill="hold"/>
                                        <p:tgtEl>
                                          <p:spTgt spid="112647"/>
                                        </p:tgtEl>
                                        <p:attrNameLst>
                                          <p:attrName>ppt_x</p:attrName>
                                        </p:attrNameLst>
                                      </p:cBhvr>
                                      <p:tavLst>
                                        <p:tav tm="0">
                                          <p:val>
                                            <p:strVal val="#ppt_x"/>
                                          </p:val>
                                        </p:tav>
                                        <p:tav tm="100000">
                                          <p:val>
                                            <p:strVal val="#ppt_x"/>
                                          </p:val>
                                        </p:tav>
                                      </p:tavLst>
                                    </p:anim>
                                    <p:anim calcmode="lin" valueType="num">
                                      <p:cBhvr additive="base">
                                        <p:cTn id="25" dur="500" fill="hold"/>
                                        <p:tgtEl>
                                          <p:spTgt spid="11264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2648"/>
                                        </p:tgtEl>
                                        <p:attrNameLst>
                                          <p:attrName>style.visibility</p:attrName>
                                        </p:attrNameLst>
                                      </p:cBhvr>
                                      <p:to>
                                        <p:strVal val="visible"/>
                                      </p:to>
                                    </p:set>
                                    <p:anim calcmode="lin" valueType="num">
                                      <p:cBhvr additive="base">
                                        <p:cTn id="30" dur="500" fill="hold"/>
                                        <p:tgtEl>
                                          <p:spTgt spid="112648"/>
                                        </p:tgtEl>
                                        <p:attrNameLst>
                                          <p:attrName>ppt_x</p:attrName>
                                        </p:attrNameLst>
                                      </p:cBhvr>
                                      <p:tavLst>
                                        <p:tav tm="0">
                                          <p:val>
                                            <p:strVal val="0-#ppt_w/2"/>
                                          </p:val>
                                        </p:tav>
                                        <p:tav tm="100000">
                                          <p:val>
                                            <p:strVal val="#ppt_x"/>
                                          </p:val>
                                        </p:tav>
                                      </p:tavLst>
                                    </p:anim>
                                    <p:anim calcmode="lin" valueType="num">
                                      <p:cBhvr additive="base">
                                        <p:cTn id="31" dur="500" fill="hold"/>
                                        <p:tgtEl>
                                          <p:spTgt spid="11264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12649"/>
                                        </p:tgtEl>
                                        <p:attrNameLst>
                                          <p:attrName>style.visibility</p:attrName>
                                        </p:attrNameLst>
                                      </p:cBhvr>
                                      <p:to>
                                        <p:strVal val="visible"/>
                                      </p:to>
                                    </p:set>
                                    <p:anim calcmode="lin" valueType="num">
                                      <p:cBhvr additive="base">
                                        <p:cTn id="36" dur="500" fill="hold"/>
                                        <p:tgtEl>
                                          <p:spTgt spid="112649"/>
                                        </p:tgtEl>
                                        <p:attrNameLst>
                                          <p:attrName>ppt_x</p:attrName>
                                        </p:attrNameLst>
                                      </p:cBhvr>
                                      <p:tavLst>
                                        <p:tav tm="0">
                                          <p:val>
                                            <p:strVal val="0-#ppt_w/2"/>
                                          </p:val>
                                        </p:tav>
                                        <p:tav tm="100000">
                                          <p:val>
                                            <p:strVal val="#ppt_x"/>
                                          </p:val>
                                        </p:tav>
                                      </p:tavLst>
                                    </p:anim>
                                    <p:anim calcmode="lin" valueType="num">
                                      <p:cBhvr additive="base">
                                        <p:cTn id="37" dur="500" fill="hold"/>
                                        <p:tgtEl>
                                          <p:spTgt spid="11264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2650"/>
                                        </p:tgtEl>
                                        <p:attrNameLst>
                                          <p:attrName>style.visibility</p:attrName>
                                        </p:attrNameLst>
                                      </p:cBhvr>
                                      <p:to>
                                        <p:strVal val="visible"/>
                                      </p:to>
                                    </p:set>
                                    <p:anim calcmode="lin" valueType="num">
                                      <p:cBhvr additive="base">
                                        <p:cTn id="42" dur="500" fill="hold"/>
                                        <p:tgtEl>
                                          <p:spTgt spid="112650"/>
                                        </p:tgtEl>
                                        <p:attrNameLst>
                                          <p:attrName>ppt_x</p:attrName>
                                        </p:attrNameLst>
                                      </p:cBhvr>
                                      <p:tavLst>
                                        <p:tav tm="0">
                                          <p:val>
                                            <p:strVal val="#ppt_x"/>
                                          </p:val>
                                        </p:tav>
                                        <p:tav tm="100000">
                                          <p:val>
                                            <p:strVal val="#ppt_x"/>
                                          </p:val>
                                        </p:tav>
                                      </p:tavLst>
                                    </p:anim>
                                    <p:anim calcmode="lin" valueType="num">
                                      <p:cBhvr additive="base">
                                        <p:cTn id="43" dur="500" fill="hold"/>
                                        <p:tgtEl>
                                          <p:spTgt spid="112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P spid="112645" grpId="0"/>
      <p:bldP spid="112646" grpId="0"/>
      <p:bldP spid="112648" grpId="0"/>
      <p:bldP spid="11264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8" name="Text Box 4"/>
          <p:cNvSpPr txBox="1"/>
          <p:nvPr/>
        </p:nvSpPr>
        <p:spPr>
          <a:xfrm>
            <a:off x="1049338" y="1160463"/>
            <a:ext cx="8761412" cy="579437"/>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Substituting from the difference equation we get</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13669" name="Object 5"/>
          <p:cNvGraphicFramePr>
            <a:graphicFrameLocks noChangeAspect="1"/>
          </p:cNvGraphicFramePr>
          <p:nvPr/>
        </p:nvGraphicFramePr>
        <p:xfrm>
          <a:off x="2943225" y="1835150"/>
          <a:ext cx="6305550" cy="1220788"/>
        </p:xfrm>
        <a:graphic>
          <a:graphicData uri="http://schemas.openxmlformats.org/presentationml/2006/ole">
            <mc:AlternateContent xmlns:mc="http://schemas.openxmlformats.org/markup-compatibility/2006">
              <mc:Choice xmlns:v="urn:schemas-microsoft-com:vml" Requires="v">
                <p:oleObj spid="_x0000_s3126" name="" r:id="rId1" imgW="2247900" imgH="457200" progId="Equation.DSMT4">
                  <p:embed/>
                </p:oleObj>
              </mc:Choice>
              <mc:Fallback>
                <p:oleObj name="" r:id="rId1" imgW="2247900" imgH="457200" progId="Equation.DSMT4">
                  <p:embed/>
                  <p:pic>
                    <p:nvPicPr>
                      <p:cNvPr id="0" name="图片 3125"/>
                      <p:cNvPicPr/>
                      <p:nvPr/>
                    </p:nvPicPr>
                    <p:blipFill>
                      <a:blip r:embed="rId2"/>
                      <a:stretch>
                        <a:fillRect/>
                      </a:stretch>
                    </p:blipFill>
                    <p:spPr>
                      <a:xfrm>
                        <a:off x="2943225" y="1835150"/>
                        <a:ext cx="6305550" cy="1220788"/>
                      </a:xfrm>
                      <a:prstGeom prst="rect">
                        <a:avLst/>
                      </a:prstGeom>
                      <a:noFill/>
                      <a:ln w="38100">
                        <a:noFill/>
                        <a:miter/>
                      </a:ln>
                    </p:spPr>
                  </p:pic>
                </p:oleObj>
              </mc:Fallback>
            </mc:AlternateContent>
          </a:graphicData>
        </a:graphic>
      </p:graphicFrame>
      <p:sp>
        <p:nvSpPr>
          <p:cNvPr id="113670" name="Text Box 6"/>
          <p:cNvSpPr txBox="1"/>
          <p:nvPr/>
        </p:nvSpPr>
        <p:spPr>
          <a:xfrm>
            <a:off x="1524000" y="3243263"/>
            <a:ext cx="1295400" cy="579437"/>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So </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13671" name="Object 7"/>
          <p:cNvGraphicFramePr>
            <a:graphicFrameLocks noChangeAspect="1"/>
          </p:cNvGraphicFramePr>
          <p:nvPr/>
        </p:nvGraphicFramePr>
        <p:xfrm>
          <a:off x="3854450" y="3352800"/>
          <a:ext cx="3668713" cy="609600"/>
        </p:xfrm>
        <a:graphic>
          <a:graphicData uri="http://schemas.openxmlformats.org/presentationml/2006/ole">
            <mc:AlternateContent xmlns:mc="http://schemas.openxmlformats.org/markup-compatibility/2006">
              <mc:Choice xmlns:v="urn:schemas-microsoft-com:vml" Requires="v">
                <p:oleObj spid="_x0000_s3129" name="" r:id="rId3" imgW="1310640" imgH="229235" progId="Equation.DSMT4">
                  <p:embed/>
                </p:oleObj>
              </mc:Choice>
              <mc:Fallback>
                <p:oleObj name="" r:id="rId3" imgW="1310640" imgH="229235" progId="Equation.DSMT4">
                  <p:embed/>
                  <p:pic>
                    <p:nvPicPr>
                      <p:cNvPr id="0" name="图片 3128"/>
                      <p:cNvPicPr/>
                      <p:nvPr/>
                    </p:nvPicPr>
                    <p:blipFill>
                      <a:blip r:embed="rId4"/>
                      <a:stretch>
                        <a:fillRect/>
                      </a:stretch>
                    </p:blipFill>
                    <p:spPr>
                      <a:xfrm>
                        <a:off x="3854450" y="3352800"/>
                        <a:ext cx="3668713" cy="609600"/>
                      </a:xfrm>
                      <a:prstGeom prst="rect">
                        <a:avLst/>
                      </a:prstGeom>
                      <a:noFill/>
                      <a:ln w="38100">
                        <a:noFill/>
                        <a:miter/>
                      </a:ln>
                    </p:spPr>
                  </p:pic>
                </p:oleObj>
              </mc:Fallback>
            </mc:AlternateContent>
          </a:graphicData>
        </a:graphic>
      </p:graphicFrame>
      <p:graphicFrame>
        <p:nvGraphicFramePr>
          <p:cNvPr id="113672" name="Object 8"/>
          <p:cNvGraphicFramePr>
            <a:graphicFrameLocks noChangeAspect="1"/>
          </p:cNvGraphicFramePr>
          <p:nvPr/>
        </p:nvGraphicFramePr>
        <p:xfrm>
          <a:off x="2836863" y="3962400"/>
          <a:ext cx="5700712" cy="611188"/>
        </p:xfrm>
        <a:graphic>
          <a:graphicData uri="http://schemas.openxmlformats.org/presentationml/2006/ole">
            <mc:AlternateContent xmlns:mc="http://schemas.openxmlformats.org/markup-compatibility/2006">
              <mc:Choice xmlns:v="urn:schemas-microsoft-com:vml" Requires="v">
                <p:oleObj spid="_x0000_s3128" name="" r:id="rId5" imgW="2032000" imgH="228600" progId="Equation.DSMT4">
                  <p:embed/>
                </p:oleObj>
              </mc:Choice>
              <mc:Fallback>
                <p:oleObj name="" r:id="rId5" imgW="2032000" imgH="228600" progId="Equation.DSMT4">
                  <p:embed/>
                  <p:pic>
                    <p:nvPicPr>
                      <p:cNvPr id="0" name="图片 3127"/>
                      <p:cNvPicPr/>
                      <p:nvPr/>
                    </p:nvPicPr>
                    <p:blipFill>
                      <a:blip r:embed="rId6"/>
                      <a:stretch>
                        <a:fillRect/>
                      </a:stretch>
                    </p:blipFill>
                    <p:spPr>
                      <a:xfrm>
                        <a:off x="2836863" y="3962400"/>
                        <a:ext cx="5700712" cy="611188"/>
                      </a:xfrm>
                      <a:prstGeom prst="rect">
                        <a:avLst/>
                      </a:prstGeom>
                      <a:noFill/>
                      <a:ln w="38100">
                        <a:noFill/>
                        <a:miter/>
                      </a:ln>
                    </p:spPr>
                  </p:pic>
                </p:oleObj>
              </mc:Fallback>
            </mc:AlternateContent>
          </a:graphicData>
        </a:graphic>
      </p:graphicFrame>
      <p:sp>
        <p:nvSpPr>
          <p:cNvPr id="113673" name="Text Box 9"/>
          <p:cNvSpPr txBox="1"/>
          <p:nvPr/>
        </p:nvSpPr>
        <p:spPr>
          <a:xfrm>
            <a:off x="1524000" y="4573588"/>
            <a:ext cx="9204325"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For any other input x[n] ,we can get the </a:t>
            </a:r>
            <a:r>
              <a:rPr lang="en-US" altLang="zh-CN" sz="3200" b="1" dirty="0">
                <a:solidFill>
                  <a:srgbClr val="FF0000"/>
                </a:solidFill>
                <a:latin typeface="Times New Roman" panose="02020603050405020304" pitchFamily="18" charset="0"/>
                <a:ea typeface="宋体" panose="02010600030101010101" pitchFamily="2" charset="-122"/>
              </a:rPr>
              <a:t>total solution</a:t>
            </a:r>
            <a:r>
              <a:rPr lang="en-US" altLang="zh-CN" sz="3200" b="1" dirty="0">
                <a:solidFill>
                  <a:schemeClr val="tx1"/>
                </a:solidFill>
                <a:latin typeface="Times New Roman" panose="02020603050405020304" pitchFamily="18" charset="0"/>
                <a:ea typeface="宋体" panose="02010600030101010101" pitchFamily="2" charset="-122"/>
              </a:rPr>
              <a:t> y[n] according to formula as bellow:</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113674" name="Object 10"/>
          <p:cNvGraphicFramePr>
            <a:graphicFrameLocks noChangeAspect="1"/>
          </p:cNvGraphicFramePr>
          <p:nvPr/>
        </p:nvGraphicFramePr>
        <p:xfrm>
          <a:off x="4164013" y="5640388"/>
          <a:ext cx="2994025" cy="542925"/>
        </p:xfrm>
        <a:graphic>
          <a:graphicData uri="http://schemas.openxmlformats.org/presentationml/2006/ole">
            <mc:AlternateContent xmlns:mc="http://schemas.openxmlformats.org/markup-compatibility/2006">
              <mc:Choice xmlns:v="urn:schemas-microsoft-com:vml" Requires="v">
                <p:oleObj spid="_x0000_s3124" name="" r:id="rId7" imgW="1068705" imgH="203835" progId="Equation.DSMT4">
                  <p:embed/>
                </p:oleObj>
              </mc:Choice>
              <mc:Fallback>
                <p:oleObj name="" r:id="rId7" imgW="1068705" imgH="203835" progId="Equation.DSMT4">
                  <p:embed/>
                  <p:pic>
                    <p:nvPicPr>
                      <p:cNvPr id="0" name="图片 3123"/>
                      <p:cNvPicPr/>
                      <p:nvPr/>
                    </p:nvPicPr>
                    <p:blipFill>
                      <a:blip r:embed="rId8"/>
                      <a:stretch>
                        <a:fillRect/>
                      </a:stretch>
                    </p:blipFill>
                    <p:spPr>
                      <a:xfrm>
                        <a:off x="4164013" y="5640388"/>
                        <a:ext cx="2994025" cy="542925"/>
                      </a:xfrm>
                      <a:prstGeom prst="rect">
                        <a:avLst/>
                      </a:prstGeom>
                      <a:noFill/>
                      <a:ln w="38100">
                        <a:noFill/>
                        <a:miter/>
                      </a:ln>
                    </p:spPr>
                  </p:pic>
                </p:oleObj>
              </mc:Fallback>
            </mc:AlternateContent>
          </a:graphicData>
        </a:graphic>
      </p:graphicFrame>
      <p:sp>
        <p:nvSpPr>
          <p:cNvPr id="10" name="Rectangle 2"/>
          <p:cNvSpPr txBox="1">
            <a:spLocks noChangeArrowheads="1"/>
          </p:cNvSpPr>
          <p:nvPr/>
        </p:nvSpPr>
        <p:spPr bwMode="auto">
          <a:xfrm>
            <a:off x="9988550" y="5514975"/>
            <a:ext cx="19050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rPr>
              <a:t>Self-Study</a:t>
            </a:r>
            <a:endPar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49161" name="Rectangle 2"/>
          <p:cNvSpPr>
            <a:spLocks noGrp="1"/>
          </p:cNvSpPr>
          <p:nvPr/>
        </p:nvSpPr>
        <p:spPr>
          <a:xfrm>
            <a:off x="936625" y="263525"/>
            <a:ext cx="9448800" cy="1143000"/>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宋体" panose="02010600030101010101" pitchFamily="2" charset="-122"/>
              </a:rPr>
              <a:t>4.6</a:t>
            </a:r>
            <a:r>
              <a:rPr lang="en-US" altLang="zh-CN" sz="3200" b="1" dirty="0">
                <a:solidFill>
                  <a:srgbClr val="0070C0"/>
                </a:solidFill>
                <a:latin typeface="Times New Roman" panose="02020603050405020304" pitchFamily="18" charset="0"/>
                <a:ea typeface="微软雅黑" panose="020B0503020204020204" pitchFamily="34" charset="-122"/>
              </a:rPr>
              <a:t> Finite-dimensional LTI discrete-time system</a:t>
            </a:r>
            <a:endParaRPr lang="zh-CN" altLang="en-US" sz="3200" b="1" dirty="0">
              <a:solidFill>
                <a:srgbClr val="0070C0"/>
              </a:solidFill>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 calcmode="lin" valueType="num">
                                      <p:cBhvr additive="base">
                                        <p:cTn id="7" dur="500" fill="hold"/>
                                        <p:tgtEl>
                                          <p:spTgt spid="113668"/>
                                        </p:tgtEl>
                                        <p:attrNameLst>
                                          <p:attrName>ppt_x</p:attrName>
                                        </p:attrNameLst>
                                      </p:cBhvr>
                                      <p:tavLst>
                                        <p:tav tm="0">
                                          <p:val>
                                            <p:strVal val="0-#ppt_w/2"/>
                                          </p:val>
                                        </p:tav>
                                        <p:tav tm="100000">
                                          <p:val>
                                            <p:strVal val="#ppt_x"/>
                                          </p:val>
                                        </p:tav>
                                      </p:tavLst>
                                    </p:anim>
                                    <p:anim calcmode="lin" valueType="num">
                                      <p:cBhvr additive="base">
                                        <p:cTn id="8" dur="500" fill="hold"/>
                                        <p:tgtEl>
                                          <p:spTgt spid="1136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13669"/>
                                        </p:tgtEl>
                                        <p:attrNameLst>
                                          <p:attrName>style.visibility</p:attrName>
                                        </p:attrNameLst>
                                      </p:cBhvr>
                                      <p:to>
                                        <p:strVal val="visible"/>
                                      </p:to>
                                    </p:set>
                                    <p:animEffect transition="in" filter="dissolve">
                                      <p:cBhvr>
                                        <p:cTn id="13" dur="500"/>
                                        <p:tgtEl>
                                          <p:spTgt spid="11366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3670"/>
                                        </p:tgtEl>
                                        <p:attrNameLst>
                                          <p:attrName>style.visibility</p:attrName>
                                        </p:attrNameLst>
                                      </p:cBhvr>
                                      <p:to>
                                        <p:strVal val="visible"/>
                                      </p:to>
                                    </p:set>
                                    <p:anim calcmode="lin" valueType="num">
                                      <p:cBhvr additive="base">
                                        <p:cTn id="18" dur="500" fill="hold"/>
                                        <p:tgtEl>
                                          <p:spTgt spid="113670"/>
                                        </p:tgtEl>
                                        <p:attrNameLst>
                                          <p:attrName>ppt_x</p:attrName>
                                        </p:attrNameLst>
                                      </p:cBhvr>
                                      <p:tavLst>
                                        <p:tav tm="0">
                                          <p:val>
                                            <p:strVal val="0-#ppt_w/2"/>
                                          </p:val>
                                        </p:tav>
                                        <p:tav tm="100000">
                                          <p:val>
                                            <p:strVal val="#ppt_x"/>
                                          </p:val>
                                        </p:tav>
                                      </p:tavLst>
                                    </p:anim>
                                    <p:anim calcmode="lin" valueType="num">
                                      <p:cBhvr additive="base">
                                        <p:cTn id="19" dur="500" fill="hold"/>
                                        <p:tgtEl>
                                          <p:spTgt spid="11367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13671"/>
                                        </p:tgtEl>
                                        <p:attrNameLst>
                                          <p:attrName>style.visibility</p:attrName>
                                        </p:attrNameLst>
                                      </p:cBhvr>
                                      <p:to>
                                        <p:strVal val="visible"/>
                                      </p:to>
                                    </p:set>
                                    <p:anim calcmode="lin" valueType="num">
                                      <p:cBhvr additive="base">
                                        <p:cTn id="24" dur="500" fill="hold"/>
                                        <p:tgtEl>
                                          <p:spTgt spid="113671"/>
                                        </p:tgtEl>
                                        <p:attrNameLst>
                                          <p:attrName>ppt_x</p:attrName>
                                        </p:attrNameLst>
                                      </p:cBhvr>
                                      <p:tavLst>
                                        <p:tav tm="0">
                                          <p:val>
                                            <p:strVal val="1+#ppt_w/2"/>
                                          </p:val>
                                        </p:tav>
                                        <p:tav tm="100000">
                                          <p:val>
                                            <p:strVal val="#ppt_x"/>
                                          </p:val>
                                        </p:tav>
                                      </p:tavLst>
                                    </p:anim>
                                    <p:anim calcmode="lin" valueType="num">
                                      <p:cBhvr additive="base">
                                        <p:cTn id="25" dur="500" fill="hold"/>
                                        <p:tgtEl>
                                          <p:spTgt spid="11367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3672"/>
                                        </p:tgtEl>
                                        <p:attrNameLst>
                                          <p:attrName>style.visibility</p:attrName>
                                        </p:attrNameLst>
                                      </p:cBhvr>
                                      <p:to>
                                        <p:strVal val="visible"/>
                                      </p:to>
                                    </p:set>
                                    <p:anim calcmode="lin" valueType="num">
                                      <p:cBhvr additive="base">
                                        <p:cTn id="30" dur="500" fill="hold"/>
                                        <p:tgtEl>
                                          <p:spTgt spid="113672"/>
                                        </p:tgtEl>
                                        <p:attrNameLst>
                                          <p:attrName>ppt_x</p:attrName>
                                        </p:attrNameLst>
                                      </p:cBhvr>
                                      <p:tavLst>
                                        <p:tav tm="0">
                                          <p:val>
                                            <p:strVal val="#ppt_x"/>
                                          </p:val>
                                        </p:tav>
                                        <p:tav tm="100000">
                                          <p:val>
                                            <p:strVal val="#ppt_x"/>
                                          </p:val>
                                        </p:tav>
                                      </p:tavLst>
                                    </p:anim>
                                    <p:anim calcmode="lin" valueType="num">
                                      <p:cBhvr additive="base">
                                        <p:cTn id="31" dur="500" fill="hold"/>
                                        <p:tgtEl>
                                          <p:spTgt spid="11367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3673"/>
                                        </p:tgtEl>
                                        <p:attrNameLst>
                                          <p:attrName>style.visibility</p:attrName>
                                        </p:attrNameLst>
                                      </p:cBhvr>
                                      <p:to>
                                        <p:strVal val="visible"/>
                                      </p:to>
                                    </p:set>
                                    <p:anim calcmode="lin" valueType="num">
                                      <p:cBhvr additive="base">
                                        <p:cTn id="36" dur="500" fill="hold"/>
                                        <p:tgtEl>
                                          <p:spTgt spid="113673"/>
                                        </p:tgtEl>
                                        <p:attrNameLst>
                                          <p:attrName>ppt_x</p:attrName>
                                        </p:attrNameLst>
                                      </p:cBhvr>
                                      <p:tavLst>
                                        <p:tav tm="0">
                                          <p:val>
                                            <p:strVal val="#ppt_x"/>
                                          </p:val>
                                        </p:tav>
                                        <p:tav tm="100000">
                                          <p:val>
                                            <p:strVal val="#ppt_x"/>
                                          </p:val>
                                        </p:tav>
                                      </p:tavLst>
                                    </p:anim>
                                    <p:anim calcmode="lin" valueType="num">
                                      <p:cBhvr additive="base">
                                        <p:cTn id="37" dur="500" fill="hold"/>
                                        <p:tgtEl>
                                          <p:spTgt spid="11367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3674"/>
                                        </p:tgtEl>
                                        <p:attrNameLst>
                                          <p:attrName>style.visibility</p:attrName>
                                        </p:attrNameLst>
                                      </p:cBhvr>
                                      <p:to>
                                        <p:strVal val="visible"/>
                                      </p:to>
                                    </p:set>
                                    <p:anim calcmode="lin" valueType="num">
                                      <p:cBhvr additive="base">
                                        <p:cTn id="42" dur="500" fill="hold"/>
                                        <p:tgtEl>
                                          <p:spTgt spid="113674"/>
                                        </p:tgtEl>
                                        <p:attrNameLst>
                                          <p:attrName>ppt_x</p:attrName>
                                        </p:attrNameLst>
                                      </p:cBhvr>
                                      <p:tavLst>
                                        <p:tav tm="0">
                                          <p:val>
                                            <p:strVal val="#ppt_x"/>
                                          </p:val>
                                        </p:tav>
                                        <p:tav tm="100000">
                                          <p:val>
                                            <p:strVal val="#ppt_x"/>
                                          </p:val>
                                        </p:tav>
                                      </p:tavLst>
                                    </p:anim>
                                    <p:anim calcmode="lin" valueType="num">
                                      <p:cBhvr additive="base">
                                        <p:cTn id="43" dur="500" fill="hold"/>
                                        <p:tgtEl>
                                          <p:spTgt spid="1136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p:bldP spid="113670" grpId="0"/>
      <p:bldP spid="11367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8" name="Text Box 4"/>
          <p:cNvSpPr txBox="1"/>
          <p:nvPr/>
        </p:nvSpPr>
        <p:spPr>
          <a:xfrm>
            <a:off x="1187450" y="1406525"/>
            <a:ext cx="8758238"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Impulse and Step Response computation Using Matlab</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113673" name="Text Box 9"/>
          <p:cNvSpPr txBox="1"/>
          <p:nvPr/>
        </p:nvSpPr>
        <p:spPr>
          <a:xfrm>
            <a:off x="1946275" y="2747963"/>
            <a:ext cx="7999413" cy="2122487"/>
          </a:xfrm>
          <a:prstGeom prst="rect">
            <a:avLst/>
          </a:prstGeom>
          <a:solidFill>
            <a:schemeClr val="accent1"/>
          </a:solidFill>
          <a:ln w="12700">
            <a:noFill/>
          </a:ln>
        </p:spPr>
        <p:txBody>
          <a:bodyPr wrap="square" anchor="t">
            <a:spAutoFit/>
          </a:bodyPr>
          <a:p>
            <a:pPr>
              <a:spcBef>
                <a:spcPct val="50000"/>
              </a:spcBef>
            </a:pPr>
            <a:r>
              <a:rPr lang="en-US" altLang="zh-CN" sz="2400" dirty="0">
                <a:solidFill>
                  <a:schemeClr val="tx1"/>
                </a:solidFill>
                <a:latin typeface="Times New Roman" panose="02020603050405020304" pitchFamily="18" charset="0"/>
                <a:ea typeface="宋体" panose="02010600030101010101" pitchFamily="2" charset="-122"/>
              </a:rPr>
              <a:t> p=[0.8   -0.44   0.36   0.02];</a:t>
            </a:r>
            <a:endParaRPr lang="en-US" altLang="zh-CN" sz="2400" dirty="0">
              <a:solidFill>
                <a:schemeClr val="tx1"/>
              </a:solidFill>
              <a:latin typeface="Times New Roman" panose="02020603050405020304" pitchFamily="18" charset="0"/>
              <a:ea typeface="宋体" panose="02010600030101010101" pitchFamily="2" charset="-122"/>
            </a:endParaRPr>
          </a:p>
          <a:p>
            <a:pPr>
              <a:spcBef>
                <a:spcPct val="50000"/>
              </a:spcBef>
            </a:pPr>
            <a:r>
              <a:rPr lang="en-US" altLang="zh-CN" sz="2400" dirty="0">
                <a:solidFill>
                  <a:schemeClr val="tx1"/>
                </a:solidFill>
                <a:latin typeface="Times New Roman" panose="02020603050405020304" pitchFamily="18" charset="0"/>
                <a:ea typeface="宋体" panose="02010600030101010101" pitchFamily="2" charset="-122"/>
              </a:rPr>
              <a:t>d=[1        0.7   -0.45    -0.6];</a:t>
            </a:r>
            <a:endParaRPr lang="en-US" altLang="zh-CN" sz="2400" dirty="0">
              <a:solidFill>
                <a:schemeClr val="tx1"/>
              </a:solidFill>
              <a:latin typeface="Times New Roman" panose="02020603050405020304" pitchFamily="18" charset="0"/>
              <a:ea typeface="宋体" panose="02010600030101010101" pitchFamily="2" charset="-122"/>
            </a:endParaRPr>
          </a:p>
          <a:p>
            <a:pPr>
              <a:spcBef>
                <a:spcPct val="50000"/>
              </a:spcBef>
            </a:pPr>
            <a:r>
              <a:rPr lang="en-US" altLang="zh-CN" sz="2400" dirty="0">
                <a:solidFill>
                  <a:schemeClr val="tx1"/>
                </a:solidFill>
                <a:latin typeface="Times New Roman" panose="02020603050405020304" pitchFamily="18" charset="0"/>
                <a:ea typeface="宋体" panose="02010600030101010101" pitchFamily="2" charset="-122"/>
              </a:rPr>
              <a:t>[h,m] = impz(p,d,41];</a:t>
            </a:r>
            <a:endParaRPr lang="en-US" altLang="zh-CN" sz="2400" dirty="0">
              <a:solidFill>
                <a:schemeClr val="tx1"/>
              </a:solidFill>
              <a:latin typeface="Times New Roman" panose="02020603050405020304" pitchFamily="18" charset="0"/>
              <a:ea typeface="宋体" panose="02010600030101010101" pitchFamily="2" charset="-122"/>
            </a:endParaRPr>
          </a:p>
          <a:p>
            <a:pPr>
              <a:spcBef>
                <a:spcPct val="50000"/>
              </a:spcBef>
            </a:pPr>
            <a:r>
              <a:rPr lang="en-US" altLang="zh-CN" sz="2400" dirty="0">
                <a:solidFill>
                  <a:schemeClr val="tx1"/>
                </a:solidFill>
                <a:latin typeface="Times New Roman" panose="02020603050405020304" pitchFamily="18" charset="0"/>
                <a:ea typeface="宋体" panose="02010600030101010101" pitchFamily="2" charset="-122"/>
              </a:rPr>
              <a:t>[s,m] = stepz(p,d,41];</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5" name="Rectangle 2"/>
          <p:cNvSpPr txBox="1">
            <a:spLocks noChangeArrowheads="1"/>
          </p:cNvSpPr>
          <p:nvPr/>
        </p:nvSpPr>
        <p:spPr bwMode="auto">
          <a:xfrm>
            <a:off x="10088563" y="5529263"/>
            <a:ext cx="19050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rPr>
              <a:t>Self-Study</a:t>
            </a:r>
            <a:endParaRPr kumimoji="0" lang="en-US" altLang="zh-CN" sz="2800" b="0" i="0" u="none" strike="noStrike" kern="0" cap="none" spc="0" normalizeH="0" baseline="0" noProof="0" dirty="0" smtClean="0">
              <a:ln>
                <a:noFill/>
              </a:ln>
              <a:solidFill>
                <a:srgbClr val="FF0000"/>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50180" name="Rectangle 2"/>
          <p:cNvSpPr>
            <a:spLocks noGrp="1"/>
          </p:cNvSpPr>
          <p:nvPr/>
        </p:nvSpPr>
        <p:spPr>
          <a:xfrm>
            <a:off x="936625" y="263525"/>
            <a:ext cx="9448800" cy="1143000"/>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宋体" panose="02010600030101010101" pitchFamily="2" charset="-122"/>
              </a:rPr>
              <a:t>4.6</a:t>
            </a:r>
            <a:r>
              <a:rPr lang="en-US" altLang="zh-CN" sz="3200" b="1" dirty="0">
                <a:solidFill>
                  <a:srgbClr val="0070C0"/>
                </a:solidFill>
                <a:latin typeface="Times New Roman" panose="02020603050405020304" pitchFamily="18" charset="0"/>
                <a:ea typeface="微软雅黑" panose="020B0503020204020204" pitchFamily="34" charset="-122"/>
              </a:rPr>
              <a:t> Finite-dimensional LTI discrete-time system</a:t>
            </a:r>
            <a:endParaRPr lang="zh-CN" altLang="en-US" sz="3200" b="1" dirty="0">
              <a:solidFill>
                <a:srgbClr val="0070C0"/>
              </a:solidFill>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 calcmode="lin" valueType="num">
                                      <p:cBhvr additive="base">
                                        <p:cTn id="7" dur="500" fill="hold"/>
                                        <p:tgtEl>
                                          <p:spTgt spid="113668"/>
                                        </p:tgtEl>
                                        <p:attrNameLst>
                                          <p:attrName>ppt_x</p:attrName>
                                        </p:attrNameLst>
                                      </p:cBhvr>
                                      <p:tavLst>
                                        <p:tav tm="0">
                                          <p:val>
                                            <p:strVal val="0-#ppt_w/2"/>
                                          </p:val>
                                        </p:tav>
                                        <p:tav tm="100000">
                                          <p:val>
                                            <p:strVal val="#ppt_x"/>
                                          </p:val>
                                        </p:tav>
                                      </p:tavLst>
                                    </p:anim>
                                    <p:anim calcmode="lin" valueType="num">
                                      <p:cBhvr additive="base">
                                        <p:cTn id="8" dur="500" fill="hold"/>
                                        <p:tgtEl>
                                          <p:spTgt spid="1136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673"/>
                                        </p:tgtEl>
                                        <p:attrNameLst>
                                          <p:attrName>style.visibility</p:attrName>
                                        </p:attrNameLst>
                                      </p:cBhvr>
                                      <p:to>
                                        <p:strVal val="visible"/>
                                      </p:to>
                                    </p:set>
                                    <p:anim calcmode="lin" valueType="num">
                                      <p:cBhvr additive="base">
                                        <p:cTn id="13" dur="500" fill="hold"/>
                                        <p:tgtEl>
                                          <p:spTgt spid="113673"/>
                                        </p:tgtEl>
                                        <p:attrNameLst>
                                          <p:attrName>ppt_x</p:attrName>
                                        </p:attrNameLst>
                                      </p:cBhvr>
                                      <p:tavLst>
                                        <p:tav tm="0">
                                          <p:val>
                                            <p:strVal val="#ppt_x"/>
                                          </p:val>
                                        </p:tav>
                                        <p:tav tm="100000">
                                          <p:val>
                                            <p:strVal val="#ppt_x"/>
                                          </p:val>
                                        </p:tav>
                                      </p:tavLst>
                                    </p:anim>
                                    <p:anim calcmode="lin" valueType="num">
                                      <p:cBhvr additive="base">
                                        <p:cTn id="14" dur="500" fill="hold"/>
                                        <p:tgtEl>
                                          <p:spTgt spid="1136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p:bldP spid="11367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887413" y="84138"/>
            <a:ext cx="8682037" cy="1395412"/>
          </a:xfrm>
        </p:spPr>
        <p:txBody>
          <a:bodyPr wrap="square" lIns="91440" tIns="45720" rIns="91440" bIns="45720" anchor="ctr"/>
          <a:p>
            <a:pPr eaLnBrk="1" hangingPunct="1"/>
            <a:r>
              <a:rPr lang="en-US" altLang="zh-CN" sz="3200" dirty="0">
                <a:latin typeface="Times New Roman" panose="02020603050405020304" pitchFamily="18" charset="0"/>
              </a:rPr>
              <a:t>4.7 Classification of LTI Discrete-time system</a:t>
            </a:r>
            <a:endParaRPr lang="zh-CN" altLang="en-US" sz="3200" dirty="0">
              <a:latin typeface="Times New Roman" panose="02020603050405020304" pitchFamily="18" charset="0"/>
            </a:endParaRPr>
          </a:p>
        </p:txBody>
      </p:sp>
      <p:sp>
        <p:nvSpPr>
          <p:cNvPr id="97285" name="Text Box 5"/>
          <p:cNvSpPr txBox="1"/>
          <p:nvPr/>
        </p:nvSpPr>
        <p:spPr>
          <a:xfrm>
            <a:off x="1060450" y="1262063"/>
            <a:ext cx="6934200" cy="579437"/>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Based on impulse response length</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97287" name="Text Box 7"/>
          <p:cNvSpPr txBox="1"/>
          <p:nvPr/>
        </p:nvSpPr>
        <p:spPr>
          <a:xfrm>
            <a:off x="1060450" y="1927225"/>
            <a:ext cx="9299575" cy="1554163"/>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If h[n] is finite length,we call it </a:t>
            </a:r>
            <a:r>
              <a:rPr lang="en-US" altLang="zh-CN" sz="3200" b="1" dirty="0">
                <a:solidFill>
                  <a:srgbClr val="FF0000"/>
                </a:solidFill>
                <a:latin typeface="Times New Roman" panose="02020603050405020304" pitchFamily="18" charset="0"/>
                <a:ea typeface="宋体" panose="02010600030101010101" pitchFamily="2" charset="-122"/>
              </a:rPr>
              <a:t>finite impulse response(FIR) system</a:t>
            </a:r>
            <a:r>
              <a:rPr lang="en-US" altLang="zh-CN" sz="3200" b="1" dirty="0">
                <a:solidFill>
                  <a:schemeClr val="tx1"/>
                </a:solidFill>
                <a:latin typeface="Times New Roman" panose="02020603050405020304" pitchFamily="18" charset="0"/>
                <a:ea typeface="宋体" panose="02010600030101010101" pitchFamily="2" charset="-122"/>
              </a:rPr>
              <a:t>,otherwise, we call it </a:t>
            </a:r>
            <a:r>
              <a:rPr lang="en-US" altLang="zh-CN" sz="3200" b="1" dirty="0">
                <a:solidFill>
                  <a:srgbClr val="FF0000"/>
                </a:solidFill>
                <a:latin typeface="Times New Roman" panose="02020603050405020304" pitchFamily="18" charset="0"/>
                <a:ea typeface="宋体" panose="02010600030101010101" pitchFamily="2" charset="-122"/>
              </a:rPr>
              <a:t>infinite impulse response(IIR) system</a:t>
            </a:r>
            <a:r>
              <a:rPr lang="en-US" altLang="zh-CN" sz="3200" b="1" dirty="0">
                <a:solidFill>
                  <a:schemeClr val="tx1"/>
                </a:solidFill>
                <a:latin typeface="Times New Roman" panose="02020603050405020304" pitchFamily="18" charset="0"/>
                <a:ea typeface="宋体" panose="02010600030101010101" pitchFamily="2" charset="-122"/>
              </a:rPr>
              <a:t>.</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97288" name="Text Box 8"/>
          <p:cNvSpPr txBox="1"/>
          <p:nvPr/>
        </p:nvSpPr>
        <p:spPr>
          <a:xfrm>
            <a:off x="1171575" y="3594100"/>
            <a:ext cx="8856663" cy="57785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Based on the output calculation process</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97289" name="Text Box 9"/>
          <p:cNvSpPr txBox="1"/>
          <p:nvPr/>
        </p:nvSpPr>
        <p:spPr>
          <a:xfrm>
            <a:off x="1171575" y="4378325"/>
            <a:ext cx="8856663" cy="1554163"/>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If the output can be calculated just by present and past input the system is called </a:t>
            </a:r>
            <a:r>
              <a:rPr lang="en-US" altLang="zh-CN" sz="3200" b="1" dirty="0">
                <a:solidFill>
                  <a:srgbClr val="FF0000"/>
                </a:solidFill>
                <a:latin typeface="Times New Roman" panose="02020603050405020304" pitchFamily="18" charset="0"/>
                <a:ea typeface="宋体" panose="02010600030101010101" pitchFamily="2" charset="-122"/>
              </a:rPr>
              <a:t>nonrecursive system</a:t>
            </a:r>
            <a:r>
              <a:rPr lang="en-US" altLang="zh-CN" sz="3200" b="1" dirty="0">
                <a:solidFill>
                  <a:schemeClr val="tx1"/>
                </a:solidFill>
                <a:latin typeface="Times New Roman" panose="02020603050405020304" pitchFamily="18" charset="0"/>
                <a:ea typeface="宋体" panose="02010600030101010101" pitchFamily="2" charset="-122"/>
              </a:rPr>
              <a:t>,otherwise is called </a:t>
            </a:r>
            <a:r>
              <a:rPr lang="en-US" altLang="zh-CN" sz="3200" b="1" dirty="0">
                <a:solidFill>
                  <a:srgbClr val="FF0000"/>
                </a:solidFill>
                <a:latin typeface="Times New Roman" panose="02020603050405020304" pitchFamily="18" charset="0"/>
                <a:ea typeface="宋体" panose="02010600030101010101" pitchFamily="2" charset="-122"/>
              </a:rPr>
              <a:t>recursive system</a:t>
            </a:r>
            <a:r>
              <a:rPr lang="en-US" altLang="zh-CN" sz="3200" b="1" dirty="0">
                <a:solidFill>
                  <a:schemeClr val="tx1"/>
                </a:solidFill>
                <a:latin typeface="Times New Roman" panose="02020603050405020304" pitchFamily="18" charset="0"/>
                <a:ea typeface="宋体" panose="02010600030101010101" pitchFamily="2" charset="-122"/>
              </a:rPr>
              <a:t>.</a:t>
            </a:r>
            <a:endParaRPr lang="en-US" altLang="zh-CN" sz="32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5"/>
                                        </p:tgtEl>
                                        <p:attrNameLst>
                                          <p:attrName>style.visibility</p:attrName>
                                        </p:attrNameLst>
                                      </p:cBhvr>
                                      <p:to>
                                        <p:strVal val="visible"/>
                                      </p:to>
                                    </p:set>
                                    <p:anim calcmode="lin" valueType="num">
                                      <p:cBhvr additive="base">
                                        <p:cTn id="7" dur="500" fill="hold"/>
                                        <p:tgtEl>
                                          <p:spTgt spid="97285"/>
                                        </p:tgtEl>
                                        <p:attrNameLst>
                                          <p:attrName>ppt_x</p:attrName>
                                        </p:attrNameLst>
                                      </p:cBhvr>
                                      <p:tavLst>
                                        <p:tav tm="0">
                                          <p:val>
                                            <p:strVal val="0-#ppt_w/2"/>
                                          </p:val>
                                        </p:tav>
                                        <p:tav tm="100000">
                                          <p:val>
                                            <p:strVal val="#ppt_x"/>
                                          </p:val>
                                        </p:tav>
                                      </p:tavLst>
                                    </p:anim>
                                    <p:anim calcmode="lin" valueType="num">
                                      <p:cBhvr additive="base">
                                        <p:cTn id="8" dur="500" fill="hold"/>
                                        <p:tgtEl>
                                          <p:spTgt spid="972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287"/>
                                        </p:tgtEl>
                                        <p:attrNameLst>
                                          <p:attrName>style.visibility</p:attrName>
                                        </p:attrNameLst>
                                      </p:cBhvr>
                                      <p:to>
                                        <p:strVal val="visible"/>
                                      </p:to>
                                    </p:set>
                                    <p:anim calcmode="lin" valueType="num">
                                      <p:cBhvr additive="base">
                                        <p:cTn id="13" dur="500" fill="hold"/>
                                        <p:tgtEl>
                                          <p:spTgt spid="97287"/>
                                        </p:tgtEl>
                                        <p:attrNameLst>
                                          <p:attrName>ppt_x</p:attrName>
                                        </p:attrNameLst>
                                      </p:cBhvr>
                                      <p:tavLst>
                                        <p:tav tm="0">
                                          <p:val>
                                            <p:strVal val="0-#ppt_w/2"/>
                                          </p:val>
                                        </p:tav>
                                        <p:tav tm="100000">
                                          <p:val>
                                            <p:strVal val="#ppt_x"/>
                                          </p:val>
                                        </p:tav>
                                      </p:tavLst>
                                    </p:anim>
                                    <p:anim calcmode="lin" valueType="num">
                                      <p:cBhvr additive="base">
                                        <p:cTn id="14" dur="500" fill="hold"/>
                                        <p:tgtEl>
                                          <p:spTgt spid="9728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7288"/>
                                        </p:tgtEl>
                                        <p:attrNameLst>
                                          <p:attrName>style.visibility</p:attrName>
                                        </p:attrNameLst>
                                      </p:cBhvr>
                                      <p:to>
                                        <p:strVal val="visible"/>
                                      </p:to>
                                    </p:set>
                                    <p:anim calcmode="lin" valueType="num">
                                      <p:cBhvr additive="base">
                                        <p:cTn id="19" dur="500" fill="hold"/>
                                        <p:tgtEl>
                                          <p:spTgt spid="97288"/>
                                        </p:tgtEl>
                                        <p:attrNameLst>
                                          <p:attrName>ppt_x</p:attrName>
                                        </p:attrNameLst>
                                      </p:cBhvr>
                                      <p:tavLst>
                                        <p:tav tm="0">
                                          <p:val>
                                            <p:strVal val="0-#ppt_w/2"/>
                                          </p:val>
                                        </p:tav>
                                        <p:tav tm="100000">
                                          <p:val>
                                            <p:strVal val="#ppt_x"/>
                                          </p:val>
                                        </p:tav>
                                      </p:tavLst>
                                    </p:anim>
                                    <p:anim calcmode="lin" valueType="num">
                                      <p:cBhvr additive="base">
                                        <p:cTn id="20" dur="500" fill="hold"/>
                                        <p:tgtEl>
                                          <p:spTgt spid="972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7289"/>
                                        </p:tgtEl>
                                        <p:attrNameLst>
                                          <p:attrName>style.visibility</p:attrName>
                                        </p:attrNameLst>
                                      </p:cBhvr>
                                      <p:to>
                                        <p:strVal val="visible"/>
                                      </p:to>
                                    </p:set>
                                    <p:anim calcmode="lin" valueType="num">
                                      <p:cBhvr additive="base">
                                        <p:cTn id="25" dur="500" fill="hold"/>
                                        <p:tgtEl>
                                          <p:spTgt spid="97289"/>
                                        </p:tgtEl>
                                        <p:attrNameLst>
                                          <p:attrName>ppt_x</p:attrName>
                                        </p:attrNameLst>
                                      </p:cBhvr>
                                      <p:tavLst>
                                        <p:tav tm="0">
                                          <p:val>
                                            <p:strVal val="0-#ppt_w/2"/>
                                          </p:val>
                                        </p:tav>
                                        <p:tav tm="100000">
                                          <p:val>
                                            <p:strVal val="#ppt_x"/>
                                          </p:val>
                                        </p:tav>
                                      </p:tavLst>
                                    </p:anim>
                                    <p:anim calcmode="lin" valueType="num">
                                      <p:cBhvr additive="base">
                                        <p:cTn id="26" dur="500" fill="hold"/>
                                        <p:tgtEl>
                                          <p:spTgt spid="972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p:bldP spid="97287" grpId="0"/>
      <p:bldP spid="97288" grpId="0"/>
      <p:bldP spid="972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矩形 2"/>
          <p:cNvSpPr/>
          <p:nvPr/>
        </p:nvSpPr>
        <p:spPr>
          <a:xfrm>
            <a:off x="3962400" y="1963738"/>
            <a:ext cx="2522538" cy="931862"/>
          </a:xfrm>
          <a:prstGeom prst="rect">
            <a:avLst/>
          </a:prstGeom>
          <a:solidFill>
            <a:schemeClr val="accent1"/>
          </a:solidFill>
          <a:ln w="9525">
            <a:noFill/>
          </a:ln>
          <a:effectLst>
            <a:prstShdw prst="shdw11" dir="16200000">
              <a:schemeClr val="bg2">
                <a:alpha val="50000"/>
              </a:schemeClr>
            </a:prstShdw>
          </a:effectLst>
        </p:spPr>
        <p:txBody>
          <a:bodyPr wrap="square" lIns="91440" tIns="45720" rIns="91440" bIns="45720" anchor="t"/>
          <a:p>
            <a:pPr defTabSz="914400"/>
            <a:endParaRPr lang="zh-CN" altLang="en-US">
              <a:latin typeface="Arial" panose="020B0604020202020204" pitchFamily="34" charset="0"/>
              <a:ea typeface="宋体" panose="02010600030101010101" pitchFamily="2" charset="-122"/>
            </a:endParaRPr>
          </a:p>
        </p:txBody>
      </p:sp>
      <p:sp>
        <p:nvSpPr>
          <p:cNvPr id="15362" name="标题 1"/>
          <p:cNvSpPr>
            <a:spLocks noGrp="1"/>
          </p:cNvSpPr>
          <p:nvPr>
            <p:ph type="title"/>
          </p:nvPr>
        </p:nvSpPr>
        <p:spPr>
          <a:xfrm>
            <a:off x="727075" y="138113"/>
            <a:ext cx="10972800" cy="1143000"/>
          </a:xfrm>
        </p:spPr>
        <p:txBody>
          <a:bodyPr wrap="square" lIns="91440" tIns="45720" rIns="91440" bIns="45720" anchor="ctr"/>
          <a:p>
            <a:r>
              <a:rPr lang="en-US" altLang="zh-CN" sz="3200" i="1" dirty="0">
                <a:latin typeface="Times New Roman" panose="02020603050405020304" pitchFamily="18" charset="0"/>
                <a:ea typeface="黑体" panose="02010609060101010101" pitchFamily="49" charset="-122"/>
              </a:rPr>
              <a:t>4.1 Discrete-Time Systems Examples</a:t>
            </a:r>
            <a:endParaRPr lang="en-US" altLang="zh-CN" sz="3200" i="1" dirty="0">
              <a:latin typeface="Times New Roman" panose="02020603050405020304" pitchFamily="18" charset="0"/>
              <a:ea typeface="黑体" panose="02010609060101010101" pitchFamily="49" charset="-122"/>
            </a:endParaRPr>
          </a:p>
        </p:txBody>
      </p:sp>
      <p:sp>
        <p:nvSpPr>
          <p:cNvPr id="15363" name="内容占位符 2"/>
          <p:cNvSpPr>
            <a:spLocks noGrp="1"/>
          </p:cNvSpPr>
          <p:nvPr>
            <p:ph idx="1"/>
          </p:nvPr>
        </p:nvSpPr>
        <p:spPr>
          <a:xfrm>
            <a:off x="1246188" y="1281113"/>
            <a:ext cx="7696200" cy="571500"/>
          </a:xfrm>
        </p:spPr>
        <p:txBody>
          <a:bodyPr wrap="square" lIns="91440" tIns="45720" rIns="91440" bIns="45720" anchor="t"/>
          <a:p>
            <a:r>
              <a:rPr lang="en-US" altLang="zh-CN" sz="3200" dirty="0">
                <a:latin typeface="Times New Roman" panose="02020603050405020304" pitchFamily="18" charset="0"/>
              </a:rPr>
              <a:t>Accumulator</a:t>
            </a:r>
            <a:endParaRPr lang="en-US" altLang="zh-CN" sz="3200" dirty="0">
              <a:latin typeface="Times New Roman" panose="02020603050405020304" pitchFamily="18" charset="0"/>
            </a:endParaRPr>
          </a:p>
        </p:txBody>
      </p:sp>
      <p:sp>
        <p:nvSpPr>
          <p:cNvPr id="15364" name="灯片编号占位符 3"/>
          <p:cNvSpPr>
            <a:spLocks noGrp="1"/>
          </p:cNvSpPr>
          <p:nvPr>
            <p:ph type="sldNum" sz="quarter" idx="4"/>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5pPr>
          </a:lstStyle>
          <a:p>
            <a:pPr lvl="0" indent="0" algn="r" eaLnBrk="0" hangingPunct="0"/>
            <a:fld id="{9A0DB2DC-4C9A-4742-B13C-FB6460FD3503}" type="slidenum">
              <a:rPr lang="zh-CN" altLang="zh-CN" sz="1400" dirty="0">
                <a:solidFill>
                  <a:schemeClr val="tx1"/>
                </a:solidFill>
                <a:latin typeface="Comic Sans MS" panose="030F0702030302020204" pitchFamily="66" charset="0"/>
                <a:ea typeface="宋体" panose="02010600030101010101" pitchFamily="2" charset="-122"/>
              </a:rPr>
            </a:fld>
            <a:endParaRPr lang="zh-CN" altLang="zh-CN" sz="1400" dirty="0">
              <a:solidFill>
                <a:schemeClr val="tx1"/>
              </a:solidFill>
              <a:latin typeface="Comic Sans MS" panose="030F0702030302020204" pitchFamily="66" charset="0"/>
              <a:ea typeface="宋体" panose="02010600030101010101" pitchFamily="2" charset="-122"/>
            </a:endParaRPr>
          </a:p>
        </p:txBody>
      </p:sp>
      <p:sp>
        <p:nvSpPr>
          <p:cNvPr id="15365" name="内容占位符 2"/>
          <p:cNvSpPr txBox="1"/>
          <p:nvPr/>
        </p:nvSpPr>
        <p:spPr>
          <a:xfrm>
            <a:off x="1709738" y="3022600"/>
            <a:ext cx="7696200" cy="571500"/>
          </a:xfrm>
          <a:prstGeom prst="rect">
            <a:avLst/>
          </a:prstGeom>
          <a:noFill/>
          <a:ln w="9525">
            <a:noFill/>
          </a:ln>
        </p:spPr>
        <p:txBody>
          <a:bodyPr anchor="t"/>
          <a:p>
            <a:pPr marL="342900" indent="-342900" defTabSz="914400" eaLnBrk="0" hangingPunct="0">
              <a:spcBef>
                <a:spcPct val="20000"/>
              </a:spcBef>
            </a:pPr>
            <a:r>
              <a:rPr lang="en-US" altLang="zh-CN" sz="3200" b="1" dirty="0">
                <a:solidFill>
                  <a:srgbClr val="3366CC"/>
                </a:solidFill>
                <a:latin typeface="Times New Roman" panose="02020603050405020304" pitchFamily="18" charset="0"/>
                <a:ea typeface="宋体" panose="02010600030101010101" pitchFamily="2" charset="-122"/>
              </a:rPr>
              <a:t>In another form</a:t>
            </a:r>
            <a:endParaRPr lang="en-US" altLang="zh-CN" sz="3200" b="1" dirty="0">
              <a:solidFill>
                <a:srgbClr val="3366CC"/>
              </a:solidFill>
              <a:latin typeface="Times New Roman" panose="02020603050405020304" pitchFamily="18" charset="0"/>
              <a:ea typeface="宋体" panose="02010600030101010101" pitchFamily="2" charset="-122"/>
            </a:endParaRPr>
          </a:p>
        </p:txBody>
      </p:sp>
      <p:graphicFrame>
        <p:nvGraphicFramePr>
          <p:cNvPr id="15366" name="Object 3"/>
          <p:cNvGraphicFramePr>
            <a:graphicFrameLocks noChangeAspect="1"/>
          </p:cNvGraphicFramePr>
          <p:nvPr/>
        </p:nvGraphicFramePr>
        <p:xfrm>
          <a:off x="3309938" y="3794125"/>
          <a:ext cx="4495800" cy="863600"/>
        </p:xfrm>
        <a:graphic>
          <a:graphicData uri="http://schemas.openxmlformats.org/presentationml/2006/ole">
            <mc:AlternateContent xmlns:mc="http://schemas.openxmlformats.org/markup-compatibility/2006">
              <mc:Choice xmlns:v="urn:schemas-microsoft-com:vml" Requires="v">
                <p:oleObj spid="_x0000_s3216" name="" r:id="rId1" imgW="2247900" imgH="431800" progId="Equation.DSMT4">
                  <p:embed/>
                </p:oleObj>
              </mc:Choice>
              <mc:Fallback>
                <p:oleObj name="" r:id="rId1" imgW="2247900" imgH="431800" progId="Equation.DSMT4">
                  <p:embed/>
                  <p:pic>
                    <p:nvPicPr>
                      <p:cNvPr id="0" name="图片 3215"/>
                      <p:cNvPicPr/>
                      <p:nvPr/>
                    </p:nvPicPr>
                    <p:blipFill>
                      <a:blip r:embed="rId2"/>
                      <a:stretch>
                        <a:fillRect/>
                      </a:stretch>
                    </p:blipFill>
                    <p:spPr>
                      <a:xfrm>
                        <a:off x="3309938" y="3794125"/>
                        <a:ext cx="4495800" cy="863600"/>
                      </a:xfrm>
                      <a:prstGeom prst="rect">
                        <a:avLst/>
                      </a:prstGeom>
                      <a:solidFill>
                        <a:schemeClr val="accent1"/>
                      </a:solidFill>
                      <a:ln w="38100">
                        <a:noFill/>
                        <a:miter/>
                      </a:ln>
                    </p:spPr>
                  </p:pic>
                </p:oleObj>
              </mc:Fallback>
            </mc:AlternateContent>
          </a:graphicData>
        </a:graphic>
      </p:graphicFrame>
      <p:graphicFrame>
        <p:nvGraphicFramePr>
          <p:cNvPr id="15367" name="Object 4"/>
          <p:cNvGraphicFramePr>
            <a:graphicFrameLocks noChangeAspect="1"/>
          </p:cNvGraphicFramePr>
          <p:nvPr/>
        </p:nvGraphicFramePr>
        <p:xfrm>
          <a:off x="3309938" y="5092700"/>
          <a:ext cx="4876800" cy="863600"/>
        </p:xfrm>
        <a:graphic>
          <a:graphicData uri="http://schemas.openxmlformats.org/presentationml/2006/ole">
            <mc:AlternateContent xmlns:mc="http://schemas.openxmlformats.org/markup-compatibility/2006">
              <mc:Choice xmlns:v="urn:schemas-microsoft-com:vml" Requires="v">
                <p:oleObj spid="_x0000_s3215" name="" r:id="rId3" imgW="2438400" imgH="431800" progId="Equation.DSMT4">
                  <p:embed/>
                </p:oleObj>
              </mc:Choice>
              <mc:Fallback>
                <p:oleObj name="" r:id="rId3" imgW="2438400" imgH="431800" progId="Equation.DSMT4">
                  <p:embed/>
                  <p:pic>
                    <p:nvPicPr>
                      <p:cNvPr id="0" name="图片 3214"/>
                      <p:cNvPicPr/>
                      <p:nvPr/>
                    </p:nvPicPr>
                    <p:blipFill>
                      <a:blip r:embed="rId4"/>
                      <a:stretch>
                        <a:fillRect/>
                      </a:stretch>
                    </p:blipFill>
                    <p:spPr>
                      <a:xfrm>
                        <a:off x="3309938" y="5092700"/>
                        <a:ext cx="4876800" cy="863600"/>
                      </a:xfrm>
                      <a:prstGeom prst="rect">
                        <a:avLst/>
                      </a:prstGeom>
                      <a:solidFill>
                        <a:schemeClr val="accent1"/>
                      </a:solidFill>
                      <a:ln w="38100">
                        <a:noFill/>
                        <a:miter/>
                      </a:ln>
                    </p:spPr>
                  </p:pic>
                </p:oleObj>
              </mc:Fallback>
            </mc:AlternateContent>
          </a:graphicData>
        </a:graphic>
      </p:graphicFrame>
      <p:graphicFrame>
        <p:nvGraphicFramePr>
          <p:cNvPr id="15369" name="对象 1">
            <a:hlinkClick r:id="" action="ppaction://ole?verb="/>
          </p:cNvPr>
          <p:cNvGraphicFramePr>
            <a:graphicFrameLocks noChangeAspect="1"/>
          </p:cNvGraphicFramePr>
          <p:nvPr/>
        </p:nvGraphicFramePr>
        <p:xfrm>
          <a:off x="4024313" y="2012950"/>
          <a:ext cx="2398712" cy="950913"/>
        </p:xfrm>
        <a:graphic>
          <a:graphicData uri="http://schemas.openxmlformats.org/presentationml/2006/ole">
            <mc:AlternateContent xmlns:mc="http://schemas.openxmlformats.org/markup-compatibility/2006">
              <mc:Choice xmlns:v="urn:schemas-microsoft-com:vml" Requires="v">
                <p:oleObj spid="_x0000_s3213" name="" r:id="rId5" imgW="1091565" imgH="431800" progId="Equation.KSEE3">
                  <p:embed/>
                </p:oleObj>
              </mc:Choice>
              <mc:Fallback>
                <p:oleObj name="" r:id="rId5" imgW="1091565" imgH="431800" progId="Equation.KSEE3">
                  <p:embed/>
                  <p:pic>
                    <p:nvPicPr>
                      <p:cNvPr id="0" name="图片 3212"/>
                      <p:cNvPicPr/>
                      <p:nvPr/>
                    </p:nvPicPr>
                    <p:blipFill>
                      <a:blip r:embed="rId6"/>
                      <a:stretch>
                        <a:fillRect/>
                      </a:stretch>
                    </p:blipFill>
                    <p:spPr>
                      <a:xfrm>
                        <a:off x="4024313" y="2012950"/>
                        <a:ext cx="2398712" cy="9509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9"/>
                                        </p:tgtEl>
                                        <p:attrNameLst>
                                          <p:attrName>style.visibility</p:attrName>
                                        </p:attrNameLst>
                                      </p:cBhvr>
                                      <p:to>
                                        <p:strVal val="visible"/>
                                      </p:to>
                                    </p:set>
                                    <p:animEffect transition="in" filter="blinds(horizontal)">
                                      <p:cBhvr>
                                        <p:cTn id="10" dur="500"/>
                                        <p:tgtEl>
                                          <p:spTgt spid="1536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365"/>
                                        </p:tgtEl>
                                        <p:attrNameLst>
                                          <p:attrName>style.visibility</p:attrName>
                                        </p:attrNameLst>
                                      </p:cBhvr>
                                      <p:to>
                                        <p:strVal val="visible"/>
                                      </p:to>
                                    </p:set>
                                    <p:animEffect transition="in" filter="blinds(horizontal)">
                                      <p:cBhvr>
                                        <p:cTn id="15" dur="500"/>
                                        <p:tgtEl>
                                          <p:spTgt spid="15365"/>
                                        </p:tgtEl>
                                      </p:cBhvr>
                                    </p:animEffect>
                                  </p:childTnLst>
                                </p:cTn>
                              </p:par>
                              <p:par>
                                <p:cTn id="16" presetID="3" presetClass="entr" presetSubtype="10" fill="hold" nodeType="withEffect">
                                  <p:stCondLst>
                                    <p:cond delay="0"/>
                                  </p:stCondLst>
                                  <p:childTnLst>
                                    <p:set>
                                      <p:cBhvr>
                                        <p:cTn id="17" dur="1" fill="hold">
                                          <p:stCondLst>
                                            <p:cond delay="0"/>
                                          </p:stCondLst>
                                        </p:cTn>
                                        <p:tgtEl>
                                          <p:spTgt spid="15366"/>
                                        </p:tgtEl>
                                        <p:attrNameLst>
                                          <p:attrName>style.visibility</p:attrName>
                                        </p:attrNameLst>
                                      </p:cBhvr>
                                      <p:to>
                                        <p:strVal val="visible"/>
                                      </p:to>
                                    </p:set>
                                    <p:animEffect transition="in" filter="blinds(horizontal)">
                                      <p:cBhvr>
                                        <p:cTn id="18" dur="500"/>
                                        <p:tgtEl>
                                          <p:spTgt spid="15366"/>
                                        </p:tgtEl>
                                      </p:cBhvr>
                                    </p:animEffect>
                                  </p:childTnLst>
                                </p:cTn>
                              </p:par>
                              <p:par>
                                <p:cTn id="19" presetID="3" presetClass="entr" presetSubtype="10" fill="hold" nodeType="withEffect">
                                  <p:stCondLst>
                                    <p:cond delay="0"/>
                                  </p:stCondLst>
                                  <p:childTnLst>
                                    <p:set>
                                      <p:cBhvr>
                                        <p:cTn id="20" dur="1" fill="hold">
                                          <p:stCondLst>
                                            <p:cond delay="0"/>
                                          </p:stCondLst>
                                        </p:cTn>
                                        <p:tgtEl>
                                          <p:spTgt spid="15367"/>
                                        </p:tgtEl>
                                        <p:attrNameLst>
                                          <p:attrName>style.visibility</p:attrName>
                                        </p:attrNameLst>
                                      </p:cBhvr>
                                      <p:to>
                                        <p:strVal val="visible"/>
                                      </p:to>
                                    </p:set>
                                    <p:animEffect transition="in" filter="blinds(horizontal)">
                                      <p:cBhvr>
                                        <p:cTn id="21"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1536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xfrm>
            <a:off x="1023938" y="15875"/>
            <a:ext cx="8829675" cy="1252538"/>
          </a:xfrm>
        </p:spPr>
        <p:txBody>
          <a:bodyPr wrap="square" lIns="91440" tIns="45720" rIns="91440" bIns="45720" anchor="ctr"/>
          <a:p>
            <a:pPr eaLnBrk="1" hangingPunct="1"/>
            <a:r>
              <a:rPr lang="en-US" altLang="zh-CN" sz="3200" dirty="0">
                <a:latin typeface="Times New Roman" panose="02020603050405020304" pitchFamily="18" charset="0"/>
              </a:rPr>
              <a:t>4.8 Frequency-Domain representations of LTI Discrete-Time systems</a:t>
            </a:r>
            <a:endParaRPr lang="en-US" altLang="zh-CN" sz="3200" dirty="0">
              <a:latin typeface="Times New Roman" panose="02020603050405020304" pitchFamily="18" charset="0"/>
              <a:ea typeface="Times New Roman" panose="02020603050405020304" pitchFamily="18" charset="0"/>
            </a:endParaRPr>
          </a:p>
        </p:txBody>
      </p:sp>
      <p:sp>
        <p:nvSpPr>
          <p:cNvPr id="275459" name="Rectangle 3"/>
          <p:cNvSpPr>
            <a:spLocks noGrp="1" noChangeArrowheads="1"/>
          </p:cNvSpPr>
          <p:nvPr>
            <p:ph idx="1"/>
          </p:nvPr>
        </p:nvSpPr>
        <p:spPr>
          <a:xfrm>
            <a:off x="1023938" y="1282700"/>
            <a:ext cx="8967788" cy="42926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Most discrete-time signals encountered in practice can be represented as a linear combination of sinusoidal discrete-time signals of different angular frequencies</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Thus, knowing the response of the LTI system to a single sinusoidal signal, we can determine its response to more complicated signals by making use of the superposition property</a:t>
            </a:r>
            <a:endParaRPr kumimoji="0" lang="en-US" altLang="zh-CN" sz="3200" b="1" i="0" u="none" strike="noStrike" kern="0" cap="none" spc="0" normalizeH="0" baseline="0" noProof="0" dirty="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5459">
                                            <p:txEl>
                                              <p:charRg st="0" end="163"/>
                                            </p:txEl>
                                          </p:spTgt>
                                        </p:tgtEl>
                                        <p:attrNameLst>
                                          <p:attrName>style.visibility</p:attrName>
                                        </p:attrNameLst>
                                      </p:cBhvr>
                                      <p:to>
                                        <p:strVal val="visible"/>
                                      </p:to>
                                    </p:set>
                                    <p:anim calcmode="lin" valueType="num">
                                      <p:cBhvr additive="base">
                                        <p:cTn id="7" dur="500" fill="hold"/>
                                        <p:tgtEl>
                                          <p:spTgt spid="275459">
                                            <p:txEl>
                                              <p:charRg st="0" end="16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5459">
                                            <p:txEl>
                                              <p:charRg st="0" end="16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5459">
                                            <p:txEl>
                                              <p:charRg st="163" end="341"/>
                                            </p:txEl>
                                          </p:spTgt>
                                        </p:tgtEl>
                                        <p:attrNameLst>
                                          <p:attrName>style.visibility</p:attrName>
                                        </p:attrNameLst>
                                      </p:cBhvr>
                                      <p:to>
                                        <p:strVal val="visible"/>
                                      </p:to>
                                    </p:set>
                                    <p:anim calcmode="lin" valueType="num">
                                      <p:cBhvr additive="base">
                                        <p:cTn id="13" dur="500" fill="hold"/>
                                        <p:tgtEl>
                                          <p:spTgt spid="275459">
                                            <p:txEl>
                                              <p:charRg st="163" end="3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5459">
                                            <p:txEl>
                                              <p:charRg st="163" end="3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3"/>
          <p:cNvSpPr>
            <a:spLocks noGrp="1"/>
          </p:cNvSpPr>
          <p:nvPr>
            <p:ph idx="1"/>
          </p:nvPr>
        </p:nvSpPr>
        <p:spPr>
          <a:xfrm>
            <a:off x="1138238" y="1268413"/>
            <a:ext cx="8715375" cy="3657600"/>
          </a:xfrm>
        </p:spPr>
        <p:txBody>
          <a:bodyPr wrap="square" lIns="91440" tIns="45720" rIns="91440" bIns="45720" anchor="t"/>
          <a:p>
            <a:pPr eaLnBrk="1" hangingPunct="1"/>
            <a:r>
              <a:rPr lang="en-US" altLang="zh-CN" sz="3200" dirty="0">
                <a:latin typeface="Times New Roman" panose="02020603050405020304" pitchFamily="18" charset="0"/>
              </a:rPr>
              <a:t>An important property of an LTI system is that for certain types of input signals, called </a:t>
            </a:r>
            <a:r>
              <a:rPr lang="en-US" altLang="zh-CN" sz="3200" dirty="0">
                <a:solidFill>
                  <a:srgbClr val="FF0066"/>
                </a:solidFill>
                <a:latin typeface="Times New Roman" panose="02020603050405020304" pitchFamily="18" charset="0"/>
              </a:rPr>
              <a:t>eigen functions</a:t>
            </a:r>
            <a:r>
              <a:rPr lang="en-US" altLang="zh-CN" sz="3200" dirty="0">
                <a:latin typeface="Times New Roman" panose="02020603050405020304" pitchFamily="18" charset="0"/>
              </a:rPr>
              <a:t>, the output signal is the input signal multiplied by a complex constant</a:t>
            </a:r>
            <a:endParaRPr lang="en-US" altLang="zh-CN" sz="3200" dirty="0">
              <a:latin typeface="Times New Roman" panose="02020603050405020304" pitchFamily="18" charset="0"/>
            </a:endParaRPr>
          </a:p>
          <a:p>
            <a:pPr eaLnBrk="1" hangingPunct="1"/>
            <a:endParaRPr lang="en-US" altLang="zh-CN" sz="3200" dirty="0">
              <a:latin typeface="Times New Roman" panose="02020603050405020304" pitchFamily="18" charset="0"/>
            </a:endParaRPr>
          </a:p>
          <a:p>
            <a:pPr eaLnBrk="1" hangingPunct="1"/>
            <a:r>
              <a:rPr lang="en-US" altLang="zh-CN" sz="3200" dirty="0">
                <a:latin typeface="Times New Roman" panose="02020603050405020304" pitchFamily="18" charset="0"/>
              </a:rPr>
              <a:t>We consider here one such eigen function as the input</a:t>
            </a:r>
            <a:endParaRPr lang="en-US" altLang="zh-CN" sz="3200" dirty="0">
              <a:latin typeface="Times New Roman" panose="02020603050405020304" pitchFamily="18" charset="0"/>
            </a:endParaRPr>
          </a:p>
        </p:txBody>
      </p:sp>
      <p:sp>
        <p:nvSpPr>
          <p:cNvPr id="53250" name="Rectangle 2"/>
          <p:cNvSpPr>
            <a:spLocks noGrp="1"/>
          </p:cNvSpPr>
          <p:nvPr>
            <p:ph type="title"/>
          </p:nvPr>
        </p:nvSpPr>
        <p:spPr>
          <a:xfrm>
            <a:off x="1023938" y="15875"/>
            <a:ext cx="8829675" cy="1252538"/>
          </a:xfrm>
        </p:spPr>
        <p:txBody>
          <a:bodyPr wrap="square" lIns="91440" tIns="45720" rIns="91440" bIns="45720" anchor="ctr"/>
          <a:p>
            <a:pPr eaLnBrk="1" hangingPunct="1"/>
            <a:r>
              <a:rPr lang="en-US" altLang="zh-CN" sz="3200" dirty="0">
                <a:latin typeface="Times New Roman" panose="02020603050405020304" pitchFamily="18" charset="0"/>
              </a:rPr>
              <a:t>4.8 Frequency-Domain representations of LTI Discrete-Time systems</a:t>
            </a:r>
            <a:endParaRPr lang="en-US" altLang="zh-CN" sz="3200"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49">
                                            <p:txEl>
                                              <p:pRg st="0" end="0"/>
                                            </p:txEl>
                                          </p:spTgt>
                                        </p:tgtEl>
                                        <p:attrNameLst>
                                          <p:attrName>style.visibility</p:attrName>
                                        </p:attrNameLst>
                                      </p:cBhvr>
                                      <p:to>
                                        <p:strVal val="visible"/>
                                      </p:to>
                                    </p:set>
                                    <p:animEffect transition="in" filter="blinds(horizontal)">
                                      <p:cBhvr>
                                        <p:cTn id="7" dur="500"/>
                                        <p:tgtEl>
                                          <p:spTgt spid="532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49">
                                            <p:txEl>
                                              <p:pRg st="2" end="2"/>
                                            </p:txEl>
                                          </p:spTgt>
                                        </p:tgtEl>
                                        <p:attrNameLst>
                                          <p:attrName>style.visibility</p:attrName>
                                        </p:attrNameLst>
                                      </p:cBhvr>
                                      <p:to>
                                        <p:strVal val="visible"/>
                                      </p:to>
                                    </p:set>
                                    <p:animEffect transition="in" filter="blinds(horizontal)">
                                      <p:cBhvr>
                                        <p:cTn id="12" dur="500"/>
                                        <p:tgtEl>
                                          <p:spTgt spid="532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xfrm>
            <a:off x="889000" y="442913"/>
            <a:ext cx="6572250" cy="609600"/>
          </a:xfrm>
        </p:spPr>
        <p:txBody>
          <a:bodyPr wrap="square" lIns="91440" tIns="45720" rIns="91440" bIns="45720" anchor="ctr"/>
          <a:p>
            <a:pPr eaLnBrk="1" hangingPunct="1"/>
            <a:r>
              <a:rPr lang="en-US" altLang="zh-CN" sz="3200" dirty="0">
                <a:latin typeface="Times New Roman" panose="02020603050405020304" pitchFamily="18" charset="0"/>
              </a:rPr>
              <a:t>4.8.1 Frequency Response</a:t>
            </a:r>
            <a:endParaRPr lang="en-US" altLang="zh-CN" sz="3200" dirty="0">
              <a:latin typeface="Times New Roman" panose="02020603050405020304" pitchFamily="18" charset="0"/>
            </a:endParaRPr>
          </a:p>
        </p:txBody>
      </p:sp>
      <p:sp>
        <p:nvSpPr>
          <p:cNvPr id="277507" name="Rectangle 3"/>
          <p:cNvSpPr>
            <a:spLocks noGrp="1"/>
          </p:cNvSpPr>
          <p:nvPr>
            <p:ph type="body" sz="half" idx="1"/>
          </p:nvPr>
        </p:nvSpPr>
        <p:spPr>
          <a:xfrm>
            <a:off x="889000" y="1289050"/>
            <a:ext cx="8899525" cy="955675"/>
          </a:xfrm>
        </p:spPr>
        <p:txBody>
          <a:bodyPr wrap="square" lIns="91440" tIns="45720" rIns="91440" bIns="45720" anchor="t"/>
          <a:p>
            <a:pPr eaLnBrk="1" hangingPunct="1"/>
            <a:r>
              <a:rPr lang="en-US" altLang="zh-CN" sz="3200" dirty="0">
                <a:latin typeface="Times New Roman" panose="02020603050405020304" pitchFamily="18" charset="0"/>
              </a:rPr>
              <a:t>Consider the LTI discrete-time system with an impulse response {h[n]} shown below</a:t>
            </a:r>
            <a:endParaRPr lang="en-US" altLang="zh-CN" sz="3200" dirty="0">
              <a:latin typeface="Times New Roman" panose="02020603050405020304" pitchFamily="18" charset="0"/>
            </a:endParaRPr>
          </a:p>
        </p:txBody>
      </p:sp>
      <p:pic>
        <p:nvPicPr>
          <p:cNvPr id="277508" name="Picture 4"/>
          <p:cNvPicPr>
            <a:picLocks noChangeAspect="1"/>
          </p:cNvPicPr>
          <p:nvPr/>
        </p:nvPicPr>
        <p:blipFill>
          <a:blip r:embed="rId1"/>
          <a:stretch>
            <a:fillRect/>
          </a:stretch>
        </p:blipFill>
        <p:spPr>
          <a:xfrm>
            <a:off x="2492375" y="2557463"/>
            <a:ext cx="4968875" cy="1173162"/>
          </a:xfrm>
          <a:prstGeom prst="rect">
            <a:avLst/>
          </a:prstGeom>
          <a:noFill/>
          <a:ln w="9525">
            <a:noFill/>
          </a:ln>
        </p:spPr>
      </p:pic>
      <p:sp>
        <p:nvSpPr>
          <p:cNvPr id="277509" name="Text Box 5"/>
          <p:cNvSpPr txBox="1"/>
          <p:nvPr/>
        </p:nvSpPr>
        <p:spPr>
          <a:xfrm>
            <a:off x="1363663" y="4064000"/>
            <a:ext cx="8753475" cy="1066800"/>
          </a:xfrm>
          <a:prstGeom prst="rect">
            <a:avLst/>
          </a:prstGeom>
          <a:noFill/>
          <a:ln w="9525">
            <a:noFill/>
          </a:ln>
        </p:spPr>
        <p:txBody>
          <a:bodyPr wrap="square" anchor="t">
            <a:spAutoFit/>
          </a:bodyPr>
          <a:p>
            <a:pPr>
              <a:spcBef>
                <a:spcPct val="50000"/>
              </a:spcBef>
            </a:pPr>
            <a:r>
              <a:rPr lang="en-US" altLang="zh-CN" sz="3200" b="1" dirty="0">
                <a:solidFill>
                  <a:srgbClr val="FF0000"/>
                </a:solidFill>
                <a:latin typeface="Times New Roman" panose="02020603050405020304" pitchFamily="18" charset="0"/>
                <a:ea typeface="宋体" panose="02010600030101010101" pitchFamily="2" charset="-122"/>
              </a:rPr>
              <a:t>Its input-output relationship in the time-domain is given by the convolution sum</a:t>
            </a:r>
            <a:endParaRPr lang="en-US" altLang="zh-CN" sz="3200" b="1" dirty="0">
              <a:solidFill>
                <a:srgbClr val="FF0000"/>
              </a:solidFill>
              <a:latin typeface="Times New Roman" panose="02020603050405020304" pitchFamily="18" charset="0"/>
              <a:ea typeface="宋体" panose="02010600030101010101" pitchFamily="2" charset="-122"/>
            </a:endParaRPr>
          </a:p>
        </p:txBody>
      </p:sp>
      <p:graphicFrame>
        <p:nvGraphicFramePr>
          <p:cNvPr id="277510" name="Object 6"/>
          <p:cNvGraphicFramePr>
            <a:graphicFrameLocks noGrp="1" noChangeAspect="1"/>
          </p:cNvGraphicFramePr>
          <p:nvPr>
            <p:ph sz="half" idx="2"/>
          </p:nvPr>
        </p:nvGraphicFramePr>
        <p:xfrm>
          <a:off x="3189288" y="5130800"/>
          <a:ext cx="4298950" cy="1016000"/>
        </p:xfrm>
        <a:graphic>
          <a:graphicData uri="http://schemas.openxmlformats.org/presentationml/2006/ole">
            <mc:AlternateContent xmlns:mc="http://schemas.openxmlformats.org/markup-compatibility/2006">
              <mc:Choice xmlns:v="urn:schemas-microsoft-com:vml" Requires="v">
                <p:oleObj spid="_x0000_s3134" name="" r:id="rId2" imgW="1828800" imgH="431800" progId="Equation.DSMT4">
                  <p:embed/>
                </p:oleObj>
              </mc:Choice>
              <mc:Fallback>
                <p:oleObj name="" r:id="rId2" imgW="1828800" imgH="431800" progId="Equation.DSMT4">
                  <p:embed/>
                  <p:pic>
                    <p:nvPicPr>
                      <p:cNvPr id="0" name="图片 3133"/>
                      <p:cNvPicPr/>
                      <p:nvPr/>
                    </p:nvPicPr>
                    <p:blipFill>
                      <a:blip r:embed="rId3"/>
                      <a:stretch>
                        <a:fillRect/>
                      </a:stretch>
                    </p:blipFill>
                    <p:spPr>
                      <a:xfrm>
                        <a:off x="3189288" y="5130800"/>
                        <a:ext cx="4298950" cy="101600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7507">
                                            <p:txEl>
                                              <p:charRg st="0" end="82"/>
                                            </p:txEl>
                                          </p:spTgt>
                                        </p:tgtEl>
                                        <p:attrNameLst>
                                          <p:attrName>style.visibility</p:attrName>
                                        </p:attrNameLst>
                                      </p:cBhvr>
                                      <p:to>
                                        <p:strVal val="visible"/>
                                      </p:to>
                                    </p:set>
                                    <p:anim calcmode="lin" valueType="num">
                                      <p:cBhvr additive="base">
                                        <p:cTn id="7" dur="500" fill="hold"/>
                                        <p:tgtEl>
                                          <p:spTgt spid="277507">
                                            <p:txEl>
                                              <p:charRg st="0" end="8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7507">
                                            <p:txEl>
                                              <p:charRg st="0" end="8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7508"/>
                                        </p:tgtEl>
                                        <p:attrNameLst>
                                          <p:attrName>style.visibility</p:attrName>
                                        </p:attrNameLst>
                                      </p:cBhvr>
                                      <p:to>
                                        <p:strVal val="visible"/>
                                      </p:to>
                                    </p:set>
                                    <p:anim calcmode="lin" valueType="num">
                                      <p:cBhvr additive="base">
                                        <p:cTn id="13" dur="500" fill="hold"/>
                                        <p:tgtEl>
                                          <p:spTgt spid="277508"/>
                                        </p:tgtEl>
                                        <p:attrNameLst>
                                          <p:attrName>ppt_x</p:attrName>
                                        </p:attrNameLst>
                                      </p:cBhvr>
                                      <p:tavLst>
                                        <p:tav tm="0">
                                          <p:val>
                                            <p:strVal val="0-#ppt_w/2"/>
                                          </p:val>
                                        </p:tav>
                                        <p:tav tm="100000">
                                          <p:val>
                                            <p:strVal val="#ppt_x"/>
                                          </p:val>
                                        </p:tav>
                                      </p:tavLst>
                                    </p:anim>
                                    <p:anim calcmode="lin" valueType="num">
                                      <p:cBhvr additive="base">
                                        <p:cTn id="14" dur="500" fill="hold"/>
                                        <p:tgtEl>
                                          <p:spTgt spid="27750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7509"/>
                                        </p:tgtEl>
                                        <p:attrNameLst>
                                          <p:attrName>style.visibility</p:attrName>
                                        </p:attrNameLst>
                                      </p:cBhvr>
                                      <p:to>
                                        <p:strVal val="visible"/>
                                      </p:to>
                                    </p:set>
                                    <p:anim calcmode="lin" valueType="num">
                                      <p:cBhvr additive="base">
                                        <p:cTn id="19" dur="500" fill="hold"/>
                                        <p:tgtEl>
                                          <p:spTgt spid="277509"/>
                                        </p:tgtEl>
                                        <p:attrNameLst>
                                          <p:attrName>ppt_x</p:attrName>
                                        </p:attrNameLst>
                                      </p:cBhvr>
                                      <p:tavLst>
                                        <p:tav tm="0">
                                          <p:val>
                                            <p:strVal val="0-#ppt_w/2"/>
                                          </p:val>
                                        </p:tav>
                                        <p:tav tm="100000">
                                          <p:val>
                                            <p:strVal val="#ppt_x"/>
                                          </p:val>
                                        </p:tav>
                                      </p:tavLst>
                                    </p:anim>
                                    <p:anim calcmode="lin" valueType="num">
                                      <p:cBhvr additive="base">
                                        <p:cTn id="20" dur="500" fill="hold"/>
                                        <p:tgtEl>
                                          <p:spTgt spid="27750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7510"/>
                                        </p:tgtEl>
                                        <p:attrNameLst>
                                          <p:attrName>style.visibility</p:attrName>
                                        </p:attrNameLst>
                                      </p:cBhvr>
                                      <p:to>
                                        <p:strVal val="visible"/>
                                      </p:to>
                                    </p:set>
                                    <p:anim calcmode="lin" valueType="num">
                                      <p:cBhvr additive="base">
                                        <p:cTn id="25" dur="500" fill="hold"/>
                                        <p:tgtEl>
                                          <p:spTgt spid="277510"/>
                                        </p:tgtEl>
                                        <p:attrNameLst>
                                          <p:attrName>ppt_x</p:attrName>
                                        </p:attrNameLst>
                                      </p:cBhvr>
                                      <p:tavLst>
                                        <p:tav tm="0">
                                          <p:val>
                                            <p:strVal val="0-#ppt_w/2"/>
                                          </p:val>
                                        </p:tav>
                                        <p:tav tm="100000">
                                          <p:val>
                                            <p:strVal val="#ppt_x"/>
                                          </p:val>
                                        </p:tav>
                                      </p:tavLst>
                                    </p:anim>
                                    <p:anim calcmode="lin" valueType="num">
                                      <p:cBhvr additive="base">
                                        <p:cTn id="26" dur="500" fill="hold"/>
                                        <p:tgtEl>
                                          <p:spTgt spid="2775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P spid="27750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Text Box 3"/>
          <p:cNvSpPr txBox="1"/>
          <p:nvPr/>
        </p:nvSpPr>
        <p:spPr>
          <a:xfrm>
            <a:off x="1057275" y="1765300"/>
            <a:ext cx="6858000" cy="577850"/>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According to Eq(4.66),if we set</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55298" name="Object 4"/>
          <p:cNvGraphicFramePr>
            <a:graphicFrameLocks noChangeAspect="1"/>
          </p:cNvGraphicFramePr>
          <p:nvPr/>
        </p:nvGraphicFramePr>
        <p:xfrm>
          <a:off x="3081338" y="2293938"/>
          <a:ext cx="6907212" cy="668337"/>
        </p:xfrm>
        <a:graphic>
          <a:graphicData uri="http://schemas.openxmlformats.org/presentationml/2006/ole">
            <mc:AlternateContent xmlns:mc="http://schemas.openxmlformats.org/markup-compatibility/2006">
              <mc:Choice xmlns:v="urn:schemas-microsoft-com:vml" Requires="v">
                <p:oleObj spid="_x0000_s3130" name="" r:id="rId1" imgW="2171700" imgH="228600" progId="Equation.DSMT4">
                  <p:embed/>
                </p:oleObj>
              </mc:Choice>
              <mc:Fallback>
                <p:oleObj name="" r:id="rId1" imgW="2171700" imgH="228600" progId="Equation.DSMT4">
                  <p:embed/>
                  <p:pic>
                    <p:nvPicPr>
                      <p:cNvPr id="0" name="图片 3129"/>
                      <p:cNvPicPr/>
                      <p:nvPr/>
                    </p:nvPicPr>
                    <p:blipFill>
                      <a:blip r:embed="rId2"/>
                      <a:stretch>
                        <a:fillRect/>
                      </a:stretch>
                    </p:blipFill>
                    <p:spPr>
                      <a:xfrm>
                        <a:off x="3081338" y="2293938"/>
                        <a:ext cx="6907212" cy="668337"/>
                      </a:xfrm>
                      <a:prstGeom prst="rect">
                        <a:avLst/>
                      </a:prstGeom>
                      <a:noFill/>
                      <a:ln w="38100">
                        <a:noFill/>
                        <a:miter/>
                      </a:ln>
                    </p:spPr>
                  </p:pic>
                </p:oleObj>
              </mc:Fallback>
            </mc:AlternateContent>
          </a:graphicData>
        </a:graphic>
      </p:graphicFrame>
      <p:sp>
        <p:nvSpPr>
          <p:cNvPr id="55299" name="Text Box 5"/>
          <p:cNvSpPr txBox="1"/>
          <p:nvPr/>
        </p:nvSpPr>
        <p:spPr>
          <a:xfrm>
            <a:off x="1057275" y="2962275"/>
            <a:ext cx="6096000"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The output of an LTI system is</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55300" name="Object 6"/>
          <p:cNvGraphicFramePr>
            <a:graphicFrameLocks noChangeAspect="1"/>
          </p:cNvGraphicFramePr>
          <p:nvPr/>
        </p:nvGraphicFramePr>
        <p:xfrm>
          <a:off x="3562350" y="3365500"/>
          <a:ext cx="3349625" cy="966788"/>
        </p:xfrm>
        <a:graphic>
          <a:graphicData uri="http://schemas.openxmlformats.org/presentationml/2006/ole">
            <mc:AlternateContent xmlns:mc="http://schemas.openxmlformats.org/markup-compatibility/2006">
              <mc:Choice xmlns:v="urn:schemas-microsoft-com:vml" Requires="v">
                <p:oleObj spid="_x0000_s3133" name="" r:id="rId3" imgW="1349375" imgH="432435" progId="Equation.3">
                  <p:embed/>
                </p:oleObj>
              </mc:Choice>
              <mc:Fallback>
                <p:oleObj name="" r:id="rId3" imgW="1349375" imgH="432435" progId="Equation.3">
                  <p:embed/>
                  <p:pic>
                    <p:nvPicPr>
                      <p:cNvPr id="0" name="图片 3132"/>
                      <p:cNvPicPr/>
                      <p:nvPr/>
                    </p:nvPicPr>
                    <p:blipFill>
                      <a:blip r:embed="rId4"/>
                      <a:stretch>
                        <a:fillRect/>
                      </a:stretch>
                    </p:blipFill>
                    <p:spPr>
                      <a:xfrm>
                        <a:off x="3562350" y="3365500"/>
                        <a:ext cx="3349625" cy="966788"/>
                      </a:xfrm>
                      <a:prstGeom prst="rect">
                        <a:avLst/>
                      </a:prstGeom>
                      <a:noFill/>
                      <a:ln w="38100">
                        <a:noFill/>
                        <a:miter/>
                      </a:ln>
                    </p:spPr>
                  </p:pic>
                </p:oleObj>
              </mc:Fallback>
            </mc:AlternateContent>
          </a:graphicData>
        </a:graphic>
      </p:graphicFrame>
      <p:graphicFrame>
        <p:nvGraphicFramePr>
          <p:cNvPr id="55301" name="Object 7"/>
          <p:cNvGraphicFramePr>
            <a:graphicFrameLocks noChangeAspect="1"/>
          </p:cNvGraphicFramePr>
          <p:nvPr/>
        </p:nvGraphicFramePr>
        <p:xfrm>
          <a:off x="4319588" y="4200525"/>
          <a:ext cx="3505200" cy="966788"/>
        </p:xfrm>
        <a:graphic>
          <a:graphicData uri="http://schemas.openxmlformats.org/presentationml/2006/ole">
            <mc:AlternateContent xmlns:mc="http://schemas.openxmlformats.org/markup-compatibility/2006">
              <mc:Choice xmlns:v="urn:schemas-microsoft-com:vml" Requires="v">
                <p:oleObj spid="_x0000_s3131" name="" r:id="rId5" imgW="1310640" imgH="432435" progId="Equation.3">
                  <p:embed/>
                </p:oleObj>
              </mc:Choice>
              <mc:Fallback>
                <p:oleObj name="" r:id="rId5" imgW="1310640" imgH="432435" progId="Equation.3">
                  <p:embed/>
                  <p:pic>
                    <p:nvPicPr>
                      <p:cNvPr id="0" name="图片 3130"/>
                      <p:cNvPicPr/>
                      <p:nvPr/>
                    </p:nvPicPr>
                    <p:blipFill>
                      <a:blip r:embed="rId6"/>
                      <a:stretch>
                        <a:fillRect/>
                      </a:stretch>
                    </p:blipFill>
                    <p:spPr>
                      <a:xfrm>
                        <a:off x="4319588" y="4200525"/>
                        <a:ext cx="3505200" cy="966788"/>
                      </a:xfrm>
                      <a:prstGeom prst="rect">
                        <a:avLst/>
                      </a:prstGeom>
                      <a:noFill/>
                      <a:ln w="38100">
                        <a:noFill/>
                        <a:miter/>
                      </a:ln>
                    </p:spPr>
                  </p:pic>
                </p:oleObj>
              </mc:Fallback>
            </mc:AlternateContent>
          </a:graphicData>
        </a:graphic>
      </p:graphicFrame>
      <p:graphicFrame>
        <p:nvGraphicFramePr>
          <p:cNvPr id="55302" name="Object 8"/>
          <p:cNvGraphicFramePr>
            <a:graphicFrameLocks noChangeAspect="1"/>
          </p:cNvGraphicFramePr>
          <p:nvPr/>
        </p:nvGraphicFramePr>
        <p:xfrm>
          <a:off x="4329113" y="5127625"/>
          <a:ext cx="4748212" cy="511175"/>
        </p:xfrm>
        <a:graphic>
          <a:graphicData uri="http://schemas.openxmlformats.org/presentationml/2006/ole">
            <mc:AlternateContent xmlns:mc="http://schemas.openxmlformats.org/markup-compatibility/2006">
              <mc:Choice xmlns:v="urn:schemas-microsoft-com:vml" Requires="v">
                <p:oleObj spid="_x0000_s3132" name="" r:id="rId7" imgW="1651000" imgH="228600" progId="Equation.DSMT4">
                  <p:embed/>
                </p:oleObj>
              </mc:Choice>
              <mc:Fallback>
                <p:oleObj name="" r:id="rId7" imgW="1651000" imgH="228600" progId="Equation.DSMT4">
                  <p:embed/>
                  <p:pic>
                    <p:nvPicPr>
                      <p:cNvPr id="0" name="图片 3131"/>
                      <p:cNvPicPr/>
                      <p:nvPr/>
                    </p:nvPicPr>
                    <p:blipFill>
                      <a:blip r:embed="rId8"/>
                      <a:stretch>
                        <a:fillRect/>
                      </a:stretch>
                    </p:blipFill>
                    <p:spPr>
                      <a:xfrm>
                        <a:off x="4329113" y="5127625"/>
                        <a:ext cx="4748212" cy="511175"/>
                      </a:xfrm>
                      <a:prstGeom prst="rect">
                        <a:avLst/>
                      </a:prstGeom>
                      <a:noFill/>
                      <a:ln w="38100">
                        <a:noFill/>
                        <a:miter/>
                      </a:ln>
                    </p:spPr>
                  </p:pic>
                </p:oleObj>
              </mc:Fallback>
            </mc:AlternateContent>
          </a:graphicData>
        </a:graphic>
      </p:graphicFrame>
      <p:sp>
        <p:nvSpPr>
          <p:cNvPr id="55303" name="Text Box 9"/>
          <p:cNvSpPr txBox="1"/>
          <p:nvPr/>
        </p:nvSpPr>
        <p:spPr>
          <a:xfrm>
            <a:off x="2871788" y="5638800"/>
            <a:ext cx="1447800"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Where </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55304" name="Object 10"/>
          <p:cNvGraphicFramePr>
            <a:graphicFrameLocks noChangeAspect="1"/>
          </p:cNvGraphicFramePr>
          <p:nvPr/>
        </p:nvGraphicFramePr>
        <p:xfrm>
          <a:off x="4329113" y="5432425"/>
          <a:ext cx="5819775" cy="990600"/>
        </p:xfrm>
        <a:graphic>
          <a:graphicData uri="http://schemas.openxmlformats.org/presentationml/2006/ole">
            <mc:AlternateContent xmlns:mc="http://schemas.openxmlformats.org/markup-compatibility/2006">
              <mc:Choice xmlns:v="urn:schemas-microsoft-com:vml" Requires="v">
                <p:oleObj spid="_x0000_s3135" name="" r:id="rId9" imgW="2019300" imgH="431800" progId="Equation.DSMT4">
                  <p:embed/>
                </p:oleObj>
              </mc:Choice>
              <mc:Fallback>
                <p:oleObj name="" r:id="rId9" imgW="2019300" imgH="431800" progId="Equation.DSMT4">
                  <p:embed/>
                  <p:pic>
                    <p:nvPicPr>
                      <p:cNvPr id="0" name="图片 3134"/>
                      <p:cNvPicPr/>
                      <p:nvPr/>
                    </p:nvPicPr>
                    <p:blipFill>
                      <a:blip r:embed="rId10"/>
                      <a:stretch>
                        <a:fillRect/>
                      </a:stretch>
                    </p:blipFill>
                    <p:spPr>
                      <a:xfrm>
                        <a:off x="4329113" y="5432425"/>
                        <a:ext cx="5819775" cy="990600"/>
                      </a:xfrm>
                      <a:prstGeom prst="rect">
                        <a:avLst/>
                      </a:prstGeom>
                      <a:noFill/>
                      <a:ln w="38100">
                        <a:noFill/>
                        <a:miter/>
                      </a:ln>
                    </p:spPr>
                  </p:pic>
                </p:oleObj>
              </mc:Fallback>
            </mc:AlternateContent>
          </a:graphicData>
        </a:graphic>
      </p:graphicFrame>
      <p:sp>
        <p:nvSpPr>
          <p:cNvPr id="55305" name="矩形 10"/>
          <p:cNvSpPr/>
          <p:nvPr/>
        </p:nvSpPr>
        <p:spPr>
          <a:xfrm>
            <a:off x="889000" y="1185863"/>
            <a:ext cx="1898650" cy="579437"/>
          </a:xfrm>
          <a:prstGeom prst="rect">
            <a:avLst/>
          </a:prstGeom>
          <a:noFill/>
          <a:ln w="9525">
            <a:noFill/>
          </a:ln>
        </p:spPr>
        <p:txBody>
          <a:bodyPr wrap="none" anchor="t">
            <a:spAutoFit/>
          </a:bodyPr>
          <a:p>
            <a:r>
              <a:rPr lang="en-US" altLang="zh-CN" sz="3200" b="1" dirty="0">
                <a:solidFill>
                  <a:srgbClr val="FF3300"/>
                </a:solidFill>
                <a:latin typeface="Times New Roman" panose="02020603050405020304" pitchFamily="18" charset="0"/>
                <a:ea typeface="宋体" panose="02010600030101010101" pitchFamily="2" charset="-122"/>
              </a:rPr>
              <a:t>Definition</a:t>
            </a:r>
            <a:endParaRPr lang="en-US" altLang="zh-CN" sz="3200" b="1" dirty="0">
              <a:solidFill>
                <a:srgbClr val="FF3300"/>
              </a:solidFill>
              <a:latin typeface="Times New Roman" panose="02020603050405020304" pitchFamily="18" charset="0"/>
              <a:ea typeface="宋体" panose="02010600030101010101" pitchFamily="2" charset="-122"/>
            </a:endParaRPr>
          </a:p>
        </p:txBody>
      </p:sp>
      <p:sp>
        <p:nvSpPr>
          <p:cNvPr id="55306" name="Rectangle 2"/>
          <p:cNvSpPr>
            <a:spLocks noGrp="1"/>
          </p:cNvSpPr>
          <p:nvPr>
            <p:ph type="title"/>
          </p:nvPr>
        </p:nvSpPr>
        <p:spPr>
          <a:xfrm>
            <a:off x="889000" y="442913"/>
            <a:ext cx="6572250" cy="609600"/>
          </a:xfrm>
        </p:spPr>
        <p:txBody>
          <a:bodyPr wrap="square" lIns="91440" tIns="45720" rIns="91440" bIns="45720" anchor="ctr"/>
          <a:p>
            <a:pPr eaLnBrk="1" hangingPunct="1"/>
            <a:r>
              <a:rPr lang="en-US" altLang="zh-CN" sz="3200" dirty="0">
                <a:latin typeface="Times New Roman" panose="02020603050405020304" pitchFamily="18" charset="0"/>
              </a:rPr>
              <a:t>4.8.1 Frequency Response</a:t>
            </a:r>
            <a:endParaRPr lang="en-US" altLang="zh-CN"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7"/>
                                        </p:tgtEl>
                                        <p:attrNameLst>
                                          <p:attrName>style.visibility</p:attrName>
                                        </p:attrNameLst>
                                      </p:cBhvr>
                                      <p:to>
                                        <p:strVal val="visible"/>
                                      </p:to>
                                    </p:set>
                                    <p:animEffect transition="in" filter="blinds(horizontal)">
                                      <p:cBhvr>
                                        <p:cTn id="7" dur="500"/>
                                        <p:tgtEl>
                                          <p:spTgt spid="552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8"/>
                                        </p:tgtEl>
                                        <p:attrNameLst>
                                          <p:attrName>style.visibility</p:attrName>
                                        </p:attrNameLst>
                                      </p:cBhvr>
                                      <p:to>
                                        <p:strVal val="visible"/>
                                      </p:to>
                                    </p:set>
                                    <p:animEffect transition="in" filter="blinds(horizontal)">
                                      <p:cBhvr>
                                        <p:cTn id="12" dur="500"/>
                                        <p:tgtEl>
                                          <p:spTgt spid="552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299"/>
                                        </p:tgtEl>
                                        <p:attrNameLst>
                                          <p:attrName>style.visibility</p:attrName>
                                        </p:attrNameLst>
                                      </p:cBhvr>
                                      <p:to>
                                        <p:strVal val="visible"/>
                                      </p:to>
                                    </p:set>
                                    <p:animEffect transition="in" filter="blinds(horizontal)">
                                      <p:cBhvr>
                                        <p:cTn id="17" dur="500"/>
                                        <p:tgtEl>
                                          <p:spTgt spid="5529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300"/>
                                        </p:tgtEl>
                                        <p:attrNameLst>
                                          <p:attrName>style.visibility</p:attrName>
                                        </p:attrNameLst>
                                      </p:cBhvr>
                                      <p:to>
                                        <p:strVal val="visible"/>
                                      </p:to>
                                    </p:set>
                                    <p:animEffect transition="in" filter="blinds(horizontal)">
                                      <p:cBhvr>
                                        <p:cTn id="22" dur="500"/>
                                        <p:tgtEl>
                                          <p:spTgt spid="5530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301"/>
                                        </p:tgtEl>
                                        <p:attrNameLst>
                                          <p:attrName>style.visibility</p:attrName>
                                        </p:attrNameLst>
                                      </p:cBhvr>
                                      <p:to>
                                        <p:strVal val="visible"/>
                                      </p:to>
                                    </p:set>
                                    <p:animEffect transition="in" filter="blinds(horizontal)">
                                      <p:cBhvr>
                                        <p:cTn id="27" dur="500"/>
                                        <p:tgtEl>
                                          <p:spTgt spid="5530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302"/>
                                        </p:tgtEl>
                                        <p:attrNameLst>
                                          <p:attrName>style.visibility</p:attrName>
                                        </p:attrNameLst>
                                      </p:cBhvr>
                                      <p:to>
                                        <p:strVal val="visible"/>
                                      </p:to>
                                    </p:set>
                                    <p:animEffect transition="in" filter="blinds(horizontal)">
                                      <p:cBhvr>
                                        <p:cTn id="32" dur="500"/>
                                        <p:tgtEl>
                                          <p:spTgt spid="5530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303"/>
                                        </p:tgtEl>
                                        <p:attrNameLst>
                                          <p:attrName>style.visibility</p:attrName>
                                        </p:attrNameLst>
                                      </p:cBhvr>
                                      <p:to>
                                        <p:strVal val="visible"/>
                                      </p:to>
                                    </p:set>
                                    <p:animEffect transition="in" filter="blinds(horizontal)">
                                      <p:cBhvr>
                                        <p:cTn id="37" dur="500"/>
                                        <p:tgtEl>
                                          <p:spTgt spid="55303"/>
                                        </p:tgtEl>
                                      </p:cBhvr>
                                    </p:animEffect>
                                  </p:childTnLst>
                                </p:cTn>
                              </p:par>
                              <p:par>
                                <p:cTn id="38" presetID="3" presetClass="entr" presetSubtype="10" fill="hold" nodeType="withEffect">
                                  <p:stCondLst>
                                    <p:cond delay="0"/>
                                  </p:stCondLst>
                                  <p:childTnLst>
                                    <p:set>
                                      <p:cBhvr>
                                        <p:cTn id="39" dur="1" fill="hold">
                                          <p:stCondLst>
                                            <p:cond delay="0"/>
                                          </p:stCondLst>
                                        </p:cTn>
                                        <p:tgtEl>
                                          <p:spTgt spid="55304"/>
                                        </p:tgtEl>
                                        <p:attrNameLst>
                                          <p:attrName>style.visibility</p:attrName>
                                        </p:attrNameLst>
                                      </p:cBhvr>
                                      <p:to>
                                        <p:strVal val="visible"/>
                                      </p:to>
                                    </p:set>
                                    <p:animEffect transition="in" filter="blinds(horizontal)">
                                      <p:cBhvr>
                                        <p:cTn id="40" dur="500"/>
                                        <p:tgtEl>
                                          <p:spTgt spid="5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7" grpId="0"/>
      <p:bldP spid="55299" grpId="0"/>
      <p:bldP spid="5530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a:xfrm>
            <a:off x="917575" y="247650"/>
            <a:ext cx="6870700" cy="1109663"/>
          </a:xfrm>
        </p:spPr>
        <p:txBody>
          <a:bodyPr wrap="square" lIns="91440" tIns="45720" rIns="91440" bIns="45720" anchor="ctr"/>
          <a:p>
            <a:pPr eaLnBrk="1" hangingPunct="1"/>
            <a:r>
              <a:rPr lang="en-US" altLang="zh-CN" sz="3200" dirty="0">
                <a:latin typeface="Times New Roman" panose="02020603050405020304" pitchFamily="18" charset="0"/>
              </a:rPr>
              <a:t>4.8.1 Frequency Response</a:t>
            </a:r>
            <a:endParaRPr lang="zh-CN" altLang="en-US" sz="3200" dirty="0">
              <a:solidFill>
                <a:srgbClr val="FF3300"/>
              </a:solidFill>
              <a:latin typeface="Times New Roman" panose="02020603050405020304" pitchFamily="18" charset="0"/>
            </a:endParaRPr>
          </a:p>
        </p:txBody>
      </p:sp>
      <p:sp>
        <p:nvSpPr>
          <p:cNvPr id="340995" name="Text Box 3"/>
          <p:cNvSpPr txBox="1"/>
          <p:nvPr/>
        </p:nvSpPr>
        <p:spPr>
          <a:xfrm>
            <a:off x="917575" y="1216025"/>
            <a:ext cx="9413875" cy="2041525"/>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Obviously , for a complex exponential input signal  </a:t>
            </a:r>
            <a:r>
              <a:rPr lang="en-US" altLang="zh-CN" sz="3200" b="1" dirty="0">
                <a:solidFill>
                  <a:srgbClr val="FF3300"/>
                </a:solidFill>
                <a:latin typeface="Times New Roman" panose="02020603050405020304" pitchFamily="18" charset="0"/>
                <a:ea typeface="宋体" panose="02010600030101010101" pitchFamily="2" charset="-122"/>
              </a:rPr>
              <a:t>e</a:t>
            </a:r>
            <a:r>
              <a:rPr lang="en-US" altLang="zh-CN" sz="3200" b="1" baseline="30000" dirty="0">
                <a:solidFill>
                  <a:srgbClr val="FF3300"/>
                </a:solidFill>
                <a:latin typeface="Times New Roman" panose="02020603050405020304" pitchFamily="18" charset="0"/>
                <a:ea typeface="宋体" panose="02010600030101010101" pitchFamily="2" charset="-122"/>
              </a:rPr>
              <a:t>jωn</a:t>
            </a:r>
            <a:r>
              <a:rPr lang="en-US" altLang="zh-CN" sz="3200" b="1" dirty="0">
                <a:solidFill>
                  <a:schemeClr val="tx1"/>
                </a:solidFill>
                <a:latin typeface="Times New Roman" panose="02020603050405020304" pitchFamily="18" charset="0"/>
                <a:ea typeface="宋体" panose="02010600030101010101" pitchFamily="2" charset="-122"/>
              </a:rPr>
              <a:t>, the output of an LTI discrete-time system is also the same signal multiplied by a complex constant H(e</a:t>
            </a:r>
            <a:r>
              <a:rPr lang="en-US" altLang="zh-CN" sz="3200" b="1" baseline="30000" dirty="0">
                <a:solidFill>
                  <a:schemeClr val="tx1"/>
                </a:solidFill>
                <a:latin typeface="Times New Roman" panose="02020603050405020304" pitchFamily="18" charset="0"/>
                <a:ea typeface="宋体" panose="02010600030101010101" pitchFamily="2" charset="-122"/>
              </a:rPr>
              <a:t>jω</a:t>
            </a:r>
            <a:r>
              <a:rPr lang="en-US" altLang="zh-CN" sz="3200" b="1" dirty="0">
                <a:solidFill>
                  <a:schemeClr val="tx1"/>
                </a:solidFill>
                <a:latin typeface="Times New Roman" panose="02020603050405020304" pitchFamily="18" charset="0"/>
                <a:ea typeface="宋体" panose="02010600030101010101" pitchFamily="2" charset="-122"/>
              </a:rPr>
              <a:t>). </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340996" name="Text Box 4"/>
          <p:cNvSpPr txBox="1"/>
          <p:nvPr/>
        </p:nvSpPr>
        <p:spPr>
          <a:xfrm>
            <a:off x="1074738" y="3157538"/>
            <a:ext cx="9477375"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Here ,e</a:t>
            </a:r>
            <a:r>
              <a:rPr lang="en-US" altLang="zh-CN" sz="3200" b="1" baseline="30000" dirty="0">
                <a:solidFill>
                  <a:schemeClr val="tx1"/>
                </a:solidFill>
                <a:latin typeface="Times New Roman" panose="02020603050405020304" pitchFamily="18" charset="0"/>
                <a:ea typeface="宋体" panose="02010600030101010101" pitchFamily="2" charset="-122"/>
              </a:rPr>
              <a:t>jωn</a:t>
            </a:r>
            <a:r>
              <a:rPr lang="en-US" altLang="zh-CN" sz="3200" b="1" dirty="0">
                <a:solidFill>
                  <a:schemeClr val="tx1"/>
                </a:solidFill>
                <a:latin typeface="Times New Roman" panose="02020603050405020304" pitchFamily="18" charset="0"/>
                <a:ea typeface="宋体" panose="02010600030101010101" pitchFamily="2" charset="-122"/>
              </a:rPr>
              <a:t> is called an </a:t>
            </a:r>
            <a:r>
              <a:rPr lang="en-US" altLang="zh-CN" sz="3200" b="1" dirty="0">
                <a:solidFill>
                  <a:srgbClr val="FF3300"/>
                </a:solidFill>
                <a:latin typeface="Times New Roman" panose="02020603050405020304" pitchFamily="18" charset="0"/>
                <a:ea typeface="宋体" panose="02010600030101010101" pitchFamily="2" charset="-122"/>
              </a:rPr>
              <a:t>eigen function</a:t>
            </a:r>
            <a:r>
              <a:rPr lang="en-US" altLang="zh-CN" sz="3200" b="1" dirty="0">
                <a:solidFill>
                  <a:schemeClr val="tx1"/>
                </a:solidFill>
                <a:latin typeface="Times New Roman" panose="02020603050405020304" pitchFamily="18" charset="0"/>
                <a:ea typeface="宋体" panose="02010600030101010101" pitchFamily="2" charset="-122"/>
              </a:rPr>
              <a:t> of the  LTI discrete-time system.</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340997" name="Text Box 5"/>
          <p:cNvSpPr txBox="1"/>
          <p:nvPr/>
        </p:nvSpPr>
        <p:spPr>
          <a:xfrm>
            <a:off x="1074738" y="4137025"/>
            <a:ext cx="9477375" cy="2043113"/>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H(e</a:t>
            </a:r>
            <a:r>
              <a:rPr lang="en-US" altLang="zh-CN" sz="3200" b="1" baseline="30000" dirty="0">
                <a:solidFill>
                  <a:schemeClr val="tx1"/>
                </a:solidFill>
                <a:latin typeface="Times New Roman" panose="02020603050405020304" pitchFamily="18" charset="0"/>
                <a:ea typeface="宋体" panose="02010600030101010101" pitchFamily="2" charset="-122"/>
              </a:rPr>
              <a:t>jω</a:t>
            </a:r>
            <a:r>
              <a:rPr lang="en-US" altLang="zh-CN" sz="3200" b="1" dirty="0">
                <a:solidFill>
                  <a:schemeClr val="tx1"/>
                </a:solidFill>
                <a:latin typeface="Times New Roman" panose="02020603050405020304" pitchFamily="18" charset="0"/>
                <a:ea typeface="宋体" panose="02010600030101010101" pitchFamily="2" charset="-122"/>
              </a:rPr>
              <a:t>) is called the </a:t>
            </a:r>
            <a:r>
              <a:rPr lang="en-US" altLang="zh-CN" sz="3200" b="1" dirty="0">
                <a:solidFill>
                  <a:srgbClr val="FF3300"/>
                </a:solidFill>
                <a:latin typeface="Times New Roman" panose="02020603050405020304" pitchFamily="18" charset="0"/>
                <a:ea typeface="宋体" panose="02010600030101010101" pitchFamily="2" charset="-122"/>
              </a:rPr>
              <a:t>frequency response</a:t>
            </a:r>
            <a:r>
              <a:rPr lang="en-US" altLang="zh-CN" sz="3200" b="1" dirty="0">
                <a:solidFill>
                  <a:schemeClr val="tx1"/>
                </a:solidFill>
                <a:latin typeface="Times New Roman" panose="02020603050405020304" pitchFamily="18" charset="0"/>
                <a:ea typeface="宋体" panose="02010600030101010101" pitchFamily="2" charset="-122"/>
              </a:rPr>
              <a:t> of the LTI discrete-time system , it provides a frequency-domain description of the system and is precisely the </a:t>
            </a:r>
            <a:r>
              <a:rPr lang="en-US" altLang="zh-CN" sz="3200" b="1" dirty="0">
                <a:solidFill>
                  <a:srgbClr val="FF3300"/>
                </a:solidFill>
                <a:latin typeface="Times New Roman" panose="02020603050405020304" pitchFamily="18" charset="0"/>
                <a:ea typeface="宋体" panose="02010600030101010101" pitchFamily="2" charset="-122"/>
              </a:rPr>
              <a:t>DTFT of the impulse response h[n]</a:t>
            </a:r>
            <a:r>
              <a:rPr lang="en-US" altLang="zh-CN" sz="3200" b="1" dirty="0">
                <a:solidFill>
                  <a:schemeClr val="tx1"/>
                </a:solidFill>
                <a:latin typeface="Times New Roman" panose="02020603050405020304" pitchFamily="18" charset="0"/>
                <a:ea typeface="宋体" panose="02010600030101010101" pitchFamily="2" charset="-122"/>
              </a:rPr>
              <a:t> of the system.</a:t>
            </a:r>
            <a:endParaRPr lang="zh-CN" altLang="en-US" sz="32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0995"/>
                                        </p:tgtEl>
                                        <p:attrNameLst>
                                          <p:attrName>style.visibility</p:attrName>
                                        </p:attrNameLst>
                                      </p:cBhvr>
                                      <p:to>
                                        <p:strVal val="visible"/>
                                      </p:to>
                                    </p:set>
                                    <p:animEffect transition="in" filter="blinds(horizontal)">
                                      <p:cBhvr>
                                        <p:cTn id="7" dur="500"/>
                                        <p:tgtEl>
                                          <p:spTgt spid="3409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0996"/>
                                        </p:tgtEl>
                                        <p:attrNameLst>
                                          <p:attrName>style.visibility</p:attrName>
                                        </p:attrNameLst>
                                      </p:cBhvr>
                                      <p:to>
                                        <p:strVal val="visible"/>
                                      </p:to>
                                    </p:set>
                                    <p:animEffect transition="in" filter="dissolve">
                                      <p:cBhvr>
                                        <p:cTn id="12" dur="500"/>
                                        <p:tgtEl>
                                          <p:spTgt spid="3409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0997"/>
                                        </p:tgtEl>
                                        <p:attrNameLst>
                                          <p:attrName>style.visibility</p:attrName>
                                        </p:attrNameLst>
                                      </p:cBhvr>
                                      <p:to>
                                        <p:strVal val="visible"/>
                                      </p:to>
                                    </p:set>
                                    <p:animEffect transition="in" filter="blinds(horizontal)">
                                      <p:cBhvr>
                                        <p:cTn id="17" dur="500"/>
                                        <p:tgtEl>
                                          <p:spTgt spid="340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p:bldP spid="340996" grpId="0"/>
      <p:bldP spid="34099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Text Box 3"/>
          <p:cNvSpPr txBox="1"/>
          <p:nvPr/>
        </p:nvSpPr>
        <p:spPr>
          <a:xfrm>
            <a:off x="1035050" y="1357313"/>
            <a:ext cx="8893175" cy="1554162"/>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Obviously, that H(e</a:t>
            </a:r>
            <a:r>
              <a:rPr lang="en-US" altLang="zh-CN" sz="3200" b="1" baseline="30000" dirty="0">
                <a:solidFill>
                  <a:schemeClr val="tx1"/>
                </a:solidFill>
                <a:latin typeface="Times New Roman" panose="02020603050405020304" pitchFamily="18" charset="0"/>
                <a:ea typeface="宋体" panose="02010600030101010101" pitchFamily="2" charset="-122"/>
              </a:rPr>
              <a:t>jω</a:t>
            </a:r>
            <a:r>
              <a:rPr lang="en-US" altLang="zh-CN" sz="3200" b="1" dirty="0">
                <a:solidFill>
                  <a:schemeClr val="tx1"/>
                </a:solidFill>
                <a:latin typeface="Times New Roman" panose="02020603050405020304" pitchFamily="18" charset="0"/>
                <a:ea typeface="宋体" panose="02010600030101010101" pitchFamily="2" charset="-122"/>
              </a:rPr>
              <a:t>) can completely characterizes the LTI discrete-time system in the frequency domain. </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57346" name="Text Box 4"/>
          <p:cNvSpPr txBox="1"/>
          <p:nvPr/>
        </p:nvSpPr>
        <p:spPr>
          <a:xfrm>
            <a:off x="1220788" y="2911475"/>
            <a:ext cx="9475787" cy="2043113"/>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Just like any other DTFT , H(e</a:t>
            </a:r>
            <a:r>
              <a:rPr lang="en-US" altLang="zh-CN" sz="3200" b="1" baseline="30000" dirty="0">
                <a:solidFill>
                  <a:schemeClr val="tx1"/>
                </a:solidFill>
                <a:latin typeface="Times New Roman" panose="02020603050405020304" pitchFamily="18" charset="0"/>
                <a:ea typeface="宋体" panose="02010600030101010101" pitchFamily="2" charset="-122"/>
              </a:rPr>
              <a:t>jω</a:t>
            </a:r>
            <a:r>
              <a:rPr lang="en-US" altLang="zh-CN" sz="3200" b="1" dirty="0">
                <a:solidFill>
                  <a:schemeClr val="tx1"/>
                </a:solidFill>
                <a:latin typeface="Times New Roman" panose="02020603050405020304" pitchFamily="18" charset="0"/>
                <a:ea typeface="宋体" panose="02010600030101010101" pitchFamily="2" charset="-122"/>
              </a:rPr>
              <a:t>) is usually also a complex function of ω with a period 2π and can be expressed in terms of its </a:t>
            </a:r>
            <a:r>
              <a:rPr lang="en-US" altLang="zh-CN" sz="3200" b="1" dirty="0">
                <a:solidFill>
                  <a:srgbClr val="FF3300"/>
                </a:solidFill>
                <a:latin typeface="Times New Roman" panose="02020603050405020304" pitchFamily="18" charset="0"/>
                <a:ea typeface="宋体" panose="02010600030101010101" pitchFamily="2" charset="-122"/>
              </a:rPr>
              <a:t>real and imaginary</a:t>
            </a:r>
            <a:r>
              <a:rPr lang="en-US" altLang="zh-CN" sz="3200" b="1" dirty="0">
                <a:solidFill>
                  <a:schemeClr val="tx1"/>
                </a:solidFill>
                <a:latin typeface="Times New Roman" panose="02020603050405020304" pitchFamily="18" charset="0"/>
                <a:ea typeface="宋体" panose="02010600030101010101" pitchFamily="2" charset="-122"/>
              </a:rPr>
              <a:t> parts or its </a:t>
            </a:r>
            <a:r>
              <a:rPr lang="en-US" altLang="zh-CN" sz="3200" b="1" dirty="0">
                <a:solidFill>
                  <a:srgbClr val="FF3300"/>
                </a:solidFill>
                <a:latin typeface="Times New Roman" panose="02020603050405020304" pitchFamily="18" charset="0"/>
                <a:ea typeface="宋体" panose="02010600030101010101" pitchFamily="2" charset="-122"/>
              </a:rPr>
              <a:t>magnitude and phase</a:t>
            </a:r>
            <a:r>
              <a:rPr lang="en-US" altLang="zh-CN" sz="3200" b="1" dirty="0">
                <a:solidFill>
                  <a:schemeClr val="tx1"/>
                </a:solidFill>
                <a:latin typeface="Times New Roman" panose="02020603050405020304" pitchFamily="18" charset="0"/>
                <a:ea typeface="宋体" panose="02010600030101010101" pitchFamily="2" charset="-122"/>
              </a:rPr>
              <a:t>. </a:t>
            </a:r>
            <a:endParaRPr lang="zh-CN" altLang="en-US" sz="3200" b="1" dirty="0">
              <a:solidFill>
                <a:schemeClr val="tx1"/>
              </a:solidFill>
              <a:latin typeface="Times New Roman" panose="02020603050405020304" pitchFamily="18" charset="0"/>
              <a:ea typeface="宋体" panose="02010600030101010101" pitchFamily="2" charset="-122"/>
            </a:endParaRPr>
          </a:p>
        </p:txBody>
      </p:sp>
      <p:graphicFrame>
        <p:nvGraphicFramePr>
          <p:cNvPr id="57347" name="Object 5"/>
          <p:cNvGraphicFramePr>
            <a:graphicFrameLocks noChangeAspect="1"/>
          </p:cNvGraphicFramePr>
          <p:nvPr/>
        </p:nvGraphicFramePr>
        <p:xfrm>
          <a:off x="2255838" y="4954588"/>
          <a:ext cx="7407275" cy="808037"/>
        </p:xfrm>
        <a:graphic>
          <a:graphicData uri="http://schemas.openxmlformats.org/presentationml/2006/ole">
            <mc:AlternateContent xmlns:mc="http://schemas.openxmlformats.org/markup-compatibility/2006">
              <mc:Choice xmlns:v="urn:schemas-microsoft-com:vml" Requires="v">
                <p:oleObj spid="_x0000_s3138" name="" r:id="rId1" imgW="2870200" imgH="279400" progId="Equation.3">
                  <p:embed/>
                </p:oleObj>
              </mc:Choice>
              <mc:Fallback>
                <p:oleObj name="" r:id="rId1" imgW="2870200" imgH="279400" progId="Equation.3">
                  <p:embed/>
                  <p:pic>
                    <p:nvPicPr>
                      <p:cNvPr id="0" name="图片 3137"/>
                      <p:cNvPicPr/>
                      <p:nvPr/>
                    </p:nvPicPr>
                    <p:blipFill>
                      <a:blip r:embed="rId2"/>
                      <a:stretch>
                        <a:fillRect/>
                      </a:stretch>
                    </p:blipFill>
                    <p:spPr>
                      <a:xfrm>
                        <a:off x="2255838" y="4954588"/>
                        <a:ext cx="7407275" cy="808037"/>
                      </a:xfrm>
                      <a:prstGeom prst="rect">
                        <a:avLst/>
                      </a:prstGeom>
                      <a:noFill/>
                      <a:ln w="38100">
                        <a:noFill/>
                        <a:miter/>
                      </a:ln>
                    </p:spPr>
                  </p:pic>
                </p:oleObj>
              </mc:Fallback>
            </mc:AlternateContent>
          </a:graphicData>
        </a:graphic>
      </p:graphicFrame>
      <p:sp>
        <p:nvSpPr>
          <p:cNvPr id="57348" name="Text Box 6"/>
          <p:cNvSpPr txBox="1"/>
          <p:nvPr/>
        </p:nvSpPr>
        <p:spPr>
          <a:xfrm>
            <a:off x="3267075" y="5756275"/>
            <a:ext cx="1447800"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Where </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57349" name="Object 7"/>
          <p:cNvGraphicFramePr>
            <a:graphicFrameLocks noChangeAspect="1"/>
          </p:cNvGraphicFramePr>
          <p:nvPr/>
        </p:nvGraphicFramePr>
        <p:xfrm>
          <a:off x="4714875" y="5756275"/>
          <a:ext cx="3071813" cy="554038"/>
        </p:xfrm>
        <a:graphic>
          <a:graphicData uri="http://schemas.openxmlformats.org/presentationml/2006/ole">
            <mc:AlternateContent xmlns:mc="http://schemas.openxmlformats.org/markup-compatibility/2006">
              <mc:Choice xmlns:v="urn:schemas-microsoft-com:vml" Requires="v">
                <p:oleObj spid="_x0000_s3137" name="" r:id="rId3" imgW="1272540" imgH="229235" progId="Equation.3">
                  <p:embed/>
                </p:oleObj>
              </mc:Choice>
              <mc:Fallback>
                <p:oleObj name="" r:id="rId3" imgW="1272540" imgH="229235" progId="Equation.3">
                  <p:embed/>
                  <p:pic>
                    <p:nvPicPr>
                      <p:cNvPr id="0" name="图片 3136"/>
                      <p:cNvPicPr/>
                      <p:nvPr/>
                    </p:nvPicPr>
                    <p:blipFill>
                      <a:blip r:embed="rId4"/>
                      <a:stretch>
                        <a:fillRect/>
                      </a:stretch>
                    </p:blipFill>
                    <p:spPr>
                      <a:xfrm>
                        <a:off x="4714875" y="5756275"/>
                        <a:ext cx="3071813" cy="554038"/>
                      </a:xfrm>
                      <a:prstGeom prst="rect">
                        <a:avLst/>
                      </a:prstGeom>
                      <a:noFill/>
                      <a:ln w="38100">
                        <a:noFill/>
                        <a:miter/>
                      </a:ln>
                    </p:spPr>
                  </p:pic>
                </p:oleObj>
              </mc:Fallback>
            </mc:AlternateContent>
          </a:graphicData>
        </a:graphic>
      </p:graphicFrame>
      <p:sp>
        <p:nvSpPr>
          <p:cNvPr id="57350" name="Rectangle 2"/>
          <p:cNvSpPr>
            <a:spLocks noGrp="1"/>
          </p:cNvSpPr>
          <p:nvPr/>
        </p:nvSpPr>
        <p:spPr>
          <a:xfrm>
            <a:off x="917575" y="247650"/>
            <a:ext cx="6870700" cy="1109663"/>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宋体" panose="02010600030101010101" pitchFamily="2" charset="-122"/>
              </a:rPr>
              <a:t>4.8.1</a:t>
            </a:r>
            <a:r>
              <a:rPr lang="en-US" altLang="zh-CN" sz="3200" b="1" dirty="0">
                <a:solidFill>
                  <a:srgbClr val="0070C0"/>
                </a:solidFill>
                <a:latin typeface="Times New Roman" panose="02020603050405020304" pitchFamily="18" charset="0"/>
                <a:ea typeface="微软雅黑" panose="020B0503020204020204" pitchFamily="34" charset="-122"/>
              </a:rPr>
              <a:t> Frequency Response</a:t>
            </a:r>
            <a:endParaRPr lang="zh-CN" altLang="en-US" sz="3200" b="1" dirty="0">
              <a:solidFill>
                <a:srgbClr val="FF3300"/>
              </a:solidFill>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5"/>
                                        </p:tgtEl>
                                        <p:attrNameLst>
                                          <p:attrName>style.visibility</p:attrName>
                                        </p:attrNameLst>
                                      </p:cBhvr>
                                      <p:to>
                                        <p:strVal val="visible"/>
                                      </p:to>
                                    </p:set>
                                    <p:animEffect transition="in" filter="blinds(horizontal)">
                                      <p:cBhvr>
                                        <p:cTn id="7" dur="500"/>
                                        <p:tgtEl>
                                          <p:spTgt spid="573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46"/>
                                        </p:tgtEl>
                                        <p:attrNameLst>
                                          <p:attrName>style.visibility</p:attrName>
                                        </p:attrNameLst>
                                      </p:cBhvr>
                                      <p:to>
                                        <p:strVal val="visible"/>
                                      </p:to>
                                    </p:set>
                                    <p:animEffect transition="in" filter="blinds(horizontal)">
                                      <p:cBhvr>
                                        <p:cTn id="12" dur="500"/>
                                        <p:tgtEl>
                                          <p:spTgt spid="5734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7347"/>
                                        </p:tgtEl>
                                        <p:attrNameLst>
                                          <p:attrName>style.visibility</p:attrName>
                                        </p:attrNameLst>
                                      </p:cBhvr>
                                      <p:to>
                                        <p:strVal val="visible"/>
                                      </p:to>
                                    </p:set>
                                    <p:anim calcmode="lin" valueType="num">
                                      <p:cBhvr additive="base">
                                        <p:cTn id="17" dur="500" fill="hold"/>
                                        <p:tgtEl>
                                          <p:spTgt spid="57347"/>
                                        </p:tgtEl>
                                        <p:attrNameLst>
                                          <p:attrName>ppt_x</p:attrName>
                                        </p:attrNameLst>
                                      </p:cBhvr>
                                      <p:tavLst>
                                        <p:tav tm="0">
                                          <p:val>
                                            <p:strVal val="#ppt_x"/>
                                          </p:val>
                                        </p:tav>
                                        <p:tav tm="100000">
                                          <p:val>
                                            <p:strVal val="#ppt_x"/>
                                          </p:val>
                                        </p:tav>
                                      </p:tavLst>
                                    </p:anim>
                                    <p:anim calcmode="lin" valueType="num">
                                      <p:cBhvr additive="base">
                                        <p:cTn id="18" dur="500" fill="hold"/>
                                        <p:tgtEl>
                                          <p:spTgt spid="5734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7348"/>
                                        </p:tgtEl>
                                        <p:attrNameLst>
                                          <p:attrName>style.visibility</p:attrName>
                                        </p:attrNameLst>
                                      </p:cBhvr>
                                      <p:to>
                                        <p:strVal val="visible"/>
                                      </p:to>
                                    </p:set>
                                    <p:anim calcmode="lin" valueType="num">
                                      <p:cBhvr additive="base">
                                        <p:cTn id="21" dur="500" fill="hold"/>
                                        <p:tgtEl>
                                          <p:spTgt spid="57348"/>
                                        </p:tgtEl>
                                        <p:attrNameLst>
                                          <p:attrName>ppt_x</p:attrName>
                                        </p:attrNameLst>
                                      </p:cBhvr>
                                      <p:tavLst>
                                        <p:tav tm="0">
                                          <p:val>
                                            <p:strVal val="#ppt_x"/>
                                          </p:val>
                                        </p:tav>
                                        <p:tav tm="100000">
                                          <p:val>
                                            <p:strVal val="#ppt_x"/>
                                          </p:val>
                                        </p:tav>
                                      </p:tavLst>
                                    </p:anim>
                                    <p:anim calcmode="lin" valueType="num">
                                      <p:cBhvr additive="base">
                                        <p:cTn id="22" dur="500" fill="hold"/>
                                        <p:tgtEl>
                                          <p:spTgt spid="5734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7349"/>
                                        </p:tgtEl>
                                        <p:attrNameLst>
                                          <p:attrName>style.visibility</p:attrName>
                                        </p:attrNameLst>
                                      </p:cBhvr>
                                      <p:to>
                                        <p:strVal val="visible"/>
                                      </p:to>
                                    </p:set>
                                    <p:anim calcmode="lin" valueType="num">
                                      <p:cBhvr additive="base">
                                        <p:cTn id="25" dur="500" fill="hold"/>
                                        <p:tgtEl>
                                          <p:spTgt spid="57349"/>
                                        </p:tgtEl>
                                        <p:attrNameLst>
                                          <p:attrName>ppt_x</p:attrName>
                                        </p:attrNameLst>
                                      </p:cBhvr>
                                      <p:tavLst>
                                        <p:tav tm="0">
                                          <p:val>
                                            <p:strVal val="#ppt_x"/>
                                          </p:val>
                                        </p:tav>
                                        <p:tav tm="100000">
                                          <p:val>
                                            <p:strVal val="#ppt_x"/>
                                          </p:val>
                                        </p:tav>
                                      </p:tavLst>
                                    </p:anim>
                                    <p:anim calcmode="lin" valueType="num">
                                      <p:cBhvr additive="base">
                                        <p:cTn id="26"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 grpId="0"/>
      <p:bldP spid="57346" grpId="0"/>
      <p:bldP spid="5734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3" name="Text Box 3"/>
          <p:cNvSpPr txBox="1"/>
          <p:nvPr/>
        </p:nvSpPr>
        <p:spPr>
          <a:xfrm>
            <a:off x="1004888" y="1231900"/>
            <a:ext cx="9196387" cy="1554163"/>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The quantity </a:t>
            </a:r>
            <a:r>
              <a:rPr lang="en-US" altLang="zh-CN" sz="3200" b="1" dirty="0">
                <a:solidFill>
                  <a:srgbClr val="FF3300"/>
                </a:solidFill>
                <a:latin typeface="Times New Roman" panose="02020603050405020304" pitchFamily="18" charset="0"/>
                <a:ea typeface="宋体" panose="02010600030101010101" pitchFamily="2" charset="-122"/>
              </a:rPr>
              <a:t>|H(e</a:t>
            </a:r>
            <a:r>
              <a:rPr lang="en-US" altLang="zh-CN" sz="3200" b="1" baseline="30000" dirty="0">
                <a:solidFill>
                  <a:srgbClr val="FF3300"/>
                </a:solidFill>
                <a:latin typeface="Times New Roman" panose="02020603050405020304" pitchFamily="18" charset="0"/>
                <a:ea typeface="宋体" panose="02010600030101010101" pitchFamily="2" charset="-122"/>
              </a:rPr>
              <a:t>jω</a:t>
            </a:r>
            <a:r>
              <a:rPr lang="en-US" altLang="zh-CN" sz="3200" b="1" dirty="0">
                <a:solidFill>
                  <a:srgbClr val="FF3300"/>
                </a:solidFill>
                <a:latin typeface="Times New Roman" panose="02020603050405020304" pitchFamily="18" charset="0"/>
                <a:ea typeface="宋体" panose="02010600030101010101" pitchFamily="2" charset="-122"/>
              </a:rPr>
              <a:t>)| is called the magnitude response</a:t>
            </a:r>
            <a:r>
              <a:rPr lang="en-US" altLang="zh-CN" sz="3200" b="1" dirty="0">
                <a:solidFill>
                  <a:schemeClr val="tx1"/>
                </a:solidFill>
                <a:latin typeface="Times New Roman" panose="02020603050405020304" pitchFamily="18" charset="0"/>
                <a:ea typeface="宋体" panose="02010600030101010101" pitchFamily="2" charset="-122"/>
              </a:rPr>
              <a:t> and the quantity </a:t>
            </a:r>
            <a:r>
              <a:rPr lang="en-US" altLang="zh-CN" sz="3200" b="1" dirty="0">
                <a:solidFill>
                  <a:srgbClr val="FF3300"/>
                </a:solidFill>
                <a:latin typeface="Times New Roman" panose="02020603050405020304" pitchFamily="18" charset="0"/>
                <a:ea typeface="宋体" panose="02010600030101010101" pitchFamily="2" charset="-122"/>
              </a:rPr>
              <a:t>θ(ω) is called the phase response</a:t>
            </a:r>
            <a:r>
              <a:rPr lang="en-US" altLang="zh-CN" sz="3200" b="1" dirty="0">
                <a:solidFill>
                  <a:schemeClr val="tx1"/>
                </a:solidFill>
                <a:latin typeface="Times New Roman" panose="02020603050405020304" pitchFamily="18" charset="0"/>
                <a:ea typeface="宋体" panose="02010600030101010101" pitchFamily="2" charset="-122"/>
              </a:rPr>
              <a:t> of the LTI discrete-time system. </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343044" name="Text Box 4"/>
          <p:cNvSpPr txBox="1"/>
          <p:nvPr/>
        </p:nvSpPr>
        <p:spPr>
          <a:xfrm>
            <a:off x="1004888" y="2938463"/>
            <a:ext cx="4191000" cy="579437"/>
          </a:xfrm>
          <a:prstGeom prst="rect">
            <a:avLst/>
          </a:prstGeom>
          <a:noFill/>
          <a:ln w="12700">
            <a:noFill/>
          </a:ln>
        </p:spPr>
        <p:txBody>
          <a:bodyPr anchor="t">
            <a:spAutoFit/>
          </a:bodyPr>
          <a:p>
            <a:pPr>
              <a:spcBef>
                <a:spcPct val="50000"/>
              </a:spcBef>
            </a:pPr>
            <a:r>
              <a:rPr lang="en-US" altLang="zh-CN" sz="3200" b="1" dirty="0">
                <a:solidFill>
                  <a:srgbClr val="FF3300"/>
                </a:solidFill>
                <a:latin typeface="Times New Roman" panose="02020603050405020304" pitchFamily="18" charset="0"/>
                <a:ea typeface="宋体" panose="02010600030101010101" pitchFamily="2" charset="-122"/>
              </a:rPr>
              <a:t>The gain function:</a:t>
            </a:r>
            <a:endParaRPr lang="en-US" altLang="zh-CN" sz="3200" b="1" dirty="0">
              <a:solidFill>
                <a:srgbClr val="FF3300"/>
              </a:solidFill>
              <a:latin typeface="Times New Roman" panose="02020603050405020304" pitchFamily="18" charset="0"/>
              <a:ea typeface="宋体" panose="02010600030101010101" pitchFamily="2" charset="-122"/>
            </a:endParaRPr>
          </a:p>
        </p:txBody>
      </p:sp>
      <p:graphicFrame>
        <p:nvGraphicFramePr>
          <p:cNvPr id="343045" name="Object 5"/>
          <p:cNvGraphicFramePr>
            <a:graphicFrameLocks noChangeAspect="1"/>
          </p:cNvGraphicFramePr>
          <p:nvPr/>
        </p:nvGraphicFramePr>
        <p:xfrm>
          <a:off x="3025775" y="3516313"/>
          <a:ext cx="6610350" cy="817562"/>
        </p:xfrm>
        <a:graphic>
          <a:graphicData uri="http://schemas.openxmlformats.org/presentationml/2006/ole">
            <mc:AlternateContent xmlns:mc="http://schemas.openxmlformats.org/markup-compatibility/2006">
              <mc:Choice xmlns:v="urn:schemas-microsoft-com:vml" Requires="v">
                <p:oleObj spid="_x0000_s3136" name="" r:id="rId1" imgW="2082800" imgH="279400" progId="Equation.3">
                  <p:embed/>
                </p:oleObj>
              </mc:Choice>
              <mc:Fallback>
                <p:oleObj name="" r:id="rId1" imgW="2082800" imgH="279400" progId="Equation.3">
                  <p:embed/>
                  <p:pic>
                    <p:nvPicPr>
                      <p:cNvPr id="0" name="图片 3135"/>
                      <p:cNvPicPr/>
                      <p:nvPr/>
                    </p:nvPicPr>
                    <p:blipFill>
                      <a:blip r:embed="rId2"/>
                      <a:stretch>
                        <a:fillRect/>
                      </a:stretch>
                    </p:blipFill>
                    <p:spPr>
                      <a:xfrm>
                        <a:off x="3025775" y="3516313"/>
                        <a:ext cx="6610350" cy="817562"/>
                      </a:xfrm>
                      <a:prstGeom prst="rect">
                        <a:avLst/>
                      </a:prstGeom>
                      <a:noFill/>
                      <a:ln w="38100">
                        <a:noFill/>
                        <a:miter/>
                      </a:ln>
                    </p:spPr>
                  </p:pic>
                </p:oleObj>
              </mc:Fallback>
            </mc:AlternateContent>
          </a:graphicData>
        </a:graphic>
      </p:graphicFrame>
      <p:sp>
        <p:nvSpPr>
          <p:cNvPr id="343046" name="Text Box 6"/>
          <p:cNvSpPr txBox="1"/>
          <p:nvPr/>
        </p:nvSpPr>
        <p:spPr>
          <a:xfrm>
            <a:off x="1185863" y="4446588"/>
            <a:ext cx="5329237" cy="579437"/>
          </a:xfrm>
          <a:prstGeom prst="rect">
            <a:avLst/>
          </a:prstGeom>
          <a:noFill/>
          <a:ln w="12700">
            <a:noFill/>
          </a:ln>
        </p:spPr>
        <p:txBody>
          <a:bodyPr anchor="t">
            <a:spAutoFit/>
          </a:bodyPr>
          <a:p>
            <a:pPr>
              <a:spcBef>
                <a:spcPct val="50000"/>
              </a:spcBef>
            </a:pPr>
            <a:r>
              <a:rPr lang="en-US" altLang="zh-CN" sz="3200" b="1" dirty="0">
                <a:solidFill>
                  <a:srgbClr val="FF3300"/>
                </a:solidFill>
                <a:latin typeface="Times New Roman" panose="02020603050405020304" pitchFamily="18" charset="0"/>
                <a:ea typeface="宋体" panose="02010600030101010101" pitchFamily="2" charset="-122"/>
              </a:rPr>
              <a:t>Attenuation or loss function.</a:t>
            </a:r>
            <a:r>
              <a:rPr lang="en-US" altLang="zh-CN" sz="3200" b="1" dirty="0">
                <a:solidFill>
                  <a:schemeClr val="tx1"/>
                </a:solidFill>
                <a:latin typeface="Times New Roman" panose="02020603050405020304" pitchFamily="18" charset="0"/>
                <a:ea typeface="宋体" panose="02010600030101010101" pitchFamily="2" charset="-122"/>
              </a:rPr>
              <a:t> </a:t>
            </a:r>
            <a:endParaRPr lang="zh-CN" altLang="en-US" sz="3200" b="1" dirty="0">
              <a:solidFill>
                <a:schemeClr val="tx1"/>
              </a:solidFill>
              <a:latin typeface="Times New Roman" panose="02020603050405020304" pitchFamily="18" charset="0"/>
              <a:ea typeface="宋体" panose="02010600030101010101" pitchFamily="2" charset="-122"/>
            </a:endParaRPr>
          </a:p>
        </p:txBody>
      </p:sp>
      <p:graphicFrame>
        <p:nvGraphicFramePr>
          <p:cNvPr id="343047" name="Object 7"/>
          <p:cNvGraphicFramePr>
            <a:graphicFrameLocks noChangeAspect="1"/>
          </p:cNvGraphicFramePr>
          <p:nvPr/>
        </p:nvGraphicFramePr>
        <p:xfrm>
          <a:off x="3067050" y="5026025"/>
          <a:ext cx="6529388" cy="1376363"/>
        </p:xfrm>
        <a:graphic>
          <a:graphicData uri="http://schemas.openxmlformats.org/presentationml/2006/ole">
            <mc:AlternateContent xmlns:mc="http://schemas.openxmlformats.org/markup-compatibility/2006">
              <mc:Choice xmlns:v="urn:schemas-microsoft-com:vml" Requires="v">
                <p:oleObj spid="_x0000_s3139" name="" r:id="rId3" imgW="2057400" imgH="469900" progId="Equation.3">
                  <p:embed/>
                </p:oleObj>
              </mc:Choice>
              <mc:Fallback>
                <p:oleObj name="" r:id="rId3" imgW="2057400" imgH="469900" progId="Equation.3">
                  <p:embed/>
                  <p:pic>
                    <p:nvPicPr>
                      <p:cNvPr id="0" name="图片 3138"/>
                      <p:cNvPicPr/>
                      <p:nvPr/>
                    </p:nvPicPr>
                    <p:blipFill>
                      <a:blip r:embed="rId4"/>
                      <a:stretch>
                        <a:fillRect/>
                      </a:stretch>
                    </p:blipFill>
                    <p:spPr>
                      <a:xfrm>
                        <a:off x="3067050" y="5026025"/>
                        <a:ext cx="6529388" cy="1376363"/>
                      </a:xfrm>
                      <a:prstGeom prst="rect">
                        <a:avLst/>
                      </a:prstGeom>
                      <a:noFill/>
                      <a:ln w="38100">
                        <a:noFill/>
                        <a:miter/>
                      </a:ln>
                    </p:spPr>
                  </p:pic>
                </p:oleObj>
              </mc:Fallback>
            </mc:AlternateContent>
          </a:graphicData>
        </a:graphic>
      </p:graphicFrame>
      <p:sp>
        <p:nvSpPr>
          <p:cNvPr id="58374" name="Rectangle 2"/>
          <p:cNvSpPr>
            <a:spLocks noGrp="1"/>
          </p:cNvSpPr>
          <p:nvPr/>
        </p:nvSpPr>
        <p:spPr>
          <a:xfrm>
            <a:off x="917575" y="247650"/>
            <a:ext cx="6870700" cy="1109663"/>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宋体" panose="02010600030101010101" pitchFamily="2" charset="-122"/>
              </a:rPr>
              <a:t>4.8.1</a:t>
            </a:r>
            <a:r>
              <a:rPr lang="en-US" altLang="zh-CN" sz="3200" b="1" dirty="0">
                <a:solidFill>
                  <a:srgbClr val="0070C0"/>
                </a:solidFill>
                <a:latin typeface="Times New Roman" panose="02020603050405020304" pitchFamily="18" charset="0"/>
                <a:ea typeface="微软雅黑" panose="020B0503020204020204" pitchFamily="34" charset="-122"/>
              </a:rPr>
              <a:t> Frequency Response</a:t>
            </a:r>
            <a:endParaRPr lang="zh-CN" altLang="en-US" sz="3200" b="1" dirty="0">
              <a:solidFill>
                <a:srgbClr val="FF3300"/>
              </a:solidFill>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3043"/>
                                        </p:tgtEl>
                                        <p:attrNameLst>
                                          <p:attrName>style.visibility</p:attrName>
                                        </p:attrNameLst>
                                      </p:cBhvr>
                                      <p:to>
                                        <p:strVal val="visible"/>
                                      </p:to>
                                    </p:set>
                                    <p:animEffect transition="in" filter="blinds(horizontal)">
                                      <p:cBhvr>
                                        <p:cTn id="7" dur="500"/>
                                        <p:tgtEl>
                                          <p:spTgt spid="34304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43044"/>
                                        </p:tgtEl>
                                        <p:attrNameLst>
                                          <p:attrName>style.visibility</p:attrName>
                                        </p:attrNameLst>
                                      </p:cBhvr>
                                      <p:to>
                                        <p:strVal val="visible"/>
                                      </p:to>
                                    </p:set>
                                    <p:anim calcmode="lin" valueType="num">
                                      <p:cBhvr additive="base">
                                        <p:cTn id="12" dur="500" fill="hold"/>
                                        <p:tgtEl>
                                          <p:spTgt spid="343044"/>
                                        </p:tgtEl>
                                        <p:attrNameLst>
                                          <p:attrName>ppt_x</p:attrName>
                                        </p:attrNameLst>
                                      </p:cBhvr>
                                      <p:tavLst>
                                        <p:tav tm="0">
                                          <p:val>
                                            <p:strVal val="0-#ppt_w/2"/>
                                          </p:val>
                                        </p:tav>
                                        <p:tav tm="100000">
                                          <p:val>
                                            <p:strVal val="#ppt_x"/>
                                          </p:val>
                                        </p:tav>
                                      </p:tavLst>
                                    </p:anim>
                                    <p:anim calcmode="lin" valueType="num">
                                      <p:cBhvr additive="base">
                                        <p:cTn id="13" dur="500" fill="hold"/>
                                        <p:tgtEl>
                                          <p:spTgt spid="34304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43045"/>
                                        </p:tgtEl>
                                        <p:attrNameLst>
                                          <p:attrName>style.visibility</p:attrName>
                                        </p:attrNameLst>
                                      </p:cBhvr>
                                      <p:to>
                                        <p:strVal val="visible"/>
                                      </p:to>
                                    </p:set>
                                    <p:animEffect transition="in" filter="blinds(horizontal)">
                                      <p:cBhvr>
                                        <p:cTn id="18" dur="500"/>
                                        <p:tgtEl>
                                          <p:spTgt spid="34304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43046"/>
                                        </p:tgtEl>
                                        <p:attrNameLst>
                                          <p:attrName>style.visibility</p:attrName>
                                        </p:attrNameLst>
                                      </p:cBhvr>
                                      <p:to>
                                        <p:strVal val="visible"/>
                                      </p:to>
                                    </p:set>
                                    <p:anim calcmode="lin" valueType="num">
                                      <p:cBhvr additive="base">
                                        <p:cTn id="23" dur="500" fill="hold"/>
                                        <p:tgtEl>
                                          <p:spTgt spid="343046"/>
                                        </p:tgtEl>
                                        <p:attrNameLst>
                                          <p:attrName>ppt_x</p:attrName>
                                        </p:attrNameLst>
                                      </p:cBhvr>
                                      <p:tavLst>
                                        <p:tav tm="0">
                                          <p:val>
                                            <p:strVal val="0-#ppt_w/2"/>
                                          </p:val>
                                        </p:tav>
                                        <p:tav tm="100000">
                                          <p:val>
                                            <p:strVal val="#ppt_x"/>
                                          </p:val>
                                        </p:tav>
                                      </p:tavLst>
                                    </p:anim>
                                    <p:anim calcmode="lin" valueType="num">
                                      <p:cBhvr additive="base">
                                        <p:cTn id="24" dur="500" fill="hold"/>
                                        <p:tgtEl>
                                          <p:spTgt spid="34304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43047"/>
                                        </p:tgtEl>
                                        <p:attrNameLst>
                                          <p:attrName>style.visibility</p:attrName>
                                        </p:attrNameLst>
                                      </p:cBhvr>
                                      <p:to>
                                        <p:strVal val="visible"/>
                                      </p:to>
                                    </p:set>
                                    <p:animEffect transition="in" filter="blinds(horizontal)">
                                      <p:cBhvr>
                                        <p:cTn id="29" dur="500"/>
                                        <p:tgtEl>
                                          <p:spTgt spid="343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p:bldP spid="343044" grpId="0"/>
      <p:bldP spid="34304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4067" name="Text Box 3"/>
          <p:cNvSpPr txBox="1"/>
          <p:nvPr/>
        </p:nvSpPr>
        <p:spPr>
          <a:xfrm>
            <a:off x="917575" y="1241425"/>
            <a:ext cx="9090025"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In engineering, </a:t>
            </a:r>
            <a:r>
              <a:rPr lang="en-US" altLang="zh-CN" sz="3200" b="1" dirty="0">
                <a:solidFill>
                  <a:srgbClr val="FF3300"/>
                </a:solidFill>
                <a:latin typeface="Times New Roman" panose="02020603050405020304" pitchFamily="18" charset="0"/>
                <a:ea typeface="宋体" panose="02010600030101010101" pitchFamily="2" charset="-122"/>
              </a:rPr>
              <a:t>The gain function commonly use another definition as below:</a:t>
            </a:r>
            <a:endParaRPr lang="en-US" altLang="zh-CN" sz="3200" b="1" dirty="0">
              <a:solidFill>
                <a:srgbClr val="FF3300"/>
              </a:solidFill>
              <a:latin typeface="Times New Roman" panose="02020603050405020304" pitchFamily="18" charset="0"/>
              <a:ea typeface="宋体" panose="02010600030101010101" pitchFamily="2" charset="-122"/>
            </a:endParaRPr>
          </a:p>
        </p:txBody>
      </p:sp>
      <p:graphicFrame>
        <p:nvGraphicFramePr>
          <p:cNvPr id="344068" name="Object 4"/>
          <p:cNvGraphicFramePr>
            <a:graphicFrameLocks noChangeAspect="1"/>
          </p:cNvGraphicFramePr>
          <p:nvPr/>
        </p:nvGraphicFramePr>
        <p:xfrm>
          <a:off x="2309813" y="2320925"/>
          <a:ext cx="6094412" cy="1347788"/>
        </p:xfrm>
        <a:graphic>
          <a:graphicData uri="http://schemas.openxmlformats.org/presentationml/2006/ole">
            <mc:AlternateContent xmlns:mc="http://schemas.openxmlformats.org/markup-compatibility/2006">
              <mc:Choice xmlns:v="urn:schemas-microsoft-com:vml" Requires="v">
                <p:oleObj spid="_x0000_s3140" name="" r:id="rId1" imgW="2273300" imgH="546100" progId="Equation.3">
                  <p:embed/>
                </p:oleObj>
              </mc:Choice>
              <mc:Fallback>
                <p:oleObj name="" r:id="rId1" imgW="2273300" imgH="546100" progId="Equation.3">
                  <p:embed/>
                  <p:pic>
                    <p:nvPicPr>
                      <p:cNvPr id="0" name="图片 3139"/>
                      <p:cNvPicPr/>
                      <p:nvPr/>
                    </p:nvPicPr>
                    <p:blipFill>
                      <a:blip r:embed="rId2"/>
                      <a:stretch>
                        <a:fillRect/>
                      </a:stretch>
                    </p:blipFill>
                    <p:spPr>
                      <a:xfrm>
                        <a:off x="2309813" y="2320925"/>
                        <a:ext cx="6094412" cy="1347788"/>
                      </a:xfrm>
                      <a:prstGeom prst="rect">
                        <a:avLst/>
                      </a:prstGeom>
                      <a:noFill/>
                      <a:ln w="38100">
                        <a:noFill/>
                        <a:miter/>
                      </a:ln>
                    </p:spPr>
                  </p:pic>
                </p:oleObj>
              </mc:Fallback>
            </mc:AlternateContent>
          </a:graphicData>
        </a:graphic>
      </p:graphicFrame>
      <p:sp>
        <p:nvSpPr>
          <p:cNvPr id="344069" name="Text Box 5"/>
          <p:cNvSpPr txBox="1"/>
          <p:nvPr/>
        </p:nvSpPr>
        <p:spPr>
          <a:xfrm>
            <a:off x="1165225" y="3543300"/>
            <a:ext cx="8442325" cy="155575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For a discrete-time system characterized by a </a:t>
            </a:r>
            <a:r>
              <a:rPr lang="en-US" altLang="zh-CN" sz="3200" b="1" dirty="0">
                <a:solidFill>
                  <a:srgbClr val="FF3300"/>
                </a:solidFill>
                <a:latin typeface="Times New Roman" panose="02020603050405020304" pitchFamily="18" charset="0"/>
                <a:ea typeface="宋体" panose="02010600030101010101" pitchFamily="2" charset="-122"/>
              </a:rPr>
              <a:t>real </a:t>
            </a:r>
            <a:r>
              <a:rPr lang="en-US" altLang="zh-CN" sz="3200" b="1" dirty="0">
                <a:solidFill>
                  <a:schemeClr val="tx1"/>
                </a:solidFill>
                <a:latin typeface="Times New Roman" panose="02020603050405020304" pitchFamily="18" charset="0"/>
                <a:ea typeface="宋体" panose="02010600030101010101" pitchFamily="2" charset="-122"/>
              </a:rPr>
              <a:t>impulse response h[n] (</a:t>
            </a:r>
            <a:r>
              <a:rPr lang="en-US" altLang="zh-CN" sz="3200" b="1" dirty="0">
                <a:solidFill>
                  <a:srgbClr val="FF3300"/>
                </a:solidFill>
                <a:latin typeface="Times New Roman" panose="02020603050405020304" pitchFamily="18" charset="0"/>
                <a:ea typeface="宋体" panose="02010600030101010101" pitchFamily="2" charset="-122"/>
              </a:rPr>
              <a:t>real system</a:t>
            </a:r>
            <a:r>
              <a:rPr lang="en-US" altLang="zh-CN" sz="3200" b="1" dirty="0">
                <a:solidFill>
                  <a:schemeClr val="tx1"/>
                </a:solidFill>
                <a:latin typeface="Times New Roman" panose="02020603050405020304" pitchFamily="18" charset="0"/>
                <a:ea typeface="宋体" panose="02010600030101010101" pitchFamily="2" charset="-122"/>
              </a:rPr>
              <a:t>) should note:</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344070" name="Text Box 6"/>
          <p:cNvSpPr txBox="1"/>
          <p:nvPr/>
        </p:nvSpPr>
        <p:spPr>
          <a:xfrm>
            <a:off x="1365250" y="4986338"/>
            <a:ext cx="9101138" cy="579437"/>
          </a:xfrm>
          <a:prstGeom prst="rect">
            <a:avLst/>
          </a:prstGeom>
          <a:noFill/>
          <a:ln w="12700">
            <a:noFill/>
          </a:ln>
        </p:spPr>
        <p:txBody>
          <a:bodyPr wrap="square" anchor="t">
            <a:spAutoFit/>
          </a:bodyPr>
          <a:p>
            <a:pPr>
              <a:spcBef>
                <a:spcPct val="50000"/>
              </a:spcBef>
            </a:pPr>
            <a:r>
              <a:rPr lang="en-US" altLang="zh-CN" sz="3200" b="1" dirty="0">
                <a:solidFill>
                  <a:schemeClr val="tx2"/>
                </a:solidFill>
                <a:latin typeface="Times New Roman" panose="02020603050405020304" pitchFamily="18" charset="0"/>
                <a:ea typeface="宋体" panose="02010600030101010101" pitchFamily="2" charset="-122"/>
              </a:rPr>
              <a:t>1. |H(e</a:t>
            </a:r>
            <a:r>
              <a:rPr lang="en-US" altLang="zh-CN" sz="3200" b="1" baseline="30000" dirty="0">
                <a:solidFill>
                  <a:schemeClr val="tx2"/>
                </a:solidFill>
                <a:latin typeface="Times New Roman" panose="02020603050405020304" pitchFamily="18" charset="0"/>
                <a:ea typeface="宋体" panose="02010600030101010101" pitchFamily="2" charset="-122"/>
              </a:rPr>
              <a:t>jω</a:t>
            </a:r>
            <a:r>
              <a:rPr lang="en-US" altLang="zh-CN" sz="3200" b="1" dirty="0">
                <a:solidFill>
                  <a:schemeClr val="tx2"/>
                </a:solidFill>
                <a:latin typeface="Times New Roman" panose="02020603050405020304" pitchFamily="18" charset="0"/>
                <a:ea typeface="宋体" panose="02010600030101010101" pitchFamily="2" charset="-122"/>
              </a:rPr>
              <a:t>)| and H</a:t>
            </a:r>
            <a:r>
              <a:rPr lang="en-US" altLang="zh-CN" sz="3200" b="1" baseline="-25000" dirty="0">
                <a:solidFill>
                  <a:schemeClr val="tx2"/>
                </a:solidFill>
                <a:latin typeface="Times New Roman" panose="02020603050405020304" pitchFamily="18" charset="0"/>
                <a:ea typeface="宋体" panose="02010600030101010101" pitchFamily="2" charset="-122"/>
              </a:rPr>
              <a:t>re </a:t>
            </a:r>
            <a:r>
              <a:rPr lang="en-US" altLang="zh-CN" sz="3200" b="1" dirty="0">
                <a:solidFill>
                  <a:schemeClr val="tx2"/>
                </a:solidFill>
                <a:latin typeface="Times New Roman" panose="02020603050405020304" pitchFamily="18" charset="0"/>
                <a:ea typeface="宋体" panose="02010600030101010101" pitchFamily="2" charset="-122"/>
              </a:rPr>
              <a:t>(e</a:t>
            </a:r>
            <a:r>
              <a:rPr lang="en-US" altLang="zh-CN" sz="3200" b="1" baseline="30000" dirty="0">
                <a:solidFill>
                  <a:schemeClr val="tx2"/>
                </a:solidFill>
                <a:latin typeface="Times New Roman" panose="02020603050405020304" pitchFamily="18" charset="0"/>
                <a:ea typeface="宋体" panose="02010600030101010101" pitchFamily="2" charset="-122"/>
              </a:rPr>
              <a:t>jω</a:t>
            </a:r>
            <a:r>
              <a:rPr lang="en-US" altLang="zh-CN" sz="3200" b="1" dirty="0">
                <a:solidFill>
                  <a:schemeClr val="tx2"/>
                </a:solidFill>
                <a:latin typeface="Times New Roman" panose="02020603050405020304" pitchFamily="18" charset="0"/>
                <a:ea typeface="宋体" panose="02010600030101010101" pitchFamily="2" charset="-122"/>
              </a:rPr>
              <a:t>) are even functions.</a:t>
            </a:r>
            <a:endParaRPr lang="zh-CN" altLang="en-US" sz="3200" b="1" dirty="0">
              <a:solidFill>
                <a:schemeClr val="tx2"/>
              </a:solidFill>
              <a:latin typeface="Times New Roman" panose="02020603050405020304" pitchFamily="18" charset="0"/>
              <a:ea typeface="宋体" panose="02010600030101010101" pitchFamily="2" charset="-122"/>
            </a:endParaRPr>
          </a:p>
        </p:txBody>
      </p:sp>
      <p:sp>
        <p:nvSpPr>
          <p:cNvPr id="7" name="Text Box 3"/>
          <p:cNvSpPr txBox="1"/>
          <p:nvPr/>
        </p:nvSpPr>
        <p:spPr>
          <a:xfrm>
            <a:off x="1365250" y="5565775"/>
            <a:ext cx="8885238" cy="579438"/>
          </a:xfrm>
          <a:prstGeom prst="rect">
            <a:avLst/>
          </a:prstGeom>
          <a:noFill/>
          <a:ln w="12700">
            <a:noFill/>
          </a:ln>
        </p:spPr>
        <p:txBody>
          <a:bodyPr wrap="square" anchor="t">
            <a:spAutoFit/>
          </a:bodyPr>
          <a:p>
            <a:pPr>
              <a:spcBef>
                <a:spcPct val="50000"/>
              </a:spcBef>
            </a:pPr>
            <a:r>
              <a:rPr lang="en-US" altLang="zh-CN" sz="3200" b="1" dirty="0">
                <a:solidFill>
                  <a:schemeClr val="tx2"/>
                </a:solidFill>
                <a:latin typeface="Times New Roman" panose="02020603050405020304" pitchFamily="18" charset="0"/>
                <a:ea typeface="宋体" panose="02010600030101010101" pitchFamily="2" charset="-122"/>
                <a:sym typeface="宋体" panose="02010600030101010101" pitchFamily="2" charset="-122"/>
              </a:rPr>
              <a:t>2. θ(ω) and H</a:t>
            </a:r>
            <a:r>
              <a:rPr lang="en-US" altLang="zh-CN" sz="3200" b="1" baseline="-25000" dirty="0">
                <a:solidFill>
                  <a:schemeClr val="tx2"/>
                </a:solidFill>
                <a:latin typeface="Times New Roman" panose="02020603050405020304" pitchFamily="18" charset="0"/>
                <a:ea typeface="宋体" panose="02010600030101010101" pitchFamily="2" charset="-122"/>
                <a:sym typeface="宋体" panose="02010600030101010101" pitchFamily="2" charset="-122"/>
              </a:rPr>
              <a:t>im</a:t>
            </a:r>
            <a:r>
              <a:rPr lang="en-US" altLang="zh-CN" sz="3200" b="1" dirty="0">
                <a:solidFill>
                  <a:schemeClr val="tx2"/>
                </a:solidFill>
                <a:latin typeface="Times New Roman" panose="02020603050405020304" pitchFamily="18" charset="0"/>
                <a:ea typeface="宋体" panose="02010600030101010101" pitchFamily="2" charset="-122"/>
                <a:sym typeface="宋体" panose="02010600030101010101" pitchFamily="2" charset="-122"/>
              </a:rPr>
              <a:t> (ejω) are odd functions.</a:t>
            </a:r>
            <a:endParaRPr lang="en-US" altLang="zh-CN" sz="3200" b="1" dirty="0">
              <a:solidFill>
                <a:schemeClr val="tx2"/>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59398" name="Rectangle 2"/>
          <p:cNvSpPr>
            <a:spLocks noGrp="1"/>
          </p:cNvSpPr>
          <p:nvPr/>
        </p:nvSpPr>
        <p:spPr>
          <a:xfrm>
            <a:off x="917575" y="247650"/>
            <a:ext cx="6870700" cy="1109663"/>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宋体" panose="02010600030101010101" pitchFamily="2" charset="-122"/>
              </a:rPr>
              <a:t>4.8.1</a:t>
            </a:r>
            <a:r>
              <a:rPr lang="en-US" altLang="zh-CN" sz="3200" b="1" dirty="0">
                <a:solidFill>
                  <a:srgbClr val="0070C0"/>
                </a:solidFill>
                <a:latin typeface="Times New Roman" panose="02020603050405020304" pitchFamily="18" charset="0"/>
                <a:ea typeface="微软雅黑" panose="020B0503020204020204" pitchFamily="34" charset="-122"/>
              </a:rPr>
              <a:t> Frequency Response</a:t>
            </a:r>
            <a:endParaRPr lang="zh-CN" altLang="en-US" sz="3200" b="1" dirty="0">
              <a:solidFill>
                <a:srgbClr val="FF3300"/>
              </a:solidFill>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4067"/>
                                        </p:tgtEl>
                                        <p:attrNameLst>
                                          <p:attrName>style.visibility</p:attrName>
                                        </p:attrNameLst>
                                      </p:cBhvr>
                                      <p:to>
                                        <p:strVal val="visible"/>
                                      </p:to>
                                    </p:set>
                                    <p:animEffect transition="in" filter="blinds(horizontal)">
                                      <p:cBhvr>
                                        <p:cTn id="7" dur="500"/>
                                        <p:tgtEl>
                                          <p:spTgt spid="3440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4068"/>
                                        </p:tgtEl>
                                        <p:attrNameLst>
                                          <p:attrName>style.visibility</p:attrName>
                                        </p:attrNameLst>
                                      </p:cBhvr>
                                      <p:to>
                                        <p:strVal val="visible"/>
                                      </p:to>
                                    </p:set>
                                    <p:animEffect transition="in" filter="blinds(horizontal)">
                                      <p:cBhvr>
                                        <p:cTn id="12" dur="500"/>
                                        <p:tgtEl>
                                          <p:spTgt spid="34406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4069"/>
                                        </p:tgtEl>
                                        <p:attrNameLst>
                                          <p:attrName>style.visibility</p:attrName>
                                        </p:attrNameLst>
                                      </p:cBhvr>
                                      <p:to>
                                        <p:strVal val="visible"/>
                                      </p:to>
                                    </p:set>
                                    <p:animEffect transition="in" filter="dissolve">
                                      <p:cBhvr>
                                        <p:cTn id="17" dur="500"/>
                                        <p:tgtEl>
                                          <p:spTgt spid="34406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44070"/>
                                        </p:tgtEl>
                                        <p:attrNameLst>
                                          <p:attrName>style.visibility</p:attrName>
                                        </p:attrNameLst>
                                      </p:cBhvr>
                                      <p:to>
                                        <p:strVal val="visible"/>
                                      </p:to>
                                    </p:set>
                                    <p:anim calcmode="lin" valueType="num">
                                      <p:cBhvr additive="base">
                                        <p:cTn id="22" dur="500" fill="hold"/>
                                        <p:tgtEl>
                                          <p:spTgt spid="344070"/>
                                        </p:tgtEl>
                                        <p:attrNameLst>
                                          <p:attrName>ppt_x</p:attrName>
                                        </p:attrNameLst>
                                      </p:cBhvr>
                                      <p:tavLst>
                                        <p:tav tm="0">
                                          <p:val>
                                            <p:strVal val="#ppt_x"/>
                                          </p:val>
                                        </p:tav>
                                        <p:tav tm="100000">
                                          <p:val>
                                            <p:strVal val="#ppt_x"/>
                                          </p:val>
                                        </p:tav>
                                      </p:tavLst>
                                    </p:anim>
                                    <p:anim calcmode="lin" valueType="num">
                                      <p:cBhvr additive="base">
                                        <p:cTn id="23" dur="500" fill="hold"/>
                                        <p:tgtEl>
                                          <p:spTgt spid="34407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p:bldP spid="344069" grpId="0"/>
      <p:bldP spid="344070"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xfrm>
            <a:off x="1155700" y="-68262"/>
            <a:ext cx="7929563" cy="1252537"/>
          </a:xfrm>
        </p:spPr>
        <p:txBody>
          <a:bodyPr wrap="square" lIns="91440" tIns="45720" rIns="91440" bIns="45720" anchor="ctr"/>
          <a:p>
            <a:pPr eaLnBrk="1" hangingPunct="1"/>
            <a:r>
              <a:rPr lang="en-US" altLang="zh-CN" sz="3200" dirty="0">
                <a:latin typeface="Times New Roman" panose="02020603050405020304" pitchFamily="18" charset="0"/>
              </a:rPr>
              <a:t>4.8.2 Frequency-Domain characterization LTI Discrete-Time systems</a:t>
            </a:r>
            <a:endParaRPr lang="zh-CN" altLang="en-US" sz="3200" dirty="0">
              <a:latin typeface="Times New Roman" panose="02020603050405020304" pitchFamily="18" charset="0"/>
            </a:endParaRPr>
          </a:p>
        </p:txBody>
      </p:sp>
      <p:graphicFrame>
        <p:nvGraphicFramePr>
          <p:cNvPr id="357381" name="Object 5"/>
          <p:cNvGraphicFramePr>
            <a:graphicFrameLocks noGrp="1" noChangeAspect="1"/>
          </p:cNvGraphicFramePr>
          <p:nvPr>
            <p:ph sz="half" idx="1"/>
          </p:nvPr>
        </p:nvGraphicFramePr>
        <p:xfrm>
          <a:off x="2424113" y="2451100"/>
          <a:ext cx="6488112" cy="650875"/>
        </p:xfrm>
        <a:graphic>
          <a:graphicData uri="http://schemas.openxmlformats.org/presentationml/2006/ole">
            <mc:AlternateContent xmlns:mc="http://schemas.openxmlformats.org/markup-compatibility/2006">
              <mc:Choice xmlns:v="urn:schemas-microsoft-com:vml" Requires="v">
                <p:oleObj spid="_x0000_s3149" name="" r:id="rId1" imgW="2273300" imgH="228600" progId="Equation.DSMT4">
                  <p:embed/>
                </p:oleObj>
              </mc:Choice>
              <mc:Fallback>
                <p:oleObj name="" r:id="rId1" imgW="2273300" imgH="228600" progId="Equation.DSMT4">
                  <p:embed/>
                  <p:pic>
                    <p:nvPicPr>
                      <p:cNvPr id="0" name="图片 3148"/>
                      <p:cNvPicPr/>
                      <p:nvPr/>
                    </p:nvPicPr>
                    <p:blipFill>
                      <a:blip r:embed="rId2"/>
                      <a:stretch>
                        <a:fillRect/>
                      </a:stretch>
                    </p:blipFill>
                    <p:spPr>
                      <a:xfrm>
                        <a:off x="2424113" y="2451100"/>
                        <a:ext cx="6488112" cy="650875"/>
                      </a:xfrm>
                      <a:prstGeom prst="rect">
                        <a:avLst/>
                      </a:prstGeom>
                      <a:noFill/>
                      <a:ln w="38100">
                        <a:miter/>
                      </a:ln>
                    </p:spPr>
                  </p:pic>
                </p:oleObj>
              </mc:Fallback>
            </mc:AlternateContent>
          </a:graphicData>
        </a:graphic>
      </p:graphicFrame>
      <p:sp>
        <p:nvSpPr>
          <p:cNvPr id="357380" name="Text Box 4"/>
          <p:cNvSpPr txBox="1"/>
          <p:nvPr/>
        </p:nvSpPr>
        <p:spPr>
          <a:xfrm>
            <a:off x="1343025" y="1184275"/>
            <a:ext cx="8139113"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If we applying the convolution theorem to the Eq.(4.66), we arrive at</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357383" name="Text Box 7"/>
          <p:cNvSpPr txBox="1"/>
          <p:nvPr/>
        </p:nvSpPr>
        <p:spPr>
          <a:xfrm>
            <a:off x="1343025" y="3302000"/>
            <a:ext cx="8424863" cy="1076325"/>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Where  the Y(e</a:t>
            </a:r>
            <a:r>
              <a:rPr lang="en-US" altLang="zh-CN" sz="3200" b="1" baseline="30000" dirty="0">
                <a:solidFill>
                  <a:schemeClr val="tx1"/>
                </a:solidFill>
                <a:latin typeface="Times New Roman" panose="02020603050405020304" pitchFamily="18" charset="0"/>
                <a:ea typeface="宋体" panose="02010600030101010101" pitchFamily="2" charset="-122"/>
              </a:rPr>
              <a:t>j</a:t>
            </a:r>
            <a:r>
              <a:rPr lang="en-US" altLang="zh-CN" sz="32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32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3200" b="1" dirty="0">
                <a:solidFill>
                  <a:schemeClr val="tx1"/>
                </a:solidFill>
                <a:latin typeface="Times New Roman" panose="02020603050405020304" pitchFamily="18" charset="0"/>
                <a:ea typeface="宋体" panose="02010600030101010101" pitchFamily="2" charset="-122"/>
              </a:rPr>
              <a:t>and X(e</a:t>
            </a:r>
            <a:r>
              <a:rPr lang="en-US" altLang="zh-CN" sz="3200" b="1" baseline="30000" dirty="0">
                <a:solidFill>
                  <a:schemeClr val="tx1"/>
                </a:solidFill>
                <a:latin typeface="Times New Roman" panose="02020603050405020304" pitchFamily="18" charset="0"/>
                <a:ea typeface="宋体" panose="02010600030101010101" pitchFamily="2" charset="-122"/>
              </a:rPr>
              <a:t>j</a:t>
            </a:r>
            <a:r>
              <a:rPr lang="en-US" altLang="zh-CN" sz="32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32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3200" b="1" dirty="0">
                <a:solidFill>
                  <a:schemeClr val="tx1"/>
                </a:solidFill>
                <a:latin typeface="Times New Roman" panose="02020603050405020304" pitchFamily="18" charset="0"/>
                <a:ea typeface="宋体" panose="02010600030101010101" pitchFamily="2" charset="-122"/>
              </a:rPr>
              <a:t>denote the DTFT of y[n] and x[n].</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357384" name="Text Box 8"/>
          <p:cNvSpPr txBox="1"/>
          <p:nvPr/>
        </p:nvSpPr>
        <p:spPr>
          <a:xfrm>
            <a:off x="1343025" y="4483100"/>
            <a:ext cx="1081088"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So </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357385" name="Object 9"/>
          <p:cNvGraphicFramePr>
            <a:graphicFrameLocks noGrp="1" noChangeAspect="1"/>
          </p:cNvGraphicFramePr>
          <p:nvPr>
            <p:ph sz="half" idx="2"/>
          </p:nvPr>
        </p:nvGraphicFramePr>
        <p:xfrm>
          <a:off x="3408363" y="4702175"/>
          <a:ext cx="5187950" cy="1209675"/>
        </p:xfrm>
        <a:graphic>
          <a:graphicData uri="http://schemas.openxmlformats.org/presentationml/2006/ole">
            <mc:AlternateContent xmlns:mc="http://schemas.openxmlformats.org/markup-compatibility/2006">
              <mc:Choice xmlns:v="urn:schemas-microsoft-com:vml" Requires="v">
                <p:oleObj spid="_x0000_s3148" name="" r:id="rId3" imgW="1905000" imgH="444500" progId="Equation.DSMT4">
                  <p:embed/>
                </p:oleObj>
              </mc:Choice>
              <mc:Fallback>
                <p:oleObj name="" r:id="rId3" imgW="1905000" imgH="444500" progId="Equation.DSMT4">
                  <p:embed/>
                  <p:pic>
                    <p:nvPicPr>
                      <p:cNvPr id="0" name="图片 3147"/>
                      <p:cNvPicPr/>
                      <p:nvPr/>
                    </p:nvPicPr>
                    <p:blipFill>
                      <a:blip r:embed="rId4"/>
                      <a:stretch>
                        <a:fillRect/>
                      </a:stretch>
                    </p:blipFill>
                    <p:spPr>
                      <a:xfrm>
                        <a:off x="3408363" y="4702175"/>
                        <a:ext cx="5187950" cy="120967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ppt_x"/>
                                          </p:val>
                                        </p:tav>
                                        <p:tav tm="100000">
                                          <p:val>
                                            <p:strVal val="#ppt_x"/>
                                          </p:val>
                                        </p:tav>
                                      </p:tavLst>
                                    </p:anim>
                                    <p:anim calcmode="lin" valueType="num">
                                      <p:cBhvr additive="base">
                                        <p:cTn id="8" dur="500" fill="hold"/>
                                        <p:tgtEl>
                                          <p:spTgt spid="3573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7381"/>
                                        </p:tgtEl>
                                        <p:attrNameLst>
                                          <p:attrName>style.visibility</p:attrName>
                                        </p:attrNameLst>
                                      </p:cBhvr>
                                      <p:to>
                                        <p:strVal val="visible"/>
                                      </p:to>
                                    </p:set>
                                    <p:anim calcmode="lin" valueType="num">
                                      <p:cBhvr additive="base">
                                        <p:cTn id="13" dur="500" fill="hold"/>
                                        <p:tgtEl>
                                          <p:spTgt spid="357381"/>
                                        </p:tgtEl>
                                        <p:attrNameLst>
                                          <p:attrName>ppt_x</p:attrName>
                                        </p:attrNameLst>
                                      </p:cBhvr>
                                      <p:tavLst>
                                        <p:tav tm="0">
                                          <p:val>
                                            <p:strVal val="#ppt_x"/>
                                          </p:val>
                                        </p:tav>
                                        <p:tav tm="100000">
                                          <p:val>
                                            <p:strVal val="#ppt_x"/>
                                          </p:val>
                                        </p:tav>
                                      </p:tavLst>
                                    </p:anim>
                                    <p:anim calcmode="lin" valueType="num">
                                      <p:cBhvr additive="base">
                                        <p:cTn id="14" dur="500" fill="hold"/>
                                        <p:tgtEl>
                                          <p:spTgt spid="35738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7383"/>
                                        </p:tgtEl>
                                        <p:attrNameLst>
                                          <p:attrName>style.visibility</p:attrName>
                                        </p:attrNameLst>
                                      </p:cBhvr>
                                      <p:to>
                                        <p:strVal val="visible"/>
                                      </p:to>
                                    </p:set>
                                    <p:anim calcmode="lin" valueType="num">
                                      <p:cBhvr additive="base">
                                        <p:cTn id="19" dur="500" fill="hold"/>
                                        <p:tgtEl>
                                          <p:spTgt spid="357383"/>
                                        </p:tgtEl>
                                        <p:attrNameLst>
                                          <p:attrName>ppt_x</p:attrName>
                                        </p:attrNameLst>
                                      </p:cBhvr>
                                      <p:tavLst>
                                        <p:tav tm="0">
                                          <p:val>
                                            <p:strVal val="#ppt_x"/>
                                          </p:val>
                                        </p:tav>
                                        <p:tav tm="100000">
                                          <p:val>
                                            <p:strVal val="#ppt_x"/>
                                          </p:val>
                                        </p:tav>
                                      </p:tavLst>
                                    </p:anim>
                                    <p:anim calcmode="lin" valueType="num">
                                      <p:cBhvr additive="base">
                                        <p:cTn id="20" dur="500" fill="hold"/>
                                        <p:tgtEl>
                                          <p:spTgt spid="35738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7384"/>
                                        </p:tgtEl>
                                        <p:attrNameLst>
                                          <p:attrName>style.visibility</p:attrName>
                                        </p:attrNameLst>
                                      </p:cBhvr>
                                      <p:to>
                                        <p:strVal val="visible"/>
                                      </p:to>
                                    </p:set>
                                    <p:anim calcmode="lin" valueType="num">
                                      <p:cBhvr additive="base">
                                        <p:cTn id="25" dur="500" fill="hold"/>
                                        <p:tgtEl>
                                          <p:spTgt spid="357384"/>
                                        </p:tgtEl>
                                        <p:attrNameLst>
                                          <p:attrName>ppt_x</p:attrName>
                                        </p:attrNameLst>
                                      </p:cBhvr>
                                      <p:tavLst>
                                        <p:tav tm="0">
                                          <p:val>
                                            <p:strVal val="#ppt_x"/>
                                          </p:val>
                                        </p:tav>
                                        <p:tav tm="100000">
                                          <p:val>
                                            <p:strVal val="#ppt_x"/>
                                          </p:val>
                                        </p:tav>
                                      </p:tavLst>
                                    </p:anim>
                                    <p:anim calcmode="lin" valueType="num">
                                      <p:cBhvr additive="base">
                                        <p:cTn id="26" dur="500" fill="hold"/>
                                        <p:tgtEl>
                                          <p:spTgt spid="35738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57385"/>
                                        </p:tgtEl>
                                        <p:attrNameLst>
                                          <p:attrName>style.visibility</p:attrName>
                                        </p:attrNameLst>
                                      </p:cBhvr>
                                      <p:to>
                                        <p:strVal val="visible"/>
                                      </p:to>
                                    </p:set>
                                    <p:anim calcmode="lin" valueType="num">
                                      <p:cBhvr additive="base">
                                        <p:cTn id="31" dur="500" fill="hold"/>
                                        <p:tgtEl>
                                          <p:spTgt spid="357385"/>
                                        </p:tgtEl>
                                        <p:attrNameLst>
                                          <p:attrName>ppt_x</p:attrName>
                                        </p:attrNameLst>
                                      </p:cBhvr>
                                      <p:tavLst>
                                        <p:tav tm="0">
                                          <p:val>
                                            <p:strVal val="#ppt_x"/>
                                          </p:val>
                                        </p:tav>
                                        <p:tav tm="100000">
                                          <p:val>
                                            <p:strVal val="#ppt_x"/>
                                          </p:val>
                                        </p:tav>
                                      </p:tavLst>
                                    </p:anim>
                                    <p:anim calcmode="lin" valueType="num">
                                      <p:cBhvr additive="base">
                                        <p:cTn id="32" dur="500" fill="hold"/>
                                        <p:tgtEl>
                                          <p:spTgt spid="357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p:bldP spid="357383" grpId="0"/>
      <p:bldP spid="35738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xfrm>
            <a:off x="927100" y="-30162"/>
            <a:ext cx="7929563" cy="1252537"/>
          </a:xfrm>
        </p:spPr>
        <p:txBody>
          <a:bodyPr wrap="square" lIns="91440" tIns="45720" rIns="91440" bIns="45720" anchor="ctr"/>
          <a:p>
            <a:pPr eaLnBrk="1" hangingPunct="1"/>
            <a:r>
              <a:rPr lang="en-US" altLang="zh-CN" sz="3200" dirty="0">
                <a:latin typeface="Times New Roman" panose="02020603050405020304" pitchFamily="18" charset="0"/>
              </a:rPr>
              <a:t>4.8.3 Frequency Response of LTI Discrete-Time systems</a:t>
            </a:r>
            <a:endParaRPr lang="zh-CN" altLang="en-US" sz="3200" dirty="0">
              <a:latin typeface="Times New Roman" panose="02020603050405020304" pitchFamily="18" charset="0"/>
            </a:endParaRPr>
          </a:p>
        </p:txBody>
      </p:sp>
      <p:graphicFrame>
        <p:nvGraphicFramePr>
          <p:cNvPr id="357381" name="Object 5"/>
          <p:cNvGraphicFramePr>
            <a:graphicFrameLocks noGrp="1" noChangeAspect="1"/>
          </p:cNvGraphicFramePr>
          <p:nvPr>
            <p:ph sz="half" idx="1"/>
          </p:nvPr>
        </p:nvGraphicFramePr>
        <p:xfrm>
          <a:off x="2471738" y="2187575"/>
          <a:ext cx="6021387" cy="1273175"/>
        </p:xfrm>
        <a:graphic>
          <a:graphicData uri="http://schemas.openxmlformats.org/presentationml/2006/ole">
            <mc:AlternateContent xmlns:mc="http://schemas.openxmlformats.org/markup-compatibility/2006">
              <mc:Choice xmlns:v="urn:schemas-microsoft-com:vml" Requires="v">
                <p:oleObj spid="_x0000_s3146" name="" r:id="rId1" imgW="2222500" imgH="469900" progId="Equation.DSMT4">
                  <p:embed/>
                </p:oleObj>
              </mc:Choice>
              <mc:Fallback>
                <p:oleObj name="" r:id="rId1" imgW="2222500" imgH="469900" progId="Equation.DSMT4">
                  <p:embed/>
                  <p:pic>
                    <p:nvPicPr>
                      <p:cNvPr id="0" name="图片 3145"/>
                      <p:cNvPicPr/>
                      <p:nvPr/>
                    </p:nvPicPr>
                    <p:blipFill>
                      <a:blip r:embed="rId2"/>
                      <a:stretch>
                        <a:fillRect/>
                      </a:stretch>
                    </p:blipFill>
                    <p:spPr>
                      <a:xfrm>
                        <a:off x="2471738" y="2187575"/>
                        <a:ext cx="6021387" cy="1273175"/>
                      </a:xfrm>
                      <a:prstGeom prst="rect">
                        <a:avLst/>
                      </a:prstGeom>
                      <a:noFill/>
                      <a:ln w="38100">
                        <a:miter/>
                      </a:ln>
                    </p:spPr>
                  </p:pic>
                </p:oleObj>
              </mc:Fallback>
            </mc:AlternateContent>
          </a:graphicData>
        </a:graphic>
      </p:graphicFrame>
      <p:sp>
        <p:nvSpPr>
          <p:cNvPr id="357380" name="Text Box 4"/>
          <p:cNvSpPr txBox="1"/>
          <p:nvPr/>
        </p:nvSpPr>
        <p:spPr>
          <a:xfrm>
            <a:off x="998538" y="1222375"/>
            <a:ext cx="8429625" cy="1066800"/>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Frequency Response of LTI FIR Discrete-Time Systems</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357385" name="Object 9"/>
          <p:cNvGraphicFramePr>
            <a:graphicFrameLocks noGrp="1" noChangeAspect="1"/>
          </p:cNvGraphicFramePr>
          <p:nvPr>
            <p:ph sz="half" idx="2"/>
          </p:nvPr>
        </p:nvGraphicFramePr>
        <p:xfrm>
          <a:off x="2014538" y="4725988"/>
          <a:ext cx="7240587" cy="1409700"/>
        </p:xfrm>
        <a:graphic>
          <a:graphicData uri="http://schemas.openxmlformats.org/presentationml/2006/ole">
            <mc:AlternateContent xmlns:mc="http://schemas.openxmlformats.org/markup-compatibility/2006">
              <mc:Choice xmlns:v="urn:schemas-microsoft-com:vml" Requires="v">
                <p:oleObj spid="_x0000_s3150" name="" r:id="rId3" imgW="2870200" imgH="558800" progId="Equation.DSMT4">
                  <p:embed/>
                </p:oleObj>
              </mc:Choice>
              <mc:Fallback>
                <p:oleObj name="" r:id="rId3" imgW="2870200" imgH="558800" progId="Equation.DSMT4">
                  <p:embed/>
                  <p:pic>
                    <p:nvPicPr>
                      <p:cNvPr id="0" name="图片 3149"/>
                      <p:cNvPicPr/>
                      <p:nvPr/>
                    </p:nvPicPr>
                    <p:blipFill>
                      <a:blip r:embed="rId4"/>
                      <a:stretch>
                        <a:fillRect/>
                      </a:stretch>
                    </p:blipFill>
                    <p:spPr>
                      <a:xfrm>
                        <a:off x="2014538" y="4725988"/>
                        <a:ext cx="7240587" cy="1409700"/>
                      </a:xfrm>
                      <a:prstGeom prst="rect">
                        <a:avLst/>
                      </a:prstGeom>
                      <a:noFill/>
                      <a:ln w="38100">
                        <a:miter/>
                      </a:ln>
                    </p:spPr>
                  </p:pic>
                </p:oleObj>
              </mc:Fallback>
            </mc:AlternateContent>
          </a:graphicData>
        </a:graphic>
      </p:graphicFrame>
      <p:sp>
        <p:nvSpPr>
          <p:cNvPr id="8" name="Text Box 4"/>
          <p:cNvSpPr txBox="1"/>
          <p:nvPr/>
        </p:nvSpPr>
        <p:spPr>
          <a:xfrm>
            <a:off x="1085850" y="3659188"/>
            <a:ext cx="8429625" cy="1066800"/>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Frequency Response of LTI IIR Discrete-Time Systems</a:t>
            </a:r>
            <a:endParaRPr lang="en-US" altLang="zh-CN" sz="32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ppt_x"/>
                                          </p:val>
                                        </p:tav>
                                        <p:tav tm="100000">
                                          <p:val>
                                            <p:strVal val="#ppt_x"/>
                                          </p:val>
                                        </p:tav>
                                      </p:tavLst>
                                    </p:anim>
                                    <p:anim calcmode="lin" valueType="num">
                                      <p:cBhvr additive="base">
                                        <p:cTn id="8" dur="500" fill="hold"/>
                                        <p:tgtEl>
                                          <p:spTgt spid="3573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7381"/>
                                        </p:tgtEl>
                                        <p:attrNameLst>
                                          <p:attrName>style.visibility</p:attrName>
                                        </p:attrNameLst>
                                      </p:cBhvr>
                                      <p:to>
                                        <p:strVal val="visible"/>
                                      </p:to>
                                    </p:set>
                                    <p:anim calcmode="lin" valueType="num">
                                      <p:cBhvr additive="base">
                                        <p:cTn id="13" dur="500" fill="hold"/>
                                        <p:tgtEl>
                                          <p:spTgt spid="357381"/>
                                        </p:tgtEl>
                                        <p:attrNameLst>
                                          <p:attrName>ppt_x</p:attrName>
                                        </p:attrNameLst>
                                      </p:cBhvr>
                                      <p:tavLst>
                                        <p:tav tm="0">
                                          <p:val>
                                            <p:strVal val="#ppt_x"/>
                                          </p:val>
                                        </p:tav>
                                        <p:tav tm="100000">
                                          <p:val>
                                            <p:strVal val="#ppt_x"/>
                                          </p:val>
                                        </p:tav>
                                      </p:tavLst>
                                    </p:anim>
                                    <p:anim calcmode="lin" valueType="num">
                                      <p:cBhvr additive="base">
                                        <p:cTn id="14" dur="500" fill="hold"/>
                                        <p:tgtEl>
                                          <p:spTgt spid="35738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7385"/>
                                        </p:tgtEl>
                                        <p:attrNameLst>
                                          <p:attrName>style.visibility</p:attrName>
                                        </p:attrNameLst>
                                      </p:cBhvr>
                                      <p:to>
                                        <p:strVal val="visible"/>
                                      </p:to>
                                    </p:set>
                                    <p:anim calcmode="lin" valueType="num">
                                      <p:cBhvr additive="base">
                                        <p:cTn id="19" dur="500" fill="hold"/>
                                        <p:tgtEl>
                                          <p:spTgt spid="357385"/>
                                        </p:tgtEl>
                                        <p:attrNameLst>
                                          <p:attrName>ppt_x</p:attrName>
                                        </p:attrNameLst>
                                      </p:cBhvr>
                                      <p:tavLst>
                                        <p:tav tm="0">
                                          <p:val>
                                            <p:strVal val="#ppt_x"/>
                                          </p:val>
                                        </p:tav>
                                        <p:tav tm="100000">
                                          <p:val>
                                            <p:strVal val="#ppt_x"/>
                                          </p:val>
                                        </p:tav>
                                      </p:tavLst>
                                    </p:anim>
                                    <p:anim calcmode="lin" valueType="num">
                                      <p:cBhvr additive="base">
                                        <p:cTn id="20" dur="500" fill="hold"/>
                                        <p:tgtEl>
                                          <p:spTgt spid="35738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内容占位符 2"/>
          <p:cNvSpPr>
            <a:spLocks noGrp="1"/>
          </p:cNvSpPr>
          <p:nvPr>
            <p:ph idx="1"/>
          </p:nvPr>
        </p:nvSpPr>
        <p:spPr>
          <a:xfrm>
            <a:off x="1041400" y="1177925"/>
            <a:ext cx="7696200" cy="571500"/>
          </a:xfrm>
        </p:spPr>
        <p:txBody>
          <a:bodyPr wrap="square" lIns="91440" tIns="45720" rIns="91440" bIns="45720" anchor="t"/>
          <a:p>
            <a:r>
              <a:rPr lang="en-US" altLang="zh-CN" sz="3200" dirty="0">
                <a:latin typeface="Times New Roman" panose="02020603050405020304" pitchFamily="18" charset="0"/>
              </a:rPr>
              <a:t>Moving-Average filter</a:t>
            </a:r>
            <a:endParaRPr lang="en-US" altLang="zh-CN" sz="3200" dirty="0">
              <a:latin typeface="Times New Roman" panose="02020603050405020304" pitchFamily="18" charset="0"/>
            </a:endParaRPr>
          </a:p>
        </p:txBody>
      </p:sp>
      <p:sp>
        <p:nvSpPr>
          <p:cNvPr id="16386" name="灯片编号占位符 3"/>
          <p:cNvSpPr>
            <a:spLocks noGrp="1"/>
          </p:cNvSpPr>
          <p:nvPr>
            <p:ph type="sldNum" sz="quarter" idx="4"/>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5pPr>
          </a:lstStyle>
          <a:p>
            <a:pPr lvl="0" indent="0" algn="r" eaLnBrk="0" hangingPunct="0"/>
            <a:fld id="{9A0DB2DC-4C9A-4742-B13C-FB6460FD3503}" type="slidenum">
              <a:rPr lang="zh-CN" altLang="zh-CN" sz="1400" dirty="0">
                <a:solidFill>
                  <a:schemeClr val="tx1"/>
                </a:solidFill>
                <a:latin typeface="Comic Sans MS" panose="030F0702030302020204" pitchFamily="66" charset="0"/>
                <a:ea typeface="宋体" panose="02010600030101010101" pitchFamily="2" charset="-122"/>
              </a:rPr>
            </a:fld>
            <a:endParaRPr lang="zh-CN" altLang="zh-CN" sz="1400" dirty="0">
              <a:solidFill>
                <a:schemeClr val="tx1"/>
              </a:solidFill>
              <a:latin typeface="Comic Sans MS" panose="030F0702030302020204" pitchFamily="66" charset="0"/>
              <a:ea typeface="宋体" panose="02010600030101010101" pitchFamily="2" charset="-122"/>
            </a:endParaRPr>
          </a:p>
        </p:txBody>
      </p:sp>
      <p:graphicFrame>
        <p:nvGraphicFramePr>
          <p:cNvPr id="16387" name="Object 1024"/>
          <p:cNvGraphicFramePr>
            <a:graphicFrameLocks noChangeAspect="1"/>
          </p:cNvGraphicFramePr>
          <p:nvPr/>
        </p:nvGraphicFramePr>
        <p:xfrm>
          <a:off x="3606800" y="1908175"/>
          <a:ext cx="2716213" cy="914400"/>
        </p:xfrm>
        <a:graphic>
          <a:graphicData uri="http://schemas.openxmlformats.org/presentationml/2006/ole">
            <mc:AlternateContent xmlns:mc="http://schemas.openxmlformats.org/markup-compatibility/2006">
              <mc:Choice xmlns:v="urn:schemas-microsoft-com:vml" Requires="v">
                <p:oleObj spid="_x0000_s3217" name="" r:id="rId1" imgW="1285240" imgH="432435" progId="Equation.DSMT4">
                  <p:embed/>
                </p:oleObj>
              </mc:Choice>
              <mc:Fallback>
                <p:oleObj name="" r:id="rId1" imgW="1285240" imgH="432435" progId="Equation.DSMT4">
                  <p:embed/>
                  <p:pic>
                    <p:nvPicPr>
                      <p:cNvPr id="0" name="图片 3216"/>
                      <p:cNvPicPr/>
                      <p:nvPr/>
                    </p:nvPicPr>
                    <p:blipFill>
                      <a:blip r:embed="rId2"/>
                      <a:stretch>
                        <a:fillRect/>
                      </a:stretch>
                    </p:blipFill>
                    <p:spPr>
                      <a:xfrm>
                        <a:off x="3606800" y="1908175"/>
                        <a:ext cx="2716213" cy="914400"/>
                      </a:xfrm>
                      <a:prstGeom prst="rect">
                        <a:avLst/>
                      </a:prstGeom>
                      <a:solidFill>
                        <a:schemeClr val="accent1"/>
                      </a:solidFill>
                      <a:ln w="38100">
                        <a:noFill/>
                        <a:miter/>
                      </a:ln>
                    </p:spPr>
                  </p:pic>
                </p:oleObj>
              </mc:Fallback>
            </mc:AlternateContent>
          </a:graphicData>
        </a:graphic>
      </p:graphicFrame>
      <p:graphicFrame>
        <p:nvGraphicFramePr>
          <p:cNvPr id="16388" name="Object 3"/>
          <p:cNvGraphicFramePr>
            <a:graphicFrameLocks noChangeAspect="1"/>
          </p:cNvGraphicFramePr>
          <p:nvPr/>
        </p:nvGraphicFramePr>
        <p:xfrm>
          <a:off x="3492500" y="3776663"/>
          <a:ext cx="3270250" cy="481012"/>
        </p:xfrm>
        <a:graphic>
          <a:graphicData uri="http://schemas.openxmlformats.org/presentationml/2006/ole">
            <mc:AlternateContent xmlns:mc="http://schemas.openxmlformats.org/markup-compatibility/2006">
              <mc:Choice xmlns:v="urn:schemas-microsoft-com:vml" Requires="v">
                <p:oleObj spid="_x0000_s3214" name="" r:id="rId3" imgW="1387475" imgH="203835" progId="Equation.DSMT4">
                  <p:embed/>
                </p:oleObj>
              </mc:Choice>
              <mc:Fallback>
                <p:oleObj name="" r:id="rId3" imgW="1387475" imgH="203835" progId="Equation.DSMT4">
                  <p:embed/>
                  <p:pic>
                    <p:nvPicPr>
                      <p:cNvPr id="0" name="图片 3213"/>
                      <p:cNvPicPr/>
                      <p:nvPr/>
                    </p:nvPicPr>
                    <p:blipFill>
                      <a:blip r:embed="rId4"/>
                      <a:stretch>
                        <a:fillRect/>
                      </a:stretch>
                    </p:blipFill>
                    <p:spPr>
                      <a:xfrm>
                        <a:off x="3492500" y="3776663"/>
                        <a:ext cx="3270250" cy="481012"/>
                      </a:xfrm>
                      <a:prstGeom prst="rect">
                        <a:avLst/>
                      </a:prstGeom>
                      <a:solidFill>
                        <a:schemeClr val="accent1"/>
                      </a:solidFill>
                      <a:ln w="38100">
                        <a:noFill/>
                        <a:miter/>
                      </a:ln>
                    </p:spPr>
                  </p:pic>
                </p:oleObj>
              </mc:Fallback>
            </mc:AlternateContent>
          </a:graphicData>
        </a:graphic>
      </p:graphicFrame>
      <p:graphicFrame>
        <p:nvGraphicFramePr>
          <p:cNvPr id="16389" name="Object 4"/>
          <p:cNvGraphicFramePr>
            <a:graphicFrameLocks noChangeAspect="1"/>
          </p:cNvGraphicFramePr>
          <p:nvPr/>
        </p:nvGraphicFramePr>
        <p:xfrm>
          <a:off x="3201988" y="5229225"/>
          <a:ext cx="5021262" cy="904875"/>
        </p:xfrm>
        <a:graphic>
          <a:graphicData uri="http://schemas.openxmlformats.org/presentationml/2006/ole">
            <mc:AlternateContent xmlns:mc="http://schemas.openxmlformats.org/markup-compatibility/2006">
              <mc:Choice xmlns:v="urn:schemas-microsoft-com:vml" Requires="v">
                <p:oleObj spid="_x0000_s3218" name="" r:id="rId5" imgW="2184400" imgH="393700" progId="Equation.DSMT4">
                  <p:embed/>
                </p:oleObj>
              </mc:Choice>
              <mc:Fallback>
                <p:oleObj name="" r:id="rId5" imgW="2184400" imgH="393700" progId="Equation.DSMT4">
                  <p:embed/>
                  <p:pic>
                    <p:nvPicPr>
                      <p:cNvPr id="0" name="图片 3217"/>
                      <p:cNvPicPr/>
                      <p:nvPr/>
                    </p:nvPicPr>
                    <p:blipFill>
                      <a:blip r:embed="rId6"/>
                      <a:stretch>
                        <a:fillRect/>
                      </a:stretch>
                    </p:blipFill>
                    <p:spPr>
                      <a:xfrm>
                        <a:off x="3201988" y="5229225"/>
                        <a:ext cx="5021262" cy="904875"/>
                      </a:xfrm>
                      <a:prstGeom prst="rect">
                        <a:avLst/>
                      </a:prstGeom>
                      <a:solidFill>
                        <a:schemeClr val="accent1"/>
                      </a:solidFill>
                      <a:ln w="38100">
                        <a:noFill/>
                        <a:miter/>
                      </a:ln>
                    </p:spPr>
                  </p:pic>
                </p:oleObj>
              </mc:Fallback>
            </mc:AlternateContent>
          </a:graphicData>
        </a:graphic>
      </p:graphicFrame>
      <p:sp>
        <p:nvSpPr>
          <p:cNvPr id="16390" name="内容占位符 2"/>
          <p:cNvSpPr txBox="1"/>
          <p:nvPr/>
        </p:nvSpPr>
        <p:spPr>
          <a:xfrm>
            <a:off x="1303338" y="2982913"/>
            <a:ext cx="9366250" cy="571500"/>
          </a:xfrm>
          <a:prstGeom prst="rect">
            <a:avLst/>
          </a:prstGeom>
          <a:noFill/>
          <a:ln w="9525">
            <a:noFill/>
          </a:ln>
        </p:spPr>
        <p:txBody>
          <a:bodyPr anchor="t"/>
          <a:p>
            <a:pPr marL="342900" indent="-342900" eaLnBrk="0" hangingPunct="0">
              <a:spcBef>
                <a:spcPct val="20000"/>
              </a:spcBef>
            </a:pPr>
            <a:r>
              <a:rPr lang="en-US" altLang="zh-CN" sz="3200" b="1" dirty="0">
                <a:solidFill>
                  <a:srgbClr val="3366CC"/>
                </a:solidFill>
                <a:latin typeface="Times New Roman" panose="02020603050405020304" pitchFamily="18" charset="0"/>
                <a:ea typeface="宋体" panose="02010600030101010101" pitchFamily="2" charset="-122"/>
              </a:rPr>
              <a:t>Exponentially Weighted Running Average filter</a:t>
            </a:r>
            <a:endParaRPr lang="en-US" altLang="zh-CN" sz="3200" b="1" dirty="0">
              <a:solidFill>
                <a:srgbClr val="3366CC"/>
              </a:solidFill>
              <a:latin typeface="Times New Roman" panose="02020603050405020304" pitchFamily="18" charset="0"/>
              <a:ea typeface="宋体" panose="02010600030101010101" pitchFamily="2" charset="-122"/>
            </a:endParaRPr>
          </a:p>
        </p:txBody>
      </p:sp>
      <p:sp>
        <p:nvSpPr>
          <p:cNvPr id="16391" name="内容占位符 2"/>
          <p:cNvSpPr txBox="1"/>
          <p:nvPr/>
        </p:nvSpPr>
        <p:spPr>
          <a:xfrm>
            <a:off x="1389063" y="4611688"/>
            <a:ext cx="7696200" cy="571500"/>
          </a:xfrm>
          <a:prstGeom prst="rect">
            <a:avLst/>
          </a:prstGeom>
          <a:noFill/>
          <a:ln w="9525">
            <a:noFill/>
          </a:ln>
        </p:spPr>
        <p:txBody>
          <a:bodyPr anchor="t"/>
          <a:p>
            <a:pPr marL="342900" indent="-342900" eaLnBrk="0" hangingPunct="0">
              <a:spcBef>
                <a:spcPct val="20000"/>
              </a:spcBef>
            </a:pPr>
            <a:r>
              <a:rPr lang="en-US" altLang="zh-CN" sz="3200" b="1" dirty="0">
                <a:solidFill>
                  <a:srgbClr val="3366CC"/>
                </a:solidFill>
                <a:latin typeface="Times New Roman" panose="02020603050405020304" pitchFamily="18" charset="0"/>
                <a:ea typeface="宋体" panose="02010600030101010101" pitchFamily="2" charset="-122"/>
              </a:rPr>
              <a:t>Linear Interpolator</a:t>
            </a:r>
            <a:endParaRPr lang="en-US" altLang="zh-CN" sz="3200" b="1" dirty="0">
              <a:solidFill>
                <a:srgbClr val="3366CC"/>
              </a:solidFill>
              <a:latin typeface="Times New Roman" panose="02020603050405020304" pitchFamily="18" charset="0"/>
              <a:ea typeface="宋体" panose="02010600030101010101" pitchFamily="2" charset="-122"/>
            </a:endParaRPr>
          </a:p>
        </p:txBody>
      </p:sp>
      <p:sp>
        <p:nvSpPr>
          <p:cNvPr id="16392" name="标题 1"/>
          <p:cNvSpPr>
            <a:spLocks noGrp="1"/>
          </p:cNvSpPr>
          <p:nvPr>
            <p:ph type="title"/>
          </p:nvPr>
        </p:nvSpPr>
        <p:spPr>
          <a:xfrm>
            <a:off x="727075" y="138113"/>
            <a:ext cx="10972800" cy="1143000"/>
          </a:xfrm>
        </p:spPr>
        <p:txBody>
          <a:bodyPr wrap="square" lIns="91440" tIns="45720" rIns="91440" bIns="45720" anchor="ctr"/>
          <a:p>
            <a:r>
              <a:rPr lang="en-US" altLang="zh-CN" sz="3200" i="1" dirty="0">
                <a:latin typeface="Times New Roman" panose="02020603050405020304" pitchFamily="18" charset="0"/>
                <a:ea typeface="黑体" panose="02010609060101010101" pitchFamily="49" charset="-122"/>
                <a:sym typeface="宋体" panose="02010600030101010101" pitchFamily="2" charset="-122"/>
              </a:rPr>
              <a:t>4.1 Discrete-Time Systems Examples</a:t>
            </a:r>
            <a:endParaRPr lang="en-US" altLang="zh-CN" sz="3200" i="1" dirty="0">
              <a:latin typeface="Times New Roman" panose="02020603050405020304" pitchFamily="18" charset="0"/>
              <a:ea typeface="黑体" panose="02010609060101010101" pitchFamily="49"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5">
                                            <p:txEl>
                                              <p:pRg st="0" end="0"/>
                                            </p:txEl>
                                          </p:spTgt>
                                        </p:tgtEl>
                                        <p:attrNameLst>
                                          <p:attrName>style.visibility</p:attrName>
                                        </p:attrNameLst>
                                      </p:cBhvr>
                                      <p:to>
                                        <p:strVal val="visible"/>
                                      </p:to>
                                    </p:set>
                                    <p:animEffect transition="in" filter="blinds(horizontal)">
                                      <p:cBhvr>
                                        <p:cTn id="7" dur="500"/>
                                        <p:tgtEl>
                                          <p:spTgt spid="1638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7"/>
                                        </p:tgtEl>
                                        <p:attrNameLst>
                                          <p:attrName>style.visibility</p:attrName>
                                        </p:attrNameLst>
                                      </p:cBhvr>
                                      <p:to>
                                        <p:strVal val="visible"/>
                                      </p:to>
                                    </p:set>
                                    <p:animEffect transition="in" filter="blinds(horizontal)">
                                      <p:cBhvr>
                                        <p:cTn id="10" dur="500"/>
                                        <p:tgtEl>
                                          <p:spTgt spid="1638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blinds(horizontal)">
                                      <p:cBhvr>
                                        <p:cTn id="15" dur="500"/>
                                        <p:tgtEl>
                                          <p:spTgt spid="16390"/>
                                        </p:tgtEl>
                                      </p:cBhvr>
                                    </p:animEffect>
                                  </p:childTnLst>
                                </p:cTn>
                              </p:par>
                              <p:par>
                                <p:cTn id="16" presetID="3" presetClass="entr" presetSubtype="10" fill="hold" nodeType="withEffect">
                                  <p:stCondLst>
                                    <p:cond delay="0"/>
                                  </p:stCondLst>
                                  <p:childTnLst>
                                    <p:set>
                                      <p:cBhvr>
                                        <p:cTn id="17" dur="1" fill="hold">
                                          <p:stCondLst>
                                            <p:cond delay="0"/>
                                          </p:stCondLst>
                                        </p:cTn>
                                        <p:tgtEl>
                                          <p:spTgt spid="16388"/>
                                        </p:tgtEl>
                                        <p:attrNameLst>
                                          <p:attrName>style.visibility</p:attrName>
                                        </p:attrNameLst>
                                      </p:cBhvr>
                                      <p:to>
                                        <p:strVal val="visible"/>
                                      </p:to>
                                    </p:set>
                                    <p:animEffect transition="in" filter="blinds(horizontal)">
                                      <p:cBhvr>
                                        <p:cTn id="18" dur="500"/>
                                        <p:tgtEl>
                                          <p:spTgt spid="1638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391"/>
                                        </p:tgtEl>
                                        <p:attrNameLst>
                                          <p:attrName>style.visibility</p:attrName>
                                        </p:attrNameLst>
                                      </p:cBhvr>
                                      <p:to>
                                        <p:strVal val="visible"/>
                                      </p:to>
                                    </p:set>
                                    <p:animEffect transition="in" filter="blinds(horizontal)">
                                      <p:cBhvr>
                                        <p:cTn id="23" dur="500"/>
                                        <p:tgtEl>
                                          <p:spTgt spid="16391"/>
                                        </p:tgtEl>
                                      </p:cBhvr>
                                    </p:animEffect>
                                  </p:childTnLst>
                                </p:cTn>
                              </p:par>
                              <p:par>
                                <p:cTn id="24" presetID="3" presetClass="entr" presetSubtype="10" fill="hold" nodeType="withEffect">
                                  <p:stCondLst>
                                    <p:cond delay="0"/>
                                  </p:stCondLst>
                                  <p:childTnLst>
                                    <p:set>
                                      <p:cBhvr>
                                        <p:cTn id="25" dur="1" fill="hold">
                                          <p:stCondLst>
                                            <p:cond delay="0"/>
                                          </p:stCondLst>
                                        </p:cTn>
                                        <p:tgtEl>
                                          <p:spTgt spid="16389"/>
                                        </p:tgtEl>
                                        <p:attrNameLst>
                                          <p:attrName>style.visibility</p:attrName>
                                        </p:attrNameLst>
                                      </p:cBhvr>
                                      <p:to>
                                        <p:strVal val="visible"/>
                                      </p:to>
                                    </p:set>
                                    <p:animEffect transition="in" filter="blinds(horizontal)">
                                      <p:cBhvr>
                                        <p:cTn id="26"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build="p"/>
      <p:bldP spid="16390" grpId="0"/>
      <p:bldP spid="1639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901700" y="-80962"/>
            <a:ext cx="7786688" cy="1252537"/>
          </a:xfrm>
        </p:spPr>
        <p:txBody>
          <a:bodyPr wrap="square" lIns="91440" tIns="45720" rIns="91440" bIns="45720" anchor="ctr"/>
          <a:p>
            <a:pPr eaLnBrk="1" hangingPunct="1"/>
            <a:r>
              <a:rPr lang="en-US" altLang="zh-CN" sz="3200" dirty="0">
                <a:latin typeface="Times New Roman" panose="02020603050405020304" pitchFamily="18" charset="0"/>
              </a:rPr>
              <a:t>4.8.4  </a:t>
            </a:r>
            <a:r>
              <a:rPr lang="zh-CN" altLang="en-US" sz="3200" dirty="0">
                <a:latin typeface="Times New Roman" panose="02020603050405020304" pitchFamily="18" charset="0"/>
              </a:rPr>
              <a:t> </a:t>
            </a:r>
            <a:r>
              <a:rPr lang="en-US" altLang="zh-CN" sz="3200" dirty="0">
                <a:latin typeface="Times New Roman" panose="02020603050405020304" pitchFamily="18" charset="0"/>
              </a:rPr>
              <a:t>Frequency Response Computation Using MATLAB</a:t>
            </a:r>
            <a:endParaRPr lang="zh-CN" altLang="en-US" sz="3200" dirty="0">
              <a:latin typeface="Times New Roman" panose="02020603050405020304" pitchFamily="18" charset="0"/>
            </a:endParaRPr>
          </a:p>
        </p:txBody>
      </p:sp>
      <p:grpSp>
        <p:nvGrpSpPr>
          <p:cNvPr id="2" name="Group 6"/>
          <p:cNvGrpSpPr/>
          <p:nvPr/>
        </p:nvGrpSpPr>
        <p:grpSpPr>
          <a:xfrm>
            <a:off x="985838" y="1493838"/>
            <a:ext cx="7620000" cy="2574925"/>
            <a:chOff x="672" y="2880"/>
            <a:chExt cx="4800" cy="1622"/>
          </a:xfrm>
        </p:grpSpPr>
        <p:sp>
          <p:nvSpPr>
            <p:cNvPr id="62467" name="Text Box 7"/>
            <p:cNvSpPr txBox="1"/>
            <p:nvPr/>
          </p:nvSpPr>
          <p:spPr>
            <a:xfrm>
              <a:off x="672" y="2880"/>
              <a:ext cx="2304" cy="365"/>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Example 4.31 For</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62468" name="Object 8"/>
            <p:cNvGraphicFramePr>
              <a:graphicFrameLocks noChangeAspect="1"/>
            </p:cNvGraphicFramePr>
            <p:nvPr/>
          </p:nvGraphicFramePr>
          <p:xfrm>
            <a:off x="776" y="3179"/>
            <a:ext cx="2864" cy="939"/>
          </p:xfrm>
          <a:graphic>
            <a:graphicData uri="http://schemas.openxmlformats.org/presentationml/2006/ole">
              <mc:AlternateContent xmlns:mc="http://schemas.openxmlformats.org/markup-compatibility/2006">
                <mc:Choice xmlns:v="urn:schemas-microsoft-com:vml" Requires="v">
                  <p:oleObj spid="_x0000_s3147" name="" r:id="rId1" imgW="2273300" imgH="635000" progId="Equation.DSMT4">
                    <p:embed/>
                  </p:oleObj>
                </mc:Choice>
                <mc:Fallback>
                  <p:oleObj name="" r:id="rId1" imgW="2273300" imgH="635000" progId="Equation.DSMT4">
                    <p:embed/>
                    <p:pic>
                      <p:nvPicPr>
                        <p:cNvPr id="0" name="图片 3146"/>
                        <p:cNvPicPr/>
                        <p:nvPr/>
                      </p:nvPicPr>
                      <p:blipFill>
                        <a:blip r:embed="rId2"/>
                        <a:stretch>
                          <a:fillRect/>
                        </a:stretch>
                      </p:blipFill>
                      <p:spPr>
                        <a:xfrm>
                          <a:off x="776" y="3179"/>
                          <a:ext cx="2864" cy="939"/>
                        </a:xfrm>
                        <a:prstGeom prst="rect">
                          <a:avLst/>
                        </a:prstGeom>
                        <a:noFill/>
                        <a:ln w="38100">
                          <a:noFill/>
                          <a:miter/>
                        </a:ln>
                      </p:spPr>
                    </p:pic>
                  </p:oleObj>
                </mc:Fallback>
              </mc:AlternateContent>
            </a:graphicData>
          </a:graphic>
        </p:graphicFrame>
        <p:sp>
          <p:nvSpPr>
            <p:cNvPr id="62469" name="Text Box 9"/>
            <p:cNvSpPr txBox="1"/>
            <p:nvPr/>
          </p:nvSpPr>
          <p:spPr>
            <a:xfrm>
              <a:off x="3888" y="3216"/>
              <a:ext cx="1584" cy="1286"/>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The frequency response is wanted.</a:t>
              </a:r>
              <a:endParaRPr lang="en-US" altLang="zh-CN" sz="3200" b="1" dirty="0">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50211" name="Object 3"/>
          <p:cNvGraphicFramePr>
            <a:graphicFrameLocks noChangeAspect="1"/>
          </p:cNvGraphicFramePr>
          <p:nvPr/>
        </p:nvGraphicFramePr>
        <p:xfrm>
          <a:off x="3929063" y="2405063"/>
          <a:ext cx="5791200" cy="931862"/>
        </p:xfrm>
        <a:graphic>
          <a:graphicData uri="http://schemas.openxmlformats.org/presentationml/2006/ole">
            <mc:AlternateContent xmlns:mc="http://schemas.openxmlformats.org/markup-compatibility/2006">
              <mc:Choice xmlns:v="urn:schemas-microsoft-com:vml" Requires="v">
                <p:oleObj spid="_x0000_s3141" name="" r:id="rId1" imgW="2451100" imgH="444500" progId="Equation.3">
                  <p:embed/>
                </p:oleObj>
              </mc:Choice>
              <mc:Fallback>
                <p:oleObj name="" r:id="rId1" imgW="2451100" imgH="444500" progId="Equation.3">
                  <p:embed/>
                  <p:pic>
                    <p:nvPicPr>
                      <p:cNvPr id="0" name="图片 3140"/>
                      <p:cNvPicPr/>
                      <p:nvPr/>
                    </p:nvPicPr>
                    <p:blipFill>
                      <a:blip r:embed="rId2"/>
                      <a:stretch>
                        <a:fillRect/>
                      </a:stretch>
                    </p:blipFill>
                    <p:spPr>
                      <a:xfrm>
                        <a:off x="3929063" y="2405063"/>
                        <a:ext cx="5791200" cy="931862"/>
                      </a:xfrm>
                      <a:prstGeom prst="rect">
                        <a:avLst/>
                      </a:prstGeom>
                      <a:noFill/>
                      <a:ln w="38100">
                        <a:noFill/>
                        <a:miter/>
                      </a:ln>
                    </p:spPr>
                  </p:pic>
                </p:oleObj>
              </mc:Fallback>
            </mc:AlternateContent>
          </a:graphicData>
        </a:graphic>
      </p:graphicFrame>
      <p:sp>
        <p:nvSpPr>
          <p:cNvPr id="350212" name="Text Box 4"/>
          <p:cNvSpPr txBox="1"/>
          <p:nvPr/>
        </p:nvSpPr>
        <p:spPr>
          <a:xfrm>
            <a:off x="901700" y="1273175"/>
            <a:ext cx="2133600"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Solution:</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350213" name="Object 5"/>
          <p:cNvGraphicFramePr>
            <a:graphicFrameLocks noChangeAspect="1"/>
          </p:cNvGraphicFramePr>
          <p:nvPr/>
        </p:nvGraphicFramePr>
        <p:xfrm>
          <a:off x="4016375" y="3422650"/>
          <a:ext cx="4797425" cy="876300"/>
        </p:xfrm>
        <a:graphic>
          <a:graphicData uri="http://schemas.openxmlformats.org/presentationml/2006/ole">
            <mc:AlternateContent xmlns:mc="http://schemas.openxmlformats.org/markup-compatibility/2006">
              <mc:Choice xmlns:v="urn:schemas-microsoft-com:vml" Requires="v">
                <p:oleObj spid="_x0000_s3145" name="" r:id="rId3" imgW="2311400" imgH="419100" progId="Equation.DSMT4">
                  <p:embed/>
                </p:oleObj>
              </mc:Choice>
              <mc:Fallback>
                <p:oleObj name="" r:id="rId3" imgW="2311400" imgH="419100" progId="Equation.DSMT4">
                  <p:embed/>
                  <p:pic>
                    <p:nvPicPr>
                      <p:cNvPr id="0" name="图片 3144"/>
                      <p:cNvPicPr/>
                      <p:nvPr/>
                    </p:nvPicPr>
                    <p:blipFill>
                      <a:blip r:embed="rId4"/>
                      <a:stretch>
                        <a:fillRect/>
                      </a:stretch>
                    </p:blipFill>
                    <p:spPr>
                      <a:xfrm>
                        <a:off x="4016375" y="3422650"/>
                        <a:ext cx="4797425" cy="876300"/>
                      </a:xfrm>
                      <a:prstGeom prst="rect">
                        <a:avLst/>
                      </a:prstGeom>
                      <a:noFill/>
                      <a:ln w="38100">
                        <a:noFill/>
                        <a:miter/>
                      </a:ln>
                    </p:spPr>
                  </p:pic>
                </p:oleObj>
              </mc:Fallback>
            </mc:AlternateContent>
          </a:graphicData>
        </a:graphic>
      </p:graphicFrame>
      <p:graphicFrame>
        <p:nvGraphicFramePr>
          <p:cNvPr id="350214" name="Object 6"/>
          <p:cNvGraphicFramePr>
            <a:graphicFrameLocks noChangeAspect="1"/>
          </p:cNvGraphicFramePr>
          <p:nvPr/>
        </p:nvGraphicFramePr>
        <p:xfrm>
          <a:off x="2886075" y="1627188"/>
          <a:ext cx="6199188" cy="868362"/>
        </p:xfrm>
        <a:graphic>
          <a:graphicData uri="http://schemas.openxmlformats.org/presentationml/2006/ole">
            <mc:AlternateContent xmlns:mc="http://schemas.openxmlformats.org/markup-compatibility/2006">
              <mc:Choice xmlns:v="urn:schemas-microsoft-com:vml" Requires="v">
                <p:oleObj spid="_x0000_s3142" name="" r:id="rId5" imgW="2882900" imgH="431800" progId="Equation.3">
                  <p:embed/>
                </p:oleObj>
              </mc:Choice>
              <mc:Fallback>
                <p:oleObj name="" r:id="rId5" imgW="2882900" imgH="431800" progId="Equation.3">
                  <p:embed/>
                  <p:pic>
                    <p:nvPicPr>
                      <p:cNvPr id="0" name="图片 3141"/>
                      <p:cNvPicPr/>
                      <p:nvPr/>
                    </p:nvPicPr>
                    <p:blipFill>
                      <a:blip r:embed="rId6"/>
                      <a:stretch>
                        <a:fillRect/>
                      </a:stretch>
                    </p:blipFill>
                    <p:spPr>
                      <a:xfrm>
                        <a:off x="2886075" y="1627188"/>
                        <a:ext cx="6199188" cy="868362"/>
                      </a:xfrm>
                      <a:prstGeom prst="rect">
                        <a:avLst/>
                      </a:prstGeom>
                      <a:noFill/>
                      <a:ln w="38100">
                        <a:noFill/>
                        <a:miter/>
                      </a:ln>
                    </p:spPr>
                  </p:pic>
                </p:oleObj>
              </mc:Fallback>
            </mc:AlternateContent>
          </a:graphicData>
        </a:graphic>
      </p:graphicFrame>
      <p:graphicFrame>
        <p:nvGraphicFramePr>
          <p:cNvPr id="350215" name="Object 7"/>
          <p:cNvGraphicFramePr>
            <a:graphicFrameLocks noChangeAspect="1"/>
          </p:cNvGraphicFramePr>
          <p:nvPr/>
        </p:nvGraphicFramePr>
        <p:xfrm>
          <a:off x="3063875" y="4298950"/>
          <a:ext cx="6021388" cy="908050"/>
        </p:xfrm>
        <a:graphic>
          <a:graphicData uri="http://schemas.openxmlformats.org/presentationml/2006/ole">
            <mc:AlternateContent xmlns:mc="http://schemas.openxmlformats.org/markup-compatibility/2006">
              <mc:Choice xmlns:v="urn:schemas-microsoft-com:vml" Requires="v">
                <p:oleObj spid="_x0000_s3143" name="" r:id="rId7" imgW="2311400" imgH="457200" progId="Equation.DSMT4">
                  <p:embed/>
                </p:oleObj>
              </mc:Choice>
              <mc:Fallback>
                <p:oleObj name="" r:id="rId7" imgW="2311400" imgH="457200" progId="Equation.DSMT4">
                  <p:embed/>
                  <p:pic>
                    <p:nvPicPr>
                      <p:cNvPr id="0" name="图片 3142"/>
                      <p:cNvPicPr/>
                      <p:nvPr/>
                    </p:nvPicPr>
                    <p:blipFill>
                      <a:blip r:embed="rId8"/>
                      <a:stretch>
                        <a:fillRect/>
                      </a:stretch>
                    </p:blipFill>
                    <p:spPr>
                      <a:xfrm>
                        <a:off x="3063875" y="4298950"/>
                        <a:ext cx="6021388" cy="908050"/>
                      </a:xfrm>
                      <a:prstGeom prst="rect">
                        <a:avLst/>
                      </a:prstGeom>
                      <a:noFill/>
                      <a:ln w="38100">
                        <a:noFill/>
                        <a:miter/>
                      </a:ln>
                    </p:spPr>
                  </p:pic>
                </p:oleObj>
              </mc:Fallback>
            </mc:AlternateContent>
          </a:graphicData>
        </a:graphic>
      </p:graphicFrame>
      <p:graphicFrame>
        <p:nvGraphicFramePr>
          <p:cNvPr id="350216" name="Object 8"/>
          <p:cNvGraphicFramePr>
            <a:graphicFrameLocks noChangeAspect="1"/>
          </p:cNvGraphicFramePr>
          <p:nvPr/>
        </p:nvGraphicFramePr>
        <p:xfrm>
          <a:off x="3524250" y="5207000"/>
          <a:ext cx="6294438" cy="1020763"/>
        </p:xfrm>
        <a:graphic>
          <a:graphicData uri="http://schemas.openxmlformats.org/presentationml/2006/ole">
            <mc:AlternateContent xmlns:mc="http://schemas.openxmlformats.org/markup-compatibility/2006">
              <mc:Choice xmlns:v="urn:schemas-microsoft-com:vml" Requires="v">
                <p:oleObj spid="_x0000_s3144" name="" r:id="rId9" imgW="3009900" imgH="457200" progId="Equation.DSMT4">
                  <p:embed/>
                </p:oleObj>
              </mc:Choice>
              <mc:Fallback>
                <p:oleObj name="" r:id="rId9" imgW="3009900" imgH="457200" progId="Equation.DSMT4">
                  <p:embed/>
                  <p:pic>
                    <p:nvPicPr>
                      <p:cNvPr id="0" name="图片 3143"/>
                      <p:cNvPicPr/>
                      <p:nvPr/>
                    </p:nvPicPr>
                    <p:blipFill>
                      <a:blip r:embed="rId10"/>
                      <a:stretch>
                        <a:fillRect/>
                      </a:stretch>
                    </p:blipFill>
                    <p:spPr>
                      <a:xfrm>
                        <a:off x="3524250" y="5207000"/>
                        <a:ext cx="6294438" cy="1020763"/>
                      </a:xfrm>
                      <a:prstGeom prst="rect">
                        <a:avLst/>
                      </a:prstGeom>
                      <a:noFill/>
                      <a:ln w="38100">
                        <a:noFill/>
                        <a:miter/>
                      </a:ln>
                    </p:spPr>
                  </p:pic>
                </p:oleObj>
              </mc:Fallback>
            </mc:AlternateContent>
          </a:graphicData>
        </a:graphic>
      </p:graphicFrame>
      <p:sp>
        <p:nvSpPr>
          <p:cNvPr id="63495" name="Rectangle 2"/>
          <p:cNvSpPr>
            <a:spLocks noGrp="1"/>
          </p:cNvSpPr>
          <p:nvPr>
            <p:ph type="title"/>
          </p:nvPr>
        </p:nvSpPr>
        <p:spPr>
          <a:xfrm>
            <a:off x="901700" y="-80962"/>
            <a:ext cx="7786688" cy="1252537"/>
          </a:xfrm>
        </p:spPr>
        <p:txBody>
          <a:bodyPr wrap="square" lIns="91440" tIns="45720" rIns="91440" bIns="45720" anchor="ctr"/>
          <a:p>
            <a:pPr eaLnBrk="1" hangingPunct="1"/>
            <a:r>
              <a:rPr lang="en-US" altLang="zh-CN" sz="3200" dirty="0">
                <a:latin typeface="Times New Roman" panose="02020603050405020304" pitchFamily="18" charset="0"/>
              </a:rPr>
              <a:t>4.8.4  </a:t>
            </a:r>
            <a:r>
              <a:rPr lang="zh-CN" altLang="en-US" sz="3200" dirty="0">
                <a:latin typeface="Times New Roman" panose="02020603050405020304" pitchFamily="18" charset="0"/>
              </a:rPr>
              <a:t> </a:t>
            </a:r>
            <a:r>
              <a:rPr lang="en-US" altLang="zh-CN" sz="3200" dirty="0">
                <a:latin typeface="Times New Roman" panose="02020603050405020304" pitchFamily="18" charset="0"/>
              </a:rPr>
              <a:t>Frequency Response Computation Using MATLAB</a:t>
            </a:r>
            <a:endParaRPr lang="zh-CN"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50214"/>
                                        </p:tgtEl>
                                        <p:attrNameLst>
                                          <p:attrName>style.visibility</p:attrName>
                                        </p:attrNameLst>
                                      </p:cBhvr>
                                      <p:to>
                                        <p:strVal val="visible"/>
                                      </p:to>
                                    </p:set>
                                    <p:animEffect transition="in" filter="blinds(horizontal)">
                                      <p:cBhvr>
                                        <p:cTn id="13" dur="500"/>
                                        <p:tgtEl>
                                          <p:spTgt spid="35021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50211"/>
                                        </p:tgtEl>
                                        <p:attrNameLst>
                                          <p:attrName>style.visibility</p:attrName>
                                        </p:attrNameLst>
                                      </p:cBhvr>
                                      <p:to>
                                        <p:strVal val="visible"/>
                                      </p:to>
                                    </p:set>
                                    <p:animEffect transition="in" filter="dissolve">
                                      <p:cBhvr>
                                        <p:cTn id="18" dur="500"/>
                                        <p:tgtEl>
                                          <p:spTgt spid="35021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50213"/>
                                        </p:tgtEl>
                                        <p:attrNameLst>
                                          <p:attrName>style.visibility</p:attrName>
                                        </p:attrNameLst>
                                      </p:cBhvr>
                                      <p:to>
                                        <p:strVal val="visible"/>
                                      </p:to>
                                    </p:set>
                                    <p:animEffect transition="in" filter="dissolve">
                                      <p:cBhvr>
                                        <p:cTn id="23" dur="500"/>
                                        <p:tgtEl>
                                          <p:spTgt spid="35021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50215"/>
                                        </p:tgtEl>
                                        <p:attrNameLst>
                                          <p:attrName>style.visibility</p:attrName>
                                        </p:attrNameLst>
                                      </p:cBhvr>
                                      <p:to>
                                        <p:strVal val="visible"/>
                                      </p:to>
                                    </p:set>
                                    <p:animEffect transition="in" filter="blinds(horizontal)">
                                      <p:cBhvr>
                                        <p:cTn id="28" dur="500"/>
                                        <p:tgtEl>
                                          <p:spTgt spid="35021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50216"/>
                                        </p:tgtEl>
                                        <p:attrNameLst>
                                          <p:attrName>style.visibility</p:attrName>
                                        </p:attrNameLst>
                                      </p:cBhvr>
                                      <p:to>
                                        <p:strVal val="visible"/>
                                      </p:to>
                                    </p:set>
                                    <p:animEffect transition="in" filter="blinds(horizontal)">
                                      <p:cBhvr>
                                        <p:cTn id="33" dur="500"/>
                                        <p:tgtEl>
                                          <p:spTgt spid="350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a:xfrm>
            <a:off x="1155700" y="96838"/>
            <a:ext cx="7620000" cy="1031875"/>
          </a:xfrm>
        </p:spPr>
        <p:txBody>
          <a:bodyPr wrap="square" lIns="91440" tIns="45720" rIns="91440" bIns="45720" anchor="ctr"/>
          <a:p>
            <a:pPr eaLnBrk="1" hangingPunct="1"/>
            <a:r>
              <a:rPr lang="en-US" altLang="zh-CN" sz="3200" dirty="0">
                <a:latin typeface="Times New Roman" panose="02020603050405020304" pitchFamily="18" charset="0"/>
              </a:rPr>
              <a:t>Frequency Response Computation (Using MATLAB )</a:t>
            </a:r>
            <a:endParaRPr lang="en-US" altLang="zh-CN" sz="3200" dirty="0">
              <a:latin typeface="Times New Roman" panose="02020603050405020304" pitchFamily="18" charset="0"/>
            </a:endParaRPr>
          </a:p>
        </p:txBody>
      </p:sp>
      <p:sp>
        <p:nvSpPr>
          <p:cNvPr id="360451" name="Rectangle 3"/>
          <p:cNvSpPr>
            <a:spLocks noGrp="1"/>
          </p:cNvSpPr>
          <p:nvPr>
            <p:ph idx="1"/>
          </p:nvPr>
        </p:nvSpPr>
        <p:spPr>
          <a:xfrm>
            <a:off x="915988" y="1281113"/>
            <a:ext cx="9194800" cy="3659187"/>
          </a:xfrm>
        </p:spPr>
        <p:txBody>
          <a:bodyPr wrap="square" lIns="91440" tIns="45720" rIns="91440" bIns="45720" anchor="t"/>
          <a:p>
            <a:pPr eaLnBrk="1" hangingPunct="1"/>
            <a:r>
              <a:rPr lang="en-US" altLang="zh-CN" sz="3200" dirty="0">
                <a:latin typeface="Times New Roman" panose="02020603050405020304" pitchFamily="18" charset="0"/>
              </a:rPr>
              <a:t>The function </a:t>
            </a:r>
            <a:r>
              <a:rPr lang="en-US" altLang="zh-CN" sz="3200" dirty="0">
                <a:solidFill>
                  <a:srgbClr val="FF0000"/>
                </a:solidFill>
                <a:latin typeface="Times New Roman" panose="02020603050405020304" pitchFamily="18" charset="0"/>
              </a:rPr>
              <a:t>freqz(h,1,w)</a:t>
            </a:r>
            <a:r>
              <a:rPr lang="en-US" altLang="zh-CN" sz="3200" dirty="0">
                <a:latin typeface="Times New Roman" panose="02020603050405020304" pitchFamily="18" charset="0"/>
              </a:rPr>
              <a:t> can be used to determine the values of the frequency response vector</a:t>
            </a:r>
            <a:r>
              <a:rPr lang="en-US" altLang="zh-CN" sz="3200" dirty="0">
                <a:solidFill>
                  <a:srgbClr val="0066FF"/>
                </a:solidFill>
                <a:latin typeface="Times New Roman" panose="02020603050405020304" pitchFamily="18" charset="0"/>
              </a:rPr>
              <a:t> h</a:t>
            </a:r>
            <a:r>
              <a:rPr lang="en-US" altLang="zh-CN" sz="3200" dirty="0">
                <a:latin typeface="Times New Roman" panose="02020603050405020304" pitchFamily="18" charset="0"/>
              </a:rPr>
              <a:t> at a set of given frequency points </a:t>
            </a:r>
            <a:r>
              <a:rPr lang="en-US" altLang="zh-CN" sz="3200" dirty="0">
                <a:solidFill>
                  <a:srgbClr val="0066FF"/>
                </a:solidFill>
                <a:latin typeface="Times New Roman" panose="02020603050405020304" pitchFamily="18" charset="0"/>
              </a:rPr>
              <a:t>w</a:t>
            </a:r>
            <a:endParaRPr lang="en-US" altLang="zh-CN" sz="3200" dirty="0">
              <a:solidFill>
                <a:srgbClr val="0066FF"/>
              </a:solidFill>
              <a:latin typeface="Times New Roman" panose="02020603050405020304" pitchFamily="18" charset="0"/>
            </a:endParaRPr>
          </a:p>
          <a:p>
            <a:pPr eaLnBrk="1" hangingPunct="1"/>
            <a:r>
              <a:rPr lang="en-US" altLang="zh-CN" sz="3200" dirty="0">
                <a:latin typeface="Times New Roman" panose="02020603050405020304" pitchFamily="18" charset="0"/>
              </a:rPr>
              <a:t>From h, the real and imaginary parts can be computed using the functions </a:t>
            </a:r>
            <a:r>
              <a:rPr lang="en-US" altLang="zh-CN" sz="3200" dirty="0">
                <a:solidFill>
                  <a:srgbClr val="0066FF"/>
                </a:solidFill>
                <a:latin typeface="Times New Roman" panose="02020603050405020304" pitchFamily="18" charset="0"/>
              </a:rPr>
              <a:t>real</a:t>
            </a:r>
            <a:r>
              <a:rPr lang="en-US" altLang="zh-CN" sz="3200" dirty="0">
                <a:latin typeface="Times New Roman" panose="02020603050405020304" pitchFamily="18" charset="0"/>
              </a:rPr>
              <a:t> and </a:t>
            </a:r>
            <a:r>
              <a:rPr lang="en-US" altLang="zh-CN" sz="3200" dirty="0">
                <a:solidFill>
                  <a:srgbClr val="0066FF"/>
                </a:solidFill>
                <a:latin typeface="Times New Roman" panose="02020603050405020304" pitchFamily="18" charset="0"/>
              </a:rPr>
              <a:t>imag</a:t>
            </a:r>
            <a:r>
              <a:rPr lang="en-US" altLang="zh-CN" sz="3200" dirty="0">
                <a:latin typeface="Times New Roman" panose="02020603050405020304" pitchFamily="18" charset="0"/>
              </a:rPr>
              <a:t>, and the magnitude and phase functions using the functions </a:t>
            </a:r>
            <a:r>
              <a:rPr lang="en-US" altLang="zh-CN" sz="3200" dirty="0">
                <a:solidFill>
                  <a:srgbClr val="0066FF"/>
                </a:solidFill>
                <a:latin typeface="Times New Roman" panose="02020603050405020304" pitchFamily="18" charset="0"/>
              </a:rPr>
              <a:t>abs</a:t>
            </a:r>
            <a:r>
              <a:rPr lang="en-US" altLang="zh-CN" sz="3200" dirty="0">
                <a:latin typeface="Times New Roman" panose="02020603050405020304" pitchFamily="18" charset="0"/>
              </a:rPr>
              <a:t> and </a:t>
            </a:r>
            <a:r>
              <a:rPr lang="en-US" altLang="zh-CN" sz="3200" dirty="0">
                <a:solidFill>
                  <a:srgbClr val="0066FF"/>
                </a:solidFill>
                <a:latin typeface="Times New Roman" panose="02020603050405020304" pitchFamily="18" charset="0"/>
              </a:rPr>
              <a:t>angle</a:t>
            </a:r>
            <a:endParaRPr lang="en-US" altLang="zh-CN" sz="3200" dirty="0">
              <a:solidFill>
                <a:srgbClr val="0066FF"/>
              </a:solidFill>
              <a:latin typeface="Times New Roman" panose="02020603050405020304" pitchFamily="18" charset="0"/>
            </a:endParaRPr>
          </a:p>
        </p:txBody>
      </p:sp>
      <p:sp>
        <p:nvSpPr>
          <p:cNvPr id="360452" name="Text Box 4"/>
          <p:cNvSpPr txBox="1"/>
          <p:nvPr/>
        </p:nvSpPr>
        <p:spPr>
          <a:xfrm>
            <a:off x="1228725" y="4841875"/>
            <a:ext cx="8882063" cy="1554163"/>
          </a:xfrm>
          <a:prstGeom prst="rect">
            <a:avLst/>
          </a:prstGeom>
          <a:noFill/>
          <a:ln w="12700">
            <a:noFill/>
          </a:ln>
        </p:spPr>
        <p:txBody>
          <a:bodyPr anchor="t">
            <a:spAutoFit/>
          </a:bodyPr>
          <a:p>
            <a:pPr>
              <a:spcBef>
                <a:spcPct val="50000"/>
              </a:spcBef>
            </a:pPr>
            <a:r>
              <a:rPr lang="en-US" altLang="zh-CN" sz="3200" b="1" dirty="0">
                <a:solidFill>
                  <a:srgbClr val="0066FF"/>
                </a:solidFill>
                <a:latin typeface="Times New Roman" panose="02020603050405020304" pitchFamily="18" charset="0"/>
                <a:ea typeface="宋体" panose="02010600030101010101" pitchFamily="2" charset="-122"/>
              </a:rPr>
              <a:t>Program 4_3.m</a:t>
            </a:r>
            <a:r>
              <a:rPr lang="en-US" altLang="zh-CN" sz="3200" b="1" dirty="0">
                <a:solidFill>
                  <a:schemeClr val="tx1"/>
                </a:solidFill>
                <a:latin typeface="Times New Roman" panose="02020603050405020304" pitchFamily="18" charset="0"/>
                <a:ea typeface="宋体" panose="02010600030101010101" pitchFamily="2" charset="-122"/>
              </a:rPr>
              <a:t> can be used to generate the magnitude and phase responses of an M-point moving average filter as shown on next-page</a:t>
            </a:r>
            <a:endParaRPr lang="zh-CN" altLang="en-US" sz="32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charRg st="0" end="134"/>
                                            </p:txEl>
                                          </p:spTgt>
                                        </p:tgtEl>
                                        <p:attrNameLst>
                                          <p:attrName>style.visibility</p:attrName>
                                        </p:attrNameLst>
                                      </p:cBhvr>
                                      <p:to>
                                        <p:strVal val="visible"/>
                                      </p:to>
                                    </p:set>
                                    <p:anim calcmode="lin" valueType="num">
                                      <p:cBhvr additive="base">
                                        <p:cTn id="7" dur="500" fill="hold"/>
                                        <p:tgtEl>
                                          <p:spTgt spid="360451">
                                            <p:txEl>
                                              <p:charRg st="0" end="13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charRg st="0" end="13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1">
                                            <p:txEl>
                                              <p:charRg st="134" end="294"/>
                                            </p:txEl>
                                          </p:spTgt>
                                        </p:tgtEl>
                                        <p:attrNameLst>
                                          <p:attrName>style.visibility</p:attrName>
                                        </p:attrNameLst>
                                      </p:cBhvr>
                                      <p:to>
                                        <p:strVal val="visible"/>
                                      </p:to>
                                    </p:set>
                                    <p:anim calcmode="lin" valueType="num">
                                      <p:cBhvr additive="base">
                                        <p:cTn id="13" dur="500" fill="hold"/>
                                        <p:tgtEl>
                                          <p:spTgt spid="360451">
                                            <p:txEl>
                                              <p:charRg st="134" end="29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1">
                                            <p:txEl>
                                              <p:charRg st="134" end="29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0452"/>
                                        </p:tgtEl>
                                        <p:attrNameLst>
                                          <p:attrName>style.visibility</p:attrName>
                                        </p:attrNameLst>
                                      </p:cBhvr>
                                      <p:to>
                                        <p:strVal val="visible"/>
                                      </p:to>
                                    </p:set>
                                    <p:anim calcmode="lin" valueType="num">
                                      <p:cBhvr additive="base">
                                        <p:cTn id="19" dur="500" fill="hold"/>
                                        <p:tgtEl>
                                          <p:spTgt spid="360452"/>
                                        </p:tgtEl>
                                        <p:attrNameLst>
                                          <p:attrName>ppt_x</p:attrName>
                                        </p:attrNameLst>
                                      </p:cBhvr>
                                      <p:tavLst>
                                        <p:tav tm="0">
                                          <p:val>
                                            <p:strVal val="#ppt_x"/>
                                          </p:val>
                                        </p:tav>
                                        <p:tav tm="100000">
                                          <p:val>
                                            <p:strVal val="#ppt_x"/>
                                          </p:val>
                                        </p:tav>
                                      </p:tavLst>
                                    </p:anim>
                                    <p:anim calcmode="lin" valueType="num">
                                      <p:cBhvr additive="base">
                                        <p:cTn id="20" dur="500" fill="hold"/>
                                        <p:tgtEl>
                                          <p:spTgt spid="360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P spid="36045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7" name="Picture 3"/>
          <p:cNvPicPr>
            <a:picLocks noChangeAspect="1"/>
          </p:cNvPicPr>
          <p:nvPr/>
        </p:nvPicPr>
        <p:blipFill>
          <a:blip r:embed="rId1"/>
          <a:stretch>
            <a:fillRect/>
          </a:stretch>
        </p:blipFill>
        <p:spPr>
          <a:xfrm>
            <a:off x="4938713" y="1111250"/>
            <a:ext cx="4191000" cy="2590800"/>
          </a:xfrm>
          <a:prstGeom prst="rect">
            <a:avLst/>
          </a:prstGeom>
          <a:noFill/>
          <a:ln w="9525">
            <a:noFill/>
          </a:ln>
        </p:spPr>
      </p:pic>
      <p:pic>
        <p:nvPicPr>
          <p:cNvPr id="65538" name="Picture 4"/>
          <p:cNvPicPr>
            <a:picLocks noChangeAspect="1"/>
          </p:cNvPicPr>
          <p:nvPr/>
        </p:nvPicPr>
        <p:blipFill>
          <a:blip r:embed="rId2"/>
          <a:stretch>
            <a:fillRect/>
          </a:stretch>
        </p:blipFill>
        <p:spPr>
          <a:xfrm>
            <a:off x="4929188" y="3702050"/>
            <a:ext cx="4200525" cy="2590800"/>
          </a:xfrm>
          <a:prstGeom prst="rect">
            <a:avLst/>
          </a:prstGeom>
          <a:noFill/>
          <a:ln w="9525">
            <a:noFill/>
          </a:ln>
        </p:spPr>
      </p:pic>
      <p:sp>
        <p:nvSpPr>
          <p:cNvPr id="65539" name="Text Box 5"/>
          <p:cNvSpPr txBox="1"/>
          <p:nvPr/>
        </p:nvSpPr>
        <p:spPr>
          <a:xfrm>
            <a:off x="787400" y="1171575"/>
            <a:ext cx="3048000" cy="2530475"/>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Magnitude responses of the moving-average filters of length </a:t>
            </a:r>
            <a:r>
              <a:rPr lang="en-US" altLang="zh-CN" sz="3200" b="1" dirty="0">
                <a:solidFill>
                  <a:srgbClr val="FF3300"/>
                </a:solidFill>
                <a:latin typeface="Times New Roman" panose="02020603050405020304" pitchFamily="18" charset="0"/>
                <a:ea typeface="宋体" panose="02010600030101010101" pitchFamily="2" charset="-122"/>
              </a:rPr>
              <a:t>5</a:t>
            </a:r>
            <a:r>
              <a:rPr lang="en-US" altLang="zh-CN" sz="3200" b="1" dirty="0">
                <a:solidFill>
                  <a:schemeClr val="tx1"/>
                </a:solidFill>
                <a:latin typeface="Times New Roman" panose="02020603050405020304" pitchFamily="18" charset="0"/>
                <a:ea typeface="宋体" panose="02010600030101010101" pitchFamily="2" charset="-122"/>
              </a:rPr>
              <a:t> and </a:t>
            </a:r>
            <a:r>
              <a:rPr lang="en-US" altLang="zh-CN" sz="3200" b="1" dirty="0">
                <a:solidFill>
                  <a:schemeClr val="accent2"/>
                </a:solidFill>
                <a:latin typeface="Times New Roman" panose="02020603050405020304" pitchFamily="18" charset="0"/>
                <a:ea typeface="宋体" panose="02010600030101010101" pitchFamily="2" charset="-122"/>
              </a:rPr>
              <a:t>14</a:t>
            </a:r>
            <a:r>
              <a:rPr lang="en-US" altLang="zh-CN" sz="3200" b="1" dirty="0">
                <a:solidFill>
                  <a:schemeClr val="tx1"/>
                </a:solidFill>
                <a:latin typeface="Times New Roman" panose="02020603050405020304" pitchFamily="18" charset="0"/>
                <a:ea typeface="宋体" panose="02010600030101010101" pitchFamily="2" charset="-122"/>
              </a:rPr>
              <a:t> </a:t>
            </a:r>
            <a:endParaRPr lang="zh-CN" altLang="en-US" sz="3200" b="1" dirty="0">
              <a:solidFill>
                <a:schemeClr val="tx1"/>
              </a:solidFill>
              <a:latin typeface="Times New Roman" panose="02020603050405020304" pitchFamily="18" charset="0"/>
              <a:ea typeface="宋体" panose="02010600030101010101" pitchFamily="2" charset="-122"/>
            </a:endParaRPr>
          </a:p>
        </p:txBody>
      </p:sp>
      <p:sp>
        <p:nvSpPr>
          <p:cNvPr id="65540" name="Text Box 6"/>
          <p:cNvSpPr txBox="1"/>
          <p:nvPr/>
        </p:nvSpPr>
        <p:spPr>
          <a:xfrm>
            <a:off x="901700" y="4038600"/>
            <a:ext cx="3124200" cy="2041525"/>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Phase  responses of the moving-average filters of length </a:t>
            </a:r>
            <a:r>
              <a:rPr lang="en-US" altLang="zh-CN" sz="3200" b="1" dirty="0">
                <a:solidFill>
                  <a:srgbClr val="FF0000"/>
                </a:solidFill>
                <a:latin typeface="Times New Roman" panose="02020603050405020304" pitchFamily="18" charset="0"/>
                <a:ea typeface="宋体" panose="02010600030101010101" pitchFamily="2" charset="-122"/>
              </a:rPr>
              <a:t>5</a:t>
            </a:r>
            <a:r>
              <a:rPr lang="en-US" altLang="zh-CN" sz="3200" b="1" dirty="0">
                <a:solidFill>
                  <a:schemeClr val="accent2"/>
                </a:solidFill>
                <a:latin typeface="Times New Roman" panose="02020603050405020304" pitchFamily="18" charset="0"/>
                <a:ea typeface="宋体" panose="02010600030101010101" pitchFamily="2" charset="-122"/>
              </a:rPr>
              <a:t> </a:t>
            </a:r>
            <a:r>
              <a:rPr lang="en-US" altLang="zh-CN" sz="3200" b="1" dirty="0">
                <a:solidFill>
                  <a:schemeClr val="tx1"/>
                </a:solidFill>
                <a:latin typeface="Times New Roman" panose="02020603050405020304" pitchFamily="18" charset="0"/>
                <a:ea typeface="宋体" panose="02010600030101010101" pitchFamily="2" charset="-122"/>
              </a:rPr>
              <a:t>and </a:t>
            </a:r>
            <a:r>
              <a:rPr lang="en-US" altLang="zh-CN" sz="3200" b="1" dirty="0">
                <a:solidFill>
                  <a:schemeClr val="accent2"/>
                </a:solidFill>
                <a:latin typeface="Times New Roman" panose="02020603050405020304" pitchFamily="18" charset="0"/>
                <a:ea typeface="宋体" panose="02010600030101010101" pitchFamily="2" charset="-122"/>
              </a:rPr>
              <a:t>14 </a:t>
            </a:r>
            <a:endParaRPr lang="en-US" altLang="zh-CN" sz="3200" b="1" dirty="0">
              <a:solidFill>
                <a:schemeClr val="accent2"/>
              </a:solidFill>
              <a:latin typeface="Times New Roman" panose="02020603050405020304" pitchFamily="18" charset="0"/>
              <a:ea typeface="宋体" panose="02010600030101010101" pitchFamily="2" charset="-122"/>
            </a:endParaRPr>
          </a:p>
        </p:txBody>
      </p:sp>
      <p:sp>
        <p:nvSpPr>
          <p:cNvPr id="65541" name="Rectangle 2"/>
          <p:cNvSpPr>
            <a:spLocks noGrp="1"/>
          </p:cNvSpPr>
          <p:nvPr>
            <p:ph type="title"/>
          </p:nvPr>
        </p:nvSpPr>
        <p:spPr>
          <a:xfrm>
            <a:off x="901700" y="-80962"/>
            <a:ext cx="7786688" cy="1252537"/>
          </a:xfrm>
        </p:spPr>
        <p:txBody>
          <a:bodyPr wrap="square" lIns="91440" tIns="45720" rIns="91440" bIns="45720" anchor="ctr"/>
          <a:p>
            <a:pPr eaLnBrk="1" hangingPunct="1"/>
            <a:r>
              <a:rPr lang="en-US" altLang="zh-CN" sz="3200" dirty="0">
                <a:latin typeface="Times New Roman" panose="02020603050405020304" pitchFamily="18" charset="0"/>
              </a:rPr>
              <a:t>4.8.4  </a:t>
            </a:r>
            <a:r>
              <a:rPr lang="zh-CN" altLang="en-US" sz="3200" dirty="0">
                <a:latin typeface="Times New Roman" panose="02020603050405020304" pitchFamily="18" charset="0"/>
              </a:rPr>
              <a:t> </a:t>
            </a:r>
            <a:r>
              <a:rPr lang="en-US" altLang="zh-CN" sz="3200" dirty="0">
                <a:latin typeface="Times New Roman" panose="02020603050405020304" pitchFamily="18" charset="0"/>
              </a:rPr>
              <a:t>Frequency Response Computation Using MATLAB</a:t>
            </a:r>
            <a:endParaRPr lang="zh-CN" altLang="en-US" sz="3200"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a:xfrm>
            <a:off x="971550" y="58738"/>
            <a:ext cx="8161338" cy="1143000"/>
          </a:xfrm>
        </p:spPr>
        <p:txBody>
          <a:bodyPr wrap="square" lIns="91440" tIns="45720" rIns="91440" bIns="45720" anchor="ctr"/>
          <a:p>
            <a:pPr eaLnBrk="1" hangingPunct="1"/>
            <a:r>
              <a:rPr lang="en-US" altLang="zh-CN" sz="3200" dirty="0">
                <a:latin typeface="Times New Roman" panose="02020603050405020304" pitchFamily="18" charset="0"/>
              </a:rPr>
              <a:t>Frequency Response Computation (Using MATLAB )</a:t>
            </a:r>
            <a:endParaRPr lang="en-US" altLang="zh-CN" sz="3200" dirty="0">
              <a:latin typeface="Times New Roman" panose="02020603050405020304" pitchFamily="18" charset="0"/>
            </a:endParaRPr>
          </a:p>
        </p:txBody>
      </p:sp>
      <p:sp>
        <p:nvSpPr>
          <p:cNvPr id="361475" name="Rectangle 3"/>
          <p:cNvSpPr>
            <a:spLocks noGrp="1" noChangeArrowheads="1"/>
          </p:cNvSpPr>
          <p:nvPr>
            <p:ph idx="1"/>
          </p:nvPr>
        </p:nvSpPr>
        <p:spPr>
          <a:xfrm>
            <a:off x="971550" y="1389063"/>
            <a:ext cx="9042400" cy="431482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The phase response of a discrete-time system when determined by a computer may exhibit </a:t>
            </a:r>
            <a:r>
              <a:rPr kumimoji="0" lang="en-US" altLang="zh-CN" sz="3200" b="1" i="0" u="none" strike="noStrike" kern="0" cap="none" spc="0" normalizeH="0" baseline="0" noProof="0" dirty="0" smtClean="0">
                <a:ln>
                  <a:noFill/>
                </a:ln>
                <a:solidFill>
                  <a:srgbClr val="FF33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jumps</a:t>
            </a: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by an amount 2</a:t>
            </a: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π</a:t>
            </a: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caused by the way the arctangent function is computed</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The phase response can be made a continuous function of </a:t>
            </a: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宋体" panose="02010600030101010101" pitchFamily="2" charset="-122"/>
              </a:rPr>
              <a:t>ω</a:t>
            </a: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by </a:t>
            </a:r>
            <a:r>
              <a:rPr kumimoji="0" lang="en-US" altLang="zh-CN" sz="3200" b="1" i="0" u="none" strike="noStrike" kern="0" cap="none" spc="0" normalizeH="0" baseline="0" noProof="0" dirty="0" smtClean="0">
                <a:ln>
                  <a:noFill/>
                </a:ln>
                <a:solidFill>
                  <a:srgbClr val="FF33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unwrapping</a:t>
            </a: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the phase response across the jumps</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1475">
                                            <p:txEl>
                                              <p:charRg st="0" end="163"/>
                                            </p:txEl>
                                          </p:spTgt>
                                        </p:tgtEl>
                                        <p:attrNameLst>
                                          <p:attrName>style.visibility</p:attrName>
                                        </p:attrNameLst>
                                      </p:cBhvr>
                                      <p:to>
                                        <p:strVal val="visible"/>
                                      </p:to>
                                    </p:set>
                                    <p:anim calcmode="lin" valueType="num">
                                      <p:cBhvr additive="base">
                                        <p:cTn id="7" dur="500" fill="hold"/>
                                        <p:tgtEl>
                                          <p:spTgt spid="361475">
                                            <p:txEl>
                                              <p:charRg st="0" end="16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1475">
                                            <p:txEl>
                                              <p:charRg st="0" end="16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1475">
                                            <p:txEl>
                                              <p:charRg st="163" end="271"/>
                                            </p:txEl>
                                          </p:spTgt>
                                        </p:tgtEl>
                                        <p:attrNameLst>
                                          <p:attrName>style.visibility</p:attrName>
                                        </p:attrNameLst>
                                      </p:cBhvr>
                                      <p:to>
                                        <p:strVal val="visible"/>
                                      </p:to>
                                    </p:set>
                                    <p:anim calcmode="lin" valueType="num">
                                      <p:cBhvr additive="base">
                                        <p:cTn id="13" dur="500" fill="hold"/>
                                        <p:tgtEl>
                                          <p:spTgt spid="361475">
                                            <p:txEl>
                                              <p:charRg st="163" end="27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1475">
                                            <p:txEl>
                                              <p:charRg st="163" end="2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2499" name="Rectangle 3"/>
          <p:cNvSpPr>
            <a:spLocks noGrp="1"/>
          </p:cNvSpPr>
          <p:nvPr>
            <p:ph idx="1"/>
          </p:nvPr>
        </p:nvSpPr>
        <p:spPr>
          <a:xfrm>
            <a:off x="871538" y="1219200"/>
            <a:ext cx="9358313" cy="4906963"/>
          </a:xfrm>
        </p:spPr>
        <p:txBody>
          <a:bodyPr wrap="square" lIns="91440" tIns="45720" rIns="91440" bIns="45720" anchor="t"/>
          <a:p>
            <a:pPr eaLnBrk="1" fontAlgn="base" hangingPunct="1"/>
            <a:r>
              <a:rPr lang="en-US" altLang="zh-CN" sz="3200" strike="noStrike" noProof="1" dirty="0">
                <a:latin typeface="Times New Roman" panose="02020603050405020304" pitchFamily="18" charset="0"/>
              </a:rPr>
              <a:t>To this end the function </a:t>
            </a:r>
            <a:r>
              <a:rPr lang="en-US" altLang="zh-CN" sz="3200" strike="noStrike" noProof="1" dirty="0">
                <a:solidFill>
                  <a:srgbClr val="0066FF"/>
                </a:solidFill>
                <a:latin typeface="Times New Roman" panose="02020603050405020304" pitchFamily="18" charset="0"/>
              </a:rPr>
              <a:t>unwrap</a:t>
            </a:r>
            <a:r>
              <a:rPr lang="en-US" altLang="zh-CN" sz="3200" strike="noStrike" noProof="1" dirty="0">
                <a:latin typeface="Times New Roman" panose="02020603050405020304" pitchFamily="18" charset="0"/>
              </a:rPr>
              <a:t> can be used, provided the computed phase is in radians</a:t>
            </a:r>
            <a:endParaRPr lang="en-US" altLang="zh-CN" sz="3200" strike="noStrike" noProof="1" dirty="0">
              <a:latin typeface="Times New Roman" panose="02020603050405020304" pitchFamily="18" charset="0"/>
            </a:endParaRPr>
          </a:p>
          <a:p>
            <a:pPr eaLnBrk="1" fontAlgn="base" hangingPunct="1"/>
            <a:r>
              <a:rPr lang="en-US" altLang="zh-CN" sz="3200" strike="noStrike" noProof="1" dirty="0">
                <a:latin typeface="Times New Roman" panose="02020603050405020304" pitchFamily="18" charset="0"/>
              </a:rPr>
              <a:t>The jumps by the amount of </a:t>
            </a:r>
            <a:r>
              <a:rPr lang="en-US" altLang="zh-CN" sz="3200" strike="noStrike" noProof="0" dirty="0" smtClean="0">
                <a:ln>
                  <a:noFill/>
                </a:ln>
                <a:effectLst/>
                <a:uLnTx/>
                <a:uFillTx/>
                <a:latin typeface="Times New Roman" panose="02020603050405020304" pitchFamily="18" charset="0"/>
                <a:sym typeface="+mn-ea"/>
              </a:rPr>
              <a:t>2</a:t>
            </a:r>
            <a:r>
              <a:rPr lang="en-US" altLang="zh-CN" sz="3200" strike="noStrike" noProof="0" dirty="0" smtClean="0">
                <a:ln>
                  <a:noFill/>
                </a:ln>
                <a:effectLst/>
                <a:uLnTx/>
                <a:uFillTx/>
                <a:latin typeface="Times New Roman" panose="02020603050405020304" pitchFamily="18" charset="0"/>
                <a:cs typeface="Times New Roman" panose="02020603050405020304" pitchFamily="18" charset="0"/>
                <a:sym typeface="+mn-ea"/>
              </a:rPr>
              <a:t>π</a:t>
            </a:r>
            <a:r>
              <a:rPr lang="en-US" altLang="zh-CN" sz="3200" strike="noStrike" noProof="1" dirty="0">
                <a:latin typeface="Times New Roman" panose="02020603050405020304" pitchFamily="18" charset="0"/>
              </a:rPr>
              <a:t> should not be confused with the jumps caused by the zeros of the frequency response as indicated in the phase response of the moving average filter</a:t>
            </a:r>
            <a:endParaRPr lang="en-US" altLang="zh-CN" sz="3200" strike="noStrike" noProof="1" dirty="0">
              <a:latin typeface="Times New Roman" panose="02020603050405020304" pitchFamily="18" charset="0"/>
            </a:endParaRPr>
          </a:p>
          <a:p>
            <a:pPr eaLnBrk="1" fontAlgn="base" hangingPunct="1"/>
            <a:endParaRPr lang="en-US" altLang="zh-CN" sz="3200" strike="noStrike" noProof="1" dirty="0">
              <a:latin typeface="Times New Roman" panose="02020603050405020304" pitchFamily="18" charset="0"/>
            </a:endParaRPr>
          </a:p>
        </p:txBody>
      </p:sp>
      <p:sp>
        <p:nvSpPr>
          <p:cNvPr id="67586" name="Rectangle 2"/>
          <p:cNvSpPr>
            <a:spLocks noGrp="1"/>
          </p:cNvSpPr>
          <p:nvPr>
            <p:ph type="title"/>
          </p:nvPr>
        </p:nvSpPr>
        <p:spPr>
          <a:xfrm>
            <a:off x="971550" y="58738"/>
            <a:ext cx="8161338" cy="1143000"/>
          </a:xfrm>
        </p:spPr>
        <p:txBody>
          <a:bodyPr wrap="square" lIns="91440" tIns="45720" rIns="91440" bIns="45720" anchor="ctr"/>
          <a:p>
            <a:pPr eaLnBrk="1" hangingPunct="1"/>
            <a:r>
              <a:rPr lang="en-US" altLang="zh-CN" sz="3200" dirty="0">
                <a:latin typeface="Times New Roman" panose="02020603050405020304" pitchFamily="18" charset="0"/>
              </a:rPr>
              <a:t>Frequency Response Computation (Using MATLAB )</a:t>
            </a:r>
            <a:endParaRPr lang="en-US" altLang="zh-CN"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2499">
                                            <p:txEl>
                                              <p:charRg st="0" end="87"/>
                                            </p:txEl>
                                          </p:spTgt>
                                        </p:tgtEl>
                                        <p:attrNameLst>
                                          <p:attrName>style.visibility</p:attrName>
                                        </p:attrNameLst>
                                      </p:cBhvr>
                                      <p:to>
                                        <p:strVal val="visible"/>
                                      </p:to>
                                    </p:set>
                                    <p:anim calcmode="lin" valueType="num">
                                      <p:cBhvr additive="base">
                                        <p:cTn id="7" dur="500" fill="hold"/>
                                        <p:tgtEl>
                                          <p:spTgt spid="362499">
                                            <p:txEl>
                                              <p:charRg st="0" end="8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2499">
                                            <p:txEl>
                                              <p:charRg st="0" end="8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2499">
                                            <p:txEl>
                                              <p:charRg st="87" end="265"/>
                                            </p:txEl>
                                          </p:spTgt>
                                        </p:tgtEl>
                                        <p:attrNameLst>
                                          <p:attrName>style.visibility</p:attrName>
                                        </p:attrNameLst>
                                      </p:cBhvr>
                                      <p:to>
                                        <p:strVal val="visible"/>
                                      </p:to>
                                    </p:set>
                                    <p:anim calcmode="lin" valueType="num">
                                      <p:cBhvr additive="base">
                                        <p:cTn id="13" dur="500" fill="hold"/>
                                        <p:tgtEl>
                                          <p:spTgt spid="362499">
                                            <p:txEl>
                                              <p:charRg st="87" end="26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2499">
                                            <p:txEl>
                                              <p:charRg st="87" end="26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xfrm>
            <a:off x="803275" y="214313"/>
            <a:ext cx="9696450" cy="1252537"/>
          </a:xfrm>
        </p:spPr>
        <p:txBody>
          <a:bodyPr wrap="square" lIns="91440" tIns="45720" rIns="91440" bIns="45720" anchor="ctr"/>
          <a:p>
            <a:pPr eaLnBrk="1" hangingPunct="1"/>
            <a:r>
              <a:rPr lang="en-US" altLang="zh-CN" sz="3200" dirty="0">
                <a:latin typeface="Times New Roman" panose="02020603050405020304" pitchFamily="18" charset="0"/>
              </a:rPr>
              <a:t>4.8.5 Steady-state and transient Response</a:t>
            </a:r>
            <a:endParaRPr lang="zh-CN" altLang="en-US" sz="3200" dirty="0">
              <a:latin typeface="Times New Roman" panose="02020603050405020304" pitchFamily="18" charset="0"/>
            </a:endParaRPr>
          </a:p>
        </p:txBody>
      </p:sp>
      <p:sp>
        <p:nvSpPr>
          <p:cNvPr id="345092" name="Text Box 4"/>
          <p:cNvSpPr txBox="1"/>
          <p:nvPr/>
        </p:nvSpPr>
        <p:spPr>
          <a:xfrm>
            <a:off x="962025" y="1258888"/>
            <a:ext cx="7543800" cy="1066800"/>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For a periodic signal x[n],we should represented it as </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345093" name="Object 5"/>
          <p:cNvGraphicFramePr>
            <a:graphicFrameLocks noChangeAspect="1"/>
          </p:cNvGraphicFramePr>
          <p:nvPr/>
        </p:nvGraphicFramePr>
        <p:xfrm>
          <a:off x="3159125" y="2325688"/>
          <a:ext cx="3733800" cy="1228725"/>
        </p:xfrm>
        <a:graphic>
          <a:graphicData uri="http://schemas.openxmlformats.org/presentationml/2006/ole">
            <mc:AlternateContent xmlns:mc="http://schemas.openxmlformats.org/markup-compatibility/2006">
              <mc:Choice xmlns:v="urn:schemas-microsoft-com:vml" Requires="v">
                <p:oleObj spid="_x0000_s3154" name="" r:id="rId1" imgW="1069340" imgH="432435" progId="Equation.3">
                  <p:embed/>
                </p:oleObj>
              </mc:Choice>
              <mc:Fallback>
                <p:oleObj name="" r:id="rId1" imgW="1069340" imgH="432435" progId="Equation.3">
                  <p:embed/>
                  <p:pic>
                    <p:nvPicPr>
                      <p:cNvPr id="0" name="图片 3153"/>
                      <p:cNvPicPr/>
                      <p:nvPr/>
                    </p:nvPicPr>
                    <p:blipFill>
                      <a:blip r:embed="rId2"/>
                      <a:stretch>
                        <a:fillRect/>
                      </a:stretch>
                    </p:blipFill>
                    <p:spPr>
                      <a:xfrm>
                        <a:off x="3159125" y="2325688"/>
                        <a:ext cx="3733800" cy="1228725"/>
                      </a:xfrm>
                      <a:prstGeom prst="rect">
                        <a:avLst/>
                      </a:prstGeom>
                      <a:noFill/>
                      <a:ln w="38100">
                        <a:noFill/>
                        <a:miter/>
                      </a:ln>
                    </p:spPr>
                  </p:pic>
                </p:oleObj>
              </mc:Fallback>
            </mc:AlternateContent>
          </a:graphicData>
        </a:graphic>
      </p:graphicFrame>
      <p:sp>
        <p:nvSpPr>
          <p:cNvPr id="345094" name="Text Box 6"/>
          <p:cNvSpPr txBox="1"/>
          <p:nvPr/>
        </p:nvSpPr>
        <p:spPr>
          <a:xfrm>
            <a:off x="1162050" y="3727450"/>
            <a:ext cx="6858000" cy="577850"/>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So the response of an LTI system is</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345095" name="Object 7"/>
          <p:cNvGraphicFramePr>
            <a:graphicFrameLocks noChangeAspect="1"/>
          </p:cNvGraphicFramePr>
          <p:nvPr/>
        </p:nvGraphicFramePr>
        <p:xfrm>
          <a:off x="3479800" y="4305300"/>
          <a:ext cx="3781425" cy="966788"/>
        </p:xfrm>
        <a:graphic>
          <a:graphicData uri="http://schemas.openxmlformats.org/presentationml/2006/ole">
            <mc:AlternateContent xmlns:mc="http://schemas.openxmlformats.org/markup-compatibility/2006">
              <mc:Choice xmlns:v="urn:schemas-microsoft-com:vml" Requires="v">
                <p:oleObj spid="_x0000_s3151" name="" r:id="rId3" imgW="1387475" imgH="432435" progId="Equation.3">
                  <p:embed/>
                </p:oleObj>
              </mc:Choice>
              <mc:Fallback>
                <p:oleObj name="" r:id="rId3" imgW="1387475" imgH="432435" progId="Equation.3">
                  <p:embed/>
                  <p:pic>
                    <p:nvPicPr>
                      <p:cNvPr id="0" name="图片 3150"/>
                      <p:cNvPicPr/>
                      <p:nvPr/>
                    </p:nvPicPr>
                    <p:blipFill>
                      <a:blip r:embed="rId4"/>
                      <a:stretch>
                        <a:fillRect/>
                      </a:stretch>
                    </p:blipFill>
                    <p:spPr>
                      <a:xfrm>
                        <a:off x="3479800" y="4305300"/>
                        <a:ext cx="3781425" cy="966788"/>
                      </a:xfrm>
                      <a:prstGeom prst="rect">
                        <a:avLst/>
                      </a:prstGeom>
                      <a:noFill/>
                      <a:ln w="38100">
                        <a:noFill/>
                        <a:miter/>
                      </a:ln>
                    </p:spPr>
                  </p:pic>
                </p:oleObj>
              </mc:Fallback>
            </mc:AlternateContent>
          </a:graphicData>
        </a:graphic>
      </p:graphicFrame>
      <p:graphicFrame>
        <p:nvGraphicFramePr>
          <p:cNvPr id="345096" name="Object 8"/>
          <p:cNvGraphicFramePr>
            <a:graphicFrameLocks noChangeAspect="1"/>
          </p:cNvGraphicFramePr>
          <p:nvPr/>
        </p:nvGraphicFramePr>
        <p:xfrm>
          <a:off x="4171950" y="5359400"/>
          <a:ext cx="4024313" cy="966788"/>
        </p:xfrm>
        <a:graphic>
          <a:graphicData uri="http://schemas.openxmlformats.org/presentationml/2006/ole">
            <mc:AlternateContent xmlns:mc="http://schemas.openxmlformats.org/markup-compatibility/2006">
              <mc:Choice xmlns:v="urn:schemas-microsoft-com:vml" Requires="v">
                <p:oleObj spid="_x0000_s3153" name="" r:id="rId5" imgW="1473200" imgH="431800" progId="Equation.3">
                  <p:embed/>
                </p:oleObj>
              </mc:Choice>
              <mc:Fallback>
                <p:oleObj name="" r:id="rId5" imgW="1473200" imgH="431800" progId="Equation.3">
                  <p:embed/>
                  <p:pic>
                    <p:nvPicPr>
                      <p:cNvPr id="0" name="图片 3152"/>
                      <p:cNvPicPr/>
                      <p:nvPr/>
                    </p:nvPicPr>
                    <p:blipFill>
                      <a:blip r:embed="rId6"/>
                      <a:stretch>
                        <a:fillRect/>
                      </a:stretch>
                    </p:blipFill>
                    <p:spPr>
                      <a:xfrm>
                        <a:off x="4171950" y="5359400"/>
                        <a:ext cx="4024313" cy="9667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5092"/>
                                        </p:tgtEl>
                                        <p:attrNameLst>
                                          <p:attrName>style.visibility</p:attrName>
                                        </p:attrNameLst>
                                      </p:cBhvr>
                                      <p:to>
                                        <p:strVal val="visible"/>
                                      </p:to>
                                    </p:set>
                                    <p:animEffect transition="in" filter="blinds(horizontal)">
                                      <p:cBhvr>
                                        <p:cTn id="7" dur="500"/>
                                        <p:tgtEl>
                                          <p:spTgt spid="3450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5093"/>
                                        </p:tgtEl>
                                        <p:attrNameLst>
                                          <p:attrName>style.visibility</p:attrName>
                                        </p:attrNameLst>
                                      </p:cBhvr>
                                      <p:to>
                                        <p:strVal val="visible"/>
                                      </p:to>
                                    </p:set>
                                    <p:animEffect transition="in" filter="blinds(horizontal)">
                                      <p:cBhvr>
                                        <p:cTn id="12" dur="500"/>
                                        <p:tgtEl>
                                          <p:spTgt spid="34509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45094"/>
                                        </p:tgtEl>
                                        <p:attrNameLst>
                                          <p:attrName>style.visibility</p:attrName>
                                        </p:attrNameLst>
                                      </p:cBhvr>
                                      <p:to>
                                        <p:strVal val="visible"/>
                                      </p:to>
                                    </p:set>
                                    <p:anim calcmode="lin" valueType="num">
                                      <p:cBhvr additive="base">
                                        <p:cTn id="17" dur="500" fill="hold"/>
                                        <p:tgtEl>
                                          <p:spTgt spid="345094"/>
                                        </p:tgtEl>
                                        <p:attrNameLst>
                                          <p:attrName>ppt_x</p:attrName>
                                        </p:attrNameLst>
                                      </p:cBhvr>
                                      <p:tavLst>
                                        <p:tav tm="0">
                                          <p:val>
                                            <p:strVal val="0-#ppt_w/2"/>
                                          </p:val>
                                        </p:tav>
                                        <p:tav tm="100000">
                                          <p:val>
                                            <p:strVal val="#ppt_x"/>
                                          </p:val>
                                        </p:tav>
                                      </p:tavLst>
                                    </p:anim>
                                    <p:anim calcmode="lin" valueType="num">
                                      <p:cBhvr additive="base">
                                        <p:cTn id="18" dur="500" fill="hold"/>
                                        <p:tgtEl>
                                          <p:spTgt spid="34509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45095"/>
                                        </p:tgtEl>
                                        <p:attrNameLst>
                                          <p:attrName>style.visibility</p:attrName>
                                        </p:attrNameLst>
                                      </p:cBhvr>
                                      <p:to>
                                        <p:strVal val="visible"/>
                                      </p:to>
                                    </p:set>
                                    <p:animEffect transition="in" filter="blinds(horizontal)">
                                      <p:cBhvr>
                                        <p:cTn id="23" dur="500"/>
                                        <p:tgtEl>
                                          <p:spTgt spid="34509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45096"/>
                                        </p:tgtEl>
                                        <p:attrNameLst>
                                          <p:attrName>style.visibility</p:attrName>
                                        </p:attrNameLst>
                                      </p:cBhvr>
                                      <p:to>
                                        <p:strVal val="visible"/>
                                      </p:to>
                                    </p:set>
                                    <p:animEffect transition="in" filter="dissolve">
                                      <p:cBhvr>
                                        <p:cTn id="28" dur="500"/>
                                        <p:tgtEl>
                                          <p:spTgt spid="345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p:bldP spid="34509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46115" name="Object 3"/>
          <p:cNvGraphicFramePr>
            <a:graphicFrameLocks noChangeAspect="1"/>
          </p:cNvGraphicFramePr>
          <p:nvPr/>
        </p:nvGraphicFramePr>
        <p:xfrm>
          <a:off x="2024063" y="1090613"/>
          <a:ext cx="3954462" cy="966787"/>
        </p:xfrm>
        <a:graphic>
          <a:graphicData uri="http://schemas.openxmlformats.org/presentationml/2006/ole">
            <mc:AlternateContent xmlns:mc="http://schemas.openxmlformats.org/markup-compatibility/2006">
              <mc:Choice xmlns:v="urn:schemas-microsoft-com:vml" Requires="v">
                <p:oleObj spid="_x0000_s3152" name="" r:id="rId1" imgW="1450975" imgH="432435" progId="Equation.3">
                  <p:embed/>
                </p:oleObj>
              </mc:Choice>
              <mc:Fallback>
                <p:oleObj name="" r:id="rId1" imgW="1450975" imgH="432435" progId="Equation.3">
                  <p:embed/>
                  <p:pic>
                    <p:nvPicPr>
                      <p:cNvPr id="0" name="图片 3151"/>
                      <p:cNvPicPr/>
                      <p:nvPr/>
                    </p:nvPicPr>
                    <p:blipFill>
                      <a:blip r:embed="rId2"/>
                      <a:stretch>
                        <a:fillRect/>
                      </a:stretch>
                    </p:blipFill>
                    <p:spPr>
                      <a:xfrm>
                        <a:off x="2024063" y="1090613"/>
                        <a:ext cx="3954462" cy="966787"/>
                      </a:xfrm>
                      <a:prstGeom prst="rect">
                        <a:avLst/>
                      </a:prstGeom>
                      <a:noFill/>
                      <a:ln w="38100">
                        <a:noFill/>
                        <a:miter/>
                      </a:ln>
                    </p:spPr>
                  </p:pic>
                </p:oleObj>
              </mc:Fallback>
            </mc:AlternateContent>
          </a:graphicData>
        </a:graphic>
      </p:graphicFrame>
      <p:graphicFrame>
        <p:nvGraphicFramePr>
          <p:cNvPr id="346116" name="Object 4"/>
          <p:cNvGraphicFramePr>
            <a:graphicFrameLocks noChangeAspect="1"/>
          </p:cNvGraphicFramePr>
          <p:nvPr/>
        </p:nvGraphicFramePr>
        <p:xfrm>
          <a:off x="5953125" y="1090613"/>
          <a:ext cx="3503613" cy="966787"/>
        </p:xfrm>
        <a:graphic>
          <a:graphicData uri="http://schemas.openxmlformats.org/presentationml/2006/ole">
            <mc:AlternateContent xmlns:mc="http://schemas.openxmlformats.org/markup-compatibility/2006">
              <mc:Choice xmlns:v="urn:schemas-microsoft-com:vml" Requires="v">
                <p:oleObj spid="_x0000_s3158" name="" r:id="rId3" imgW="1285240" imgH="432435" progId="Equation.3">
                  <p:embed/>
                </p:oleObj>
              </mc:Choice>
              <mc:Fallback>
                <p:oleObj name="" r:id="rId3" imgW="1285240" imgH="432435" progId="Equation.3">
                  <p:embed/>
                  <p:pic>
                    <p:nvPicPr>
                      <p:cNvPr id="0" name="图片 3157"/>
                      <p:cNvPicPr/>
                      <p:nvPr/>
                    </p:nvPicPr>
                    <p:blipFill>
                      <a:blip r:embed="rId4"/>
                      <a:stretch>
                        <a:fillRect/>
                      </a:stretch>
                    </p:blipFill>
                    <p:spPr>
                      <a:xfrm>
                        <a:off x="5953125" y="1090613"/>
                        <a:ext cx="3503613" cy="966787"/>
                      </a:xfrm>
                      <a:prstGeom prst="rect">
                        <a:avLst/>
                      </a:prstGeom>
                      <a:noFill/>
                      <a:ln w="38100">
                        <a:noFill/>
                        <a:miter/>
                      </a:ln>
                    </p:spPr>
                  </p:pic>
                </p:oleObj>
              </mc:Fallback>
            </mc:AlternateContent>
          </a:graphicData>
        </a:graphic>
      </p:graphicFrame>
      <p:sp>
        <p:nvSpPr>
          <p:cNvPr id="346117" name="Text Box 5"/>
          <p:cNvSpPr txBox="1"/>
          <p:nvPr/>
        </p:nvSpPr>
        <p:spPr>
          <a:xfrm>
            <a:off x="1185863" y="2057400"/>
            <a:ext cx="8929687" cy="2041525"/>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That is shown, for </a:t>
            </a:r>
            <a:r>
              <a:rPr lang="en-US" altLang="zh-CN" sz="3200" b="1" dirty="0">
                <a:solidFill>
                  <a:srgbClr val="FF3300"/>
                </a:solidFill>
                <a:latin typeface="Times New Roman" panose="02020603050405020304" pitchFamily="18" charset="0"/>
                <a:ea typeface="宋体" panose="02010600030101010101" pitchFamily="2" charset="-122"/>
              </a:rPr>
              <a:t>every frequency-part</a:t>
            </a:r>
            <a:r>
              <a:rPr lang="en-US" altLang="zh-CN" sz="3200" b="1" dirty="0">
                <a:solidFill>
                  <a:schemeClr val="tx1"/>
                </a:solidFill>
                <a:latin typeface="Times New Roman" panose="02020603050405020304" pitchFamily="18" charset="0"/>
                <a:ea typeface="宋体" panose="02010600030101010101" pitchFamily="2" charset="-122"/>
              </a:rPr>
              <a:t> of x[n], the response of an LTI system is also a complex exponential signal of </a:t>
            </a:r>
            <a:r>
              <a:rPr lang="en-US" altLang="zh-CN" sz="3200" b="1" dirty="0">
                <a:solidFill>
                  <a:srgbClr val="FF3300"/>
                </a:solidFill>
                <a:latin typeface="Times New Roman" panose="02020603050405020304" pitchFamily="18" charset="0"/>
                <a:ea typeface="宋体" panose="02010600030101010101" pitchFamily="2" charset="-122"/>
              </a:rPr>
              <a:t>the same frequency</a:t>
            </a:r>
            <a:r>
              <a:rPr lang="en-US" altLang="zh-CN" sz="3200" b="1" dirty="0">
                <a:solidFill>
                  <a:schemeClr val="tx1"/>
                </a:solidFill>
                <a:latin typeface="Times New Roman" panose="02020603050405020304" pitchFamily="18" charset="0"/>
                <a:ea typeface="宋体" panose="02010600030101010101" pitchFamily="2" charset="-122"/>
              </a:rPr>
              <a:t> multiplied by a complex constant </a:t>
            </a:r>
            <a:r>
              <a:rPr lang="en-US" altLang="zh-CN" sz="3200" b="1" dirty="0">
                <a:solidFill>
                  <a:schemeClr val="tx2"/>
                </a:solidFill>
                <a:latin typeface="Times New Roman" panose="02020603050405020304" pitchFamily="18" charset="0"/>
                <a:ea typeface="宋体" panose="02010600030101010101" pitchFamily="2" charset="-122"/>
              </a:rPr>
              <a:t>H(e</a:t>
            </a:r>
            <a:r>
              <a:rPr lang="en-US" altLang="zh-CN" sz="3200" b="1" baseline="30000" dirty="0">
                <a:solidFill>
                  <a:schemeClr val="tx2"/>
                </a:solidFill>
                <a:latin typeface="Times New Roman" panose="02020603050405020304" pitchFamily="18" charset="0"/>
                <a:ea typeface="宋体" panose="02010600030101010101" pitchFamily="2" charset="-122"/>
              </a:rPr>
              <a:t>jlωo</a:t>
            </a:r>
            <a:r>
              <a:rPr lang="en-US" altLang="zh-CN" sz="3200" b="1" dirty="0">
                <a:solidFill>
                  <a:schemeClr val="tx2"/>
                </a:solidFill>
                <a:latin typeface="Times New Roman" panose="02020603050405020304" pitchFamily="18" charset="0"/>
                <a:ea typeface="宋体" panose="02010600030101010101" pitchFamily="2" charset="-122"/>
              </a:rPr>
              <a:t>)</a:t>
            </a:r>
            <a:r>
              <a:rPr lang="en-US" altLang="zh-CN" sz="3200" b="1" dirty="0">
                <a:solidFill>
                  <a:schemeClr val="tx1"/>
                </a:solidFill>
                <a:latin typeface="Times New Roman" panose="02020603050405020304" pitchFamily="18" charset="0"/>
                <a:ea typeface="宋体" panose="02010600030101010101" pitchFamily="2" charset="-122"/>
              </a:rPr>
              <a:t>. </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346118" name="Text Box 6"/>
          <p:cNvSpPr txBox="1"/>
          <p:nvPr/>
        </p:nvSpPr>
        <p:spPr>
          <a:xfrm>
            <a:off x="1339850" y="3929063"/>
            <a:ext cx="9001125" cy="1066800"/>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The response of an LTI system of a periodic input is commonly called the </a:t>
            </a:r>
            <a:r>
              <a:rPr lang="en-US" altLang="zh-CN" sz="3200" b="1" dirty="0">
                <a:solidFill>
                  <a:srgbClr val="FF3300"/>
                </a:solidFill>
                <a:latin typeface="Times New Roman" panose="02020603050405020304" pitchFamily="18" charset="0"/>
                <a:ea typeface="宋体" panose="02010600030101010101" pitchFamily="2" charset="-122"/>
              </a:rPr>
              <a:t>steady-state response.</a:t>
            </a:r>
            <a:endParaRPr lang="en-US" altLang="zh-CN" sz="3200" b="1" dirty="0">
              <a:solidFill>
                <a:srgbClr val="FF3300"/>
              </a:solidFill>
              <a:latin typeface="Times New Roman" panose="02020603050405020304" pitchFamily="18" charset="0"/>
              <a:ea typeface="宋体" panose="02010600030101010101" pitchFamily="2" charset="-122"/>
            </a:endParaRPr>
          </a:p>
        </p:txBody>
      </p:sp>
      <p:sp>
        <p:nvSpPr>
          <p:cNvPr id="7" name="Text Box 3"/>
          <p:cNvSpPr txBox="1"/>
          <p:nvPr/>
        </p:nvSpPr>
        <p:spPr>
          <a:xfrm>
            <a:off x="1806575" y="4995863"/>
            <a:ext cx="9528175" cy="579437"/>
          </a:xfrm>
          <a:prstGeom prst="rect">
            <a:avLst/>
          </a:prstGeom>
          <a:noFill/>
          <a:ln w="12700">
            <a:noFill/>
          </a:ln>
        </p:spPr>
        <p:txBody>
          <a:bodyPr wrap="square" anchor="t">
            <a:spAutoFit/>
          </a:bodyPr>
          <a:p>
            <a:pPr>
              <a:spcBef>
                <a:spcPct val="50000"/>
              </a:spcBef>
            </a:pPr>
            <a:r>
              <a:rPr lang="en-US" altLang="zh-CN" sz="3200" b="1" dirty="0">
                <a:solidFill>
                  <a:srgbClr val="FF3300"/>
                </a:solidFill>
                <a:latin typeface="Times New Roman" panose="02020603050405020304" pitchFamily="18" charset="0"/>
                <a:ea typeface="宋体" panose="02010600030101010101" pitchFamily="2" charset="-122"/>
              </a:rPr>
              <a:t>The  transient Frequency response </a:t>
            </a:r>
            <a:r>
              <a:rPr lang="en-US" altLang="zh-CN" sz="3200" b="1" dirty="0">
                <a:solidFill>
                  <a:schemeClr val="tx2"/>
                </a:solidFill>
                <a:latin typeface="Times New Roman" panose="02020603050405020304" pitchFamily="18" charset="0"/>
                <a:ea typeface="宋体" panose="02010600030101010101" pitchFamily="2" charset="-122"/>
              </a:rPr>
              <a:t>of the LTI system:</a:t>
            </a:r>
            <a:endParaRPr lang="zh-CN" altLang="en-US" sz="3200" b="1" dirty="0">
              <a:solidFill>
                <a:schemeClr val="tx2"/>
              </a:solidFill>
              <a:latin typeface="Times New Roman" panose="02020603050405020304" pitchFamily="18" charset="0"/>
              <a:ea typeface="宋体" panose="02010600030101010101" pitchFamily="2" charset="-122"/>
            </a:endParaRPr>
          </a:p>
        </p:txBody>
      </p:sp>
      <p:graphicFrame>
        <p:nvGraphicFramePr>
          <p:cNvPr id="349188" name="Object 4"/>
          <p:cNvGraphicFramePr>
            <a:graphicFrameLocks noChangeAspect="1"/>
          </p:cNvGraphicFramePr>
          <p:nvPr/>
        </p:nvGraphicFramePr>
        <p:xfrm>
          <a:off x="3779838" y="5272088"/>
          <a:ext cx="4632325" cy="1108075"/>
        </p:xfrm>
        <a:graphic>
          <a:graphicData uri="http://schemas.openxmlformats.org/presentationml/2006/ole">
            <mc:AlternateContent xmlns:mc="http://schemas.openxmlformats.org/markup-compatibility/2006">
              <mc:Choice xmlns:v="urn:schemas-microsoft-com:vml" Requires="v">
                <p:oleObj spid="_x0000_s3162" name="" r:id="rId5" imgW="1459865" imgH="431800" progId="Equation.3">
                  <p:embed/>
                </p:oleObj>
              </mc:Choice>
              <mc:Fallback>
                <p:oleObj name="" r:id="rId5" imgW="1459865" imgH="431800" progId="Equation.3">
                  <p:embed/>
                  <p:pic>
                    <p:nvPicPr>
                      <p:cNvPr id="0" name="图片 3161"/>
                      <p:cNvPicPr/>
                      <p:nvPr/>
                    </p:nvPicPr>
                    <p:blipFill>
                      <a:blip r:embed="rId6"/>
                      <a:stretch>
                        <a:fillRect/>
                      </a:stretch>
                    </p:blipFill>
                    <p:spPr>
                      <a:xfrm>
                        <a:off x="3779838" y="5272088"/>
                        <a:ext cx="4632325" cy="1108075"/>
                      </a:xfrm>
                      <a:prstGeom prst="rect">
                        <a:avLst/>
                      </a:prstGeom>
                      <a:noFill/>
                      <a:ln w="38100">
                        <a:noFill/>
                        <a:miter/>
                      </a:ln>
                    </p:spPr>
                  </p:pic>
                </p:oleObj>
              </mc:Fallback>
            </mc:AlternateContent>
          </a:graphicData>
        </a:graphic>
      </p:graphicFrame>
      <p:sp>
        <p:nvSpPr>
          <p:cNvPr id="69639" name="Rectangle 2"/>
          <p:cNvSpPr>
            <a:spLocks noGrp="1"/>
          </p:cNvSpPr>
          <p:nvPr>
            <p:ph type="title"/>
          </p:nvPr>
        </p:nvSpPr>
        <p:spPr>
          <a:xfrm>
            <a:off x="803275" y="214313"/>
            <a:ext cx="9696450" cy="1252537"/>
          </a:xfrm>
        </p:spPr>
        <p:txBody>
          <a:bodyPr wrap="square" lIns="91440" tIns="45720" rIns="91440" bIns="45720" anchor="ctr"/>
          <a:p>
            <a:pPr eaLnBrk="1" hangingPunct="1"/>
            <a:r>
              <a:rPr lang="en-US" altLang="zh-CN" sz="3200" dirty="0">
                <a:latin typeface="Times New Roman" panose="02020603050405020304" pitchFamily="18" charset="0"/>
              </a:rPr>
              <a:t>4.8.5 Steady-state and transient Response</a:t>
            </a:r>
            <a:endParaRPr lang="zh-CN"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6115"/>
                                        </p:tgtEl>
                                        <p:attrNameLst>
                                          <p:attrName>style.visibility</p:attrName>
                                        </p:attrNameLst>
                                      </p:cBhvr>
                                      <p:to>
                                        <p:strVal val="visible"/>
                                      </p:to>
                                    </p:set>
                                    <p:animEffect transition="in" filter="blinds(horizontal)">
                                      <p:cBhvr>
                                        <p:cTn id="7" dur="500"/>
                                        <p:tgtEl>
                                          <p:spTgt spid="3461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6116"/>
                                        </p:tgtEl>
                                        <p:attrNameLst>
                                          <p:attrName>style.visibility</p:attrName>
                                        </p:attrNameLst>
                                      </p:cBhvr>
                                      <p:to>
                                        <p:strVal val="visible"/>
                                      </p:to>
                                    </p:set>
                                    <p:animEffect transition="in" filter="dissolve">
                                      <p:cBhvr>
                                        <p:cTn id="12" dur="500"/>
                                        <p:tgtEl>
                                          <p:spTgt spid="3461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6117"/>
                                        </p:tgtEl>
                                        <p:attrNameLst>
                                          <p:attrName>style.visibility</p:attrName>
                                        </p:attrNameLst>
                                      </p:cBhvr>
                                      <p:to>
                                        <p:strVal val="visible"/>
                                      </p:to>
                                    </p:set>
                                    <p:animEffect transition="in" filter="dissolve">
                                      <p:cBhvr>
                                        <p:cTn id="17" dur="500"/>
                                        <p:tgtEl>
                                          <p:spTgt spid="3461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6118"/>
                                        </p:tgtEl>
                                        <p:attrNameLst>
                                          <p:attrName>style.visibility</p:attrName>
                                        </p:attrNameLst>
                                      </p:cBhvr>
                                      <p:to>
                                        <p:strVal val="visible"/>
                                      </p:to>
                                    </p:set>
                                    <p:animEffect transition="in" filter="dissolve">
                                      <p:cBhvr>
                                        <p:cTn id="22" dur="500"/>
                                        <p:tgtEl>
                                          <p:spTgt spid="3461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9188"/>
                                        </p:tgtEl>
                                        <p:attrNameLst>
                                          <p:attrName>style.visibility</p:attrName>
                                        </p:attrNameLst>
                                      </p:cBhvr>
                                      <p:to>
                                        <p:strVal val="visible"/>
                                      </p:to>
                                    </p:set>
                                    <p:animEffect transition="in" filter="blinds(horizontal)">
                                      <p:cBhvr>
                                        <p:cTn id="32" dur="500"/>
                                        <p:tgtEl>
                                          <p:spTgt spid="349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7" grpId="0"/>
      <p:bldP spid="346118"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xfrm>
            <a:off x="1047750" y="238125"/>
            <a:ext cx="10096500" cy="1181100"/>
          </a:xfrm>
        </p:spPr>
        <p:txBody>
          <a:bodyPr wrap="square" lIns="91440" tIns="45720" rIns="91440" bIns="45720" anchor="ctr"/>
          <a:p>
            <a:pPr eaLnBrk="1" hangingPunct="1"/>
            <a:r>
              <a:rPr lang="en-US" altLang="zh-CN" sz="3200" dirty="0">
                <a:latin typeface="Times New Roman" panose="02020603050405020304" pitchFamily="18" charset="0"/>
              </a:rPr>
              <a:t>4.8.6 Response to a Causal Exponential Sequence</a:t>
            </a:r>
            <a:endParaRPr lang="en-US" altLang="zh-CN" sz="3200" dirty="0">
              <a:latin typeface="Times New Roman" panose="02020603050405020304" pitchFamily="18" charset="0"/>
            </a:endParaRPr>
          </a:p>
        </p:txBody>
      </p:sp>
      <p:sp>
        <p:nvSpPr>
          <p:cNvPr id="347139" name="Text Box 3"/>
          <p:cNvSpPr txBox="1"/>
          <p:nvPr/>
        </p:nvSpPr>
        <p:spPr>
          <a:xfrm>
            <a:off x="1298575" y="1189038"/>
            <a:ext cx="7467600" cy="1066800"/>
          </a:xfrm>
          <a:prstGeom prst="rect">
            <a:avLst/>
          </a:prstGeom>
          <a:noFill/>
          <a:ln w="12700">
            <a:noFill/>
          </a:ln>
        </p:spPr>
        <p:txBody>
          <a:bodyPr anchor="t">
            <a:spAutoFit/>
          </a:bodyPr>
          <a:p>
            <a:pPr algn="just">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While the input of the LTI system is a causal exponential sequence :</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347140" name="Object 4"/>
          <p:cNvGraphicFramePr>
            <a:graphicFrameLocks noChangeAspect="1"/>
          </p:cNvGraphicFramePr>
          <p:nvPr/>
        </p:nvGraphicFramePr>
        <p:xfrm>
          <a:off x="3687763" y="2255838"/>
          <a:ext cx="3343275" cy="668337"/>
        </p:xfrm>
        <a:graphic>
          <a:graphicData uri="http://schemas.openxmlformats.org/presentationml/2006/ole">
            <mc:AlternateContent xmlns:mc="http://schemas.openxmlformats.org/markup-compatibility/2006">
              <mc:Choice xmlns:v="urn:schemas-microsoft-com:vml" Requires="v">
                <p:oleObj spid="_x0000_s3155" name="" r:id="rId1" imgW="954405" imgH="229235" progId="Equation.3">
                  <p:embed/>
                </p:oleObj>
              </mc:Choice>
              <mc:Fallback>
                <p:oleObj name="" r:id="rId1" imgW="954405" imgH="229235" progId="Equation.3">
                  <p:embed/>
                  <p:pic>
                    <p:nvPicPr>
                      <p:cNvPr id="0" name="图片 3154"/>
                      <p:cNvPicPr/>
                      <p:nvPr/>
                    </p:nvPicPr>
                    <p:blipFill>
                      <a:blip r:embed="rId2"/>
                      <a:stretch>
                        <a:fillRect/>
                      </a:stretch>
                    </p:blipFill>
                    <p:spPr>
                      <a:xfrm>
                        <a:off x="3687763" y="2255838"/>
                        <a:ext cx="3343275" cy="668337"/>
                      </a:xfrm>
                      <a:prstGeom prst="rect">
                        <a:avLst/>
                      </a:prstGeom>
                      <a:noFill/>
                      <a:ln w="38100">
                        <a:noFill/>
                        <a:miter/>
                      </a:ln>
                    </p:spPr>
                  </p:pic>
                </p:oleObj>
              </mc:Fallback>
            </mc:AlternateContent>
          </a:graphicData>
        </a:graphic>
      </p:graphicFrame>
      <p:graphicFrame>
        <p:nvGraphicFramePr>
          <p:cNvPr id="347141" name="Object 5"/>
          <p:cNvGraphicFramePr>
            <a:graphicFrameLocks noChangeAspect="1"/>
          </p:cNvGraphicFramePr>
          <p:nvPr/>
        </p:nvGraphicFramePr>
        <p:xfrm>
          <a:off x="2619375" y="2998788"/>
          <a:ext cx="5148263" cy="1152525"/>
        </p:xfrm>
        <a:graphic>
          <a:graphicData uri="http://schemas.openxmlformats.org/presentationml/2006/ole">
            <mc:AlternateContent xmlns:mc="http://schemas.openxmlformats.org/markup-compatibility/2006">
              <mc:Choice xmlns:v="urn:schemas-microsoft-com:vml" Requires="v">
                <p:oleObj spid="_x0000_s3160" name="" r:id="rId3" imgW="1841500" imgH="431800" progId="Equation.3">
                  <p:embed/>
                </p:oleObj>
              </mc:Choice>
              <mc:Fallback>
                <p:oleObj name="" r:id="rId3" imgW="1841500" imgH="431800" progId="Equation.3">
                  <p:embed/>
                  <p:pic>
                    <p:nvPicPr>
                      <p:cNvPr id="0" name="图片 3159"/>
                      <p:cNvPicPr/>
                      <p:nvPr/>
                    </p:nvPicPr>
                    <p:blipFill>
                      <a:blip r:embed="rId4"/>
                      <a:stretch>
                        <a:fillRect/>
                      </a:stretch>
                    </p:blipFill>
                    <p:spPr>
                      <a:xfrm>
                        <a:off x="2619375" y="2998788"/>
                        <a:ext cx="5148263" cy="1152525"/>
                      </a:xfrm>
                      <a:prstGeom prst="rect">
                        <a:avLst/>
                      </a:prstGeom>
                      <a:noFill/>
                      <a:ln w="38100">
                        <a:noFill/>
                        <a:miter/>
                      </a:ln>
                    </p:spPr>
                  </p:pic>
                </p:oleObj>
              </mc:Fallback>
            </mc:AlternateContent>
          </a:graphicData>
        </a:graphic>
      </p:graphicFrame>
      <p:graphicFrame>
        <p:nvGraphicFramePr>
          <p:cNvPr id="347142" name="Object 6"/>
          <p:cNvGraphicFramePr>
            <a:graphicFrameLocks noChangeAspect="1"/>
          </p:cNvGraphicFramePr>
          <p:nvPr/>
        </p:nvGraphicFramePr>
        <p:xfrm>
          <a:off x="3429000" y="4151313"/>
          <a:ext cx="3911600" cy="1106487"/>
        </p:xfrm>
        <a:graphic>
          <a:graphicData uri="http://schemas.openxmlformats.org/presentationml/2006/ole">
            <mc:AlternateContent xmlns:mc="http://schemas.openxmlformats.org/markup-compatibility/2006">
              <mc:Choice xmlns:v="urn:schemas-microsoft-com:vml" Requires="v">
                <p:oleObj spid="_x0000_s3165" name="" r:id="rId5" imgW="1259840" imgH="432435" progId="Equation.3">
                  <p:embed/>
                </p:oleObj>
              </mc:Choice>
              <mc:Fallback>
                <p:oleObj name="" r:id="rId5" imgW="1259840" imgH="432435" progId="Equation.3">
                  <p:embed/>
                  <p:pic>
                    <p:nvPicPr>
                      <p:cNvPr id="0" name="图片 3164"/>
                      <p:cNvPicPr/>
                      <p:nvPr/>
                    </p:nvPicPr>
                    <p:blipFill>
                      <a:blip r:embed="rId6"/>
                      <a:stretch>
                        <a:fillRect/>
                      </a:stretch>
                    </p:blipFill>
                    <p:spPr>
                      <a:xfrm>
                        <a:off x="3429000" y="4151313"/>
                        <a:ext cx="3911600" cy="1106487"/>
                      </a:xfrm>
                      <a:prstGeom prst="rect">
                        <a:avLst/>
                      </a:prstGeom>
                      <a:noFill/>
                      <a:ln w="38100">
                        <a:noFill/>
                        <a:miter/>
                      </a:ln>
                    </p:spPr>
                  </p:pic>
                </p:oleObj>
              </mc:Fallback>
            </mc:AlternateContent>
          </a:graphicData>
        </a:graphic>
      </p:graphicFrame>
      <p:graphicFrame>
        <p:nvGraphicFramePr>
          <p:cNvPr id="347143" name="Object 7"/>
          <p:cNvGraphicFramePr>
            <a:graphicFrameLocks noChangeAspect="1"/>
          </p:cNvGraphicFramePr>
          <p:nvPr/>
        </p:nvGraphicFramePr>
        <p:xfrm>
          <a:off x="3622675" y="5384800"/>
          <a:ext cx="2819400" cy="619125"/>
        </p:xfrm>
        <a:graphic>
          <a:graphicData uri="http://schemas.openxmlformats.org/presentationml/2006/ole">
            <mc:AlternateContent xmlns:mc="http://schemas.openxmlformats.org/markup-compatibility/2006">
              <mc:Choice xmlns:v="urn:schemas-microsoft-com:vml" Requires="v">
                <p:oleObj spid="_x0000_s3163" name="" r:id="rId7" imgW="890270" imgH="241935" progId="Equation.3">
                  <p:embed/>
                </p:oleObj>
              </mc:Choice>
              <mc:Fallback>
                <p:oleObj name="" r:id="rId7" imgW="890270" imgH="241935" progId="Equation.3">
                  <p:embed/>
                  <p:pic>
                    <p:nvPicPr>
                      <p:cNvPr id="0" name="图片 3162"/>
                      <p:cNvPicPr/>
                      <p:nvPr/>
                    </p:nvPicPr>
                    <p:blipFill>
                      <a:blip r:embed="rId8"/>
                      <a:stretch>
                        <a:fillRect/>
                      </a:stretch>
                    </p:blipFill>
                    <p:spPr>
                      <a:xfrm>
                        <a:off x="3622675" y="5384800"/>
                        <a:ext cx="2819400" cy="6191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7139"/>
                                        </p:tgtEl>
                                        <p:attrNameLst>
                                          <p:attrName>style.visibility</p:attrName>
                                        </p:attrNameLst>
                                      </p:cBhvr>
                                      <p:to>
                                        <p:strVal val="visible"/>
                                      </p:to>
                                    </p:set>
                                    <p:animEffect transition="in" filter="blinds(horizontal)">
                                      <p:cBhvr>
                                        <p:cTn id="7" dur="500"/>
                                        <p:tgtEl>
                                          <p:spTgt spid="3471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7140"/>
                                        </p:tgtEl>
                                        <p:attrNameLst>
                                          <p:attrName>style.visibility</p:attrName>
                                        </p:attrNameLst>
                                      </p:cBhvr>
                                      <p:to>
                                        <p:strVal val="visible"/>
                                      </p:to>
                                    </p:set>
                                    <p:animEffect transition="in" filter="dissolve">
                                      <p:cBhvr>
                                        <p:cTn id="12" dur="500"/>
                                        <p:tgtEl>
                                          <p:spTgt spid="3471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7141"/>
                                        </p:tgtEl>
                                        <p:attrNameLst>
                                          <p:attrName>style.visibility</p:attrName>
                                        </p:attrNameLst>
                                      </p:cBhvr>
                                      <p:to>
                                        <p:strVal val="visible"/>
                                      </p:to>
                                    </p:set>
                                    <p:animEffect transition="in" filter="blinds(horizontal)">
                                      <p:cBhvr>
                                        <p:cTn id="17" dur="500"/>
                                        <p:tgtEl>
                                          <p:spTgt spid="34714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47142"/>
                                        </p:tgtEl>
                                        <p:attrNameLst>
                                          <p:attrName>style.visibility</p:attrName>
                                        </p:attrNameLst>
                                      </p:cBhvr>
                                      <p:to>
                                        <p:strVal val="visible"/>
                                      </p:to>
                                    </p:set>
                                    <p:animEffect transition="in" filter="dissolve">
                                      <p:cBhvr>
                                        <p:cTn id="22" dur="500"/>
                                        <p:tgtEl>
                                          <p:spTgt spid="34714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47143"/>
                                        </p:tgtEl>
                                        <p:attrNameLst>
                                          <p:attrName>style.visibility</p:attrName>
                                        </p:attrNameLst>
                                      </p:cBhvr>
                                      <p:to>
                                        <p:strVal val="visible"/>
                                      </p:to>
                                    </p:set>
                                    <p:anim calcmode="lin" valueType="num">
                                      <p:cBhvr additive="base">
                                        <p:cTn id="27" dur="500" fill="hold"/>
                                        <p:tgtEl>
                                          <p:spTgt spid="347143"/>
                                        </p:tgtEl>
                                        <p:attrNameLst>
                                          <p:attrName>ppt_x</p:attrName>
                                        </p:attrNameLst>
                                      </p:cBhvr>
                                      <p:tavLst>
                                        <p:tav tm="0">
                                          <p:val>
                                            <p:strVal val="#ppt_x"/>
                                          </p:val>
                                        </p:tav>
                                        <p:tav tm="100000">
                                          <p:val>
                                            <p:strVal val="#ppt_x"/>
                                          </p:val>
                                        </p:tav>
                                      </p:tavLst>
                                    </p:anim>
                                    <p:anim calcmode="lin" valueType="num">
                                      <p:cBhvr additive="base">
                                        <p:cTn id="28" dur="500" fill="hold"/>
                                        <p:tgtEl>
                                          <p:spTgt spid="347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48163" name="Object 3"/>
          <p:cNvGraphicFramePr>
            <a:graphicFrameLocks noChangeAspect="1"/>
          </p:cNvGraphicFramePr>
          <p:nvPr/>
        </p:nvGraphicFramePr>
        <p:xfrm>
          <a:off x="2266950" y="1255713"/>
          <a:ext cx="7499350" cy="1106487"/>
        </p:xfrm>
        <a:graphic>
          <a:graphicData uri="http://schemas.openxmlformats.org/presentationml/2006/ole">
            <mc:AlternateContent xmlns:mc="http://schemas.openxmlformats.org/markup-compatibility/2006">
              <mc:Choice xmlns:v="urn:schemas-microsoft-com:vml" Requires="v">
                <p:oleObj spid="_x0000_s3156" name="" r:id="rId1" imgW="2501900" imgH="431800" progId="Equation.3">
                  <p:embed/>
                </p:oleObj>
              </mc:Choice>
              <mc:Fallback>
                <p:oleObj name="" r:id="rId1" imgW="2501900" imgH="431800" progId="Equation.3">
                  <p:embed/>
                  <p:pic>
                    <p:nvPicPr>
                      <p:cNvPr id="0" name="图片 3155"/>
                      <p:cNvPicPr/>
                      <p:nvPr/>
                    </p:nvPicPr>
                    <p:blipFill>
                      <a:blip r:embed="rId2"/>
                      <a:stretch>
                        <a:fillRect/>
                      </a:stretch>
                    </p:blipFill>
                    <p:spPr>
                      <a:xfrm>
                        <a:off x="2266950" y="1255713"/>
                        <a:ext cx="7499350" cy="1106487"/>
                      </a:xfrm>
                      <a:prstGeom prst="rect">
                        <a:avLst/>
                      </a:prstGeom>
                      <a:noFill/>
                      <a:ln w="38100">
                        <a:noFill/>
                        <a:miter/>
                      </a:ln>
                    </p:spPr>
                  </p:pic>
                </p:oleObj>
              </mc:Fallback>
            </mc:AlternateContent>
          </a:graphicData>
        </a:graphic>
      </p:graphicFrame>
      <p:graphicFrame>
        <p:nvGraphicFramePr>
          <p:cNvPr id="348164" name="Object 4"/>
          <p:cNvGraphicFramePr>
            <a:graphicFrameLocks noChangeAspect="1"/>
          </p:cNvGraphicFramePr>
          <p:nvPr/>
        </p:nvGraphicFramePr>
        <p:xfrm>
          <a:off x="2266950" y="2174875"/>
          <a:ext cx="6242050" cy="1106488"/>
        </p:xfrm>
        <a:graphic>
          <a:graphicData uri="http://schemas.openxmlformats.org/presentationml/2006/ole">
            <mc:AlternateContent xmlns:mc="http://schemas.openxmlformats.org/markup-compatibility/2006">
              <mc:Choice xmlns:v="urn:schemas-microsoft-com:vml" Requires="v">
                <p:oleObj spid="_x0000_s3161" name="" r:id="rId3" imgW="2082800" imgH="431800" progId="Equation.3">
                  <p:embed/>
                </p:oleObj>
              </mc:Choice>
              <mc:Fallback>
                <p:oleObj name="" r:id="rId3" imgW="2082800" imgH="431800" progId="Equation.3">
                  <p:embed/>
                  <p:pic>
                    <p:nvPicPr>
                      <p:cNvPr id="0" name="图片 3160"/>
                      <p:cNvPicPr/>
                      <p:nvPr/>
                    </p:nvPicPr>
                    <p:blipFill>
                      <a:blip r:embed="rId4"/>
                      <a:stretch>
                        <a:fillRect/>
                      </a:stretch>
                    </p:blipFill>
                    <p:spPr>
                      <a:xfrm>
                        <a:off x="2266950" y="2174875"/>
                        <a:ext cx="6242050" cy="1106488"/>
                      </a:xfrm>
                      <a:prstGeom prst="rect">
                        <a:avLst/>
                      </a:prstGeom>
                      <a:noFill/>
                      <a:ln w="38100">
                        <a:noFill/>
                        <a:miter/>
                      </a:ln>
                    </p:spPr>
                  </p:pic>
                </p:oleObj>
              </mc:Fallback>
            </mc:AlternateContent>
          </a:graphicData>
        </a:graphic>
      </p:graphicFrame>
      <p:graphicFrame>
        <p:nvGraphicFramePr>
          <p:cNvPr id="348165" name="Object 5"/>
          <p:cNvGraphicFramePr>
            <a:graphicFrameLocks noChangeAspect="1"/>
          </p:cNvGraphicFramePr>
          <p:nvPr/>
        </p:nvGraphicFramePr>
        <p:xfrm>
          <a:off x="2370138" y="3282950"/>
          <a:ext cx="2930525" cy="585788"/>
        </p:xfrm>
        <a:graphic>
          <a:graphicData uri="http://schemas.openxmlformats.org/presentationml/2006/ole">
            <mc:AlternateContent xmlns:mc="http://schemas.openxmlformats.org/markup-compatibility/2006">
              <mc:Choice xmlns:v="urn:schemas-microsoft-com:vml" Requires="v">
                <p:oleObj spid="_x0000_s3164" name="" r:id="rId5" imgW="979805" imgH="229235" progId="Equation.3">
                  <p:embed/>
                </p:oleObj>
              </mc:Choice>
              <mc:Fallback>
                <p:oleObj name="" r:id="rId5" imgW="979805" imgH="229235" progId="Equation.3">
                  <p:embed/>
                  <p:pic>
                    <p:nvPicPr>
                      <p:cNvPr id="0" name="图片 3163"/>
                      <p:cNvPicPr/>
                      <p:nvPr/>
                    </p:nvPicPr>
                    <p:blipFill>
                      <a:blip r:embed="rId6"/>
                      <a:stretch>
                        <a:fillRect/>
                      </a:stretch>
                    </p:blipFill>
                    <p:spPr>
                      <a:xfrm>
                        <a:off x="2370138" y="3282950"/>
                        <a:ext cx="2930525" cy="585788"/>
                      </a:xfrm>
                      <a:prstGeom prst="rect">
                        <a:avLst/>
                      </a:prstGeom>
                      <a:noFill/>
                      <a:ln w="38100">
                        <a:noFill/>
                        <a:miter/>
                      </a:ln>
                    </p:spPr>
                  </p:pic>
                </p:oleObj>
              </mc:Fallback>
            </mc:AlternateContent>
          </a:graphicData>
        </a:graphic>
      </p:graphicFrame>
      <p:sp>
        <p:nvSpPr>
          <p:cNvPr id="348166" name="Text Box 6"/>
          <p:cNvSpPr txBox="1"/>
          <p:nvPr/>
        </p:nvSpPr>
        <p:spPr>
          <a:xfrm>
            <a:off x="2514600" y="4038600"/>
            <a:ext cx="3200400" cy="1066800"/>
          </a:xfrm>
          <a:prstGeom prst="rect">
            <a:avLst/>
          </a:prstGeom>
          <a:noFill/>
          <a:ln w="12700">
            <a:noFill/>
          </a:ln>
        </p:spPr>
        <p:txBody>
          <a:bodyPr anchor="t">
            <a:spAutoFit/>
          </a:bodyPr>
          <a:p>
            <a:pPr>
              <a:spcBef>
                <a:spcPct val="50000"/>
              </a:spcBef>
            </a:pPr>
            <a:r>
              <a:rPr lang="en-US" altLang="zh-CN" sz="3200" b="1" dirty="0">
                <a:solidFill>
                  <a:srgbClr val="FF3300"/>
                </a:solidFill>
                <a:latin typeface="Times New Roman" panose="02020603050405020304" pitchFamily="18" charset="0"/>
                <a:ea typeface="宋体" panose="02010600030101010101" pitchFamily="2" charset="-122"/>
              </a:rPr>
              <a:t>The  steady-state response:</a:t>
            </a:r>
            <a:r>
              <a:rPr lang="en-US" altLang="zh-CN" sz="3200" b="1" dirty="0">
                <a:solidFill>
                  <a:schemeClr val="tx1"/>
                </a:solidFill>
                <a:latin typeface="Times New Roman" panose="02020603050405020304" pitchFamily="18" charset="0"/>
                <a:ea typeface="宋体" panose="02010600030101010101" pitchFamily="2" charset="-122"/>
              </a:rPr>
              <a:t> </a:t>
            </a:r>
            <a:endParaRPr lang="zh-CN" altLang="en-US" sz="3200" b="1" dirty="0">
              <a:solidFill>
                <a:schemeClr val="tx1"/>
              </a:solidFill>
              <a:latin typeface="Times New Roman" panose="02020603050405020304" pitchFamily="18" charset="0"/>
              <a:ea typeface="宋体" panose="02010600030101010101" pitchFamily="2" charset="-122"/>
            </a:endParaRPr>
          </a:p>
        </p:txBody>
      </p:sp>
      <p:graphicFrame>
        <p:nvGraphicFramePr>
          <p:cNvPr id="348167" name="Object 7"/>
          <p:cNvGraphicFramePr>
            <a:graphicFrameLocks noChangeAspect="1"/>
          </p:cNvGraphicFramePr>
          <p:nvPr/>
        </p:nvGraphicFramePr>
        <p:xfrm>
          <a:off x="5943600" y="4267200"/>
          <a:ext cx="3654425" cy="619125"/>
        </p:xfrm>
        <a:graphic>
          <a:graphicData uri="http://schemas.openxmlformats.org/presentationml/2006/ole">
            <mc:AlternateContent xmlns:mc="http://schemas.openxmlformats.org/markup-compatibility/2006">
              <mc:Choice xmlns:v="urn:schemas-microsoft-com:vml" Requires="v">
                <p:oleObj spid="_x0000_s3157" name="" r:id="rId7" imgW="1221105" imgH="241935" progId="Equation.3">
                  <p:embed/>
                </p:oleObj>
              </mc:Choice>
              <mc:Fallback>
                <p:oleObj name="" r:id="rId7" imgW="1221105" imgH="241935" progId="Equation.3">
                  <p:embed/>
                  <p:pic>
                    <p:nvPicPr>
                      <p:cNvPr id="0" name="图片 3156"/>
                      <p:cNvPicPr/>
                      <p:nvPr/>
                    </p:nvPicPr>
                    <p:blipFill>
                      <a:blip r:embed="rId8"/>
                      <a:stretch>
                        <a:fillRect/>
                      </a:stretch>
                    </p:blipFill>
                    <p:spPr>
                      <a:xfrm>
                        <a:off x="5943600" y="4267200"/>
                        <a:ext cx="3654425" cy="619125"/>
                      </a:xfrm>
                      <a:prstGeom prst="rect">
                        <a:avLst/>
                      </a:prstGeom>
                      <a:noFill/>
                      <a:ln w="38100">
                        <a:noFill/>
                        <a:miter/>
                      </a:ln>
                    </p:spPr>
                  </p:pic>
                </p:oleObj>
              </mc:Fallback>
            </mc:AlternateContent>
          </a:graphicData>
        </a:graphic>
      </p:graphicFrame>
      <p:sp>
        <p:nvSpPr>
          <p:cNvPr id="348168" name="Text Box 8"/>
          <p:cNvSpPr txBox="1"/>
          <p:nvPr/>
        </p:nvSpPr>
        <p:spPr>
          <a:xfrm>
            <a:off x="2514600" y="5105400"/>
            <a:ext cx="2819400" cy="1066800"/>
          </a:xfrm>
          <a:prstGeom prst="rect">
            <a:avLst/>
          </a:prstGeom>
          <a:noFill/>
          <a:ln w="12700">
            <a:noFill/>
          </a:ln>
        </p:spPr>
        <p:txBody>
          <a:bodyPr anchor="t">
            <a:spAutoFit/>
          </a:bodyPr>
          <a:p>
            <a:pPr>
              <a:spcBef>
                <a:spcPct val="50000"/>
              </a:spcBef>
            </a:pPr>
            <a:r>
              <a:rPr lang="en-US" altLang="zh-CN" sz="3200" b="1" dirty="0">
                <a:solidFill>
                  <a:srgbClr val="FF3300"/>
                </a:solidFill>
                <a:latin typeface="Times New Roman" panose="02020603050405020304" pitchFamily="18" charset="0"/>
                <a:ea typeface="宋体" panose="02010600030101010101" pitchFamily="2" charset="-122"/>
              </a:rPr>
              <a:t>The  transient response: </a:t>
            </a:r>
            <a:endParaRPr lang="en-US" altLang="zh-CN" sz="3200" b="1" dirty="0">
              <a:solidFill>
                <a:srgbClr val="FF3300"/>
              </a:solidFill>
              <a:latin typeface="Times New Roman" panose="02020603050405020304" pitchFamily="18" charset="0"/>
              <a:ea typeface="宋体" panose="02010600030101010101" pitchFamily="2" charset="-122"/>
            </a:endParaRPr>
          </a:p>
        </p:txBody>
      </p:sp>
      <p:graphicFrame>
        <p:nvGraphicFramePr>
          <p:cNvPr id="348169" name="Object 9"/>
          <p:cNvGraphicFramePr>
            <a:graphicFrameLocks noChangeAspect="1"/>
          </p:cNvGraphicFramePr>
          <p:nvPr/>
        </p:nvGraphicFramePr>
        <p:xfrm>
          <a:off x="5911850" y="5105400"/>
          <a:ext cx="5137150" cy="1106488"/>
        </p:xfrm>
        <a:graphic>
          <a:graphicData uri="http://schemas.openxmlformats.org/presentationml/2006/ole">
            <mc:AlternateContent xmlns:mc="http://schemas.openxmlformats.org/markup-compatibility/2006">
              <mc:Choice xmlns:v="urn:schemas-microsoft-com:vml" Requires="v">
                <p:oleObj spid="_x0000_s3159" name="" r:id="rId9" imgW="1714500" imgH="431800" progId="Equation.3">
                  <p:embed/>
                </p:oleObj>
              </mc:Choice>
              <mc:Fallback>
                <p:oleObj name="" r:id="rId9" imgW="1714500" imgH="431800" progId="Equation.3">
                  <p:embed/>
                  <p:pic>
                    <p:nvPicPr>
                      <p:cNvPr id="0" name="图片 3158"/>
                      <p:cNvPicPr/>
                      <p:nvPr/>
                    </p:nvPicPr>
                    <p:blipFill>
                      <a:blip r:embed="rId10"/>
                      <a:stretch>
                        <a:fillRect/>
                      </a:stretch>
                    </p:blipFill>
                    <p:spPr>
                      <a:xfrm>
                        <a:off x="5911850" y="5105400"/>
                        <a:ext cx="5137150" cy="1106488"/>
                      </a:xfrm>
                      <a:prstGeom prst="rect">
                        <a:avLst/>
                      </a:prstGeom>
                      <a:noFill/>
                      <a:ln w="38100">
                        <a:noFill/>
                        <a:miter/>
                      </a:ln>
                    </p:spPr>
                  </p:pic>
                </p:oleObj>
              </mc:Fallback>
            </mc:AlternateContent>
          </a:graphicData>
        </a:graphic>
      </p:graphicFrame>
      <p:sp>
        <p:nvSpPr>
          <p:cNvPr id="71688" name="Rectangle 2"/>
          <p:cNvSpPr>
            <a:spLocks noGrp="1"/>
          </p:cNvSpPr>
          <p:nvPr>
            <p:ph type="title"/>
          </p:nvPr>
        </p:nvSpPr>
        <p:spPr>
          <a:xfrm>
            <a:off x="1047750" y="238125"/>
            <a:ext cx="10096500" cy="1181100"/>
          </a:xfrm>
        </p:spPr>
        <p:txBody>
          <a:bodyPr wrap="square" lIns="91440" tIns="45720" rIns="91440" bIns="45720" anchor="ctr"/>
          <a:p>
            <a:pPr eaLnBrk="1" hangingPunct="1"/>
            <a:r>
              <a:rPr lang="en-US" altLang="zh-CN" sz="3200" dirty="0">
                <a:latin typeface="Times New Roman" panose="02020603050405020304" pitchFamily="18" charset="0"/>
              </a:rPr>
              <a:t>4.8.6 Response to a Causal Exponential Sequence</a:t>
            </a:r>
            <a:endParaRPr lang="en-US" altLang="zh-CN"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63"/>
                                        </p:tgtEl>
                                        <p:attrNameLst>
                                          <p:attrName>style.visibility</p:attrName>
                                        </p:attrNameLst>
                                      </p:cBhvr>
                                      <p:to>
                                        <p:strVal val="visible"/>
                                      </p:to>
                                    </p:set>
                                    <p:animEffect transition="in" filter="blinds(horizontal)">
                                      <p:cBhvr>
                                        <p:cTn id="7" dur="500"/>
                                        <p:tgtEl>
                                          <p:spTgt spid="3481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8164"/>
                                        </p:tgtEl>
                                        <p:attrNameLst>
                                          <p:attrName>style.visibility</p:attrName>
                                        </p:attrNameLst>
                                      </p:cBhvr>
                                      <p:to>
                                        <p:strVal val="visible"/>
                                      </p:to>
                                    </p:set>
                                    <p:animEffect transition="in" filter="dissolve">
                                      <p:cBhvr>
                                        <p:cTn id="12" dur="500"/>
                                        <p:tgtEl>
                                          <p:spTgt spid="34816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48165"/>
                                        </p:tgtEl>
                                        <p:attrNameLst>
                                          <p:attrName>style.visibility</p:attrName>
                                        </p:attrNameLst>
                                      </p:cBhvr>
                                      <p:to>
                                        <p:strVal val="visible"/>
                                      </p:to>
                                    </p:set>
                                    <p:anim calcmode="lin" valueType="num">
                                      <p:cBhvr additive="base">
                                        <p:cTn id="17" dur="500" fill="hold"/>
                                        <p:tgtEl>
                                          <p:spTgt spid="348165"/>
                                        </p:tgtEl>
                                        <p:attrNameLst>
                                          <p:attrName>ppt_x</p:attrName>
                                        </p:attrNameLst>
                                      </p:cBhvr>
                                      <p:tavLst>
                                        <p:tav tm="0">
                                          <p:val>
                                            <p:strVal val="#ppt_x"/>
                                          </p:val>
                                        </p:tav>
                                        <p:tav tm="100000">
                                          <p:val>
                                            <p:strVal val="#ppt_x"/>
                                          </p:val>
                                        </p:tav>
                                      </p:tavLst>
                                    </p:anim>
                                    <p:anim calcmode="lin" valueType="num">
                                      <p:cBhvr additive="base">
                                        <p:cTn id="18" dur="500" fill="hold"/>
                                        <p:tgtEl>
                                          <p:spTgt spid="34816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48166"/>
                                        </p:tgtEl>
                                        <p:attrNameLst>
                                          <p:attrName>style.visibility</p:attrName>
                                        </p:attrNameLst>
                                      </p:cBhvr>
                                      <p:to>
                                        <p:strVal val="visible"/>
                                      </p:to>
                                    </p:set>
                                    <p:anim calcmode="lin" valueType="num">
                                      <p:cBhvr additive="base">
                                        <p:cTn id="23" dur="500" fill="hold"/>
                                        <p:tgtEl>
                                          <p:spTgt spid="348166"/>
                                        </p:tgtEl>
                                        <p:attrNameLst>
                                          <p:attrName>ppt_x</p:attrName>
                                        </p:attrNameLst>
                                      </p:cBhvr>
                                      <p:tavLst>
                                        <p:tav tm="0">
                                          <p:val>
                                            <p:strVal val="0-#ppt_w/2"/>
                                          </p:val>
                                        </p:tav>
                                        <p:tav tm="100000">
                                          <p:val>
                                            <p:strVal val="#ppt_x"/>
                                          </p:val>
                                        </p:tav>
                                      </p:tavLst>
                                    </p:anim>
                                    <p:anim calcmode="lin" valueType="num">
                                      <p:cBhvr additive="base">
                                        <p:cTn id="24" dur="500" fill="hold"/>
                                        <p:tgtEl>
                                          <p:spTgt spid="34816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48167"/>
                                        </p:tgtEl>
                                        <p:attrNameLst>
                                          <p:attrName>style.visibility</p:attrName>
                                        </p:attrNameLst>
                                      </p:cBhvr>
                                      <p:to>
                                        <p:strVal val="visible"/>
                                      </p:to>
                                    </p:set>
                                    <p:anim calcmode="lin" valueType="num">
                                      <p:cBhvr additive="base">
                                        <p:cTn id="29" dur="500" fill="hold"/>
                                        <p:tgtEl>
                                          <p:spTgt spid="348167"/>
                                        </p:tgtEl>
                                        <p:attrNameLst>
                                          <p:attrName>ppt_x</p:attrName>
                                        </p:attrNameLst>
                                      </p:cBhvr>
                                      <p:tavLst>
                                        <p:tav tm="0">
                                          <p:val>
                                            <p:strVal val="1+#ppt_w/2"/>
                                          </p:val>
                                        </p:tav>
                                        <p:tav tm="100000">
                                          <p:val>
                                            <p:strVal val="#ppt_x"/>
                                          </p:val>
                                        </p:tav>
                                      </p:tavLst>
                                    </p:anim>
                                    <p:anim calcmode="lin" valueType="num">
                                      <p:cBhvr additive="base">
                                        <p:cTn id="30" dur="500" fill="hold"/>
                                        <p:tgtEl>
                                          <p:spTgt spid="34816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48168"/>
                                        </p:tgtEl>
                                        <p:attrNameLst>
                                          <p:attrName>style.visibility</p:attrName>
                                        </p:attrNameLst>
                                      </p:cBhvr>
                                      <p:to>
                                        <p:strVal val="visible"/>
                                      </p:to>
                                    </p:set>
                                    <p:anim calcmode="lin" valueType="num">
                                      <p:cBhvr additive="base">
                                        <p:cTn id="35" dur="500" fill="hold"/>
                                        <p:tgtEl>
                                          <p:spTgt spid="348168"/>
                                        </p:tgtEl>
                                        <p:attrNameLst>
                                          <p:attrName>ppt_x</p:attrName>
                                        </p:attrNameLst>
                                      </p:cBhvr>
                                      <p:tavLst>
                                        <p:tav tm="0">
                                          <p:val>
                                            <p:strVal val="0-#ppt_w/2"/>
                                          </p:val>
                                        </p:tav>
                                        <p:tav tm="100000">
                                          <p:val>
                                            <p:strVal val="#ppt_x"/>
                                          </p:val>
                                        </p:tav>
                                      </p:tavLst>
                                    </p:anim>
                                    <p:anim calcmode="lin" valueType="num">
                                      <p:cBhvr additive="base">
                                        <p:cTn id="36" dur="500" fill="hold"/>
                                        <p:tgtEl>
                                          <p:spTgt spid="34816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48169"/>
                                        </p:tgtEl>
                                        <p:attrNameLst>
                                          <p:attrName>style.visibility</p:attrName>
                                        </p:attrNameLst>
                                      </p:cBhvr>
                                      <p:to>
                                        <p:strVal val="visible"/>
                                      </p:to>
                                    </p:set>
                                    <p:animEffect transition="in" filter="dissolve">
                                      <p:cBhvr>
                                        <p:cTn id="41" dur="500"/>
                                        <p:tgtEl>
                                          <p:spTgt spid="348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6" grpId="0"/>
      <p:bldP spid="3481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2"/>
          <p:cNvSpPr>
            <a:spLocks noGrp="1"/>
          </p:cNvSpPr>
          <p:nvPr>
            <p:ph idx="1"/>
          </p:nvPr>
        </p:nvSpPr>
        <p:spPr>
          <a:xfrm>
            <a:off x="1041400" y="1281113"/>
            <a:ext cx="7696200" cy="571500"/>
          </a:xfrm>
        </p:spPr>
        <p:txBody>
          <a:bodyPr wrap="square" lIns="91440" tIns="45720" rIns="91440" bIns="45720" anchor="t"/>
          <a:p>
            <a:r>
              <a:rPr lang="en-US" altLang="zh-CN" sz="3200" dirty="0">
                <a:latin typeface="Times New Roman" panose="02020603050405020304" pitchFamily="18" charset="0"/>
              </a:rPr>
              <a:t>Median filter</a:t>
            </a:r>
            <a:endParaRPr lang="en-US" altLang="zh-CN" sz="3200" dirty="0">
              <a:latin typeface="Times New Roman" panose="02020603050405020304" pitchFamily="18" charset="0"/>
            </a:endParaRPr>
          </a:p>
        </p:txBody>
      </p:sp>
      <p:sp>
        <p:nvSpPr>
          <p:cNvPr id="17410" name="灯片编号占位符 3"/>
          <p:cNvSpPr>
            <a:spLocks noGrp="1"/>
          </p:cNvSpPr>
          <p:nvPr>
            <p:ph type="sldNum" sz="quarter" idx="4"/>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5pPr>
          </a:lstStyle>
          <a:p>
            <a:pPr lvl="0" indent="0" algn="r" eaLnBrk="0" hangingPunct="0"/>
            <a:fld id="{9A0DB2DC-4C9A-4742-B13C-FB6460FD3503}" type="slidenum">
              <a:rPr lang="zh-CN" altLang="zh-CN" sz="1400" dirty="0">
                <a:solidFill>
                  <a:schemeClr val="tx1"/>
                </a:solidFill>
                <a:latin typeface="Comic Sans MS" panose="030F0702030302020204" pitchFamily="66" charset="0"/>
                <a:ea typeface="宋体" panose="02010600030101010101" pitchFamily="2" charset="-122"/>
              </a:rPr>
            </a:fld>
            <a:endParaRPr lang="zh-CN" altLang="zh-CN" sz="1400" dirty="0">
              <a:solidFill>
                <a:schemeClr val="tx1"/>
              </a:solidFill>
              <a:latin typeface="Comic Sans MS" panose="030F0702030302020204" pitchFamily="66" charset="0"/>
              <a:ea typeface="宋体" panose="02010600030101010101" pitchFamily="2" charset="-122"/>
            </a:endParaRPr>
          </a:p>
        </p:txBody>
      </p:sp>
      <p:graphicFrame>
        <p:nvGraphicFramePr>
          <p:cNvPr id="17411" name="Object 1024"/>
          <p:cNvGraphicFramePr>
            <a:graphicFrameLocks noChangeAspect="1"/>
          </p:cNvGraphicFramePr>
          <p:nvPr/>
        </p:nvGraphicFramePr>
        <p:xfrm>
          <a:off x="1993900" y="2073275"/>
          <a:ext cx="8435975" cy="492125"/>
        </p:xfrm>
        <a:graphic>
          <a:graphicData uri="http://schemas.openxmlformats.org/presentationml/2006/ole">
            <mc:AlternateContent xmlns:mc="http://schemas.openxmlformats.org/markup-compatibility/2006">
              <mc:Choice xmlns:v="urn:schemas-microsoft-com:vml" Requires="v">
                <p:oleObj spid="_x0000_s3219" name="" r:id="rId1" imgW="3492500" imgH="203200" progId="Equation.DSMT4">
                  <p:embed/>
                </p:oleObj>
              </mc:Choice>
              <mc:Fallback>
                <p:oleObj name="" r:id="rId1" imgW="3492500" imgH="203200" progId="Equation.DSMT4">
                  <p:embed/>
                  <p:pic>
                    <p:nvPicPr>
                      <p:cNvPr id="0" name="图片 3218"/>
                      <p:cNvPicPr/>
                      <p:nvPr/>
                    </p:nvPicPr>
                    <p:blipFill>
                      <a:blip r:embed="rId2"/>
                      <a:stretch>
                        <a:fillRect/>
                      </a:stretch>
                    </p:blipFill>
                    <p:spPr>
                      <a:xfrm>
                        <a:off x="1993900" y="2073275"/>
                        <a:ext cx="8435975" cy="492125"/>
                      </a:xfrm>
                      <a:prstGeom prst="rect">
                        <a:avLst/>
                      </a:prstGeom>
                      <a:solidFill>
                        <a:schemeClr val="accent1"/>
                      </a:solidFill>
                      <a:ln w="38100">
                        <a:noFill/>
                        <a:miter/>
                      </a:ln>
                    </p:spPr>
                  </p:pic>
                </p:oleObj>
              </mc:Fallback>
            </mc:AlternateContent>
          </a:graphicData>
        </a:graphic>
      </p:graphicFrame>
      <p:sp>
        <p:nvSpPr>
          <p:cNvPr id="17412" name="内容占位符 2"/>
          <p:cNvSpPr txBox="1"/>
          <p:nvPr/>
        </p:nvSpPr>
        <p:spPr>
          <a:xfrm>
            <a:off x="1341438" y="3659188"/>
            <a:ext cx="8786812" cy="1643062"/>
          </a:xfrm>
          <a:prstGeom prst="rect">
            <a:avLst/>
          </a:prstGeom>
          <a:noFill/>
          <a:ln w="9525">
            <a:noFill/>
          </a:ln>
        </p:spPr>
        <p:txBody>
          <a:bodyPr anchor="t"/>
          <a:p>
            <a:pPr marL="342900" indent="-342900" eaLnBrk="0" hangingPunct="0">
              <a:spcBef>
                <a:spcPct val="20000"/>
              </a:spcBef>
            </a:pPr>
            <a:r>
              <a:rPr lang="en-US" altLang="zh-CN" sz="3200" b="1" dirty="0">
                <a:solidFill>
                  <a:srgbClr val="3366CC"/>
                </a:solidFill>
                <a:latin typeface="Times New Roman" panose="02020603050405020304" pitchFamily="18" charset="0"/>
                <a:ea typeface="宋体" panose="02010600030101010101" pitchFamily="2" charset="-122"/>
              </a:rPr>
              <a:t>The median filter is implemented by sliding a window of odd length over the input sequence {x[n]} one sample at a time.</a:t>
            </a:r>
            <a:endParaRPr lang="en-US" altLang="zh-CN" sz="3200" b="1" dirty="0">
              <a:solidFill>
                <a:srgbClr val="3366CC"/>
              </a:solidFill>
              <a:latin typeface="Times New Roman" panose="02020603050405020304" pitchFamily="18" charset="0"/>
              <a:ea typeface="宋体" panose="02010600030101010101" pitchFamily="2" charset="-122"/>
            </a:endParaRPr>
          </a:p>
        </p:txBody>
      </p:sp>
      <p:graphicFrame>
        <p:nvGraphicFramePr>
          <p:cNvPr id="17413" name="Object 4"/>
          <p:cNvGraphicFramePr>
            <a:graphicFrameLocks noChangeAspect="1"/>
          </p:cNvGraphicFramePr>
          <p:nvPr/>
        </p:nvGraphicFramePr>
        <p:xfrm>
          <a:off x="5499100" y="2857500"/>
          <a:ext cx="3733800" cy="519113"/>
        </p:xfrm>
        <a:graphic>
          <a:graphicData uri="http://schemas.openxmlformats.org/presentationml/2006/ole">
            <mc:AlternateContent xmlns:mc="http://schemas.openxmlformats.org/markup-compatibility/2006">
              <mc:Choice xmlns:v="urn:schemas-microsoft-com:vml" Requires="v">
                <p:oleObj spid="_x0000_s3079" name="" r:id="rId3" imgW="1459865" imgH="203200" progId="Equation.DSMT4">
                  <p:embed/>
                </p:oleObj>
              </mc:Choice>
              <mc:Fallback>
                <p:oleObj name="" r:id="rId3" imgW="1459865" imgH="203200" progId="Equation.DSMT4">
                  <p:embed/>
                  <p:pic>
                    <p:nvPicPr>
                      <p:cNvPr id="0" name="图片 3078"/>
                      <p:cNvPicPr/>
                      <p:nvPr/>
                    </p:nvPicPr>
                    <p:blipFill>
                      <a:blip r:embed="rId4"/>
                      <a:stretch>
                        <a:fillRect/>
                      </a:stretch>
                    </p:blipFill>
                    <p:spPr>
                      <a:xfrm>
                        <a:off x="5499100" y="2857500"/>
                        <a:ext cx="3733800" cy="519113"/>
                      </a:xfrm>
                      <a:prstGeom prst="rect">
                        <a:avLst/>
                      </a:prstGeom>
                      <a:solidFill>
                        <a:schemeClr val="accent1"/>
                      </a:solidFill>
                      <a:ln w="38100">
                        <a:noFill/>
                        <a:miter/>
                      </a:ln>
                    </p:spPr>
                  </p:pic>
                </p:oleObj>
              </mc:Fallback>
            </mc:AlternateContent>
          </a:graphicData>
        </a:graphic>
      </p:graphicFrame>
      <p:sp>
        <p:nvSpPr>
          <p:cNvPr id="17414" name="标题 1"/>
          <p:cNvSpPr>
            <a:spLocks noGrp="1"/>
          </p:cNvSpPr>
          <p:nvPr>
            <p:ph type="title"/>
          </p:nvPr>
        </p:nvSpPr>
        <p:spPr>
          <a:xfrm>
            <a:off x="727075" y="138113"/>
            <a:ext cx="10972800" cy="1143000"/>
          </a:xfrm>
        </p:spPr>
        <p:txBody>
          <a:bodyPr wrap="square" lIns="91440" tIns="45720" rIns="91440" bIns="45720" anchor="ctr"/>
          <a:p>
            <a:r>
              <a:rPr lang="en-US" altLang="zh-CN" sz="3200" i="1" dirty="0">
                <a:latin typeface="Times New Roman" panose="02020603050405020304" pitchFamily="18" charset="0"/>
                <a:ea typeface="黑体" panose="02010609060101010101" pitchFamily="49" charset="-122"/>
                <a:sym typeface="宋体" panose="02010600030101010101" pitchFamily="2" charset="-122"/>
              </a:rPr>
              <a:t>4.1 Discrete-Time Systems Examples</a:t>
            </a:r>
            <a:endParaRPr lang="en-US" altLang="zh-CN" sz="3200" i="1" dirty="0">
              <a:latin typeface="Times New Roman" panose="02020603050405020304" pitchFamily="18" charset="0"/>
              <a:ea typeface="黑体" panose="02010609060101010101" pitchFamily="49"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ppt_x"/>
                                          </p:val>
                                        </p:tav>
                                        <p:tav tm="100000">
                                          <p:val>
                                            <p:strVal val="#ppt_x"/>
                                          </p:val>
                                        </p:tav>
                                      </p:tavLst>
                                    </p:anim>
                                    <p:anim calcmode="lin" valueType="num">
                                      <p:cBhvr additive="base">
                                        <p:cTn id="8" dur="500" fill="hold"/>
                                        <p:tgtEl>
                                          <p:spTgt spid="174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3"/>
                                        </p:tgtEl>
                                        <p:attrNameLst>
                                          <p:attrName>style.visibility</p:attrName>
                                        </p:attrNameLst>
                                      </p:cBhvr>
                                      <p:to>
                                        <p:strVal val="visible"/>
                                      </p:to>
                                    </p:set>
                                    <p:anim calcmode="lin" valueType="num">
                                      <p:cBhvr additive="base">
                                        <p:cTn id="11" dur="500" fill="hold"/>
                                        <p:tgtEl>
                                          <p:spTgt spid="17413"/>
                                        </p:tgtEl>
                                        <p:attrNameLst>
                                          <p:attrName>ppt_x</p:attrName>
                                        </p:attrNameLst>
                                      </p:cBhvr>
                                      <p:tavLst>
                                        <p:tav tm="0">
                                          <p:val>
                                            <p:strVal val="#ppt_x"/>
                                          </p:val>
                                        </p:tav>
                                        <p:tav tm="100000">
                                          <p:val>
                                            <p:strVal val="#ppt_x"/>
                                          </p:val>
                                        </p:tav>
                                      </p:tavLst>
                                    </p:anim>
                                    <p:anim calcmode="lin" valueType="num">
                                      <p:cBhvr additive="base">
                                        <p:cTn id="12"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412"/>
                                        </p:tgtEl>
                                        <p:attrNameLst>
                                          <p:attrName>style.visibility</p:attrName>
                                        </p:attrNameLst>
                                      </p:cBhvr>
                                      <p:to>
                                        <p:strVal val="visible"/>
                                      </p:to>
                                    </p:set>
                                    <p:anim calcmode="lin" valueType="num">
                                      <p:cBhvr additive="base">
                                        <p:cTn id="17" dur="500" fill="hold"/>
                                        <p:tgtEl>
                                          <p:spTgt spid="17412"/>
                                        </p:tgtEl>
                                        <p:attrNameLst>
                                          <p:attrName>ppt_x</p:attrName>
                                        </p:attrNameLst>
                                      </p:cBhvr>
                                      <p:tavLst>
                                        <p:tav tm="0">
                                          <p:val>
                                            <p:strVal val="#ppt_x"/>
                                          </p:val>
                                        </p:tav>
                                        <p:tav tm="100000">
                                          <p:val>
                                            <p:strVal val="#ppt_x"/>
                                          </p:val>
                                        </p:tav>
                                      </p:tavLst>
                                    </p:anim>
                                    <p:anim calcmode="lin" valueType="num">
                                      <p:cBhvr additive="base">
                                        <p:cTn id="1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a:xfrm>
            <a:off x="974725" y="228600"/>
            <a:ext cx="7620000" cy="990600"/>
          </a:xfrm>
        </p:spPr>
        <p:txBody>
          <a:bodyPr wrap="square" lIns="91440" tIns="45720" rIns="91440" bIns="45720" anchor="ctr"/>
          <a:p>
            <a:pPr eaLnBrk="1" hangingPunct="1"/>
            <a:r>
              <a:rPr lang="en-US" altLang="zh-CN" sz="3200" dirty="0">
                <a:latin typeface="Times New Roman" panose="02020603050405020304" pitchFamily="18" charset="0"/>
              </a:rPr>
              <a:t>4.8.7 Concept of Filtering</a:t>
            </a:r>
            <a:endParaRPr lang="en-US" altLang="zh-CN" sz="3200" dirty="0">
              <a:latin typeface="Times New Roman" panose="02020603050405020304" pitchFamily="18" charset="0"/>
            </a:endParaRPr>
          </a:p>
        </p:txBody>
      </p:sp>
      <p:sp>
        <p:nvSpPr>
          <p:cNvPr id="72706" name="Text Box 3"/>
          <p:cNvSpPr txBox="1"/>
          <p:nvPr/>
        </p:nvSpPr>
        <p:spPr>
          <a:xfrm>
            <a:off x="1249363" y="1219200"/>
            <a:ext cx="5791200" cy="579438"/>
          </a:xfrm>
          <a:prstGeom prst="rect">
            <a:avLst/>
          </a:prstGeom>
          <a:noFill/>
          <a:ln w="12700">
            <a:noFill/>
          </a:ln>
        </p:spPr>
        <p:txBody>
          <a:bodyPr anchor="t">
            <a:spAutoFit/>
          </a:bodyPr>
          <a:p>
            <a:pPr>
              <a:spcBef>
                <a:spcPct val="50000"/>
              </a:spcBef>
            </a:pPr>
            <a:r>
              <a:rPr lang="en-US" altLang="zh-CN" sz="3200" b="1" dirty="0">
                <a:solidFill>
                  <a:schemeClr val="tx2"/>
                </a:solidFill>
                <a:latin typeface="Times New Roman" panose="02020603050405020304" pitchFamily="18" charset="0"/>
                <a:ea typeface="宋体" panose="02010600030101010101" pitchFamily="2" charset="-122"/>
              </a:rPr>
              <a:t>Concept of Filtering</a:t>
            </a:r>
            <a:endParaRPr lang="en-US" altLang="zh-CN" sz="3200" b="1" dirty="0">
              <a:solidFill>
                <a:schemeClr val="tx2"/>
              </a:solidFill>
              <a:latin typeface="Times New Roman" panose="02020603050405020304" pitchFamily="18" charset="0"/>
              <a:ea typeface="宋体" panose="02010600030101010101" pitchFamily="2" charset="-122"/>
            </a:endParaRPr>
          </a:p>
        </p:txBody>
      </p:sp>
      <p:sp>
        <p:nvSpPr>
          <p:cNvPr id="72707" name="Text Box 4"/>
          <p:cNvSpPr txBox="1"/>
          <p:nvPr/>
        </p:nvSpPr>
        <p:spPr>
          <a:xfrm>
            <a:off x="1249363" y="2039938"/>
            <a:ext cx="8913812" cy="2041525"/>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One application of an LTI discrete-time system is to </a:t>
            </a:r>
            <a:r>
              <a:rPr lang="en-US" altLang="zh-CN" sz="3200" b="1" dirty="0">
                <a:solidFill>
                  <a:srgbClr val="FF3300"/>
                </a:solidFill>
                <a:latin typeface="Times New Roman" panose="02020603050405020304" pitchFamily="18" charset="0"/>
                <a:ea typeface="宋体" panose="02010600030101010101" pitchFamily="2" charset="-122"/>
              </a:rPr>
              <a:t>pass certain frequency components</a:t>
            </a:r>
            <a:r>
              <a:rPr lang="en-US" altLang="zh-CN" sz="3200" b="1" dirty="0">
                <a:solidFill>
                  <a:schemeClr val="tx1"/>
                </a:solidFill>
                <a:latin typeface="Times New Roman" panose="02020603050405020304" pitchFamily="18" charset="0"/>
                <a:ea typeface="宋体" panose="02010600030101010101" pitchFamily="2" charset="-122"/>
              </a:rPr>
              <a:t> in an input sequence without any distortion (if possible) and to </a:t>
            </a:r>
            <a:r>
              <a:rPr lang="en-US" altLang="zh-CN" sz="3200" b="1" dirty="0">
                <a:solidFill>
                  <a:srgbClr val="FF3300"/>
                </a:solidFill>
                <a:latin typeface="Times New Roman" panose="02020603050405020304" pitchFamily="18" charset="0"/>
                <a:ea typeface="宋体" panose="02010600030101010101" pitchFamily="2" charset="-122"/>
              </a:rPr>
              <a:t>block other frequency components. </a:t>
            </a:r>
            <a:endParaRPr lang="zh-CN" altLang="en-US" sz="3200" b="1" dirty="0">
              <a:solidFill>
                <a:schemeClr val="tx2"/>
              </a:solidFill>
              <a:latin typeface="Times New Roman" panose="02020603050405020304" pitchFamily="18" charset="0"/>
              <a:ea typeface="宋体" panose="02010600030101010101" pitchFamily="2" charset="-122"/>
            </a:endParaRPr>
          </a:p>
        </p:txBody>
      </p:sp>
      <p:sp>
        <p:nvSpPr>
          <p:cNvPr id="72708" name="Text Box 7"/>
          <p:cNvSpPr txBox="1"/>
          <p:nvPr/>
        </p:nvSpPr>
        <p:spPr>
          <a:xfrm>
            <a:off x="1249363" y="4281488"/>
            <a:ext cx="8913812" cy="1066800"/>
          </a:xfrm>
          <a:prstGeom prst="rect">
            <a:avLst/>
          </a:prstGeom>
          <a:noFill/>
          <a:ln w="12700">
            <a:noFill/>
          </a:ln>
        </p:spPr>
        <p:txBody>
          <a:bodyPr wrap="square" anchor="t">
            <a:spAutoFit/>
          </a:bodyPr>
          <a:p>
            <a:pPr>
              <a:spcBef>
                <a:spcPct val="50000"/>
              </a:spcBef>
            </a:pPr>
            <a:r>
              <a:rPr lang="en-US" altLang="zh-CN" sz="3200" b="1" dirty="0">
                <a:solidFill>
                  <a:schemeClr val="tx2"/>
                </a:solidFill>
                <a:latin typeface="Times New Roman" panose="02020603050405020304" pitchFamily="18" charset="0"/>
                <a:ea typeface="宋体" panose="02010600030101010101" pitchFamily="2" charset="-122"/>
              </a:rPr>
              <a:t>    Such systems are called </a:t>
            </a:r>
            <a:r>
              <a:rPr lang="en-US" altLang="zh-CN" sz="3200" b="1" dirty="0">
                <a:solidFill>
                  <a:srgbClr val="FF3300"/>
                </a:solidFill>
                <a:latin typeface="Times New Roman" panose="02020603050405020304" pitchFamily="18" charset="0"/>
                <a:ea typeface="宋体" panose="02010600030101010101" pitchFamily="2" charset="-122"/>
              </a:rPr>
              <a:t>digital filters</a:t>
            </a:r>
            <a:r>
              <a:rPr lang="en-US" altLang="zh-CN" sz="3200" b="1" dirty="0">
                <a:solidFill>
                  <a:schemeClr val="tx2"/>
                </a:solidFill>
                <a:latin typeface="Times New Roman" panose="02020603050405020304" pitchFamily="18" charset="0"/>
                <a:ea typeface="宋体" panose="02010600030101010101" pitchFamily="2" charset="-122"/>
              </a:rPr>
              <a:t> and are one of the main subjects of discussion in this text.</a:t>
            </a:r>
            <a:endParaRPr lang="zh-CN" altLang="en-US" sz="3200" b="1"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blinds(horizontal)">
                                      <p:cBhvr>
                                        <p:cTn id="7" dur="500"/>
                                        <p:tgtEl>
                                          <p:spTgt spid="727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8"/>
                                        </p:tgtEl>
                                        <p:attrNameLst>
                                          <p:attrName>style.visibility</p:attrName>
                                        </p:attrNameLst>
                                      </p:cBhvr>
                                      <p:to>
                                        <p:strVal val="visible"/>
                                      </p:to>
                                    </p:set>
                                    <p:animEffect transition="in" filter="blinds(horizontal)">
                                      <p:cBhvr>
                                        <p:cTn id="12" dur="5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7270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a:xfrm>
            <a:off x="1219200" y="152400"/>
            <a:ext cx="10972800" cy="1143000"/>
          </a:xfrm>
        </p:spPr>
        <p:txBody>
          <a:bodyPr wrap="square" lIns="91440" tIns="45720" rIns="91440" bIns="45720" anchor="ctr"/>
          <a:p>
            <a:pPr eaLnBrk="1" hangingPunct="1"/>
            <a:r>
              <a:rPr lang="en-US" altLang="zh-CN" sz="3200" dirty="0">
                <a:latin typeface="Times New Roman" panose="02020603050405020304" pitchFamily="18" charset="0"/>
              </a:rPr>
              <a:t>4.8.7  Concept of Filtering</a:t>
            </a:r>
            <a:endParaRPr lang="en-US" altLang="zh-CN" sz="3200" dirty="0">
              <a:latin typeface="Times New Roman" panose="02020603050405020304" pitchFamily="18" charset="0"/>
            </a:endParaRPr>
          </a:p>
        </p:txBody>
      </p:sp>
      <p:sp>
        <p:nvSpPr>
          <p:cNvPr id="73730" name="Rectangle 3"/>
          <p:cNvSpPr>
            <a:spLocks noGrp="1"/>
          </p:cNvSpPr>
          <p:nvPr>
            <p:ph idx="1"/>
          </p:nvPr>
        </p:nvSpPr>
        <p:spPr>
          <a:xfrm>
            <a:off x="1284288" y="1295400"/>
            <a:ext cx="7620000" cy="685800"/>
          </a:xfrm>
        </p:spPr>
        <p:txBody>
          <a:bodyPr wrap="square" lIns="91440" tIns="45720" rIns="91440" bIns="45720" anchor="t"/>
          <a:p>
            <a:pPr eaLnBrk="1" hangingPunct="1"/>
            <a:r>
              <a:rPr lang="en-US" altLang="zh-CN" sz="3200" dirty="0">
                <a:latin typeface="Times New Roman" panose="02020603050405020304" pitchFamily="18" charset="0"/>
              </a:rPr>
              <a:t>The key to the filtering process is</a:t>
            </a:r>
            <a:endParaRPr lang="en-US" altLang="zh-CN" sz="3200" dirty="0">
              <a:latin typeface="Times New Roman" panose="02020603050405020304" pitchFamily="18" charset="0"/>
            </a:endParaRPr>
          </a:p>
        </p:txBody>
      </p:sp>
      <p:graphicFrame>
        <p:nvGraphicFramePr>
          <p:cNvPr id="73731" name="Object 4"/>
          <p:cNvGraphicFramePr>
            <a:graphicFrameLocks noChangeAspect="1"/>
          </p:cNvGraphicFramePr>
          <p:nvPr/>
        </p:nvGraphicFramePr>
        <p:xfrm>
          <a:off x="3032125" y="1981200"/>
          <a:ext cx="5616575" cy="1458913"/>
        </p:xfrm>
        <a:graphic>
          <a:graphicData uri="http://schemas.openxmlformats.org/presentationml/2006/ole">
            <mc:AlternateContent xmlns:mc="http://schemas.openxmlformats.org/markup-compatibility/2006">
              <mc:Choice xmlns:v="urn:schemas-microsoft-com:vml" Requires="v">
                <p:oleObj spid="_x0000_s3170" name="" r:id="rId1" imgW="4203700" imgH="1092200" progId="Equation.3">
                  <p:embed/>
                </p:oleObj>
              </mc:Choice>
              <mc:Fallback>
                <p:oleObj name="" r:id="rId1" imgW="4203700" imgH="1092200" progId="Equation.3">
                  <p:embed/>
                  <p:pic>
                    <p:nvPicPr>
                      <p:cNvPr id="0" name="图片 3169"/>
                      <p:cNvPicPr/>
                      <p:nvPr/>
                    </p:nvPicPr>
                    <p:blipFill>
                      <a:blip r:embed="rId2"/>
                      <a:stretch>
                        <a:fillRect/>
                      </a:stretch>
                    </p:blipFill>
                    <p:spPr>
                      <a:xfrm>
                        <a:off x="3032125" y="1981200"/>
                        <a:ext cx="5616575" cy="1458913"/>
                      </a:xfrm>
                      <a:prstGeom prst="rect">
                        <a:avLst/>
                      </a:prstGeom>
                      <a:noFill/>
                      <a:ln w="38100">
                        <a:noFill/>
                        <a:miter/>
                      </a:ln>
                    </p:spPr>
                  </p:pic>
                </p:oleObj>
              </mc:Fallback>
            </mc:AlternateContent>
          </a:graphicData>
        </a:graphic>
      </p:graphicFrame>
      <p:sp>
        <p:nvSpPr>
          <p:cNvPr id="73732" name="Text Box 5"/>
          <p:cNvSpPr txBox="1"/>
          <p:nvPr/>
        </p:nvSpPr>
        <p:spPr>
          <a:xfrm>
            <a:off x="1463675" y="3817938"/>
            <a:ext cx="8724900" cy="1868487"/>
          </a:xfrm>
          <a:prstGeom prst="rect">
            <a:avLst/>
          </a:prstGeom>
          <a:noFill/>
          <a:ln w="9525">
            <a:noFill/>
          </a:ln>
        </p:spPr>
        <p:txBody>
          <a:bodyPr wrap="square" anchor="t">
            <a:spAutoFit/>
          </a:bodyPr>
          <a:p>
            <a:pPr>
              <a:lnSpc>
                <a:spcPct val="90000"/>
              </a:lnSpc>
              <a:spcBef>
                <a:spcPct val="20000"/>
              </a:spcBef>
              <a:buChar char="•"/>
            </a:pPr>
            <a:r>
              <a:rPr lang="zh-CN" altLang="en-US" sz="3200" b="1" dirty="0">
                <a:solidFill>
                  <a:schemeClr val="tx1"/>
                </a:solidFill>
                <a:latin typeface="Times New Roman" panose="02020603050405020304" pitchFamily="18" charset="0"/>
                <a:ea typeface="宋体" panose="02010600030101010101" pitchFamily="2" charset="-122"/>
              </a:rPr>
              <a:t>  </a:t>
            </a:r>
            <a:r>
              <a:rPr lang="en-US" altLang="zh-CN" sz="3200" b="1" dirty="0">
                <a:solidFill>
                  <a:schemeClr val="tx1"/>
                </a:solidFill>
                <a:latin typeface="Times New Roman" panose="02020603050405020304" pitchFamily="18" charset="0"/>
                <a:ea typeface="宋体" panose="02010600030101010101" pitchFamily="2" charset="-122"/>
              </a:rPr>
              <a:t>It expresses an arbitrary input as a linear weighted sum of an infinite number of exponential sequences, or equivalently, as a linear weighted sum of sinusoidal sequences</a:t>
            </a:r>
            <a:endParaRPr lang="en-US" altLang="zh-CN" sz="32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Effect transition="in" filter="blinds(horizontal)">
                                      <p:cBhvr>
                                        <p:cTn id="7" dur="500"/>
                                        <p:tgtEl>
                                          <p:spTgt spid="7373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3731"/>
                                        </p:tgtEl>
                                        <p:attrNameLst>
                                          <p:attrName>style.visibility</p:attrName>
                                        </p:attrNameLst>
                                      </p:cBhvr>
                                      <p:to>
                                        <p:strVal val="visible"/>
                                      </p:to>
                                    </p:set>
                                    <p:animEffect transition="in" filter="blinds(horizontal)">
                                      <p:cBhvr>
                                        <p:cTn id="10" dur="500"/>
                                        <p:tgtEl>
                                          <p:spTgt spid="7373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3732"/>
                                        </p:tgtEl>
                                        <p:attrNameLst>
                                          <p:attrName>style.visibility</p:attrName>
                                        </p:attrNameLst>
                                      </p:cBhvr>
                                      <p:to>
                                        <p:strVal val="visible"/>
                                      </p:to>
                                    </p:set>
                                    <p:animEffect transition="in" filter="blinds(horizontal)">
                                      <p:cBhvr>
                                        <p:cTn id="15"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P spid="7373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3"/>
          <p:cNvSpPr>
            <a:spLocks noGrp="1"/>
          </p:cNvSpPr>
          <p:nvPr>
            <p:ph idx="1"/>
          </p:nvPr>
        </p:nvSpPr>
        <p:spPr>
          <a:xfrm>
            <a:off x="1001713" y="1111250"/>
            <a:ext cx="9494837" cy="4114800"/>
          </a:xfrm>
        </p:spPr>
        <p:txBody>
          <a:bodyPr wrap="square" lIns="91440" tIns="45720" rIns="91440" bIns="45720" anchor="t"/>
          <a:p>
            <a:pPr eaLnBrk="1" hangingPunct="1"/>
            <a:r>
              <a:rPr lang="en-US" altLang="zh-CN" sz="3200" dirty="0">
                <a:latin typeface="Times New Roman" panose="02020603050405020304" pitchFamily="18" charset="0"/>
              </a:rPr>
              <a:t>Thus, by appropriately choosing the values of the magnitude function </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H(e</a:t>
            </a:r>
            <a:r>
              <a:rPr lang="en-US" altLang="zh-CN" sz="3200" baseline="30000" dirty="0">
                <a:latin typeface="Times New Roman" panose="02020603050405020304" pitchFamily="18" charset="0"/>
              </a:rPr>
              <a:t>j</a:t>
            </a:r>
            <a:r>
              <a:rPr lang="en-US" altLang="zh-CN" sz="3200" baseline="300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 of the LTI digital filter at frequencies corresponding to the frequencies of the sinusoidal components of the input, some of these components can be selectively heavily attenuated or filtered with respect to the others</a:t>
            </a:r>
            <a:endParaRPr lang="en-US" altLang="zh-CN" sz="3200" dirty="0">
              <a:latin typeface="Times New Roman" panose="02020603050405020304" pitchFamily="18" charset="0"/>
            </a:endParaRPr>
          </a:p>
          <a:p>
            <a:pPr eaLnBrk="1" hangingPunct="1"/>
            <a:endParaRPr lang="zh-CN" altLang="en-US" sz="3200" dirty="0">
              <a:latin typeface="Times New Roman" panose="02020603050405020304" pitchFamily="18" charset="0"/>
            </a:endParaRPr>
          </a:p>
        </p:txBody>
      </p:sp>
      <p:sp>
        <p:nvSpPr>
          <p:cNvPr id="74754" name="Text Box 4"/>
          <p:cNvSpPr txBox="1"/>
          <p:nvPr/>
        </p:nvSpPr>
        <p:spPr>
          <a:xfrm>
            <a:off x="1492250" y="4254500"/>
            <a:ext cx="4826000"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Example (4.33) known </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74755" name="Object 5"/>
          <p:cNvGraphicFramePr>
            <a:graphicFrameLocks noChangeAspect="1"/>
          </p:cNvGraphicFramePr>
          <p:nvPr/>
        </p:nvGraphicFramePr>
        <p:xfrm>
          <a:off x="3797300" y="4975225"/>
          <a:ext cx="5414963" cy="1095375"/>
        </p:xfrm>
        <a:graphic>
          <a:graphicData uri="http://schemas.openxmlformats.org/presentationml/2006/ole">
            <mc:AlternateContent xmlns:mc="http://schemas.openxmlformats.org/markup-compatibility/2006">
              <mc:Choice xmlns:v="urn:schemas-microsoft-com:vml" Requires="v">
                <p:oleObj spid="_x0000_s3168" name="" r:id="rId1" imgW="2260600" imgH="457200" progId="Equation.DSMT4">
                  <p:embed/>
                </p:oleObj>
              </mc:Choice>
              <mc:Fallback>
                <p:oleObj name="" r:id="rId1" imgW="2260600" imgH="457200" progId="Equation.DSMT4">
                  <p:embed/>
                  <p:pic>
                    <p:nvPicPr>
                      <p:cNvPr id="0" name="图片 3167"/>
                      <p:cNvPicPr/>
                      <p:nvPr/>
                    </p:nvPicPr>
                    <p:blipFill>
                      <a:blip r:embed="rId2"/>
                      <a:stretch>
                        <a:fillRect/>
                      </a:stretch>
                    </p:blipFill>
                    <p:spPr>
                      <a:xfrm>
                        <a:off x="3797300" y="4975225"/>
                        <a:ext cx="5414963" cy="1095375"/>
                      </a:xfrm>
                      <a:prstGeom prst="rect">
                        <a:avLst/>
                      </a:prstGeom>
                      <a:noFill/>
                      <a:ln w="38100">
                        <a:noFill/>
                        <a:miter/>
                      </a:ln>
                    </p:spPr>
                  </p:pic>
                </p:oleObj>
              </mc:Fallback>
            </mc:AlternateContent>
          </a:graphicData>
        </a:graphic>
      </p:graphicFrame>
      <p:sp>
        <p:nvSpPr>
          <p:cNvPr id="74757" name="Rectangle 2"/>
          <p:cNvSpPr>
            <a:spLocks noGrp="1"/>
          </p:cNvSpPr>
          <p:nvPr/>
        </p:nvSpPr>
        <p:spPr>
          <a:xfrm>
            <a:off x="1219200" y="152400"/>
            <a:ext cx="10972800" cy="1143000"/>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rPr>
              <a:t>4.8.7  Concept of Filtering</a:t>
            </a:r>
            <a:endPar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3">
                                            <p:txEl>
                                              <p:pRg st="0" end="0"/>
                                            </p:txEl>
                                          </p:spTgt>
                                        </p:tgtEl>
                                        <p:attrNameLst>
                                          <p:attrName>style.visibility</p:attrName>
                                        </p:attrNameLst>
                                      </p:cBhvr>
                                      <p:to>
                                        <p:strVal val="visible"/>
                                      </p:to>
                                    </p:set>
                                    <p:animEffect transition="in" filter="blinds(horizontal)">
                                      <p:cBhvr>
                                        <p:cTn id="7" dur="500"/>
                                        <p:tgtEl>
                                          <p:spTgt spid="747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4"/>
                                        </p:tgtEl>
                                        <p:attrNameLst>
                                          <p:attrName>style.visibility</p:attrName>
                                        </p:attrNameLst>
                                      </p:cBhvr>
                                      <p:to>
                                        <p:strVal val="visible"/>
                                      </p:to>
                                    </p:set>
                                    <p:animEffect transition="in" filter="blinds(horizontal)">
                                      <p:cBhvr>
                                        <p:cTn id="12" dur="500"/>
                                        <p:tgtEl>
                                          <p:spTgt spid="74754"/>
                                        </p:tgtEl>
                                      </p:cBhvr>
                                    </p:animEffect>
                                  </p:childTnLst>
                                </p:cTn>
                              </p:par>
                              <p:par>
                                <p:cTn id="13" presetID="3" presetClass="entr" presetSubtype="10" fill="hold" nodeType="withEffect">
                                  <p:stCondLst>
                                    <p:cond delay="0"/>
                                  </p:stCondLst>
                                  <p:childTnLst>
                                    <p:set>
                                      <p:cBhvr>
                                        <p:cTn id="14" dur="1" fill="hold">
                                          <p:stCondLst>
                                            <p:cond delay="0"/>
                                          </p:stCondLst>
                                        </p:cTn>
                                        <p:tgtEl>
                                          <p:spTgt spid="74755"/>
                                        </p:tgtEl>
                                        <p:attrNameLst>
                                          <p:attrName>style.visibility</p:attrName>
                                        </p:attrNameLst>
                                      </p:cBhvr>
                                      <p:to>
                                        <p:strVal val="visible"/>
                                      </p:to>
                                    </p:set>
                                    <p:animEffect transition="in" filter="blinds(horizontal)">
                                      <p:cBhvr>
                                        <p:cTn id="15"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3" grpId="0" build="p"/>
      <p:bldP spid="7475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Text Box 3"/>
          <p:cNvSpPr txBox="1"/>
          <p:nvPr/>
        </p:nvSpPr>
        <p:spPr>
          <a:xfrm>
            <a:off x="1524000" y="1214438"/>
            <a:ext cx="8440738" cy="1558925"/>
          </a:xfrm>
          <a:prstGeom prst="rect">
            <a:avLst/>
          </a:prstGeom>
          <a:noFill/>
          <a:ln w="12700">
            <a:noFill/>
          </a:ln>
        </p:spPr>
        <p:txBody>
          <a:bodyPr wrap="square" anchor="t">
            <a:spAutoFit/>
          </a:bodyPr>
          <a:p>
            <a:pPr>
              <a:spcBef>
                <a:spcPct val="50000"/>
              </a:spcBef>
            </a:pPr>
            <a:r>
              <a:rPr lang="en-US" altLang="zh-CN" sz="2800" i="1" dirty="0">
                <a:solidFill>
                  <a:schemeClr val="tx1"/>
                </a:solidFill>
                <a:latin typeface="Comic Sans MS" panose="030F0702030302020204" pitchFamily="66" charset="0"/>
                <a:ea typeface="宋体" panose="02010600030101010101" pitchFamily="2" charset="-122"/>
              </a:rPr>
              <a:t>  </a:t>
            </a:r>
            <a:r>
              <a:rPr lang="en-US" altLang="zh-CN" sz="3200" b="1" dirty="0">
                <a:solidFill>
                  <a:schemeClr val="tx1"/>
                </a:solidFill>
                <a:latin typeface="Times New Roman" panose="02020603050405020304" pitchFamily="18" charset="0"/>
                <a:ea typeface="宋体" panose="02010600030101010101" pitchFamily="2" charset="-122"/>
              </a:rPr>
              <a:t>Design a Filter to pass the high-frequency component(x</a:t>
            </a:r>
            <a:r>
              <a:rPr lang="en-US" altLang="zh-CN" sz="3200" b="1" baseline="-25000" dirty="0">
                <a:solidFill>
                  <a:schemeClr val="tx1"/>
                </a:solidFill>
                <a:latin typeface="Times New Roman" panose="02020603050405020304" pitchFamily="18" charset="0"/>
                <a:ea typeface="宋体" panose="02010600030101010101" pitchFamily="2" charset="-122"/>
              </a:rPr>
              <a:t>2</a:t>
            </a:r>
            <a:r>
              <a:rPr lang="en-US" altLang="zh-CN" sz="3200" b="1" dirty="0">
                <a:solidFill>
                  <a:schemeClr val="tx1"/>
                </a:solidFill>
                <a:latin typeface="Times New Roman" panose="02020603050405020304" pitchFamily="18" charset="0"/>
                <a:ea typeface="宋体" panose="02010600030101010101" pitchFamily="2" charset="-122"/>
              </a:rPr>
              <a:t>[n]) but block the low-frequency component(x</a:t>
            </a:r>
            <a:r>
              <a:rPr lang="en-US" altLang="zh-CN" sz="3200" b="1" baseline="-25000" dirty="0">
                <a:solidFill>
                  <a:schemeClr val="tx1"/>
                </a:solidFill>
                <a:latin typeface="Times New Roman" panose="02020603050405020304" pitchFamily="18" charset="0"/>
                <a:ea typeface="宋体" panose="02010600030101010101" pitchFamily="2" charset="-122"/>
              </a:rPr>
              <a:t>1</a:t>
            </a:r>
            <a:r>
              <a:rPr lang="en-US" altLang="zh-CN" sz="3200" b="1" dirty="0">
                <a:solidFill>
                  <a:schemeClr val="tx1"/>
                </a:solidFill>
                <a:latin typeface="Times New Roman" panose="02020603050405020304" pitchFamily="18" charset="0"/>
                <a:ea typeface="宋体" panose="02010600030101010101" pitchFamily="2" charset="-122"/>
              </a:rPr>
              <a:t>[n]) of x[n].</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75778" name="Text Box 4"/>
          <p:cNvSpPr txBox="1"/>
          <p:nvPr/>
        </p:nvSpPr>
        <p:spPr>
          <a:xfrm>
            <a:off x="1738313" y="2773363"/>
            <a:ext cx="8709025" cy="1554162"/>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Solution :For simplicity we assume the filter to be an FIR filter of length 3 with an impulse response :</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75779" name="Object 5"/>
          <p:cNvGraphicFramePr>
            <a:graphicFrameLocks noChangeAspect="1"/>
          </p:cNvGraphicFramePr>
          <p:nvPr/>
        </p:nvGraphicFramePr>
        <p:xfrm>
          <a:off x="4497388" y="3962400"/>
          <a:ext cx="4341812" cy="533400"/>
        </p:xfrm>
        <a:graphic>
          <a:graphicData uri="http://schemas.openxmlformats.org/presentationml/2006/ole">
            <mc:AlternateContent xmlns:mc="http://schemas.openxmlformats.org/markup-compatibility/2006">
              <mc:Choice xmlns:v="urn:schemas-microsoft-com:vml" Requires="v">
                <p:oleObj spid="_x0000_s3166" name="" r:id="rId1" imgW="1612900" imgH="215900" progId="Equation.3">
                  <p:embed/>
                </p:oleObj>
              </mc:Choice>
              <mc:Fallback>
                <p:oleObj name="" r:id="rId1" imgW="1612900" imgH="215900" progId="Equation.3">
                  <p:embed/>
                  <p:pic>
                    <p:nvPicPr>
                      <p:cNvPr id="0" name="图片 3165"/>
                      <p:cNvPicPr/>
                      <p:nvPr/>
                    </p:nvPicPr>
                    <p:blipFill>
                      <a:blip r:embed="rId2"/>
                      <a:stretch>
                        <a:fillRect/>
                      </a:stretch>
                    </p:blipFill>
                    <p:spPr>
                      <a:xfrm>
                        <a:off x="4497388" y="3962400"/>
                        <a:ext cx="4341812" cy="533400"/>
                      </a:xfrm>
                      <a:prstGeom prst="rect">
                        <a:avLst/>
                      </a:prstGeom>
                      <a:noFill/>
                      <a:ln w="38100">
                        <a:noFill/>
                        <a:miter/>
                      </a:ln>
                    </p:spPr>
                  </p:pic>
                </p:oleObj>
              </mc:Fallback>
            </mc:AlternateContent>
          </a:graphicData>
        </a:graphic>
      </p:graphicFrame>
      <p:graphicFrame>
        <p:nvGraphicFramePr>
          <p:cNvPr id="75780" name="Object 6"/>
          <p:cNvGraphicFramePr>
            <a:graphicFrameLocks noChangeAspect="1"/>
          </p:cNvGraphicFramePr>
          <p:nvPr/>
        </p:nvGraphicFramePr>
        <p:xfrm>
          <a:off x="3235325" y="4502150"/>
          <a:ext cx="5715000" cy="568325"/>
        </p:xfrm>
        <a:graphic>
          <a:graphicData uri="http://schemas.openxmlformats.org/presentationml/2006/ole">
            <mc:AlternateContent xmlns:mc="http://schemas.openxmlformats.org/markup-compatibility/2006">
              <mc:Choice xmlns:v="urn:schemas-microsoft-com:vml" Requires="v">
                <p:oleObj spid="_x0000_s3174" name="" r:id="rId3" imgW="2298700" imgH="228600" progId="Equation.3">
                  <p:embed/>
                </p:oleObj>
              </mc:Choice>
              <mc:Fallback>
                <p:oleObj name="" r:id="rId3" imgW="2298700" imgH="228600" progId="Equation.3">
                  <p:embed/>
                  <p:pic>
                    <p:nvPicPr>
                      <p:cNvPr id="0" name="图片 3173"/>
                      <p:cNvPicPr/>
                      <p:nvPr/>
                    </p:nvPicPr>
                    <p:blipFill>
                      <a:blip r:embed="rId4"/>
                      <a:stretch>
                        <a:fillRect/>
                      </a:stretch>
                    </p:blipFill>
                    <p:spPr>
                      <a:xfrm>
                        <a:off x="3235325" y="4502150"/>
                        <a:ext cx="5715000" cy="568325"/>
                      </a:xfrm>
                      <a:prstGeom prst="rect">
                        <a:avLst/>
                      </a:prstGeom>
                      <a:noFill/>
                      <a:ln w="38100">
                        <a:noFill/>
                        <a:miter/>
                      </a:ln>
                    </p:spPr>
                  </p:pic>
                </p:oleObj>
              </mc:Fallback>
            </mc:AlternateContent>
          </a:graphicData>
        </a:graphic>
      </p:graphicFrame>
      <p:graphicFrame>
        <p:nvGraphicFramePr>
          <p:cNvPr id="75781" name="Object 7"/>
          <p:cNvGraphicFramePr>
            <a:graphicFrameLocks noChangeAspect="1"/>
          </p:cNvGraphicFramePr>
          <p:nvPr/>
        </p:nvGraphicFramePr>
        <p:xfrm>
          <a:off x="4691063" y="5070475"/>
          <a:ext cx="3157537" cy="568325"/>
        </p:xfrm>
        <a:graphic>
          <a:graphicData uri="http://schemas.openxmlformats.org/presentationml/2006/ole">
            <mc:AlternateContent xmlns:mc="http://schemas.openxmlformats.org/markup-compatibility/2006">
              <mc:Choice xmlns:v="urn:schemas-microsoft-com:vml" Requires="v">
                <p:oleObj spid="_x0000_s3171" name="" r:id="rId5" imgW="1272540" imgH="229235" progId="Equation.3">
                  <p:embed/>
                </p:oleObj>
              </mc:Choice>
              <mc:Fallback>
                <p:oleObj name="" r:id="rId5" imgW="1272540" imgH="229235" progId="Equation.3">
                  <p:embed/>
                  <p:pic>
                    <p:nvPicPr>
                      <p:cNvPr id="0" name="图片 3170"/>
                      <p:cNvPicPr/>
                      <p:nvPr/>
                    </p:nvPicPr>
                    <p:blipFill>
                      <a:blip r:embed="rId6"/>
                      <a:stretch>
                        <a:fillRect/>
                      </a:stretch>
                    </p:blipFill>
                    <p:spPr>
                      <a:xfrm>
                        <a:off x="4691063" y="5070475"/>
                        <a:ext cx="3157537" cy="568325"/>
                      </a:xfrm>
                      <a:prstGeom prst="rect">
                        <a:avLst/>
                      </a:prstGeom>
                      <a:noFill/>
                      <a:ln w="38100">
                        <a:noFill/>
                        <a:miter/>
                      </a:ln>
                    </p:spPr>
                  </p:pic>
                </p:oleObj>
              </mc:Fallback>
            </mc:AlternateContent>
          </a:graphicData>
        </a:graphic>
      </p:graphicFrame>
      <p:graphicFrame>
        <p:nvGraphicFramePr>
          <p:cNvPr id="75782" name="Object 8"/>
          <p:cNvGraphicFramePr>
            <a:graphicFrameLocks noChangeAspect="1"/>
          </p:cNvGraphicFramePr>
          <p:nvPr/>
        </p:nvGraphicFramePr>
        <p:xfrm>
          <a:off x="4756150" y="5603875"/>
          <a:ext cx="5208588" cy="568325"/>
        </p:xfrm>
        <a:graphic>
          <a:graphicData uri="http://schemas.openxmlformats.org/presentationml/2006/ole">
            <mc:AlternateContent xmlns:mc="http://schemas.openxmlformats.org/markup-compatibility/2006">
              <mc:Choice xmlns:v="urn:schemas-microsoft-com:vml" Requires="v">
                <p:oleObj spid="_x0000_s3175" name="" r:id="rId7" imgW="2095500" imgH="228600" progId="Equation.DSMT4">
                  <p:embed/>
                </p:oleObj>
              </mc:Choice>
              <mc:Fallback>
                <p:oleObj name="" r:id="rId7" imgW="2095500" imgH="228600" progId="Equation.DSMT4">
                  <p:embed/>
                  <p:pic>
                    <p:nvPicPr>
                      <p:cNvPr id="0" name="图片 3174"/>
                      <p:cNvPicPr/>
                      <p:nvPr/>
                    </p:nvPicPr>
                    <p:blipFill>
                      <a:blip r:embed="rId8"/>
                      <a:stretch>
                        <a:fillRect/>
                      </a:stretch>
                    </p:blipFill>
                    <p:spPr>
                      <a:xfrm>
                        <a:off x="4756150" y="5603875"/>
                        <a:ext cx="5208588" cy="568325"/>
                      </a:xfrm>
                      <a:prstGeom prst="rect">
                        <a:avLst/>
                      </a:prstGeom>
                      <a:noFill/>
                      <a:ln w="38100">
                        <a:noFill/>
                        <a:miter/>
                      </a:ln>
                    </p:spPr>
                  </p:pic>
                </p:oleObj>
              </mc:Fallback>
            </mc:AlternateContent>
          </a:graphicData>
        </a:graphic>
      </p:graphicFrame>
      <p:sp>
        <p:nvSpPr>
          <p:cNvPr id="75784" name="Rectangle 2"/>
          <p:cNvSpPr>
            <a:spLocks noGrp="1"/>
          </p:cNvSpPr>
          <p:nvPr/>
        </p:nvSpPr>
        <p:spPr>
          <a:xfrm>
            <a:off x="1219200" y="152400"/>
            <a:ext cx="10972800" cy="1143000"/>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rPr>
              <a:t>4.8.7  Concept of Filtering</a:t>
            </a:r>
            <a:endPar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7"/>
                                        </p:tgtEl>
                                        <p:attrNameLst>
                                          <p:attrName>style.visibility</p:attrName>
                                        </p:attrNameLst>
                                      </p:cBhvr>
                                      <p:to>
                                        <p:strVal val="visible"/>
                                      </p:to>
                                    </p:set>
                                    <p:animEffect transition="in" filter="blinds(horizontal)">
                                      <p:cBhvr>
                                        <p:cTn id="7" dur="500"/>
                                        <p:tgtEl>
                                          <p:spTgt spid="757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78"/>
                                        </p:tgtEl>
                                        <p:attrNameLst>
                                          <p:attrName>style.visibility</p:attrName>
                                        </p:attrNameLst>
                                      </p:cBhvr>
                                      <p:to>
                                        <p:strVal val="visible"/>
                                      </p:to>
                                    </p:set>
                                    <p:animEffect transition="in" filter="blinds(horizontal)">
                                      <p:cBhvr>
                                        <p:cTn id="12" dur="500"/>
                                        <p:tgtEl>
                                          <p:spTgt spid="757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779"/>
                                        </p:tgtEl>
                                        <p:attrNameLst>
                                          <p:attrName>style.visibility</p:attrName>
                                        </p:attrNameLst>
                                      </p:cBhvr>
                                      <p:to>
                                        <p:strVal val="visible"/>
                                      </p:to>
                                    </p:set>
                                    <p:animEffect transition="in" filter="blinds(horizontal)">
                                      <p:cBhvr>
                                        <p:cTn id="17" dur="500"/>
                                        <p:tgtEl>
                                          <p:spTgt spid="757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780"/>
                                        </p:tgtEl>
                                        <p:attrNameLst>
                                          <p:attrName>style.visibility</p:attrName>
                                        </p:attrNameLst>
                                      </p:cBhvr>
                                      <p:to>
                                        <p:strVal val="visible"/>
                                      </p:to>
                                    </p:set>
                                    <p:animEffect transition="in" filter="blinds(horizontal)">
                                      <p:cBhvr>
                                        <p:cTn id="22" dur="500"/>
                                        <p:tgtEl>
                                          <p:spTgt spid="7578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781"/>
                                        </p:tgtEl>
                                        <p:attrNameLst>
                                          <p:attrName>style.visibility</p:attrName>
                                        </p:attrNameLst>
                                      </p:cBhvr>
                                      <p:to>
                                        <p:strVal val="visible"/>
                                      </p:to>
                                    </p:set>
                                    <p:animEffect transition="in" filter="blinds(horizontal)">
                                      <p:cBhvr>
                                        <p:cTn id="27" dur="500"/>
                                        <p:tgtEl>
                                          <p:spTgt spid="7578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782"/>
                                        </p:tgtEl>
                                        <p:attrNameLst>
                                          <p:attrName>style.visibility</p:attrName>
                                        </p:attrNameLst>
                                      </p:cBhvr>
                                      <p:to>
                                        <p:strVal val="visible"/>
                                      </p:to>
                                    </p:set>
                                    <p:animEffect transition="in" filter="blinds(horizontal)">
                                      <p:cBhvr>
                                        <p:cTn id="32"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7" grpId="0"/>
      <p:bldP spid="7577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6801" name="Object 3"/>
          <p:cNvGraphicFramePr>
            <a:graphicFrameLocks noChangeAspect="1"/>
          </p:cNvGraphicFramePr>
          <p:nvPr/>
        </p:nvGraphicFramePr>
        <p:xfrm>
          <a:off x="4514850" y="1328738"/>
          <a:ext cx="4786313" cy="769937"/>
        </p:xfrm>
        <a:graphic>
          <a:graphicData uri="http://schemas.openxmlformats.org/presentationml/2006/ole">
            <mc:AlternateContent xmlns:mc="http://schemas.openxmlformats.org/markup-compatibility/2006">
              <mc:Choice xmlns:v="urn:schemas-microsoft-com:vml" Requires="v">
                <p:oleObj spid="_x0000_s3167" name="" r:id="rId1" imgW="2108200" imgH="279400" progId="Equation.DSMT4">
                  <p:embed/>
                </p:oleObj>
              </mc:Choice>
              <mc:Fallback>
                <p:oleObj name="" r:id="rId1" imgW="2108200" imgH="279400" progId="Equation.DSMT4">
                  <p:embed/>
                  <p:pic>
                    <p:nvPicPr>
                      <p:cNvPr id="0" name="图片 3166"/>
                      <p:cNvPicPr/>
                      <p:nvPr/>
                    </p:nvPicPr>
                    <p:blipFill>
                      <a:blip r:embed="rId2"/>
                      <a:stretch>
                        <a:fillRect/>
                      </a:stretch>
                    </p:blipFill>
                    <p:spPr>
                      <a:xfrm>
                        <a:off x="4514850" y="1328738"/>
                        <a:ext cx="4786313" cy="769937"/>
                      </a:xfrm>
                      <a:prstGeom prst="rect">
                        <a:avLst/>
                      </a:prstGeom>
                      <a:noFill/>
                      <a:ln w="38100">
                        <a:noFill/>
                        <a:miter/>
                      </a:ln>
                    </p:spPr>
                  </p:pic>
                </p:oleObj>
              </mc:Fallback>
            </mc:AlternateContent>
          </a:graphicData>
        </a:graphic>
      </p:graphicFrame>
      <p:graphicFrame>
        <p:nvGraphicFramePr>
          <p:cNvPr id="76802" name="Object 4"/>
          <p:cNvGraphicFramePr>
            <a:graphicFrameLocks noChangeAspect="1"/>
          </p:cNvGraphicFramePr>
          <p:nvPr/>
        </p:nvGraphicFramePr>
        <p:xfrm>
          <a:off x="4772025" y="2352675"/>
          <a:ext cx="4016375" cy="571500"/>
        </p:xfrm>
        <a:graphic>
          <a:graphicData uri="http://schemas.openxmlformats.org/presentationml/2006/ole">
            <mc:AlternateContent xmlns:mc="http://schemas.openxmlformats.org/markup-compatibility/2006">
              <mc:Choice xmlns:v="urn:schemas-microsoft-com:vml" Requires="v">
                <p:oleObj spid="_x0000_s3169" name="" r:id="rId3" imgW="1497965" imgH="215900" progId="Equation.DSMT4">
                  <p:embed/>
                </p:oleObj>
              </mc:Choice>
              <mc:Fallback>
                <p:oleObj name="" r:id="rId3" imgW="1497965" imgH="215900" progId="Equation.DSMT4">
                  <p:embed/>
                  <p:pic>
                    <p:nvPicPr>
                      <p:cNvPr id="0" name="图片 3168"/>
                      <p:cNvPicPr/>
                      <p:nvPr/>
                    </p:nvPicPr>
                    <p:blipFill>
                      <a:blip r:embed="rId4"/>
                      <a:stretch>
                        <a:fillRect/>
                      </a:stretch>
                    </p:blipFill>
                    <p:spPr>
                      <a:xfrm>
                        <a:off x="4772025" y="2352675"/>
                        <a:ext cx="4016375" cy="571500"/>
                      </a:xfrm>
                      <a:prstGeom prst="rect">
                        <a:avLst/>
                      </a:prstGeom>
                      <a:noFill/>
                      <a:ln w="38100">
                        <a:noFill/>
                        <a:miter/>
                      </a:ln>
                    </p:spPr>
                  </p:pic>
                </p:oleObj>
              </mc:Fallback>
            </mc:AlternateContent>
          </a:graphicData>
        </a:graphic>
      </p:graphicFrame>
      <p:sp>
        <p:nvSpPr>
          <p:cNvPr id="76803" name="Text Box 5"/>
          <p:cNvSpPr txBox="1"/>
          <p:nvPr/>
        </p:nvSpPr>
        <p:spPr>
          <a:xfrm>
            <a:off x="1379538" y="1181100"/>
            <a:ext cx="3392487"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The magnitude function</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76804" name="Text Box 6"/>
          <p:cNvSpPr txBox="1"/>
          <p:nvPr/>
        </p:nvSpPr>
        <p:spPr>
          <a:xfrm>
            <a:off x="1379538" y="2105025"/>
            <a:ext cx="2649537"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The phase function</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76805" name="Text Box 7"/>
          <p:cNvSpPr txBox="1"/>
          <p:nvPr/>
        </p:nvSpPr>
        <p:spPr>
          <a:xfrm>
            <a:off x="1379538" y="3070225"/>
            <a:ext cx="10074275" cy="2041525"/>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In order to stop the low-frequency component from appearing at the output of the filter, the magnitude function at ω=0.1 should be equal to zero.  Similarly, the magnitude function  at ω =0.4 must equal to 1. So</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76806" name="Object 8"/>
          <p:cNvGraphicFramePr>
            <a:graphicFrameLocks noChangeAspect="1"/>
          </p:cNvGraphicFramePr>
          <p:nvPr/>
        </p:nvGraphicFramePr>
        <p:xfrm>
          <a:off x="2987675" y="5111750"/>
          <a:ext cx="3505200" cy="527050"/>
        </p:xfrm>
        <a:graphic>
          <a:graphicData uri="http://schemas.openxmlformats.org/presentationml/2006/ole">
            <mc:AlternateContent xmlns:mc="http://schemas.openxmlformats.org/markup-compatibility/2006">
              <mc:Choice xmlns:v="urn:schemas-microsoft-com:vml" Requires="v">
                <p:oleObj spid="_x0000_s3172" name="" r:id="rId5" imgW="1209040" imgH="203835" progId="Equation.3">
                  <p:embed/>
                </p:oleObj>
              </mc:Choice>
              <mc:Fallback>
                <p:oleObj name="" r:id="rId5" imgW="1209040" imgH="203835" progId="Equation.3">
                  <p:embed/>
                  <p:pic>
                    <p:nvPicPr>
                      <p:cNvPr id="0" name="图片 3171"/>
                      <p:cNvPicPr/>
                      <p:nvPr/>
                    </p:nvPicPr>
                    <p:blipFill>
                      <a:blip r:embed="rId6"/>
                      <a:stretch>
                        <a:fillRect/>
                      </a:stretch>
                    </p:blipFill>
                    <p:spPr>
                      <a:xfrm>
                        <a:off x="2987675" y="5111750"/>
                        <a:ext cx="3505200" cy="527050"/>
                      </a:xfrm>
                      <a:prstGeom prst="rect">
                        <a:avLst/>
                      </a:prstGeom>
                      <a:noFill/>
                      <a:ln w="38100">
                        <a:noFill/>
                        <a:miter/>
                      </a:ln>
                    </p:spPr>
                  </p:pic>
                </p:oleObj>
              </mc:Fallback>
            </mc:AlternateContent>
          </a:graphicData>
        </a:graphic>
      </p:graphicFrame>
      <p:graphicFrame>
        <p:nvGraphicFramePr>
          <p:cNvPr id="76807" name="Object 9"/>
          <p:cNvGraphicFramePr>
            <a:graphicFrameLocks noChangeAspect="1"/>
          </p:cNvGraphicFramePr>
          <p:nvPr/>
        </p:nvGraphicFramePr>
        <p:xfrm>
          <a:off x="2987675" y="5648325"/>
          <a:ext cx="3468688" cy="527050"/>
        </p:xfrm>
        <a:graphic>
          <a:graphicData uri="http://schemas.openxmlformats.org/presentationml/2006/ole">
            <mc:AlternateContent xmlns:mc="http://schemas.openxmlformats.org/markup-compatibility/2006">
              <mc:Choice xmlns:v="urn:schemas-microsoft-com:vml" Requires="v">
                <p:oleObj spid="_x0000_s3173" name="" r:id="rId7" imgW="1196340" imgH="203835" progId="Equation.3">
                  <p:embed/>
                </p:oleObj>
              </mc:Choice>
              <mc:Fallback>
                <p:oleObj name="" r:id="rId7" imgW="1196340" imgH="203835" progId="Equation.3">
                  <p:embed/>
                  <p:pic>
                    <p:nvPicPr>
                      <p:cNvPr id="0" name="图片 3172"/>
                      <p:cNvPicPr/>
                      <p:nvPr/>
                    </p:nvPicPr>
                    <p:blipFill>
                      <a:blip r:embed="rId8"/>
                      <a:stretch>
                        <a:fillRect/>
                      </a:stretch>
                    </p:blipFill>
                    <p:spPr>
                      <a:xfrm>
                        <a:off x="2987675" y="5648325"/>
                        <a:ext cx="3468688" cy="527050"/>
                      </a:xfrm>
                      <a:prstGeom prst="rect">
                        <a:avLst/>
                      </a:prstGeom>
                      <a:noFill/>
                      <a:ln w="38100">
                        <a:noFill/>
                        <a:miter/>
                      </a:ln>
                    </p:spPr>
                  </p:pic>
                </p:oleObj>
              </mc:Fallback>
            </mc:AlternateContent>
          </a:graphicData>
        </a:graphic>
      </p:graphicFrame>
      <p:graphicFrame>
        <p:nvGraphicFramePr>
          <p:cNvPr id="76808" name="Object 10"/>
          <p:cNvGraphicFramePr>
            <a:graphicFrameLocks noChangeAspect="1"/>
          </p:cNvGraphicFramePr>
          <p:nvPr/>
        </p:nvGraphicFramePr>
        <p:xfrm>
          <a:off x="6492875" y="5111750"/>
          <a:ext cx="2990850" cy="1066800"/>
        </p:xfrm>
        <a:graphic>
          <a:graphicData uri="http://schemas.openxmlformats.org/presentationml/2006/ole">
            <mc:AlternateContent xmlns:mc="http://schemas.openxmlformats.org/markup-compatibility/2006">
              <mc:Choice xmlns:v="urn:schemas-microsoft-com:vml" Requires="v">
                <p:oleObj spid="_x0000_s3176" name="" r:id="rId9" imgW="1107440" imgH="458470" progId="Equation.3">
                  <p:embed/>
                </p:oleObj>
              </mc:Choice>
              <mc:Fallback>
                <p:oleObj name="" r:id="rId9" imgW="1107440" imgH="458470" progId="Equation.3">
                  <p:embed/>
                  <p:pic>
                    <p:nvPicPr>
                      <p:cNvPr id="0" name="图片 3175"/>
                      <p:cNvPicPr/>
                      <p:nvPr/>
                    </p:nvPicPr>
                    <p:blipFill>
                      <a:blip r:embed="rId10"/>
                      <a:stretch>
                        <a:fillRect/>
                      </a:stretch>
                    </p:blipFill>
                    <p:spPr>
                      <a:xfrm>
                        <a:off x="6492875" y="5111750"/>
                        <a:ext cx="2990850" cy="1066800"/>
                      </a:xfrm>
                      <a:prstGeom prst="rect">
                        <a:avLst/>
                      </a:prstGeom>
                      <a:noFill/>
                      <a:ln w="38100">
                        <a:noFill/>
                        <a:miter/>
                      </a:ln>
                    </p:spPr>
                  </p:pic>
                </p:oleObj>
              </mc:Fallback>
            </mc:AlternateContent>
          </a:graphicData>
        </a:graphic>
      </p:graphicFrame>
      <p:sp>
        <p:nvSpPr>
          <p:cNvPr id="76810" name="Rectangle 2"/>
          <p:cNvSpPr>
            <a:spLocks noGrp="1"/>
          </p:cNvSpPr>
          <p:nvPr/>
        </p:nvSpPr>
        <p:spPr>
          <a:xfrm>
            <a:off x="1219200" y="152400"/>
            <a:ext cx="10972800" cy="1143000"/>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rPr>
              <a:t>4.8.7  Concept of Filtering</a:t>
            </a:r>
            <a:endPar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blinds(horizontal)">
                                      <p:cBhvr>
                                        <p:cTn id="7" dur="500"/>
                                        <p:tgtEl>
                                          <p:spTgt spid="76803"/>
                                        </p:tgtEl>
                                      </p:cBhvr>
                                    </p:animEffect>
                                  </p:childTnLst>
                                </p:cTn>
                              </p:par>
                              <p:par>
                                <p:cTn id="8" presetID="3" presetClass="entr" presetSubtype="10" fill="hold" nodeType="withEffect">
                                  <p:stCondLst>
                                    <p:cond delay="0"/>
                                  </p:stCondLst>
                                  <p:childTnLst>
                                    <p:set>
                                      <p:cBhvr>
                                        <p:cTn id="9" dur="1" fill="hold">
                                          <p:stCondLst>
                                            <p:cond delay="0"/>
                                          </p:stCondLst>
                                        </p:cTn>
                                        <p:tgtEl>
                                          <p:spTgt spid="76801"/>
                                        </p:tgtEl>
                                        <p:attrNameLst>
                                          <p:attrName>style.visibility</p:attrName>
                                        </p:attrNameLst>
                                      </p:cBhvr>
                                      <p:to>
                                        <p:strVal val="visible"/>
                                      </p:to>
                                    </p:set>
                                    <p:animEffect transition="in" filter="blinds(horizontal)">
                                      <p:cBhvr>
                                        <p:cTn id="10" dur="500"/>
                                        <p:tgtEl>
                                          <p:spTgt spid="7680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6804"/>
                                        </p:tgtEl>
                                        <p:attrNameLst>
                                          <p:attrName>style.visibility</p:attrName>
                                        </p:attrNameLst>
                                      </p:cBhvr>
                                      <p:to>
                                        <p:strVal val="visible"/>
                                      </p:to>
                                    </p:set>
                                    <p:animEffect transition="in" filter="blinds(horizontal)">
                                      <p:cBhvr>
                                        <p:cTn id="15" dur="500"/>
                                        <p:tgtEl>
                                          <p:spTgt spid="76804"/>
                                        </p:tgtEl>
                                      </p:cBhvr>
                                    </p:animEffect>
                                  </p:childTnLst>
                                </p:cTn>
                              </p:par>
                              <p:par>
                                <p:cTn id="16" presetID="3" presetClass="entr" presetSubtype="10" fill="hold" nodeType="withEffect">
                                  <p:stCondLst>
                                    <p:cond delay="0"/>
                                  </p:stCondLst>
                                  <p:childTnLst>
                                    <p:set>
                                      <p:cBhvr>
                                        <p:cTn id="17" dur="1" fill="hold">
                                          <p:stCondLst>
                                            <p:cond delay="0"/>
                                          </p:stCondLst>
                                        </p:cTn>
                                        <p:tgtEl>
                                          <p:spTgt spid="76802"/>
                                        </p:tgtEl>
                                        <p:attrNameLst>
                                          <p:attrName>style.visibility</p:attrName>
                                        </p:attrNameLst>
                                      </p:cBhvr>
                                      <p:to>
                                        <p:strVal val="visible"/>
                                      </p:to>
                                    </p:set>
                                    <p:animEffect transition="in" filter="blinds(horizontal)">
                                      <p:cBhvr>
                                        <p:cTn id="18" dur="500"/>
                                        <p:tgtEl>
                                          <p:spTgt spid="7680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6805"/>
                                        </p:tgtEl>
                                        <p:attrNameLst>
                                          <p:attrName>style.visibility</p:attrName>
                                        </p:attrNameLst>
                                      </p:cBhvr>
                                      <p:to>
                                        <p:strVal val="visible"/>
                                      </p:to>
                                    </p:set>
                                    <p:animEffect transition="in" filter="blinds(horizontal)">
                                      <p:cBhvr>
                                        <p:cTn id="23" dur="500"/>
                                        <p:tgtEl>
                                          <p:spTgt spid="7680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6806"/>
                                        </p:tgtEl>
                                        <p:attrNameLst>
                                          <p:attrName>style.visibility</p:attrName>
                                        </p:attrNameLst>
                                      </p:cBhvr>
                                      <p:to>
                                        <p:strVal val="visible"/>
                                      </p:to>
                                    </p:set>
                                    <p:animEffect transition="in" filter="blinds(horizontal)">
                                      <p:cBhvr>
                                        <p:cTn id="28" dur="500"/>
                                        <p:tgtEl>
                                          <p:spTgt spid="76806"/>
                                        </p:tgtEl>
                                      </p:cBhvr>
                                    </p:animEffect>
                                  </p:childTnLst>
                                </p:cTn>
                              </p:par>
                              <p:par>
                                <p:cTn id="29" presetID="3" presetClass="entr" presetSubtype="10" fill="hold" nodeType="withEffect">
                                  <p:stCondLst>
                                    <p:cond delay="0"/>
                                  </p:stCondLst>
                                  <p:childTnLst>
                                    <p:set>
                                      <p:cBhvr>
                                        <p:cTn id="30" dur="1" fill="hold">
                                          <p:stCondLst>
                                            <p:cond delay="0"/>
                                          </p:stCondLst>
                                        </p:cTn>
                                        <p:tgtEl>
                                          <p:spTgt spid="76807"/>
                                        </p:tgtEl>
                                        <p:attrNameLst>
                                          <p:attrName>style.visibility</p:attrName>
                                        </p:attrNameLst>
                                      </p:cBhvr>
                                      <p:to>
                                        <p:strVal val="visible"/>
                                      </p:to>
                                    </p:set>
                                    <p:animEffect transition="in" filter="blinds(horizontal)">
                                      <p:cBhvr>
                                        <p:cTn id="31" dur="500"/>
                                        <p:tgtEl>
                                          <p:spTgt spid="7680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6808"/>
                                        </p:tgtEl>
                                        <p:attrNameLst>
                                          <p:attrName>style.visibility</p:attrName>
                                        </p:attrNameLst>
                                      </p:cBhvr>
                                      <p:to>
                                        <p:strVal val="visible"/>
                                      </p:to>
                                    </p:set>
                                    <p:animEffect transition="in" filter="blinds(horizontal)">
                                      <p:cBhvr>
                                        <p:cTn id="36" dur="500"/>
                                        <p:tgtEl>
                                          <p:spTgt spid="76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P spid="76804" grpId="0"/>
      <p:bldP spid="7680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1715" name="Rectangle 3"/>
          <p:cNvSpPr>
            <a:spLocks noGrp="1" noChangeArrowheads="1"/>
          </p:cNvSpPr>
          <p:nvPr>
            <p:ph idx="1"/>
          </p:nvPr>
        </p:nvSpPr>
        <p:spPr>
          <a:xfrm>
            <a:off x="863600" y="1049338"/>
            <a:ext cx="9001125" cy="56435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Thus the output-input relation of the</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FIR filter is given by</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3200" b="1" i="0" u="none" strike="noStrike" kern="0" cap="none" spc="0" normalizeH="0" baseline="0" noProof="0" dirty="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y[n] = - 6.76195(x[n]+x[n-2])+13.456335x[n-1]</a:t>
            </a:r>
            <a:endParaRPr kumimoji="0" lang="en-US" altLang="zh-CN" sz="3200" b="1" i="0" u="none" strike="noStrike" kern="0" cap="none" spc="0" normalizeH="0" baseline="0" noProof="0" dirty="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where the input is</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x[n] = {</a:t>
            </a:r>
            <a:r>
              <a:rPr kumimoji="0" lang="en-US" altLang="zh-CN" sz="3200" b="1" i="0" u="none" strike="noStrike" kern="0" cap="none" spc="0" normalizeH="0" baseline="0" noProof="0" dirty="0" err="1"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cos</a:t>
            </a: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(0.1n) + </a:t>
            </a:r>
            <a:r>
              <a:rPr kumimoji="0" lang="en-US" altLang="zh-CN" sz="3200" b="1" i="0" u="none" strike="noStrike" kern="0" cap="none" spc="0" normalizeH="0" baseline="0" noProof="0" dirty="0" err="1"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cos</a:t>
            </a: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(0.4n)}</a:t>
            </a: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Symbol" panose="05050102010706020507" pitchFamily="18" charset="2"/>
              </a:rPr>
              <a:t>[n]</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1698625" marR="0" lvl="0" indent="-357505" algn="l" defTabSz="914400" rtl="0" eaLnBrk="1" fontAlgn="base" latinLnBrk="0" hangingPunct="1">
              <a:lnSpc>
                <a:spcPct val="10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rgbClr val="0066FF"/>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Program 4_4.m</a:t>
            </a: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can be used to verify the filtering action of the above system</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p:txBody>
      </p:sp>
      <p:sp>
        <p:nvSpPr>
          <p:cNvPr id="77827" name="Rectangle 2"/>
          <p:cNvSpPr>
            <a:spLocks noGrp="1"/>
          </p:cNvSpPr>
          <p:nvPr/>
        </p:nvSpPr>
        <p:spPr>
          <a:xfrm>
            <a:off x="1111250" y="71438"/>
            <a:ext cx="10972800" cy="1143000"/>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rPr>
              <a:t>4.8.7  Concept of Filtering</a:t>
            </a:r>
            <a:endPar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8849" name="Picture 3"/>
          <p:cNvPicPr>
            <a:picLocks noChangeAspect="1"/>
          </p:cNvPicPr>
          <p:nvPr/>
        </p:nvPicPr>
        <p:blipFill>
          <a:blip r:embed="rId1"/>
          <a:stretch>
            <a:fillRect/>
          </a:stretch>
        </p:blipFill>
        <p:spPr>
          <a:xfrm>
            <a:off x="2001838" y="1144588"/>
            <a:ext cx="7580312" cy="5113337"/>
          </a:xfrm>
          <a:prstGeom prst="rect">
            <a:avLst/>
          </a:prstGeom>
          <a:noFill/>
          <a:ln w="9525">
            <a:noFill/>
          </a:ln>
        </p:spPr>
      </p:pic>
      <p:sp>
        <p:nvSpPr>
          <p:cNvPr id="78851" name="Rectangle 2"/>
          <p:cNvSpPr>
            <a:spLocks noGrp="1"/>
          </p:cNvSpPr>
          <p:nvPr/>
        </p:nvSpPr>
        <p:spPr>
          <a:xfrm>
            <a:off x="1219200" y="152400"/>
            <a:ext cx="10972800" cy="1143000"/>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rPr>
              <a:t>4.8.7  Concept of Filtering</a:t>
            </a:r>
            <a:endPar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3"/>
          <p:cNvSpPr>
            <a:spLocks noGrp="1"/>
          </p:cNvSpPr>
          <p:nvPr>
            <p:ph idx="1"/>
          </p:nvPr>
        </p:nvSpPr>
        <p:spPr>
          <a:xfrm>
            <a:off x="1676400" y="1241425"/>
            <a:ext cx="7620000" cy="1066800"/>
          </a:xfrm>
        </p:spPr>
        <p:txBody>
          <a:bodyPr wrap="square" lIns="91440" tIns="45720" rIns="91440" bIns="45720" anchor="t"/>
          <a:p>
            <a:pPr eaLnBrk="1" hangingPunct="1"/>
            <a:r>
              <a:rPr lang="en-US" altLang="zh-CN" sz="3200" dirty="0">
                <a:latin typeface="Times New Roman" panose="02020603050405020304" pitchFamily="18" charset="0"/>
              </a:rPr>
              <a:t>The first seven samples of the output are shown below</a:t>
            </a:r>
            <a:endParaRPr lang="en-US" altLang="zh-CN" sz="3200" dirty="0">
              <a:latin typeface="Times New Roman" panose="02020603050405020304" pitchFamily="18" charset="0"/>
            </a:endParaRPr>
          </a:p>
        </p:txBody>
      </p:sp>
      <p:pic>
        <p:nvPicPr>
          <p:cNvPr id="79874" name="Picture 4" descr="Table4_1"/>
          <p:cNvPicPr>
            <a:picLocks noChangeAspect="1"/>
          </p:cNvPicPr>
          <p:nvPr/>
        </p:nvPicPr>
        <p:blipFill>
          <a:blip r:embed="rId1">
            <a:grayscl/>
            <a:lum bright="-39999" contrast="50000"/>
          </a:blip>
          <a:stretch>
            <a:fillRect/>
          </a:stretch>
        </p:blipFill>
        <p:spPr>
          <a:xfrm>
            <a:off x="2274888" y="2397125"/>
            <a:ext cx="6913562" cy="3927475"/>
          </a:xfrm>
          <a:prstGeom prst="rect">
            <a:avLst/>
          </a:prstGeom>
          <a:noFill/>
          <a:ln w="9525">
            <a:noFill/>
          </a:ln>
        </p:spPr>
      </p:pic>
      <p:sp>
        <p:nvSpPr>
          <p:cNvPr id="79876" name="Rectangle 2"/>
          <p:cNvSpPr>
            <a:spLocks noGrp="1"/>
          </p:cNvSpPr>
          <p:nvPr/>
        </p:nvSpPr>
        <p:spPr>
          <a:xfrm>
            <a:off x="1219200" y="152400"/>
            <a:ext cx="10972800" cy="1143000"/>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rPr>
              <a:t>4.8.7  Concept of Filtering</a:t>
            </a:r>
            <a:endPar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91" name="Rectangle 3"/>
          <p:cNvSpPr>
            <a:spLocks noGrp="1" noChangeArrowheads="1"/>
          </p:cNvSpPr>
          <p:nvPr>
            <p:ph idx="1"/>
          </p:nvPr>
        </p:nvSpPr>
        <p:spPr>
          <a:xfrm>
            <a:off x="965200" y="1101725"/>
            <a:ext cx="9480550" cy="51054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From this table, it can be seen that, neglecting the least significant digit,</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3200" b="1" i="0" u="none" strike="noStrike" kern="0" cap="none" spc="0" normalizeH="0" baseline="0" noProof="0" dirty="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y[n] = </a:t>
            </a:r>
            <a:r>
              <a:rPr kumimoji="0" lang="en-US" altLang="zh-CN" sz="3200" b="1" i="0" u="none" strike="noStrike" kern="0" cap="none" spc="0" normalizeH="0" baseline="0" noProof="0" dirty="0" err="1">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cos</a:t>
            </a:r>
            <a:r>
              <a:rPr kumimoji="0" lang="en-US" altLang="zh-CN" sz="3200" b="1" i="0" u="none" strike="noStrike" kern="0" cap="none" spc="0" normalizeH="0" baseline="0" noProof="0" dirty="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(0.4(n-1))      for n </a:t>
            </a:r>
            <a:r>
              <a:rPr kumimoji="0" lang="en-US" altLang="zh-CN" sz="3200" b="1" i="0" u="none" strike="noStrike" kern="0" cap="none" spc="0" normalizeH="0" baseline="0" noProof="0" dirty="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Symbol" panose="05050102010706020507" pitchFamily="18" charset="2"/>
              </a:rPr>
              <a:t> 2</a:t>
            </a:r>
            <a:endParaRPr kumimoji="0" lang="en-US" altLang="zh-CN" sz="3200" b="1" i="0" u="none" strike="noStrike" kern="0" cap="none" spc="0" normalizeH="0" baseline="0" noProof="0" dirty="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Symbol" panose="05050102010706020507" pitchFamily="18" charset="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Computation of the present value of the output requires the knowledge of the present and two previous input samples</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1698625" marR="0" lvl="0" indent="-440055" algn="l" defTabSz="914400" rtl="0" eaLnBrk="1" fontAlgn="base" latinLnBrk="0" hangingPunct="1">
              <a:lnSpc>
                <a:spcPct val="9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Hence, the first two output samples, y[0] and y[1], are the result of assumed zero input sample values at  n = -1 and n = -2</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p:txBody>
      </p:sp>
      <p:sp>
        <p:nvSpPr>
          <p:cNvPr id="80898" name="Rectangle 2"/>
          <p:cNvSpPr>
            <a:spLocks noGrp="1"/>
          </p:cNvSpPr>
          <p:nvPr/>
        </p:nvSpPr>
        <p:spPr>
          <a:xfrm>
            <a:off x="1219200" y="152400"/>
            <a:ext cx="10972800" cy="1143000"/>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rPr>
              <a:t>4.8.7  Concept of Filtering</a:t>
            </a:r>
            <a:endPar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9491">
                                            <p:txEl>
                                              <p:charRg st="0" end="78"/>
                                            </p:txEl>
                                          </p:spTgt>
                                        </p:tgtEl>
                                        <p:attrNameLst>
                                          <p:attrName>style.visibility</p:attrName>
                                        </p:attrNameLst>
                                      </p:cBhvr>
                                      <p:to>
                                        <p:strVal val="visible"/>
                                      </p:to>
                                    </p:set>
                                    <p:anim calcmode="lin" valueType="num">
                                      <p:cBhvr additive="base">
                                        <p:cTn id="7" dur="500" fill="hold"/>
                                        <p:tgtEl>
                                          <p:spTgt spid="319491">
                                            <p:txEl>
                                              <p:charRg st="0" end="7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9491">
                                            <p:txEl>
                                              <p:charRg st="0" end="7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9491">
                                            <p:txEl>
                                              <p:charRg st="78" end="123"/>
                                            </p:txEl>
                                          </p:spTgt>
                                        </p:tgtEl>
                                        <p:attrNameLst>
                                          <p:attrName>style.visibility</p:attrName>
                                        </p:attrNameLst>
                                      </p:cBhvr>
                                      <p:to>
                                        <p:strVal val="visible"/>
                                      </p:to>
                                    </p:set>
                                    <p:anim calcmode="lin" valueType="num">
                                      <p:cBhvr additive="base">
                                        <p:cTn id="13" dur="500" fill="hold"/>
                                        <p:tgtEl>
                                          <p:spTgt spid="319491">
                                            <p:txEl>
                                              <p:charRg st="78" end="12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9491">
                                            <p:txEl>
                                              <p:charRg st="78" end="1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9491">
                                            <p:txEl>
                                              <p:charRg st="123" end="239"/>
                                            </p:txEl>
                                          </p:spTgt>
                                        </p:tgtEl>
                                        <p:attrNameLst>
                                          <p:attrName>style.visibility</p:attrName>
                                        </p:attrNameLst>
                                      </p:cBhvr>
                                      <p:to>
                                        <p:strVal val="visible"/>
                                      </p:to>
                                    </p:set>
                                    <p:anim calcmode="lin" valueType="num">
                                      <p:cBhvr additive="base">
                                        <p:cTn id="19" dur="500" fill="hold"/>
                                        <p:tgtEl>
                                          <p:spTgt spid="319491">
                                            <p:txEl>
                                              <p:charRg st="123" end="23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9491">
                                            <p:txEl>
                                              <p:charRg st="123" end="23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9491">
                                            <p:txEl>
                                              <p:charRg st="240" end="365"/>
                                            </p:txEl>
                                          </p:spTgt>
                                        </p:tgtEl>
                                        <p:attrNameLst>
                                          <p:attrName>style.visibility</p:attrName>
                                        </p:attrNameLst>
                                      </p:cBhvr>
                                      <p:to>
                                        <p:strVal val="visible"/>
                                      </p:to>
                                    </p:set>
                                    <p:anim calcmode="lin" valueType="num">
                                      <p:cBhvr additive="base">
                                        <p:cTn id="25" dur="500" fill="hold"/>
                                        <p:tgtEl>
                                          <p:spTgt spid="319491">
                                            <p:txEl>
                                              <p:charRg st="240" end="36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9491">
                                            <p:txEl>
                                              <p:charRg st="240" end="36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5" name="Rectangle 3"/>
          <p:cNvSpPr>
            <a:spLocks noGrp="1" noChangeArrowheads="1"/>
          </p:cNvSpPr>
          <p:nvPr>
            <p:ph idx="1"/>
          </p:nvPr>
        </p:nvSpPr>
        <p:spPr>
          <a:xfrm>
            <a:off x="1111250" y="1257300"/>
            <a:ext cx="9151938" cy="43434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Therefore, first two output samples constitute the transient part of the output</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Since the impulse response is of length 3, the steady-state is reached at n = N = 2</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lang="en-US" altLang="zh-CN" sz="3200" strike="noStrike" noProof="0" dirty="0" smtClean="0">
                <a:ln>
                  <a:noFill/>
                </a:ln>
                <a:effectLst/>
                <a:uLnTx/>
                <a:uFillTx/>
                <a:latin typeface="Times New Roman" panose="02020603050405020304" pitchFamily="18" charset="0"/>
                <a:sym typeface="+mn-ea"/>
              </a:rPr>
              <a:t>Note also that the output is delayed version of the high-frequency component </a:t>
            </a:r>
            <a:r>
              <a:rPr lang="en-US" altLang="zh-CN" sz="3200" strike="noStrike" noProof="0" dirty="0" err="1" smtClean="0">
                <a:ln>
                  <a:noFill/>
                </a:ln>
                <a:effectLst/>
                <a:uLnTx/>
                <a:uFillTx/>
                <a:latin typeface="Times New Roman" panose="02020603050405020304" pitchFamily="18" charset="0"/>
                <a:sym typeface="+mn-ea"/>
              </a:rPr>
              <a:t>cos</a:t>
            </a:r>
            <a:r>
              <a:rPr lang="en-US" altLang="zh-CN" sz="3200" strike="noStrike" noProof="0" dirty="0" smtClean="0">
                <a:ln>
                  <a:noFill/>
                </a:ln>
                <a:effectLst/>
                <a:uLnTx/>
                <a:uFillTx/>
                <a:latin typeface="Times New Roman" panose="02020603050405020304" pitchFamily="18" charset="0"/>
                <a:sym typeface="+mn-ea"/>
              </a:rPr>
              <a:t>(0.4n) of the input, and the delay is one sample period</a:t>
            </a:r>
            <a:endParaRPr kumimoji="0" lang="en-US" altLang="zh-CN" sz="3200" b="1" i="0" u="none" strike="noStrike" kern="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p:txBody>
      </p:sp>
      <p:sp>
        <p:nvSpPr>
          <p:cNvPr id="81922" name="Rectangle 2"/>
          <p:cNvSpPr>
            <a:spLocks noGrp="1"/>
          </p:cNvSpPr>
          <p:nvPr/>
        </p:nvSpPr>
        <p:spPr>
          <a:xfrm>
            <a:off x="1219200" y="152400"/>
            <a:ext cx="10972800" cy="1143000"/>
          </a:xfrm>
          <a:prstGeom prst="rect">
            <a:avLst/>
          </a:prstGeom>
          <a:noFill/>
          <a:ln w="9525">
            <a:noFill/>
          </a:ln>
        </p:spPr>
        <p:txBody>
          <a:bodyPr wrap="square" lIns="91440" tIns="45720" rIns="91440" bIns="45720" anchor="ctr"/>
          <a:p>
            <a:r>
              <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rPr>
              <a:t>4.8.7  Concept of Filtering</a:t>
            </a:r>
            <a:endParaRPr lang="en-US" altLang="zh-CN" sz="3200" b="1" dirty="0">
              <a:solidFill>
                <a:srgbClr val="0070C0"/>
              </a:solidFill>
              <a:latin typeface="Times New Roman" panose="02020603050405020304" pitchFamily="18" charset="0"/>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0515">
                                            <p:txEl>
                                              <p:charRg st="0" end="80"/>
                                            </p:txEl>
                                          </p:spTgt>
                                        </p:tgtEl>
                                        <p:attrNameLst>
                                          <p:attrName>style.visibility</p:attrName>
                                        </p:attrNameLst>
                                      </p:cBhvr>
                                      <p:to>
                                        <p:strVal val="visible"/>
                                      </p:to>
                                    </p:set>
                                    <p:anim calcmode="lin" valueType="num">
                                      <p:cBhvr additive="base">
                                        <p:cTn id="7" dur="500" fill="hold"/>
                                        <p:tgtEl>
                                          <p:spTgt spid="320515">
                                            <p:txEl>
                                              <p:charRg st="0" end="8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0515">
                                            <p:txEl>
                                              <p:charRg st="0" end="8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0515">
                                            <p:txEl>
                                              <p:charRg st="80" end="164"/>
                                            </p:txEl>
                                          </p:spTgt>
                                        </p:tgtEl>
                                        <p:attrNameLst>
                                          <p:attrName>style.visibility</p:attrName>
                                        </p:attrNameLst>
                                      </p:cBhvr>
                                      <p:to>
                                        <p:strVal val="visible"/>
                                      </p:to>
                                    </p:set>
                                    <p:anim calcmode="lin" valueType="num">
                                      <p:cBhvr additive="base">
                                        <p:cTn id="13" dur="500" fill="hold"/>
                                        <p:tgtEl>
                                          <p:spTgt spid="320515">
                                            <p:txEl>
                                              <p:charRg st="80" end="16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0515">
                                            <p:txEl>
                                              <p:charRg st="80" end="16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0515">
                                            <p:txEl>
                                              <p:charRg st="164" end="300"/>
                                            </p:txEl>
                                          </p:spTgt>
                                        </p:tgtEl>
                                        <p:attrNameLst>
                                          <p:attrName>style.visibility</p:attrName>
                                        </p:attrNameLst>
                                      </p:cBhvr>
                                      <p:to>
                                        <p:strVal val="visible"/>
                                      </p:to>
                                    </p:set>
                                    <p:anim calcmode="lin" valueType="num">
                                      <p:cBhvr additive="base">
                                        <p:cTn id="19" dur="500" fill="hold"/>
                                        <p:tgtEl>
                                          <p:spTgt spid="320515">
                                            <p:txEl>
                                              <p:charRg st="164" end="30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0515">
                                            <p:txEl>
                                              <p:charRg st="164" end="30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838200" y="-6350"/>
            <a:ext cx="7931150" cy="1600200"/>
          </a:xfrm>
        </p:spPr>
        <p:txBody>
          <a:bodyPr wrap="square" lIns="91440" tIns="45720" rIns="91440" bIns="45720" anchor="ctr"/>
          <a:p>
            <a:pPr eaLnBrk="1" hangingPunct="1"/>
            <a:r>
              <a:rPr lang="en-US" altLang="zh-CN" sz="3200" i="1" dirty="0">
                <a:latin typeface="Times New Roman" panose="02020603050405020304" pitchFamily="18" charset="0"/>
              </a:rPr>
              <a:t>4.2 Classification of Discrete-Time Systems</a:t>
            </a:r>
            <a:endParaRPr lang="en-US" altLang="zh-CN" sz="3200" i="1" dirty="0">
              <a:latin typeface="Times New Roman" panose="02020603050405020304" pitchFamily="18" charset="0"/>
            </a:endParaRPr>
          </a:p>
        </p:txBody>
      </p:sp>
      <p:sp>
        <p:nvSpPr>
          <p:cNvPr id="130052" name="Rectangle 4"/>
          <p:cNvSpPr>
            <a:spLocks noGrp="1"/>
          </p:cNvSpPr>
          <p:nvPr>
            <p:ph idx="1"/>
          </p:nvPr>
        </p:nvSpPr>
        <p:spPr>
          <a:xfrm>
            <a:off x="1298575" y="1284288"/>
            <a:ext cx="7696200" cy="3657600"/>
          </a:xfrm>
        </p:spPr>
        <p:txBody>
          <a:bodyPr wrap="square" lIns="91440" tIns="45720" rIns="91440" bIns="45720" anchor="t"/>
          <a:p>
            <a:pPr eaLnBrk="1" hangingPunct="1"/>
            <a:r>
              <a:rPr lang="en-US" altLang="zh-CN" sz="3200" dirty="0">
                <a:latin typeface="Times New Roman" panose="02020603050405020304" pitchFamily="18" charset="0"/>
              </a:rPr>
              <a:t>Linear System</a:t>
            </a:r>
            <a:endParaRPr lang="en-US" altLang="zh-CN" sz="3200" dirty="0">
              <a:latin typeface="Times New Roman" panose="02020603050405020304" pitchFamily="18" charset="0"/>
            </a:endParaRPr>
          </a:p>
          <a:p>
            <a:pPr eaLnBrk="1" hangingPunct="1"/>
            <a:r>
              <a:rPr lang="en-US" altLang="zh-CN" sz="3200" dirty="0">
                <a:latin typeface="Times New Roman" panose="02020603050405020304" pitchFamily="18" charset="0"/>
              </a:rPr>
              <a:t>Shift-Invariant System</a:t>
            </a:r>
            <a:endParaRPr lang="en-US" altLang="zh-CN" sz="3200" dirty="0">
              <a:latin typeface="Times New Roman" panose="02020603050405020304" pitchFamily="18" charset="0"/>
            </a:endParaRPr>
          </a:p>
          <a:p>
            <a:pPr eaLnBrk="1" hangingPunct="1"/>
            <a:r>
              <a:rPr lang="en-US" altLang="zh-CN" sz="3200" dirty="0">
                <a:latin typeface="Times New Roman" panose="02020603050405020304" pitchFamily="18" charset="0"/>
              </a:rPr>
              <a:t>Causal System</a:t>
            </a:r>
            <a:endParaRPr lang="en-US" altLang="zh-CN" sz="3200" dirty="0">
              <a:latin typeface="Times New Roman" panose="02020603050405020304" pitchFamily="18" charset="0"/>
            </a:endParaRPr>
          </a:p>
          <a:p>
            <a:pPr eaLnBrk="1" hangingPunct="1"/>
            <a:r>
              <a:rPr lang="en-US" altLang="zh-CN" sz="3200" dirty="0">
                <a:latin typeface="Times New Roman" panose="02020603050405020304" pitchFamily="18" charset="0"/>
              </a:rPr>
              <a:t>Stable System</a:t>
            </a:r>
            <a:endParaRPr lang="en-US" altLang="zh-CN" sz="3200" dirty="0">
              <a:latin typeface="Times New Roman" panose="02020603050405020304" pitchFamily="18" charset="0"/>
            </a:endParaRPr>
          </a:p>
          <a:p>
            <a:pPr eaLnBrk="1" hangingPunct="1"/>
            <a:r>
              <a:rPr lang="en-US" altLang="zh-CN" sz="3200" dirty="0">
                <a:latin typeface="Times New Roman" panose="02020603050405020304" pitchFamily="18" charset="0"/>
              </a:rPr>
              <a:t>Passive and Lossless Systems</a:t>
            </a:r>
            <a:endParaRPr lang="en-US" altLang="zh-CN" sz="3200" dirty="0">
              <a:latin typeface="Times New Roman" panose="02020603050405020304" pitchFamily="18" charset="0"/>
            </a:endParaRPr>
          </a:p>
          <a:p>
            <a:pPr eaLnBrk="1" hangingPunct="1"/>
            <a:endParaRPr lang="zh-CN"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2">
                                            <p:txEl>
                                              <p:charRg st="0" end="14"/>
                                            </p:txEl>
                                          </p:spTgt>
                                        </p:tgtEl>
                                        <p:attrNameLst>
                                          <p:attrName>style.visibility</p:attrName>
                                        </p:attrNameLst>
                                      </p:cBhvr>
                                      <p:to>
                                        <p:strVal val="visible"/>
                                      </p:to>
                                    </p:set>
                                    <p:anim calcmode="lin" valueType="num">
                                      <p:cBhvr additive="base">
                                        <p:cTn id="7" dur="500" fill="hold"/>
                                        <p:tgtEl>
                                          <p:spTgt spid="130052">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2">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052">
                                            <p:txEl>
                                              <p:charRg st="14" end="37"/>
                                            </p:txEl>
                                          </p:spTgt>
                                        </p:tgtEl>
                                        <p:attrNameLst>
                                          <p:attrName>style.visibility</p:attrName>
                                        </p:attrNameLst>
                                      </p:cBhvr>
                                      <p:to>
                                        <p:strVal val="visible"/>
                                      </p:to>
                                    </p:set>
                                    <p:anim calcmode="lin" valueType="num">
                                      <p:cBhvr additive="base">
                                        <p:cTn id="13" dur="500" fill="hold"/>
                                        <p:tgtEl>
                                          <p:spTgt spid="130052">
                                            <p:txEl>
                                              <p:charRg st="14" end="3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0052">
                                            <p:txEl>
                                              <p:charRg st="14" end="3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0052">
                                            <p:txEl>
                                              <p:charRg st="37" end="51"/>
                                            </p:txEl>
                                          </p:spTgt>
                                        </p:tgtEl>
                                        <p:attrNameLst>
                                          <p:attrName>style.visibility</p:attrName>
                                        </p:attrNameLst>
                                      </p:cBhvr>
                                      <p:to>
                                        <p:strVal val="visible"/>
                                      </p:to>
                                    </p:set>
                                    <p:anim calcmode="lin" valueType="num">
                                      <p:cBhvr additive="base">
                                        <p:cTn id="19" dur="500" fill="hold"/>
                                        <p:tgtEl>
                                          <p:spTgt spid="130052">
                                            <p:txEl>
                                              <p:charRg st="37" end="5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0052">
                                            <p:txEl>
                                              <p:charRg st="37" end="5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0052">
                                            <p:txEl>
                                              <p:charRg st="51" end="65"/>
                                            </p:txEl>
                                          </p:spTgt>
                                        </p:tgtEl>
                                        <p:attrNameLst>
                                          <p:attrName>style.visibility</p:attrName>
                                        </p:attrNameLst>
                                      </p:cBhvr>
                                      <p:to>
                                        <p:strVal val="visible"/>
                                      </p:to>
                                    </p:set>
                                    <p:anim calcmode="lin" valueType="num">
                                      <p:cBhvr additive="base">
                                        <p:cTn id="25" dur="500" fill="hold"/>
                                        <p:tgtEl>
                                          <p:spTgt spid="130052">
                                            <p:txEl>
                                              <p:charRg st="51" end="6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0052">
                                            <p:txEl>
                                              <p:charRg st="51" end="6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0052">
                                            <p:txEl>
                                              <p:charRg st="65" end="94"/>
                                            </p:txEl>
                                          </p:spTgt>
                                        </p:tgtEl>
                                        <p:attrNameLst>
                                          <p:attrName>style.visibility</p:attrName>
                                        </p:attrNameLst>
                                      </p:cBhvr>
                                      <p:to>
                                        <p:strVal val="visible"/>
                                      </p:to>
                                    </p:set>
                                    <p:anim calcmode="lin" valueType="num">
                                      <p:cBhvr additive="base">
                                        <p:cTn id="31" dur="500" fill="hold"/>
                                        <p:tgtEl>
                                          <p:spTgt spid="130052">
                                            <p:txEl>
                                              <p:charRg st="65" end="9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0052">
                                            <p:txEl>
                                              <p:charRg st="65" end="9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ext Box 4"/>
          <p:cNvSpPr txBox="1"/>
          <p:nvPr/>
        </p:nvSpPr>
        <p:spPr>
          <a:xfrm>
            <a:off x="1062038" y="1171575"/>
            <a:ext cx="9321800" cy="1554163"/>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a:t>
            </a:r>
            <a:r>
              <a:rPr lang="en-US" altLang="zh-CN" sz="3200" b="1" dirty="0">
                <a:solidFill>
                  <a:srgbClr val="FF0000"/>
                </a:solidFill>
                <a:latin typeface="Times New Roman" panose="02020603050405020304" pitchFamily="18" charset="0"/>
                <a:ea typeface="宋体" panose="02010600030101010101" pitchFamily="2" charset="-122"/>
              </a:rPr>
              <a:t>Definitions:</a:t>
            </a:r>
            <a:r>
              <a:rPr lang="en-US" altLang="zh-CN" sz="3200" b="1" dirty="0">
                <a:solidFill>
                  <a:srgbClr val="0000CC"/>
                </a:solidFill>
                <a:latin typeface="Times New Roman" panose="02020603050405020304" pitchFamily="18" charset="0"/>
                <a:ea typeface="宋体" panose="02010600030101010101" pitchFamily="2" charset="-122"/>
              </a:rPr>
              <a:t> </a:t>
            </a:r>
            <a:r>
              <a:rPr lang="en-US" altLang="zh-CN" sz="3200" b="1" dirty="0">
                <a:solidFill>
                  <a:schemeClr val="tx1"/>
                </a:solidFill>
                <a:latin typeface="Times New Roman" panose="02020603050405020304" pitchFamily="18" charset="0"/>
                <a:ea typeface="宋体" panose="02010600030101010101" pitchFamily="2" charset="-122"/>
              </a:rPr>
              <a:t>If the input is a sinusioidal signal of frequency     but lagging in phase by          radians, as demonstrated in Eq.(4.86):</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82947" name="Object 5"/>
          <p:cNvGraphicFramePr>
            <a:graphicFrameLocks noChangeAspect="1"/>
          </p:cNvGraphicFramePr>
          <p:nvPr/>
        </p:nvGraphicFramePr>
        <p:xfrm>
          <a:off x="3124200" y="2643188"/>
          <a:ext cx="5605463" cy="576262"/>
        </p:xfrm>
        <a:graphic>
          <a:graphicData uri="http://schemas.openxmlformats.org/presentationml/2006/ole">
            <mc:AlternateContent xmlns:mc="http://schemas.openxmlformats.org/markup-compatibility/2006">
              <mc:Choice xmlns:v="urn:schemas-microsoft-com:vml" Requires="v">
                <p:oleObj spid="_x0000_s3177" name="" r:id="rId1" imgW="2222500" imgH="228600" progId="Equation.DSMT4">
                  <p:embed/>
                </p:oleObj>
              </mc:Choice>
              <mc:Fallback>
                <p:oleObj name="" r:id="rId1" imgW="2222500" imgH="228600" progId="Equation.DSMT4">
                  <p:embed/>
                  <p:pic>
                    <p:nvPicPr>
                      <p:cNvPr id="0" name="图片 3176"/>
                      <p:cNvPicPr/>
                      <p:nvPr/>
                    </p:nvPicPr>
                    <p:blipFill>
                      <a:blip r:embed="rId2"/>
                      <a:stretch>
                        <a:fillRect/>
                      </a:stretch>
                    </p:blipFill>
                    <p:spPr>
                      <a:xfrm>
                        <a:off x="3124200" y="2643188"/>
                        <a:ext cx="5605463" cy="576262"/>
                      </a:xfrm>
                      <a:prstGeom prst="rect">
                        <a:avLst/>
                      </a:prstGeom>
                      <a:noFill/>
                      <a:ln w="38100">
                        <a:noFill/>
                        <a:miter/>
                      </a:ln>
                    </p:spPr>
                  </p:pic>
                </p:oleObj>
              </mc:Fallback>
            </mc:AlternateContent>
          </a:graphicData>
        </a:graphic>
      </p:graphicFrame>
      <p:graphicFrame>
        <p:nvGraphicFramePr>
          <p:cNvPr id="352263" name="Object 7"/>
          <p:cNvGraphicFramePr>
            <a:graphicFrameLocks noChangeAspect="1"/>
          </p:cNvGraphicFramePr>
          <p:nvPr/>
        </p:nvGraphicFramePr>
        <p:xfrm>
          <a:off x="3124200" y="3219450"/>
          <a:ext cx="5638800" cy="992188"/>
        </p:xfrm>
        <a:graphic>
          <a:graphicData uri="http://schemas.openxmlformats.org/presentationml/2006/ole">
            <mc:AlternateContent xmlns:mc="http://schemas.openxmlformats.org/markup-compatibility/2006">
              <mc:Choice xmlns:v="urn:schemas-microsoft-com:vml" Requires="v">
                <p:oleObj spid="_x0000_s3178" name="" r:id="rId3" imgW="1981200" imgH="393700" progId="Equation.DSMT4">
                  <p:embed/>
                </p:oleObj>
              </mc:Choice>
              <mc:Fallback>
                <p:oleObj name="" r:id="rId3" imgW="1981200" imgH="393700" progId="Equation.DSMT4">
                  <p:embed/>
                  <p:pic>
                    <p:nvPicPr>
                      <p:cNvPr id="0" name="图片 3177"/>
                      <p:cNvPicPr/>
                      <p:nvPr/>
                    </p:nvPicPr>
                    <p:blipFill>
                      <a:blip r:embed="rId4"/>
                      <a:stretch>
                        <a:fillRect/>
                      </a:stretch>
                    </p:blipFill>
                    <p:spPr>
                      <a:xfrm>
                        <a:off x="3124200" y="3219450"/>
                        <a:ext cx="5638800" cy="992188"/>
                      </a:xfrm>
                      <a:prstGeom prst="rect">
                        <a:avLst/>
                      </a:prstGeom>
                      <a:noFill/>
                      <a:ln w="38100">
                        <a:noFill/>
                        <a:miter/>
                      </a:ln>
                    </p:spPr>
                  </p:pic>
                </p:oleObj>
              </mc:Fallback>
            </mc:AlternateContent>
          </a:graphicData>
        </a:graphic>
      </p:graphicFrame>
      <p:graphicFrame>
        <p:nvGraphicFramePr>
          <p:cNvPr id="352264" name="Object 8"/>
          <p:cNvGraphicFramePr>
            <a:graphicFrameLocks noChangeAspect="1"/>
          </p:cNvGraphicFramePr>
          <p:nvPr/>
        </p:nvGraphicFramePr>
        <p:xfrm>
          <a:off x="2122488" y="3919538"/>
          <a:ext cx="7881937" cy="992187"/>
        </p:xfrm>
        <a:graphic>
          <a:graphicData uri="http://schemas.openxmlformats.org/presentationml/2006/ole">
            <mc:AlternateContent xmlns:mc="http://schemas.openxmlformats.org/markup-compatibility/2006">
              <mc:Choice xmlns:v="urn:schemas-microsoft-com:vml" Requires="v">
                <p:oleObj spid="_x0000_s3182" name="" r:id="rId5" imgW="3022600" imgH="393700" progId="Equation.3">
                  <p:embed/>
                </p:oleObj>
              </mc:Choice>
              <mc:Fallback>
                <p:oleObj name="" r:id="rId5" imgW="3022600" imgH="393700" progId="Equation.3">
                  <p:embed/>
                  <p:pic>
                    <p:nvPicPr>
                      <p:cNvPr id="0" name="图片 3181"/>
                      <p:cNvPicPr/>
                      <p:nvPr/>
                    </p:nvPicPr>
                    <p:blipFill>
                      <a:blip r:embed="rId6"/>
                      <a:stretch>
                        <a:fillRect/>
                      </a:stretch>
                    </p:blipFill>
                    <p:spPr>
                      <a:xfrm>
                        <a:off x="2122488" y="3919538"/>
                        <a:ext cx="7881937" cy="992187"/>
                      </a:xfrm>
                      <a:prstGeom prst="rect">
                        <a:avLst/>
                      </a:prstGeom>
                      <a:noFill/>
                      <a:ln w="38100">
                        <a:noFill/>
                        <a:miter/>
                      </a:ln>
                    </p:spPr>
                  </p:pic>
                </p:oleObj>
              </mc:Fallback>
            </mc:AlternateContent>
          </a:graphicData>
        </a:graphic>
      </p:graphicFrame>
      <p:graphicFrame>
        <p:nvGraphicFramePr>
          <p:cNvPr id="352265" name="Object 9"/>
          <p:cNvGraphicFramePr>
            <a:graphicFrameLocks noChangeAspect="1"/>
          </p:cNvGraphicFramePr>
          <p:nvPr/>
        </p:nvGraphicFramePr>
        <p:xfrm>
          <a:off x="3124200" y="4786313"/>
          <a:ext cx="7516813" cy="992187"/>
        </p:xfrm>
        <a:graphic>
          <a:graphicData uri="http://schemas.openxmlformats.org/presentationml/2006/ole">
            <mc:AlternateContent xmlns:mc="http://schemas.openxmlformats.org/markup-compatibility/2006">
              <mc:Choice xmlns:v="urn:schemas-microsoft-com:vml" Requires="v">
                <p:oleObj spid="_x0000_s3187" name="" r:id="rId7" imgW="2882900" imgH="393700" progId="Equation.DSMT4">
                  <p:embed/>
                </p:oleObj>
              </mc:Choice>
              <mc:Fallback>
                <p:oleObj name="" r:id="rId7" imgW="2882900" imgH="393700" progId="Equation.DSMT4">
                  <p:embed/>
                  <p:pic>
                    <p:nvPicPr>
                      <p:cNvPr id="0" name="图片 3186"/>
                      <p:cNvPicPr/>
                      <p:nvPr/>
                    </p:nvPicPr>
                    <p:blipFill>
                      <a:blip r:embed="rId8"/>
                      <a:stretch>
                        <a:fillRect/>
                      </a:stretch>
                    </p:blipFill>
                    <p:spPr>
                      <a:xfrm>
                        <a:off x="3124200" y="4786313"/>
                        <a:ext cx="7516813" cy="992187"/>
                      </a:xfrm>
                      <a:prstGeom prst="rect">
                        <a:avLst/>
                      </a:prstGeom>
                      <a:noFill/>
                      <a:ln w="38100">
                        <a:noFill/>
                        <a:miter/>
                      </a:ln>
                    </p:spPr>
                  </p:pic>
                </p:oleObj>
              </mc:Fallback>
            </mc:AlternateContent>
          </a:graphicData>
        </a:graphic>
      </p:graphicFrame>
      <p:graphicFrame>
        <p:nvGraphicFramePr>
          <p:cNvPr id="352266" name="Object 10"/>
          <p:cNvGraphicFramePr>
            <a:graphicFrameLocks noChangeAspect="1"/>
          </p:cNvGraphicFramePr>
          <p:nvPr/>
        </p:nvGraphicFramePr>
        <p:xfrm>
          <a:off x="3124200" y="5611813"/>
          <a:ext cx="5878513" cy="788987"/>
        </p:xfrm>
        <a:graphic>
          <a:graphicData uri="http://schemas.openxmlformats.org/presentationml/2006/ole">
            <mc:AlternateContent xmlns:mc="http://schemas.openxmlformats.org/markup-compatibility/2006">
              <mc:Choice xmlns:v="urn:schemas-microsoft-com:vml" Requires="v">
                <p:oleObj spid="_x0000_s3179" name="" r:id="rId9" imgW="2057400" imgH="279400" progId="Equation.DSMT4">
                  <p:embed/>
                </p:oleObj>
              </mc:Choice>
              <mc:Fallback>
                <p:oleObj name="" r:id="rId9" imgW="2057400" imgH="279400" progId="Equation.DSMT4">
                  <p:embed/>
                  <p:pic>
                    <p:nvPicPr>
                      <p:cNvPr id="0" name="图片 3178"/>
                      <p:cNvPicPr/>
                      <p:nvPr/>
                    </p:nvPicPr>
                    <p:blipFill>
                      <a:blip r:embed="rId10"/>
                      <a:stretch>
                        <a:fillRect/>
                      </a:stretch>
                    </p:blipFill>
                    <p:spPr>
                      <a:xfrm>
                        <a:off x="3124200" y="5611813"/>
                        <a:ext cx="5878513" cy="788987"/>
                      </a:xfrm>
                      <a:prstGeom prst="rect">
                        <a:avLst/>
                      </a:prstGeom>
                      <a:noFill/>
                      <a:ln w="38100">
                        <a:noFill/>
                        <a:miter/>
                      </a:ln>
                    </p:spPr>
                  </p:pic>
                </p:oleObj>
              </mc:Fallback>
            </mc:AlternateContent>
          </a:graphicData>
        </a:graphic>
      </p:graphicFrame>
      <p:graphicFrame>
        <p:nvGraphicFramePr>
          <p:cNvPr id="82952" name="Object 11"/>
          <p:cNvGraphicFramePr>
            <a:graphicFrameLocks noChangeAspect="1"/>
          </p:cNvGraphicFramePr>
          <p:nvPr/>
        </p:nvGraphicFramePr>
        <p:xfrm>
          <a:off x="2881313" y="1676400"/>
          <a:ext cx="452437" cy="542925"/>
        </p:xfrm>
        <a:graphic>
          <a:graphicData uri="http://schemas.openxmlformats.org/presentationml/2006/ole">
            <mc:AlternateContent xmlns:mc="http://schemas.openxmlformats.org/markup-compatibility/2006">
              <mc:Choice xmlns:v="urn:schemas-microsoft-com:vml" Requires="v">
                <p:oleObj spid="_x0000_s3185" name="" r:id="rId11" imgW="191770" imgH="229870" progId="Equation.DSMT4">
                  <p:embed/>
                </p:oleObj>
              </mc:Choice>
              <mc:Fallback>
                <p:oleObj name="" r:id="rId11" imgW="191770" imgH="229870" progId="Equation.DSMT4">
                  <p:embed/>
                  <p:pic>
                    <p:nvPicPr>
                      <p:cNvPr id="0" name="图片 3184"/>
                      <p:cNvPicPr/>
                      <p:nvPr/>
                    </p:nvPicPr>
                    <p:blipFill>
                      <a:blip r:embed="rId12"/>
                      <a:stretch>
                        <a:fillRect/>
                      </a:stretch>
                    </p:blipFill>
                    <p:spPr>
                      <a:xfrm>
                        <a:off x="2881313" y="1676400"/>
                        <a:ext cx="452437" cy="542925"/>
                      </a:xfrm>
                      <a:prstGeom prst="rect">
                        <a:avLst/>
                      </a:prstGeom>
                      <a:noFill/>
                      <a:ln w="38100">
                        <a:noFill/>
                        <a:miter/>
                      </a:ln>
                    </p:spPr>
                  </p:pic>
                </p:oleObj>
              </mc:Fallback>
            </mc:AlternateContent>
          </a:graphicData>
        </a:graphic>
      </p:graphicFrame>
      <p:graphicFrame>
        <p:nvGraphicFramePr>
          <p:cNvPr id="82953" name="Object 12"/>
          <p:cNvGraphicFramePr>
            <a:graphicFrameLocks noChangeAspect="1"/>
          </p:cNvGraphicFramePr>
          <p:nvPr/>
        </p:nvGraphicFramePr>
        <p:xfrm>
          <a:off x="7448550" y="1655763"/>
          <a:ext cx="1071563" cy="584200"/>
        </p:xfrm>
        <a:graphic>
          <a:graphicData uri="http://schemas.openxmlformats.org/presentationml/2006/ole">
            <mc:AlternateContent xmlns:mc="http://schemas.openxmlformats.org/markup-compatibility/2006">
              <mc:Choice xmlns:v="urn:schemas-microsoft-com:vml" Requires="v">
                <p:oleObj spid="_x0000_s3186" name="" r:id="rId13" imgW="281305" imgH="153035" progId="Equation.DSMT4">
                  <p:embed/>
                </p:oleObj>
              </mc:Choice>
              <mc:Fallback>
                <p:oleObj name="" r:id="rId13" imgW="281305" imgH="153035" progId="Equation.DSMT4">
                  <p:embed/>
                  <p:pic>
                    <p:nvPicPr>
                      <p:cNvPr id="0" name="图片 3185"/>
                      <p:cNvPicPr/>
                      <p:nvPr/>
                    </p:nvPicPr>
                    <p:blipFill>
                      <a:blip r:embed="rId14"/>
                      <a:stretch>
                        <a:fillRect/>
                      </a:stretch>
                    </p:blipFill>
                    <p:spPr>
                      <a:xfrm>
                        <a:off x="7448550" y="1655763"/>
                        <a:ext cx="1071563" cy="584200"/>
                      </a:xfrm>
                      <a:prstGeom prst="rect">
                        <a:avLst/>
                      </a:prstGeom>
                      <a:noFill/>
                      <a:ln w="38100">
                        <a:noFill/>
                        <a:miter/>
                      </a:ln>
                    </p:spPr>
                  </p:pic>
                </p:oleObj>
              </mc:Fallback>
            </mc:AlternateContent>
          </a:graphicData>
        </a:graphic>
      </p:graphicFrame>
      <p:sp>
        <p:nvSpPr>
          <p:cNvPr id="2" name="Rectangle 2"/>
          <p:cNvSpPr>
            <a:spLocks noGrp="1"/>
          </p:cNvSpPr>
          <p:nvPr>
            <p:ph type="title"/>
          </p:nvPr>
        </p:nvSpPr>
        <p:spPr>
          <a:xfrm>
            <a:off x="939800" y="323850"/>
            <a:ext cx="8059738" cy="752475"/>
          </a:xfrm>
        </p:spPr>
        <p:txBody>
          <a:bodyPr wrap="square" lIns="91440" tIns="45720" rIns="91440" bIns="45720" anchor="ctr"/>
          <a:p>
            <a:pPr eaLnBrk="1" hangingPunct="1"/>
            <a:r>
              <a:rPr lang="en-US" altLang="zh-CN" sz="3200" dirty="0">
                <a:latin typeface="Times New Roman" panose="02020603050405020304" pitchFamily="18" charset="0"/>
              </a:rPr>
              <a:t>4.9 Phase and Group Delays</a:t>
            </a:r>
            <a:endParaRPr lang="en-US" altLang="zh-CN"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52"/>
                                        </p:tgtEl>
                                        <p:attrNameLst>
                                          <p:attrName>style.visibility</p:attrName>
                                        </p:attrNameLst>
                                      </p:cBhvr>
                                      <p:to>
                                        <p:strVal val="visible"/>
                                      </p:to>
                                    </p:set>
                                    <p:anim calcmode="lin" valueType="num">
                                      <p:cBhvr additive="base">
                                        <p:cTn id="7" dur="500" fill="hold"/>
                                        <p:tgtEl>
                                          <p:spTgt spid="82952"/>
                                        </p:tgtEl>
                                        <p:attrNameLst>
                                          <p:attrName>ppt_x</p:attrName>
                                        </p:attrNameLst>
                                      </p:cBhvr>
                                      <p:tavLst>
                                        <p:tav tm="0">
                                          <p:val>
                                            <p:strVal val="#ppt_x"/>
                                          </p:val>
                                        </p:tav>
                                        <p:tav tm="100000">
                                          <p:val>
                                            <p:strVal val="#ppt_x"/>
                                          </p:val>
                                        </p:tav>
                                      </p:tavLst>
                                    </p:anim>
                                    <p:anim calcmode="lin" valueType="num">
                                      <p:cBhvr additive="base">
                                        <p:cTn id="8" dur="500" fill="hold"/>
                                        <p:tgtEl>
                                          <p:spTgt spid="8295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2953"/>
                                        </p:tgtEl>
                                        <p:attrNameLst>
                                          <p:attrName>style.visibility</p:attrName>
                                        </p:attrNameLst>
                                      </p:cBhvr>
                                      <p:to>
                                        <p:strVal val="visible"/>
                                      </p:to>
                                    </p:set>
                                    <p:anim calcmode="lin" valueType="num">
                                      <p:cBhvr additive="base">
                                        <p:cTn id="11" dur="500" fill="hold"/>
                                        <p:tgtEl>
                                          <p:spTgt spid="82953"/>
                                        </p:tgtEl>
                                        <p:attrNameLst>
                                          <p:attrName>ppt_x</p:attrName>
                                        </p:attrNameLst>
                                      </p:cBhvr>
                                      <p:tavLst>
                                        <p:tav tm="0">
                                          <p:val>
                                            <p:strVal val="#ppt_x"/>
                                          </p:val>
                                        </p:tav>
                                        <p:tav tm="100000">
                                          <p:val>
                                            <p:strVal val="#ppt_x"/>
                                          </p:val>
                                        </p:tav>
                                      </p:tavLst>
                                    </p:anim>
                                    <p:anim calcmode="lin" valueType="num">
                                      <p:cBhvr additive="base">
                                        <p:cTn id="12" dur="500" fill="hold"/>
                                        <p:tgtEl>
                                          <p:spTgt spid="8295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2946"/>
                                        </p:tgtEl>
                                        <p:attrNameLst>
                                          <p:attrName>style.visibility</p:attrName>
                                        </p:attrNameLst>
                                      </p:cBhvr>
                                      <p:to>
                                        <p:strVal val="visible"/>
                                      </p:to>
                                    </p:set>
                                    <p:anim calcmode="lin" valueType="num">
                                      <p:cBhvr additive="base">
                                        <p:cTn id="15" dur="500" fill="hold"/>
                                        <p:tgtEl>
                                          <p:spTgt spid="82946"/>
                                        </p:tgtEl>
                                        <p:attrNameLst>
                                          <p:attrName>ppt_x</p:attrName>
                                        </p:attrNameLst>
                                      </p:cBhvr>
                                      <p:tavLst>
                                        <p:tav tm="0">
                                          <p:val>
                                            <p:strVal val="#ppt_x"/>
                                          </p:val>
                                        </p:tav>
                                        <p:tav tm="100000">
                                          <p:val>
                                            <p:strVal val="#ppt_x"/>
                                          </p:val>
                                        </p:tav>
                                      </p:tavLst>
                                    </p:anim>
                                    <p:anim calcmode="lin" valueType="num">
                                      <p:cBhvr additive="base">
                                        <p:cTn id="16" dur="500" fill="hold"/>
                                        <p:tgtEl>
                                          <p:spTgt spid="8294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2947"/>
                                        </p:tgtEl>
                                        <p:attrNameLst>
                                          <p:attrName>style.visibility</p:attrName>
                                        </p:attrNameLst>
                                      </p:cBhvr>
                                      <p:to>
                                        <p:strVal val="visible"/>
                                      </p:to>
                                    </p:set>
                                    <p:anim calcmode="lin" valueType="num">
                                      <p:cBhvr additive="base">
                                        <p:cTn id="21" dur="500" fill="hold"/>
                                        <p:tgtEl>
                                          <p:spTgt spid="82947"/>
                                        </p:tgtEl>
                                        <p:attrNameLst>
                                          <p:attrName>ppt_x</p:attrName>
                                        </p:attrNameLst>
                                      </p:cBhvr>
                                      <p:tavLst>
                                        <p:tav tm="0">
                                          <p:val>
                                            <p:strVal val="#ppt_x"/>
                                          </p:val>
                                        </p:tav>
                                        <p:tav tm="100000">
                                          <p:val>
                                            <p:strVal val="#ppt_x"/>
                                          </p:val>
                                        </p:tav>
                                      </p:tavLst>
                                    </p:anim>
                                    <p:anim calcmode="lin" valueType="num">
                                      <p:cBhvr additive="base">
                                        <p:cTn id="22" dur="500" fill="hold"/>
                                        <p:tgtEl>
                                          <p:spTgt spid="8294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2263"/>
                                        </p:tgtEl>
                                        <p:attrNameLst>
                                          <p:attrName>style.visibility</p:attrName>
                                        </p:attrNameLst>
                                      </p:cBhvr>
                                      <p:to>
                                        <p:strVal val="visible"/>
                                      </p:to>
                                    </p:set>
                                    <p:animEffect transition="in" filter="blinds(horizontal)">
                                      <p:cBhvr>
                                        <p:cTn id="27" dur="500"/>
                                        <p:tgtEl>
                                          <p:spTgt spid="3522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2264"/>
                                        </p:tgtEl>
                                        <p:attrNameLst>
                                          <p:attrName>style.visibility</p:attrName>
                                        </p:attrNameLst>
                                      </p:cBhvr>
                                      <p:to>
                                        <p:strVal val="visible"/>
                                      </p:to>
                                    </p:set>
                                    <p:animEffect transition="in" filter="blinds(horizontal)">
                                      <p:cBhvr>
                                        <p:cTn id="32" dur="500"/>
                                        <p:tgtEl>
                                          <p:spTgt spid="35226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52265"/>
                                        </p:tgtEl>
                                        <p:attrNameLst>
                                          <p:attrName>style.visibility</p:attrName>
                                        </p:attrNameLst>
                                      </p:cBhvr>
                                      <p:to>
                                        <p:strVal val="visible"/>
                                      </p:to>
                                    </p:set>
                                    <p:animEffect transition="in" filter="dissolve">
                                      <p:cBhvr>
                                        <p:cTn id="37" dur="500"/>
                                        <p:tgtEl>
                                          <p:spTgt spid="35226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52266"/>
                                        </p:tgtEl>
                                        <p:attrNameLst>
                                          <p:attrName>style.visibility</p:attrName>
                                        </p:attrNameLst>
                                      </p:cBhvr>
                                      <p:to>
                                        <p:strVal val="visible"/>
                                      </p:to>
                                    </p:set>
                                    <p:animEffect transition="in" filter="dissolve">
                                      <p:cBhvr>
                                        <p:cTn id="42" dur="500"/>
                                        <p:tgtEl>
                                          <p:spTgt spid="352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3283" name="Text Box 3"/>
          <p:cNvSpPr txBox="1"/>
          <p:nvPr/>
        </p:nvSpPr>
        <p:spPr>
          <a:xfrm>
            <a:off x="1028700" y="1182688"/>
            <a:ext cx="9097963" cy="2041525"/>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From example 4.32 we can see that the output signal y[n] of an LTI discrete-time system exhibits some delay relative to the input signal x[n] caused by the nonzero phase response of the system. </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353284" name="Text Box 4"/>
          <p:cNvSpPr txBox="1"/>
          <p:nvPr/>
        </p:nvSpPr>
        <p:spPr>
          <a:xfrm>
            <a:off x="1028700" y="3225800"/>
            <a:ext cx="5410200"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We can rewrite Eq.(4.86) as </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353285" name="Object 5"/>
          <p:cNvGraphicFramePr>
            <a:graphicFrameLocks noChangeAspect="1"/>
          </p:cNvGraphicFramePr>
          <p:nvPr/>
        </p:nvGraphicFramePr>
        <p:xfrm>
          <a:off x="2481263" y="3805238"/>
          <a:ext cx="6778625" cy="949325"/>
        </p:xfrm>
        <a:graphic>
          <a:graphicData uri="http://schemas.openxmlformats.org/presentationml/2006/ole">
            <mc:AlternateContent xmlns:mc="http://schemas.openxmlformats.org/markup-compatibility/2006">
              <mc:Choice xmlns:v="urn:schemas-microsoft-com:vml" Requires="v">
                <p:oleObj spid="_x0000_s3180" name="" r:id="rId1" imgW="3098800" imgH="431800" progId="Equation.DSMT4">
                  <p:embed/>
                </p:oleObj>
              </mc:Choice>
              <mc:Fallback>
                <p:oleObj name="" r:id="rId1" imgW="3098800" imgH="431800" progId="Equation.DSMT4">
                  <p:embed/>
                  <p:pic>
                    <p:nvPicPr>
                      <p:cNvPr id="0" name="图片 3179"/>
                      <p:cNvPicPr/>
                      <p:nvPr/>
                    </p:nvPicPr>
                    <p:blipFill>
                      <a:blip r:embed="rId2"/>
                      <a:stretch>
                        <a:fillRect/>
                      </a:stretch>
                    </p:blipFill>
                    <p:spPr>
                      <a:xfrm>
                        <a:off x="2481263" y="3805238"/>
                        <a:ext cx="6778625" cy="949325"/>
                      </a:xfrm>
                      <a:prstGeom prst="rect">
                        <a:avLst/>
                      </a:prstGeom>
                      <a:noFill/>
                      <a:ln w="38100">
                        <a:noFill/>
                        <a:miter/>
                      </a:ln>
                    </p:spPr>
                  </p:pic>
                </p:oleObj>
              </mc:Fallback>
            </mc:AlternateContent>
          </a:graphicData>
        </a:graphic>
      </p:graphicFrame>
      <p:sp>
        <p:nvSpPr>
          <p:cNvPr id="353286" name="Text Box 6"/>
          <p:cNvSpPr txBox="1"/>
          <p:nvPr/>
        </p:nvSpPr>
        <p:spPr>
          <a:xfrm>
            <a:off x="1028700" y="4522788"/>
            <a:ext cx="9290050"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indicating a time delay, more commonly known as </a:t>
            </a:r>
            <a:r>
              <a:rPr lang="en-US" altLang="zh-CN" sz="3200" b="1" dirty="0">
                <a:solidFill>
                  <a:srgbClr val="FF3300"/>
                </a:solidFill>
                <a:latin typeface="Times New Roman" panose="02020603050405020304" pitchFamily="18" charset="0"/>
                <a:ea typeface="宋体" panose="02010600030101010101" pitchFamily="2" charset="-122"/>
              </a:rPr>
              <a:t>phase delay</a:t>
            </a:r>
            <a:r>
              <a:rPr lang="en-US" altLang="zh-CN" sz="3200" b="1" dirty="0">
                <a:solidFill>
                  <a:schemeClr val="tx1"/>
                </a:solidFill>
                <a:latin typeface="Times New Roman" panose="02020603050405020304" pitchFamily="18" charset="0"/>
                <a:ea typeface="宋体" panose="02010600030101010101" pitchFamily="2" charset="-122"/>
              </a:rPr>
              <a:t> at ω= ω</a:t>
            </a:r>
            <a:r>
              <a:rPr lang="en-US" altLang="zh-CN" sz="3200" b="1" baseline="-25000" dirty="0">
                <a:solidFill>
                  <a:schemeClr val="tx1"/>
                </a:solidFill>
                <a:latin typeface="Times New Roman" panose="02020603050405020304" pitchFamily="18" charset="0"/>
                <a:ea typeface="宋体" panose="02010600030101010101" pitchFamily="2" charset="-122"/>
              </a:rPr>
              <a:t>0</a:t>
            </a:r>
            <a:r>
              <a:rPr lang="en-US" altLang="zh-CN" sz="3200" b="1" dirty="0">
                <a:solidFill>
                  <a:schemeClr val="tx1"/>
                </a:solidFill>
                <a:latin typeface="Times New Roman" panose="02020603050405020304" pitchFamily="18" charset="0"/>
                <a:ea typeface="宋体" panose="02010600030101010101" pitchFamily="2" charset="-122"/>
              </a:rPr>
              <a:t> given by </a:t>
            </a:r>
            <a:endParaRPr lang="zh-CN" altLang="en-US" sz="3200" b="1" dirty="0">
              <a:solidFill>
                <a:schemeClr val="tx1"/>
              </a:solidFill>
              <a:latin typeface="Times New Roman" panose="02020603050405020304" pitchFamily="18" charset="0"/>
              <a:ea typeface="宋体" panose="02010600030101010101" pitchFamily="2" charset="-122"/>
            </a:endParaRPr>
          </a:p>
        </p:txBody>
      </p:sp>
      <p:graphicFrame>
        <p:nvGraphicFramePr>
          <p:cNvPr id="353287" name="Object 7"/>
          <p:cNvGraphicFramePr>
            <a:graphicFrameLocks noChangeAspect="1"/>
          </p:cNvGraphicFramePr>
          <p:nvPr/>
        </p:nvGraphicFramePr>
        <p:xfrm>
          <a:off x="6692900" y="5251450"/>
          <a:ext cx="4992688" cy="1054100"/>
        </p:xfrm>
        <a:graphic>
          <a:graphicData uri="http://schemas.openxmlformats.org/presentationml/2006/ole">
            <mc:AlternateContent xmlns:mc="http://schemas.openxmlformats.org/markup-compatibility/2006">
              <mc:Choice xmlns:v="urn:schemas-microsoft-com:vml" Requires="v">
                <p:oleObj spid="_x0000_s3190" name="" r:id="rId3" imgW="2057400" imgH="431800" progId="Equation.DSMT4">
                  <p:embed/>
                </p:oleObj>
              </mc:Choice>
              <mc:Fallback>
                <p:oleObj name="" r:id="rId3" imgW="2057400" imgH="431800" progId="Equation.DSMT4">
                  <p:embed/>
                  <p:pic>
                    <p:nvPicPr>
                      <p:cNvPr id="0" name="图片 3189"/>
                      <p:cNvPicPr/>
                      <p:nvPr/>
                    </p:nvPicPr>
                    <p:blipFill>
                      <a:blip r:embed="rId4"/>
                      <a:stretch>
                        <a:fillRect/>
                      </a:stretch>
                    </p:blipFill>
                    <p:spPr>
                      <a:xfrm>
                        <a:off x="6692900" y="5251450"/>
                        <a:ext cx="4992688" cy="1054100"/>
                      </a:xfrm>
                      <a:prstGeom prst="rect">
                        <a:avLst/>
                      </a:prstGeom>
                      <a:noFill/>
                      <a:ln w="38100">
                        <a:noFill/>
                        <a:miter/>
                      </a:ln>
                    </p:spPr>
                  </p:pic>
                </p:oleObj>
              </mc:Fallback>
            </mc:AlternateContent>
          </a:graphicData>
        </a:graphic>
      </p:graphicFrame>
      <p:sp>
        <p:nvSpPr>
          <p:cNvPr id="83974" name="Rectangle 2"/>
          <p:cNvSpPr>
            <a:spLocks noGrp="1"/>
          </p:cNvSpPr>
          <p:nvPr>
            <p:ph type="title"/>
          </p:nvPr>
        </p:nvSpPr>
        <p:spPr>
          <a:xfrm>
            <a:off x="939800" y="323850"/>
            <a:ext cx="8059738" cy="752475"/>
          </a:xfrm>
        </p:spPr>
        <p:txBody>
          <a:bodyPr wrap="square" lIns="91440" tIns="45720" rIns="91440" bIns="45720" anchor="ctr"/>
          <a:p>
            <a:pPr eaLnBrk="1" hangingPunct="1"/>
            <a:r>
              <a:rPr lang="en-US" altLang="zh-CN" sz="3200" dirty="0">
                <a:latin typeface="Times New Roman" panose="02020603050405020304" pitchFamily="18" charset="0"/>
              </a:rPr>
              <a:t>4.9 Phase and Group Delays</a:t>
            </a:r>
            <a:endParaRPr lang="en-US" altLang="zh-CN"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3283"/>
                                        </p:tgtEl>
                                        <p:attrNameLst>
                                          <p:attrName>style.visibility</p:attrName>
                                        </p:attrNameLst>
                                      </p:cBhvr>
                                      <p:to>
                                        <p:strVal val="visible"/>
                                      </p:to>
                                    </p:set>
                                    <p:animEffect transition="in" filter="blinds(horizontal)">
                                      <p:cBhvr>
                                        <p:cTn id="7" dur="500"/>
                                        <p:tgtEl>
                                          <p:spTgt spid="3532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3284"/>
                                        </p:tgtEl>
                                        <p:attrNameLst>
                                          <p:attrName>style.visibility</p:attrName>
                                        </p:attrNameLst>
                                      </p:cBhvr>
                                      <p:to>
                                        <p:strVal val="visible"/>
                                      </p:to>
                                    </p:set>
                                    <p:anim calcmode="lin" valueType="num">
                                      <p:cBhvr additive="base">
                                        <p:cTn id="12" dur="500" fill="hold"/>
                                        <p:tgtEl>
                                          <p:spTgt spid="353284"/>
                                        </p:tgtEl>
                                        <p:attrNameLst>
                                          <p:attrName>ppt_x</p:attrName>
                                        </p:attrNameLst>
                                      </p:cBhvr>
                                      <p:tavLst>
                                        <p:tav tm="0">
                                          <p:val>
                                            <p:strVal val="0-#ppt_w/2"/>
                                          </p:val>
                                        </p:tav>
                                        <p:tav tm="100000">
                                          <p:val>
                                            <p:strVal val="#ppt_x"/>
                                          </p:val>
                                        </p:tav>
                                      </p:tavLst>
                                    </p:anim>
                                    <p:anim calcmode="lin" valueType="num">
                                      <p:cBhvr additive="base">
                                        <p:cTn id="13"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53285"/>
                                        </p:tgtEl>
                                        <p:attrNameLst>
                                          <p:attrName>style.visibility</p:attrName>
                                        </p:attrNameLst>
                                      </p:cBhvr>
                                      <p:to>
                                        <p:strVal val="visible"/>
                                      </p:to>
                                    </p:set>
                                    <p:animEffect transition="in" filter="blinds(horizontal)">
                                      <p:cBhvr>
                                        <p:cTn id="18" dur="500"/>
                                        <p:tgtEl>
                                          <p:spTgt spid="35328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3286"/>
                                        </p:tgtEl>
                                        <p:attrNameLst>
                                          <p:attrName>style.visibility</p:attrName>
                                        </p:attrNameLst>
                                      </p:cBhvr>
                                      <p:to>
                                        <p:strVal val="visible"/>
                                      </p:to>
                                    </p:set>
                                    <p:animEffect transition="in" filter="dissolve">
                                      <p:cBhvr>
                                        <p:cTn id="23" dur="500"/>
                                        <p:tgtEl>
                                          <p:spTgt spid="35328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53287"/>
                                        </p:tgtEl>
                                        <p:attrNameLst>
                                          <p:attrName>style.visibility</p:attrName>
                                        </p:attrNameLst>
                                      </p:cBhvr>
                                      <p:to>
                                        <p:strVal val="visible"/>
                                      </p:to>
                                    </p:set>
                                    <p:animEffect transition="in" filter="blinds(horizontal)">
                                      <p:cBhvr>
                                        <p:cTn id="28" dur="500"/>
                                        <p:tgtEl>
                                          <p:spTgt spid="353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p:bldP spid="353284" grpId="0"/>
      <p:bldP spid="35328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4307" name="Text Box 3"/>
          <p:cNvSpPr txBox="1"/>
          <p:nvPr/>
        </p:nvSpPr>
        <p:spPr>
          <a:xfrm>
            <a:off x="990600" y="1338263"/>
            <a:ext cx="5257800" cy="579437"/>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While input is</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354308" name="Object 4"/>
          <p:cNvGraphicFramePr>
            <a:graphicFrameLocks noChangeAspect="1"/>
          </p:cNvGraphicFramePr>
          <p:nvPr/>
        </p:nvGraphicFramePr>
        <p:xfrm>
          <a:off x="3257550" y="1917700"/>
          <a:ext cx="4870450" cy="669925"/>
        </p:xfrm>
        <a:graphic>
          <a:graphicData uri="http://schemas.openxmlformats.org/presentationml/2006/ole">
            <mc:AlternateContent xmlns:mc="http://schemas.openxmlformats.org/markup-compatibility/2006">
              <mc:Choice xmlns:v="urn:schemas-microsoft-com:vml" Requires="v">
                <p:oleObj spid="_x0000_s3188" name="" r:id="rId1" imgW="1663700" imgH="228600" progId="Equation.3">
                  <p:embed/>
                </p:oleObj>
              </mc:Choice>
              <mc:Fallback>
                <p:oleObj name="" r:id="rId1" imgW="1663700" imgH="228600" progId="Equation.3">
                  <p:embed/>
                  <p:pic>
                    <p:nvPicPr>
                      <p:cNvPr id="0" name="图片 3187"/>
                      <p:cNvPicPr/>
                      <p:nvPr/>
                    </p:nvPicPr>
                    <p:blipFill>
                      <a:blip r:embed="rId2"/>
                      <a:stretch>
                        <a:fillRect/>
                      </a:stretch>
                    </p:blipFill>
                    <p:spPr>
                      <a:xfrm>
                        <a:off x="3257550" y="1917700"/>
                        <a:ext cx="4870450" cy="669925"/>
                      </a:xfrm>
                      <a:prstGeom prst="rect">
                        <a:avLst/>
                      </a:prstGeom>
                      <a:noFill/>
                      <a:ln w="38100">
                        <a:noFill/>
                        <a:miter/>
                      </a:ln>
                    </p:spPr>
                  </p:pic>
                </p:oleObj>
              </mc:Fallback>
            </mc:AlternateContent>
          </a:graphicData>
        </a:graphic>
      </p:graphicFrame>
      <p:sp>
        <p:nvSpPr>
          <p:cNvPr id="354309" name="Text Box 5"/>
          <p:cNvSpPr txBox="1"/>
          <p:nvPr/>
        </p:nvSpPr>
        <p:spPr>
          <a:xfrm>
            <a:off x="1066800" y="2667000"/>
            <a:ext cx="1600200" cy="579438"/>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Where </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354310" name="Object 6"/>
          <p:cNvGraphicFramePr>
            <a:graphicFrameLocks noChangeAspect="1"/>
          </p:cNvGraphicFramePr>
          <p:nvPr/>
        </p:nvGraphicFramePr>
        <p:xfrm>
          <a:off x="2473325" y="2667000"/>
          <a:ext cx="1476375" cy="577850"/>
        </p:xfrm>
        <a:graphic>
          <a:graphicData uri="http://schemas.openxmlformats.org/presentationml/2006/ole">
            <mc:AlternateContent xmlns:mc="http://schemas.openxmlformats.org/markup-compatibility/2006">
              <mc:Choice xmlns:v="urn:schemas-microsoft-com:vml" Requires="v">
                <p:oleObj spid="_x0000_s3189" name="" r:id="rId3" imgW="585470" imgH="229235" progId="Equation.3">
                  <p:embed/>
                </p:oleObj>
              </mc:Choice>
              <mc:Fallback>
                <p:oleObj name="" r:id="rId3" imgW="585470" imgH="229235" progId="Equation.3">
                  <p:embed/>
                  <p:pic>
                    <p:nvPicPr>
                      <p:cNvPr id="0" name="图片 3188"/>
                      <p:cNvPicPr/>
                      <p:nvPr/>
                    </p:nvPicPr>
                    <p:blipFill>
                      <a:blip r:embed="rId4"/>
                      <a:stretch>
                        <a:fillRect/>
                      </a:stretch>
                    </p:blipFill>
                    <p:spPr>
                      <a:xfrm>
                        <a:off x="2473325" y="2667000"/>
                        <a:ext cx="1476375" cy="577850"/>
                      </a:xfrm>
                      <a:prstGeom prst="rect">
                        <a:avLst/>
                      </a:prstGeom>
                      <a:noFill/>
                      <a:ln w="38100">
                        <a:noFill/>
                        <a:miter/>
                      </a:ln>
                    </p:spPr>
                  </p:pic>
                </p:oleObj>
              </mc:Fallback>
            </mc:AlternateContent>
          </a:graphicData>
        </a:graphic>
      </p:graphicFrame>
      <p:sp>
        <p:nvSpPr>
          <p:cNvPr id="354311" name="Text Box 7"/>
          <p:cNvSpPr txBox="1"/>
          <p:nvPr/>
        </p:nvSpPr>
        <p:spPr>
          <a:xfrm>
            <a:off x="4098925" y="2727325"/>
            <a:ext cx="6556375" cy="579438"/>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x[n] is a narrowband signal .</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354312" name="Text Box 8"/>
          <p:cNvSpPr txBox="1"/>
          <p:nvPr/>
        </p:nvSpPr>
        <p:spPr>
          <a:xfrm>
            <a:off x="1066800" y="3306763"/>
            <a:ext cx="9499600" cy="1066800"/>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  In this situation ,we can derivate the output signal as below:</a:t>
            </a:r>
            <a:endParaRPr lang="en-US" altLang="zh-CN" sz="3200" b="1" dirty="0">
              <a:solidFill>
                <a:schemeClr val="tx1"/>
              </a:solidFill>
              <a:latin typeface="Times New Roman" panose="02020603050405020304" pitchFamily="18" charset="0"/>
              <a:ea typeface="宋体" panose="02010600030101010101" pitchFamily="2" charset="-122"/>
            </a:endParaRPr>
          </a:p>
        </p:txBody>
      </p:sp>
      <p:graphicFrame>
        <p:nvGraphicFramePr>
          <p:cNvPr id="354313" name="Object 9"/>
          <p:cNvGraphicFramePr>
            <a:graphicFrameLocks noChangeAspect="1"/>
          </p:cNvGraphicFramePr>
          <p:nvPr/>
        </p:nvGraphicFramePr>
        <p:xfrm>
          <a:off x="2473325" y="4286250"/>
          <a:ext cx="7632700" cy="817563"/>
        </p:xfrm>
        <a:graphic>
          <a:graphicData uri="http://schemas.openxmlformats.org/presentationml/2006/ole">
            <mc:AlternateContent xmlns:mc="http://schemas.openxmlformats.org/markup-compatibility/2006">
              <mc:Choice xmlns:v="urn:schemas-microsoft-com:vml" Requires="v">
                <p:oleObj spid="_x0000_s3183" name="" r:id="rId5" imgW="2971800" imgH="279400" progId="Equation.3">
                  <p:embed/>
                </p:oleObj>
              </mc:Choice>
              <mc:Fallback>
                <p:oleObj name="" r:id="rId5" imgW="2971800" imgH="279400" progId="Equation.3">
                  <p:embed/>
                  <p:pic>
                    <p:nvPicPr>
                      <p:cNvPr id="0" name="图片 3182"/>
                      <p:cNvPicPr/>
                      <p:nvPr/>
                    </p:nvPicPr>
                    <p:blipFill>
                      <a:blip r:embed="rId6"/>
                      <a:stretch>
                        <a:fillRect/>
                      </a:stretch>
                    </p:blipFill>
                    <p:spPr>
                      <a:xfrm>
                        <a:off x="2473325" y="4286250"/>
                        <a:ext cx="7632700" cy="817563"/>
                      </a:xfrm>
                      <a:prstGeom prst="rect">
                        <a:avLst/>
                      </a:prstGeom>
                      <a:noFill/>
                      <a:ln w="38100">
                        <a:noFill/>
                        <a:miter/>
                      </a:ln>
                    </p:spPr>
                  </p:pic>
                </p:oleObj>
              </mc:Fallback>
            </mc:AlternateContent>
          </a:graphicData>
        </a:graphic>
      </p:graphicFrame>
      <p:sp>
        <p:nvSpPr>
          <p:cNvPr id="354314" name="Text Box 10"/>
          <p:cNvSpPr txBox="1"/>
          <p:nvPr/>
        </p:nvSpPr>
        <p:spPr>
          <a:xfrm>
            <a:off x="1155700" y="5165725"/>
            <a:ext cx="3429000" cy="1066800"/>
          </a:xfrm>
          <a:prstGeom prst="rect">
            <a:avLst/>
          </a:prstGeom>
          <a:noFill/>
          <a:ln w="12700">
            <a:noFill/>
          </a:ln>
        </p:spPr>
        <p:txBody>
          <a:bodyPr anchor="t">
            <a:spAutoFit/>
          </a:bodyPr>
          <a:p>
            <a:pPr>
              <a:spcBef>
                <a:spcPct val="50000"/>
              </a:spcBef>
            </a:pPr>
            <a:r>
              <a:rPr lang="zh-CN" altLang="en-US" sz="3200" b="1" dirty="0">
                <a:solidFill>
                  <a:schemeClr val="tx1"/>
                </a:solidFill>
                <a:latin typeface="Times New Roman" panose="02020603050405020304" pitchFamily="18" charset="0"/>
                <a:ea typeface="宋体" panose="02010600030101010101" pitchFamily="2" charset="-122"/>
              </a:rPr>
              <a:t> </a:t>
            </a:r>
            <a:r>
              <a:rPr lang="en-US" altLang="zh-CN" sz="3200" b="1" dirty="0">
                <a:solidFill>
                  <a:srgbClr val="FF3300"/>
                </a:solidFill>
                <a:latin typeface="Times New Roman" panose="02020603050405020304" pitchFamily="18" charset="0"/>
                <a:ea typeface="宋体" panose="02010600030101010101" pitchFamily="2" charset="-122"/>
              </a:rPr>
              <a:t>group delay or envelope delay</a:t>
            </a:r>
            <a:r>
              <a:rPr lang="en-US" altLang="zh-CN" sz="3200" b="1" dirty="0">
                <a:solidFill>
                  <a:schemeClr val="tx1"/>
                </a:solidFill>
                <a:latin typeface="Times New Roman" panose="02020603050405020304" pitchFamily="18" charset="0"/>
                <a:ea typeface="宋体" panose="02010600030101010101" pitchFamily="2" charset="-122"/>
              </a:rPr>
              <a:t> </a:t>
            </a:r>
            <a:endParaRPr lang="zh-CN" altLang="en-US" sz="3200" b="1" dirty="0">
              <a:solidFill>
                <a:schemeClr val="tx1"/>
              </a:solidFill>
              <a:latin typeface="Times New Roman" panose="02020603050405020304" pitchFamily="18" charset="0"/>
              <a:ea typeface="宋体" panose="02010600030101010101" pitchFamily="2" charset="-122"/>
            </a:endParaRPr>
          </a:p>
        </p:txBody>
      </p:sp>
      <p:graphicFrame>
        <p:nvGraphicFramePr>
          <p:cNvPr id="354315" name="Object 11"/>
          <p:cNvGraphicFramePr>
            <a:graphicFrameLocks noChangeAspect="1"/>
          </p:cNvGraphicFramePr>
          <p:nvPr/>
        </p:nvGraphicFramePr>
        <p:xfrm>
          <a:off x="4422775" y="5164138"/>
          <a:ext cx="4464050" cy="1068387"/>
        </p:xfrm>
        <a:graphic>
          <a:graphicData uri="http://schemas.openxmlformats.org/presentationml/2006/ole">
            <mc:AlternateContent xmlns:mc="http://schemas.openxmlformats.org/markup-compatibility/2006">
              <mc:Choice xmlns:v="urn:schemas-microsoft-com:vml" Requires="v">
                <p:oleObj spid="_x0000_s3181" name="" r:id="rId7" imgW="1778000" imgH="469900" progId="Equation.DSMT4">
                  <p:embed/>
                </p:oleObj>
              </mc:Choice>
              <mc:Fallback>
                <p:oleObj name="" r:id="rId7" imgW="1778000" imgH="469900" progId="Equation.DSMT4">
                  <p:embed/>
                  <p:pic>
                    <p:nvPicPr>
                      <p:cNvPr id="0" name="图片 3180"/>
                      <p:cNvPicPr/>
                      <p:nvPr/>
                    </p:nvPicPr>
                    <p:blipFill>
                      <a:blip r:embed="rId8"/>
                      <a:stretch>
                        <a:fillRect/>
                      </a:stretch>
                    </p:blipFill>
                    <p:spPr>
                      <a:xfrm>
                        <a:off x="4422775" y="5164138"/>
                        <a:ext cx="4464050" cy="1068387"/>
                      </a:xfrm>
                      <a:prstGeom prst="rect">
                        <a:avLst/>
                      </a:prstGeom>
                      <a:noFill/>
                      <a:ln w="38100">
                        <a:noFill/>
                        <a:miter/>
                      </a:ln>
                    </p:spPr>
                  </p:pic>
                </p:oleObj>
              </mc:Fallback>
            </mc:AlternateContent>
          </a:graphicData>
        </a:graphic>
      </p:graphicFrame>
      <p:sp>
        <p:nvSpPr>
          <p:cNvPr id="85002" name="Rectangle 2"/>
          <p:cNvSpPr>
            <a:spLocks noGrp="1"/>
          </p:cNvSpPr>
          <p:nvPr>
            <p:ph type="title"/>
          </p:nvPr>
        </p:nvSpPr>
        <p:spPr>
          <a:xfrm>
            <a:off x="939800" y="323850"/>
            <a:ext cx="8059738" cy="752475"/>
          </a:xfrm>
        </p:spPr>
        <p:txBody>
          <a:bodyPr wrap="square" lIns="91440" tIns="45720" rIns="91440" bIns="45720" anchor="ctr"/>
          <a:p>
            <a:pPr eaLnBrk="1" hangingPunct="1"/>
            <a:r>
              <a:rPr lang="en-US" altLang="zh-CN" sz="3200" dirty="0">
                <a:latin typeface="Times New Roman" panose="02020603050405020304" pitchFamily="18" charset="0"/>
              </a:rPr>
              <a:t>4.9 Phase and Group Delays</a:t>
            </a:r>
            <a:endParaRPr lang="en-US" altLang="zh-CN"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4307"/>
                                        </p:tgtEl>
                                        <p:attrNameLst>
                                          <p:attrName>style.visibility</p:attrName>
                                        </p:attrNameLst>
                                      </p:cBhvr>
                                      <p:to>
                                        <p:strVal val="visible"/>
                                      </p:to>
                                    </p:set>
                                    <p:anim calcmode="lin" valueType="num">
                                      <p:cBhvr additive="base">
                                        <p:cTn id="7" dur="500" fill="hold"/>
                                        <p:tgtEl>
                                          <p:spTgt spid="354307"/>
                                        </p:tgtEl>
                                        <p:attrNameLst>
                                          <p:attrName>ppt_x</p:attrName>
                                        </p:attrNameLst>
                                      </p:cBhvr>
                                      <p:tavLst>
                                        <p:tav tm="0">
                                          <p:val>
                                            <p:strVal val="0-#ppt_w/2"/>
                                          </p:val>
                                        </p:tav>
                                        <p:tav tm="100000">
                                          <p:val>
                                            <p:strVal val="#ppt_x"/>
                                          </p:val>
                                        </p:tav>
                                      </p:tavLst>
                                    </p:anim>
                                    <p:anim calcmode="lin" valueType="num">
                                      <p:cBhvr additive="base">
                                        <p:cTn id="8" dur="500" fill="hold"/>
                                        <p:tgtEl>
                                          <p:spTgt spid="3543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54308"/>
                                        </p:tgtEl>
                                        <p:attrNameLst>
                                          <p:attrName>style.visibility</p:attrName>
                                        </p:attrNameLst>
                                      </p:cBhvr>
                                      <p:to>
                                        <p:strVal val="visible"/>
                                      </p:to>
                                    </p:set>
                                    <p:animEffect transition="in" filter="blinds(horizontal)">
                                      <p:cBhvr>
                                        <p:cTn id="13" dur="500"/>
                                        <p:tgtEl>
                                          <p:spTgt spid="35430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4309"/>
                                        </p:tgtEl>
                                        <p:attrNameLst>
                                          <p:attrName>style.visibility</p:attrName>
                                        </p:attrNameLst>
                                      </p:cBhvr>
                                      <p:to>
                                        <p:strVal val="visible"/>
                                      </p:to>
                                    </p:set>
                                    <p:anim calcmode="lin" valueType="num">
                                      <p:cBhvr additive="base">
                                        <p:cTn id="18" dur="500" fill="hold"/>
                                        <p:tgtEl>
                                          <p:spTgt spid="354309"/>
                                        </p:tgtEl>
                                        <p:attrNameLst>
                                          <p:attrName>ppt_x</p:attrName>
                                        </p:attrNameLst>
                                      </p:cBhvr>
                                      <p:tavLst>
                                        <p:tav tm="0">
                                          <p:val>
                                            <p:strVal val="#ppt_x"/>
                                          </p:val>
                                        </p:tav>
                                        <p:tav tm="100000">
                                          <p:val>
                                            <p:strVal val="#ppt_x"/>
                                          </p:val>
                                        </p:tav>
                                      </p:tavLst>
                                    </p:anim>
                                    <p:anim calcmode="lin" valueType="num">
                                      <p:cBhvr additive="base">
                                        <p:cTn id="19" dur="500" fill="hold"/>
                                        <p:tgtEl>
                                          <p:spTgt spid="35430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54310"/>
                                        </p:tgtEl>
                                        <p:attrNameLst>
                                          <p:attrName>style.visibility</p:attrName>
                                        </p:attrNameLst>
                                      </p:cBhvr>
                                      <p:to>
                                        <p:strVal val="visible"/>
                                      </p:to>
                                    </p:set>
                                    <p:anim calcmode="lin" valueType="num">
                                      <p:cBhvr additive="base">
                                        <p:cTn id="22" dur="500" fill="hold"/>
                                        <p:tgtEl>
                                          <p:spTgt spid="354310"/>
                                        </p:tgtEl>
                                        <p:attrNameLst>
                                          <p:attrName>ppt_x</p:attrName>
                                        </p:attrNameLst>
                                      </p:cBhvr>
                                      <p:tavLst>
                                        <p:tav tm="0">
                                          <p:val>
                                            <p:strVal val="#ppt_x"/>
                                          </p:val>
                                        </p:tav>
                                        <p:tav tm="100000">
                                          <p:val>
                                            <p:strVal val="#ppt_x"/>
                                          </p:val>
                                        </p:tav>
                                      </p:tavLst>
                                    </p:anim>
                                    <p:anim calcmode="lin" valueType="num">
                                      <p:cBhvr additive="base">
                                        <p:cTn id="23" dur="500" fill="hold"/>
                                        <p:tgtEl>
                                          <p:spTgt spid="3543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54311"/>
                                        </p:tgtEl>
                                        <p:attrNameLst>
                                          <p:attrName>style.visibility</p:attrName>
                                        </p:attrNameLst>
                                      </p:cBhvr>
                                      <p:to>
                                        <p:strVal val="visible"/>
                                      </p:to>
                                    </p:set>
                                    <p:anim calcmode="lin" valueType="num">
                                      <p:cBhvr additive="base">
                                        <p:cTn id="26" dur="500" fill="hold"/>
                                        <p:tgtEl>
                                          <p:spTgt spid="354311"/>
                                        </p:tgtEl>
                                        <p:attrNameLst>
                                          <p:attrName>ppt_x</p:attrName>
                                        </p:attrNameLst>
                                      </p:cBhvr>
                                      <p:tavLst>
                                        <p:tav tm="0">
                                          <p:val>
                                            <p:strVal val="#ppt_x"/>
                                          </p:val>
                                        </p:tav>
                                        <p:tav tm="100000">
                                          <p:val>
                                            <p:strVal val="#ppt_x"/>
                                          </p:val>
                                        </p:tav>
                                      </p:tavLst>
                                    </p:anim>
                                    <p:anim calcmode="lin" valueType="num">
                                      <p:cBhvr additive="base">
                                        <p:cTn id="27" dur="500" fill="hold"/>
                                        <p:tgtEl>
                                          <p:spTgt spid="3543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4312"/>
                                        </p:tgtEl>
                                        <p:attrNameLst>
                                          <p:attrName>style.visibility</p:attrName>
                                        </p:attrNameLst>
                                      </p:cBhvr>
                                      <p:to>
                                        <p:strVal val="visible"/>
                                      </p:to>
                                    </p:set>
                                    <p:animEffect transition="in" filter="blinds(horizontal)">
                                      <p:cBhvr>
                                        <p:cTn id="32" dur="500"/>
                                        <p:tgtEl>
                                          <p:spTgt spid="3543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54313"/>
                                        </p:tgtEl>
                                        <p:attrNameLst>
                                          <p:attrName>style.visibility</p:attrName>
                                        </p:attrNameLst>
                                      </p:cBhvr>
                                      <p:to>
                                        <p:strVal val="visible"/>
                                      </p:to>
                                    </p:set>
                                    <p:animEffect transition="in" filter="dissolve">
                                      <p:cBhvr>
                                        <p:cTn id="37" dur="500"/>
                                        <p:tgtEl>
                                          <p:spTgt spid="35431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54314"/>
                                        </p:tgtEl>
                                        <p:attrNameLst>
                                          <p:attrName>style.visibility</p:attrName>
                                        </p:attrNameLst>
                                      </p:cBhvr>
                                      <p:to>
                                        <p:strVal val="visible"/>
                                      </p:to>
                                    </p:set>
                                    <p:anim calcmode="lin" valueType="num">
                                      <p:cBhvr additive="base">
                                        <p:cTn id="42" dur="500" fill="hold"/>
                                        <p:tgtEl>
                                          <p:spTgt spid="354314"/>
                                        </p:tgtEl>
                                        <p:attrNameLst>
                                          <p:attrName>ppt_x</p:attrName>
                                        </p:attrNameLst>
                                      </p:cBhvr>
                                      <p:tavLst>
                                        <p:tav tm="0">
                                          <p:val>
                                            <p:strVal val="0-#ppt_w/2"/>
                                          </p:val>
                                        </p:tav>
                                        <p:tav tm="100000">
                                          <p:val>
                                            <p:strVal val="#ppt_x"/>
                                          </p:val>
                                        </p:tav>
                                      </p:tavLst>
                                    </p:anim>
                                    <p:anim calcmode="lin" valueType="num">
                                      <p:cBhvr additive="base">
                                        <p:cTn id="43" dur="500" fill="hold"/>
                                        <p:tgtEl>
                                          <p:spTgt spid="35431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54315"/>
                                        </p:tgtEl>
                                        <p:attrNameLst>
                                          <p:attrName>style.visibility</p:attrName>
                                        </p:attrNameLst>
                                      </p:cBhvr>
                                      <p:to>
                                        <p:strVal val="visible"/>
                                      </p:to>
                                    </p:set>
                                    <p:animEffect transition="in" filter="blinds(horizontal)">
                                      <p:cBhvr>
                                        <p:cTn id="48" dur="500"/>
                                        <p:tgtEl>
                                          <p:spTgt spid="354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p:bldP spid="354312" grpId="0"/>
      <p:bldP spid="354314" grpId="0"/>
      <p:bldP spid="354309" grpId="0"/>
      <p:bldP spid="35431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a:xfrm>
            <a:off x="939800" y="323850"/>
            <a:ext cx="8059738" cy="752475"/>
          </a:xfrm>
        </p:spPr>
        <p:txBody>
          <a:bodyPr wrap="square" lIns="91440" tIns="45720" rIns="91440" bIns="45720" anchor="ctr"/>
          <a:p>
            <a:pPr eaLnBrk="1" hangingPunct="1"/>
            <a:r>
              <a:rPr lang="en-US" altLang="zh-CN" sz="3200" dirty="0">
                <a:latin typeface="Times New Roman" panose="02020603050405020304" pitchFamily="18" charset="0"/>
              </a:rPr>
              <a:t>4.9 Phase and Group Delays</a:t>
            </a:r>
            <a:endParaRPr lang="en-US" altLang="zh-CN" sz="3200" dirty="0">
              <a:latin typeface="Times New Roman" panose="02020603050405020304" pitchFamily="18" charset="0"/>
            </a:endParaRPr>
          </a:p>
        </p:txBody>
      </p:sp>
      <p:sp>
        <p:nvSpPr>
          <p:cNvPr id="355331" name="Text Box 3"/>
          <p:cNvSpPr txBox="1"/>
          <p:nvPr/>
        </p:nvSpPr>
        <p:spPr>
          <a:xfrm>
            <a:off x="1365250" y="1457325"/>
            <a:ext cx="2825750" cy="577850"/>
          </a:xfrm>
          <a:prstGeom prst="rect">
            <a:avLst/>
          </a:prstGeom>
          <a:noFill/>
          <a:ln w="12700">
            <a:noFill/>
          </a:ln>
        </p:spPr>
        <p:txBody>
          <a:bodyPr wrap="square" anchor="t">
            <a:spAutoFit/>
          </a:bodyPr>
          <a:p>
            <a:pPr>
              <a:spcBef>
                <a:spcPct val="50000"/>
              </a:spcBef>
            </a:pPr>
            <a:r>
              <a:rPr lang="en-US" altLang="zh-CN" sz="3200" b="1" dirty="0">
                <a:solidFill>
                  <a:srgbClr val="FF3300"/>
                </a:solidFill>
                <a:latin typeface="Times New Roman" panose="02020603050405020304" pitchFamily="18" charset="0"/>
                <a:ea typeface="宋体" panose="02010600030101010101" pitchFamily="2" charset="-122"/>
              </a:rPr>
              <a:t>phase delay</a:t>
            </a:r>
            <a:r>
              <a:rPr lang="en-US" altLang="zh-CN" sz="3200" b="1" dirty="0">
                <a:solidFill>
                  <a:schemeClr val="tx1"/>
                </a:solidFill>
                <a:latin typeface="Times New Roman" panose="02020603050405020304" pitchFamily="18" charset="0"/>
                <a:ea typeface="宋体" panose="02010600030101010101" pitchFamily="2" charset="-122"/>
              </a:rPr>
              <a:t> </a:t>
            </a:r>
            <a:endParaRPr lang="zh-CN" altLang="en-US" sz="3200" b="1" dirty="0">
              <a:solidFill>
                <a:schemeClr val="tx1"/>
              </a:solidFill>
              <a:latin typeface="Times New Roman" panose="02020603050405020304" pitchFamily="18" charset="0"/>
              <a:ea typeface="宋体" panose="02010600030101010101" pitchFamily="2" charset="-122"/>
            </a:endParaRPr>
          </a:p>
        </p:txBody>
      </p:sp>
      <p:graphicFrame>
        <p:nvGraphicFramePr>
          <p:cNvPr id="355332" name="Object 4"/>
          <p:cNvGraphicFramePr>
            <a:graphicFrameLocks noChangeAspect="1"/>
          </p:cNvGraphicFramePr>
          <p:nvPr/>
        </p:nvGraphicFramePr>
        <p:xfrm>
          <a:off x="4016375" y="1231900"/>
          <a:ext cx="2308225" cy="1054100"/>
        </p:xfrm>
        <a:graphic>
          <a:graphicData uri="http://schemas.openxmlformats.org/presentationml/2006/ole">
            <mc:AlternateContent xmlns:mc="http://schemas.openxmlformats.org/markup-compatibility/2006">
              <mc:Choice xmlns:v="urn:schemas-microsoft-com:vml" Requires="v">
                <p:oleObj spid="_x0000_s3184" name="" r:id="rId1" imgW="827405" imgH="432435" progId="Equation.3">
                  <p:embed/>
                </p:oleObj>
              </mc:Choice>
              <mc:Fallback>
                <p:oleObj name="" r:id="rId1" imgW="827405" imgH="432435" progId="Equation.3">
                  <p:embed/>
                  <p:pic>
                    <p:nvPicPr>
                      <p:cNvPr id="0" name="图片 3183"/>
                      <p:cNvPicPr/>
                      <p:nvPr/>
                    </p:nvPicPr>
                    <p:blipFill>
                      <a:blip r:embed="rId2"/>
                      <a:stretch>
                        <a:fillRect/>
                      </a:stretch>
                    </p:blipFill>
                    <p:spPr>
                      <a:xfrm>
                        <a:off x="4016375" y="1231900"/>
                        <a:ext cx="2308225" cy="1054100"/>
                      </a:xfrm>
                      <a:prstGeom prst="rect">
                        <a:avLst/>
                      </a:prstGeom>
                      <a:noFill/>
                      <a:ln w="38100">
                        <a:noFill/>
                        <a:miter/>
                      </a:ln>
                    </p:spPr>
                  </p:pic>
                </p:oleObj>
              </mc:Fallback>
            </mc:AlternateContent>
          </a:graphicData>
        </a:graphic>
      </p:graphicFrame>
      <p:sp>
        <p:nvSpPr>
          <p:cNvPr id="355333" name="Text Box 5"/>
          <p:cNvSpPr txBox="1"/>
          <p:nvPr/>
        </p:nvSpPr>
        <p:spPr>
          <a:xfrm>
            <a:off x="1365250" y="2133600"/>
            <a:ext cx="4732338" cy="1554163"/>
          </a:xfrm>
          <a:prstGeom prst="rect">
            <a:avLst/>
          </a:prstGeom>
          <a:noFill/>
          <a:ln w="12700">
            <a:noFill/>
          </a:ln>
        </p:spPr>
        <p:txBody>
          <a:bodyPr wrap="square"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An example of </a:t>
            </a:r>
            <a:r>
              <a:rPr lang="en-US" altLang="zh-CN" sz="3200" b="1" dirty="0">
                <a:solidFill>
                  <a:srgbClr val="FF3300"/>
                </a:solidFill>
                <a:latin typeface="Times New Roman" panose="02020603050405020304" pitchFamily="18" charset="0"/>
                <a:ea typeface="宋体" panose="02010600030101010101" pitchFamily="2" charset="-122"/>
              </a:rPr>
              <a:t>group delay </a:t>
            </a:r>
            <a:r>
              <a:rPr lang="en-US" altLang="zh-CN" sz="3200" b="1" dirty="0">
                <a:solidFill>
                  <a:schemeClr val="tx2"/>
                </a:solidFill>
                <a:latin typeface="Times New Roman" panose="02020603050405020304" pitchFamily="18" charset="0"/>
                <a:ea typeface="宋体" panose="02010600030101010101" pitchFamily="2" charset="-122"/>
              </a:rPr>
              <a:t>and</a:t>
            </a:r>
            <a:r>
              <a:rPr lang="en-US" altLang="zh-CN" sz="3200" b="1" dirty="0">
                <a:solidFill>
                  <a:srgbClr val="FF3300"/>
                </a:solidFill>
                <a:latin typeface="Times New Roman" panose="02020603050405020304" pitchFamily="18" charset="0"/>
                <a:ea typeface="宋体" panose="02010600030101010101" pitchFamily="2" charset="-122"/>
              </a:rPr>
              <a:t> phase delay </a:t>
            </a:r>
            <a:r>
              <a:rPr lang="en-US" altLang="zh-CN" sz="3200" b="1" dirty="0">
                <a:solidFill>
                  <a:schemeClr val="tx2"/>
                </a:solidFill>
                <a:latin typeface="Times New Roman" panose="02020603050405020304" pitchFamily="18" charset="0"/>
                <a:ea typeface="宋体" panose="02010600030101010101" pitchFamily="2" charset="-122"/>
              </a:rPr>
              <a:t>is shown in Figure 4.15</a:t>
            </a:r>
            <a:r>
              <a:rPr lang="en-US" altLang="zh-CN" sz="3200" b="1" dirty="0">
                <a:solidFill>
                  <a:schemeClr val="tx1"/>
                </a:solidFill>
                <a:latin typeface="Times New Roman" panose="02020603050405020304" pitchFamily="18" charset="0"/>
                <a:ea typeface="宋体" panose="02010600030101010101" pitchFamily="2" charset="-122"/>
              </a:rPr>
              <a:t> </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355334" name="Text Box 6"/>
          <p:cNvSpPr txBox="1"/>
          <p:nvPr/>
        </p:nvSpPr>
        <p:spPr>
          <a:xfrm>
            <a:off x="1341438" y="3819525"/>
            <a:ext cx="9575800" cy="2530475"/>
          </a:xfrm>
          <a:prstGeom prst="rect">
            <a:avLst/>
          </a:prstGeom>
          <a:noFill/>
          <a:ln w="12700">
            <a:noFill/>
          </a:ln>
        </p:spPr>
        <p:txBody>
          <a:bodyPr wrap="square" anchor="t">
            <a:spAutoFit/>
          </a:bodyPr>
          <a:p>
            <a:pPr algn="just">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The waveform of the underlying continuous-time output shows </a:t>
            </a:r>
            <a:r>
              <a:rPr lang="en-US" altLang="zh-CN" sz="3200" b="1" dirty="0">
                <a:solidFill>
                  <a:srgbClr val="FF3300"/>
                </a:solidFill>
                <a:latin typeface="Times New Roman" panose="02020603050405020304" pitchFamily="18" charset="0"/>
                <a:ea typeface="宋体" panose="02010600030101010101" pitchFamily="2" charset="-122"/>
              </a:rPr>
              <a:t>distortion</a:t>
            </a:r>
            <a:r>
              <a:rPr lang="en-US" altLang="zh-CN" sz="3200" b="1" dirty="0">
                <a:solidFill>
                  <a:schemeClr val="tx1"/>
                </a:solidFill>
                <a:latin typeface="Times New Roman" panose="02020603050405020304" pitchFamily="18" charset="0"/>
                <a:ea typeface="宋体" panose="02010600030101010101" pitchFamily="2" charset="-122"/>
              </a:rPr>
              <a:t> when the τ</a:t>
            </a:r>
            <a:r>
              <a:rPr lang="en-US" altLang="zh-CN" sz="3200" b="1" baseline="-25000" dirty="0">
                <a:solidFill>
                  <a:schemeClr val="tx1"/>
                </a:solidFill>
                <a:latin typeface="Times New Roman" panose="02020603050405020304" pitchFamily="18" charset="0"/>
                <a:ea typeface="宋体" panose="02010600030101010101" pitchFamily="2" charset="-122"/>
              </a:rPr>
              <a:t>g </a:t>
            </a:r>
            <a:r>
              <a:rPr lang="en-US" altLang="zh-CN" sz="3200" b="1" dirty="0">
                <a:solidFill>
                  <a:schemeClr val="tx1"/>
                </a:solidFill>
                <a:latin typeface="Times New Roman" panose="02020603050405020304" pitchFamily="18" charset="0"/>
                <a:ea typeface="宋体" panose="02010600030101010101" pitchFamily="2" charset="-122"/>
              </a:rPr>
              <a:t>of the LTI system is not constant over the bandwidth of x[n]. A </a:t>
            </a:r>
            <a:r>
              <a:rPr lang="en-US" altLang="zh-CN" sz="3200" b="1" dirty="0">
                <a:solidFill>
                  <a:srgbClr val="FF3300"/>
                </a:solidFill>
                <a:latin typeface="Times New Roman" panose="02020603050405020304" pitchFamily="18" charset="0"/>
                <a:ea typeface="宋体" panose="02010600030101010101" pitchFamily="2" charset="-122"/>
              </a:rPr>
              <a:t>delay equalizer</a:t>
            </a:r>
            <a:r>
              <a:rPr lang="en-US" altLang="zh-CN" sz="3200" b="1" dirty="0">
                <a:solidFill>
                  <a:schemeClr val="tx1"/>
                </a:solidFill>
                <a:latin typeface="Times New Roman" panose="02020603050405020304" pitchFamily="18" charset="0"/>
                <a:ea typeface="宋体" panose="02010600030101010101" pitchFamily="2" charset="-122"/>
              </a:rPr>
              <a:t> is usually cascaded with the LTI system</a:t>
            </a:r>
            <a:endParaRPr lang="zh-CN" altLang="en-US" sz="3200" b="1" dirty="0">
              <a:solidFill>
                <a:schemeClr val="tx1"/>
              </a:solidFill>
              <a:latin typeface="Times New Roman" panose="02020603050405020304" pitchFamily="18" charset="0"/>
              <a:ea typeface="宋体" panose="02010600030101010101" pitchFamily="2" charset="-122"/>
            </a:endParaRPr>
          </a:p>
        </p:txBody>
      </p:sp>
      <p:grpSp>
        <p:nvGrpSpPr>
          <p:cNvPr id="2" name="Group 7"/>
          <p:cNvGrpSpPr/>
          <p:nvPr/>
        </p:nvGrpSpPr>
        <p:grpSpPr>
          <a:xfrm>
            <a:off x="6746875" y="1330325"/>
            <a:ext cx="3733800" cy="2417763"/>
            <a:chOff x="3552" y="1008"/>
            <a:chExt cx="1872" cy="1523"/>
          </a:xfrm>
        </p:grpSpPr>
        <p:sp>
          <p:nvSpPr>
            <p:cNvPr id="86023" name="Line 8"/>
            <p:cNvSpPr/>
            <p:nvPr/>
          </p:nvSpPr>
          <p:spPr>
            <a:xfrm>
              <a:off x="3552" y="2208"/>
              <a:ext cx="1872" cy="0"/>
            </a:xfrm>
            <a:prstGeom prst="line">
              <a:avLst/>
            </a:prstGeom>
            <a:ln w="28575" cap="sq" cmpd="sng">
              <a:solidFill>
                <a:schemeClr val="tx1"/>
              </a:solidFill>
              <a:prstDash val="solid"/>
              <a:round/>
              <a:headEnd type="none" w="sm" len="sm"/>
              <a:tailEnd type="triangle" w="sm" len="sm"/>
            </a:ln>
          </p:spPr>
        </p:sp>
        <p:sp>
          <p:nvSpPr>
            <p:cNvPr id="86024" name="Line 9"/>
            <p:cNvSpPr/>
            <p:nvPr/>
          </p:nvSpPr>
          <p:spPr>
            <a:xfrm flipV="1">
              <a:off x="3648" y="1056"/>
              <a:ext cx="0" cy="1392"/>
            </a:xfrm>
            <a:prstGeom prst="line">
              <a:avLst/>
            </a:prstGeom>
            <a:ln w="28575" cap="sq" cmpd="sng">
              <a:solidFill>
                <a:schemeClr val="tx1"/>
              </a:solidFill>
              <a:prstDash val="solid"/>
              <a:round/>
              <a:headEnd type="none" w="sm" len="sm"/>
              <a:tailEnd type="triangle" w="sm" len="sm"/>
            </a:ln>
          </p:spPr>
        </p:sp>
        <p:sp>
          <p:nvSpPr>
            <p:cNvPr id="86025" name="Freeform 10"/>
            <p:cNvSpPr/>
            <p:nvPr/>
          </p:nvSpPr>
          <p:spPr>
            <a:xfrm>
              <a:off x="4224" y="1536"/>
              <a:ext cx="624" cy="576"/>
            </a:xfrm>
            <a:custGeom>
              <a:avLst/>
              <a:gdLst/>
              <a:ahLst/>
              <a:cxnLst>
                <a:cxn ang="0">
                  <a:pos x="0" y="576"/>
                </a:cxn>
                <a:cxn ang="0">
                  <a:pos x="48" y="288"/>
                </a:cxn>
                <a:cxn ang="0">
                  <a:pos x="240" y="48"/>
                </a:cxn>
                <a:cxn ang="0">
                  <a:pos x="624" y="0"/>
                </a:cxn>
              </a:cxnLst>
              <a:pathLst>
                <a:path w="624" h="576">
                  <a:moveTo>
                    <a:pt x="0" y="576"/>
                  </a:moveTo>
                  <a:cubicBezTo>
                    <a:pt x="4" y="476"/>
                    <a:pt x="8" y="376"/>
                    <a:pt x="48" y="288"/>
                  </a:cubicBezTo>
                  <a:cubicBezTo>
                    <a:pt x="88" y="200"/>
                    <a:pt x="144" y="96"/>
                    <a:pt x="240" y="48"/>
                  </a:cubicBezTo>
                  <a:cubicBezTo>
                    <a:pt x="336" y="0"/>
                    <a:pt x="552" y="8"/>
                    <a:pt x="624" y="0"/>
                  </a:cubicBezTo>
                </a:path>
              </a:pathLst>
            </a:custGeom>
            <a:noFill/>
            <a:ln w="12700" cap="sq" cmpd="sng">
              <a:solidFill>
                <a:schemeClr val="tx1"/>
              </a:solidFill>
              <a:prstDash val="solid"/>
              <a:round/>
              <a:headEnd type="none" w="sm" len="sm"/>
              <a:tailEnd type="none" w="sm" len="sm"/>
            </a:ln>
          </p:spPr>
          <p:txBody>
            <a:bodyPr/>
            <a:p>
              <a:endParaRPr lang="zh-CN" altLang="en-US"/>
            </a:p>
          </p:txBody>
        </p:sp>
        <p:sp>
          <p:nvSpPr>
            <p:cNvPr id="86026" name="Line 11"/>
            <p:cNvSpPr/>
            <p:nvPr/>
          </p:nvSpPr>
          <p:spPr>
            <a:xfrm>
              <a:off x="4320" y="1728"/>
              <a:ext cx="0" cy="480"/>
            </a:xfrm>
            <a:prstGeom prst="line">
              <a:avLst/>
            </a:prstGeom>
            <a:ln w="28575" cap="flat" cmpd="sng">
              <a:solidFill>
                <a:schemeClr val="tx1"/>
              </a:solidFill>
              <a:prstDash val="sysDot"/>
              <a:round/>
              <a:headEnd type="none" w="sm" len="sm"/>
              <a:tailEnd type="none" w="sm" len="sm"/>
            </a:ln>
          </p:spPr>
        </p:sp>
        <p:sp>
          <p:nvSpPr>
            <p:cNvPr id="86027" name="Line 12"/>
            <p:cNvSpPr/>
            <p:nvPr/>
          </p:nvSpPr>
          <p:spPr>
            <a:xfrm flipH="1">
              <a:off x="3984" y="1344"/>
              <a:ext cx="576" cy="864"/>
            </a:xfrm>
            <a:prstGeom prst="line">
              <a:avLst/>
            </a:prstGeom>
            <a:ln w="28575" cap="flat" cmpd="sng">
              <a:solidFill>
                <a:schemeClr val="tx1"/>
              </a:solidFill>
              <a:prstDash val="sysDot"/>
              <a:round/>
              <a:headEnd type="none" w="sm" len="sm"/>
              <a:tailEnd type="none" w="sm" len="sm"/>
            </a:ln>
          </p:spPr>
        </p:sp>
        <p:sp>
          <p:nvSpPr>
            <p:cNvPr id="86028" name="Line 13"/>
            <p:cNvSpPr/>
            <p:nvPr/>
          </p:nvSpPr>
          <p:spPr>
            <a:xfrm flipV="1">
              <a:off x="3648" y="1728"/>
              <a:ext cx="672" cy="480"/>
            </a:xfrm>
            <a:prstGeom prst="line">
              <a:avLst/>
            </a:prstGeom>
            <a:ln w="28575" cap="flat" cmpd="sng">
              <a:solidFill>
                <a:schemeClr val="tx1"/>
              </a:solidFill>
              <a:prstDash val="sysDot"/>
              <a:round/>
              <a:headEnd type="none" w="sm" len="sm"/>
              <a:tailEnd type="none" w="sm" len="sm"/>
            </a:ln>
          </p:spPr>
        </p:sp>
        <p:graphicFrame>
          <p:nvGraphicFramePr>
            <p:cNvPr id="86029" name="Object 14"/>
            <p:cNvGraphicFramePr>
              <a:graphicFrameLocks noChangeAspect="1"/>
            </p:cNvGraphicFramePr>
            <p:nvPr/>
          </p:nvGraphicFramePr>
          <p:xfrm>
            <a:off x="3636" y="1008"/>
            <a:ext cx="396" cy="304"/>
          </p:xfrm>
          <a:graphic>
            <a:graphicData uri="http://schemas.openxmlformats.org/presentationml/2006/ole">
              <mc:AlternateContent xmlns:mc="http://schemas.openxmlformats.org/markup-compatibility/2006">
                <mc:Choice xmlns:v="urn:schemas-microsoft-com:vml" Requires="v">
                  <p:oleObj spid="_x0000_s3193" name="" r:id="rId3" imgW="344170" imgH="203835" progId="Equation.3">
                    <p:embed/>
                  </p:oleObj>
                </mc:Choice>
                <mc:Fallback>
                  <p:oleObj name="" r:id="rId3" imgW="344170" imgH="203835" progId="Equation.3">
                    <p:embed/>
                    <p:pic>
                      <p:nvPicPr>
                        <p:cNvPr id="0" name="图片 3192"/>
                        <p:cNvPicPr/>
                        <p:nvPr/>
                      </p:nvPicPr>
                      <p:blipFill>
                        <a:blip r:embed="rId4"/>
                        <a:stretch>
                          <a:fillRect/>
                        </a:stretch>
                      </p:blipFill>
                      <p:spPr>
                        <a:xfrm>
                          <a:off x="3636" y="1008"/>
                          <a:ext cx="396" cy="304"/>
                        </a:xfrm>
                        <a:prstGeom prst="rect">
                          <a:avLst/>
                        </a:prstGeom>
                        <a:noFill/>
                        <a:ln w="38100">
                          <a:noFill/>
                          <a:miter/>
                        </a:ln>
                      </p:spPr>
                    </p:pic>
                  </p:oleObj>
                </mc:Fallback>
              </mc:AlternateContent>
            </a:graphicData>
          </a:graphic>
        </p:graphicFrame>
        <p:graphicFrame>
          <p:nvGraphicFramePr>
            <p:cNvPr id="86030" name="Object 15"/>
            <p:cNvGraphicFramePr>
              <a:graphicFrameLocks noChangeAspect="1"/>
            </p:cNvGraphicFramePr>
            <p:nvPr/>
          </p:nvGraphicFramePr>
          <p:xfrm>
            <a:off x="4896" y="1392"/>
            <a:ext cx="432" cy="288"/>
          </p:xfrm>
          <a:graphic>
            <a:graphicData uri="http://schemas.openxmlformats.org/presentationml/2006/ole">
              <mc:AlternateContent xmlns:mc="http://schemas.openxmlformats.org/markup-compatibility/2006">
                <mc:Choice xmlns:v="urn:schemas-microsoft-com:vml" Requires="v">
                  <p:oleObj spid="_x0000_s3192" name="" r:id="rId5" imgW="344170" imgH="203835" progId="Equation.3">
                    <p:embed/>
                  </p:oleObj>
                </mc:Choice>
                <mc:Fallback>
                  <p:oleObj name="" r:id="rId5" imgW="344170" imgH="203835" progId="Equation.3">
                    <p:embed/>
                    <p:pic>
                      <p:nvPicPr>
                        <p:cNvPr id="0" name="图片 3191"/>
                        <p:cNvPicPr/>
                        <p:nvPr/>
                      </p:nvPicPr>
                      <p:blipFill>
                        <a:blip r:embed="rId4"/>
                        <a:stretch>
                          <a:fillRect/>
                        </a:stretch>
                      </p:blipFill>
                      <p:spPr>
                        <a:xfrm>
                          <a:off x="4896" y="1392"/>
                          <a:ext cx="432" cy="288"/>
                        </a:xfrm>
                        <a:prstGeom prst="rect">
                          <a:avLst/>
                        </a:prstGeom>
                        <a:noFill/>
                        <a:ln w="38100">
                          <a:noFill/>
                          <a:miter/>
                        </a:ln>
                      </p:spPr>
                    </p:pic>
                  </p:oleObj>
                </mc:Fallback>
              </mc:AlternateContent>
            </a:graphicData>
          </a:graphic>
        </p:graphicFrame>
        <p:graphicFrame>
          <p:nvGraphicFramePr>
            <p:cNvPr id="86031" name="Object 16"/>
            <p:cNvGraphicFramePr>
              <a:graphicFrameLocks noChangeAspect="1"/>
            </p:cNvGraphicFramePr>
            <p:nvPr/>
          </p:nvGraphicFramePr>
          <p:xfrm>
            <a:off x="4224" y="2189"/>
            <a:ext cx="220" cy="342"/>
          </p:xfrm>
          <a:graphic>
            <a:graphicData uri="http://schemas.openxmlformats.org/presentationml/2006/ole">
              <mc:AlternateContent xmlns:mc="http://schemas.openxmlformats.org/markup-compatibility/2006">
                <mc:Choice xmlns:v="urn:schemas-microsoft-com:vml" Requires="v">
                  <p:oleObj spid="_x0000_s3195" name="" r:id="rId6" imgW="191770" imgH="229870" progId="Equation.3">
                    <p:embed/>
                  </p:oleObj>
                </mc:Choice>
                <mc:Fallback>
                  <p:oleObj name="" r:id="rId6" imgW="191770" imgH="229870" progId="Equation.3">
                    <p:embed/>
                    <p:pic>
                      <p:nvPicPr>
                        <p:cNvPr id="0" name="图片 3194"/>
                        <p:cNvPicPr/>
                        <p:nvPr/>
                      </p:nvPicPr>
                      <p:blipFill>
                        <a:blip r:embed="rId7"/>
                        <a:stretch>
                          <a:fillRect/>
                        </a:stretch>
                      </p:blipFill>
                      <p:spPr>
                        <a:xfrm>
                          <a:off x="4224" y="2189"/>
                          <a:ext cx="220" cy="342"/>
                        </a:xfrm>
                        <a:prstGeom prst="rect">
                          <a:avLst/>
                        </a:prstGeom>
                        <a:noFill/>
                        <a:ln w="38100">
                          <a:noFill/>
                          <a:miter/>
                        </a:ln>
                      </p:spPr>
                    </p:pic>
                  </p:oleObj>
                </mc:Fallback>
              </mc:AlternateContent>
            </a:graphicData>
          </a:graphic>
        </p:graphicFrame>
        <p:graphicFrame>
          <p:nvGraphicFramePr>
            <p:cNvPr id="86032" name="Object 17"/>
            <p:cNvGraphicFramePr>
              <a:graphicFrameLocks noChangeAspect="1"/>
            </p:cNvGraphicFramePr>
            <p:nvPr/>
          </p:nvGraphicFramePr>
          <p:xfrm>
            <a:off x="5246" y="2255"/>
            <a:ext cx="176" cy="209"/>
          </p:xfrm>
          <a:graphic>
            <a:graphicData uri="http://schemas.openxmlformats.org/presentationml/2006/ole">
              <mc:AlternateContent xmlns:mc="http://schemas.openxmlformats.org/markup-compatibility/2006">
                <mc:Choice xmlns:v="urn:schemas-microsoft-com:vml" Requires="v">
                  <p:oleObj spid="_x0000_s3191" name="" r:id="rId8" imgW="154305" imgH="140970" progId="Equation.3">
                    <p:embed/>
                  </p:oleObj>
                </mc:Choice>
                <mc:Fallback>
                  <p:oleObj name="" r:id="rId8" imgW="154305" imgH="140970" progId="Equation.3">
                    <p:embed/>
                    <p:pic>
                      <p:nvPicPr>
                        <p:cNvPr id="0" name="图片 3190"/>
                        <p:cNvPicPr/>
                        <p:nvPr/>
                      </p:nvPicPr>
                      <p:blipFill>
                        <a:blip r:embed="rId9"/>
                        <a:stretch>
                          <a:fillRect/>
                        </a:stretch>
                      </p:blipFill>
                      <p:spPr>
                        <a:xfrm>
                          <a:off x="5246" y="2255"/>
                          <a:ext cx="176" cy="209"/>
                        </a:xfrm>
                        <a:prstGeom prst="rect">
                          <a:avLst/>
                        </a:prstGeom>
                        <a:noFill/>
                        <a:ln w="38100">
                          <a:noFill/>
                          <a:miter/>
                        </a:ln>
                      </p:spPr>
                    </p:pic>
                  </p:oleObj>
                </mc:Fallback>
              </mc:AlternateContent>
            </a:graphicData>
          </a:graphic>
        </p:graphicFrame>
        <p:graphicFrame>
          <p:nvGraphicFramePr>
            <p:cNvPr id="86033" name="Object 18"/>
            <p:cNvGraphicFramePr>
              <a:graphicFrameLocks noChangeAspect="1"/>
            </p:cNvGraphicFramePr>
            <p:nvPr/>
          </p:nvGraphicFramePr>
          <p:xfrm>
            <a:off x="4128" y="1242"/>
            <a:ext cx="352" cy="342"/>
          </p:xfrm>
          <a:graphic>
            <a:graphicData uri="http://schemas.openxmlformats.org/presentationml/2006/ole">
              <mc:AlternateContent xmlns:mc="http://schemas.openxmlformats.org/markup-compatibility/2006">
                <mc:Choice xmlns:v="urn:schemas-microsoft-com:vml" Requires="v">
                  <p:oleObj spid="_x0000_s3196" name="" r:id="rId10" imgW="281305" imgH="242570" progId="Equation.3">
                    <p:embed/>
                  </p:oleObj>
                </mc:Choice>
                <mc:Fallback>
                  <p:oleObj name="" r:id="rId10" imgW="281305" imgH="242570" progId="Equation.3">
                    <p:embed/>
                    <p:pic>
                      <p:nvPicPr>
                        <p:cNvPr id="0" name="图片 3195"/>
                        <p:cNvPicPr/>
                        <p:nvPr/>
                      </p:nvPicPr>
                      <p:blipFill>
                        <a:blip r:embed="rId11"/>
                        <a:stretch>
                          <a:fillRect/>
                        </a:stretch>
                      </p:blipFill>
                      <p:spPr>
                        <a:xfrm>
                          <a:off x="4128" y="1242"/>
                          <a:ext cx="352" cy="342"/>
                        </a:xfrm>
                        <a:prstGeom prst="rect">
                          <a:avLst/>
                        </a:prstGeom>
                        <a:noFill/>
                        <a:ln w="38100">
                          <a:noFill/>
                          <a:miter/>
                        </a:ln>
                      </p:spPr>
                    </p:pic>
                  </p:oleObj>
                </mc:Fallback>
              </mc:AlternateContent>
            </a:graphicData>
          </a:graphic>
        </p:graphicFrame>
        <p:graphicFrame>
          <p:nvGraphicFramePr>
            <p:cNvPr id="86034" name="Object 19"/>
            <p:cNvGraphicFramePr>
              <a:graphicFrameLocks noChangeAspect="1"/>
            </p:cNvGraphicFramePr>
            <p:nvPr/>
          </p:nvGraphicFramePr>
          <p:xfrm>
            <a:off x="3672" y="1710"/>
            <a:ext cx="368" cy="306"/>
          </p:xfrm>
          <a:graphic>
            <a:graphicData uri="http://schemas.openxmlformats.org/presentationml/2006/ole">
              <mc:AlternateContent xmlns:mc="http://schemas.openxmlformats.org/markup-compatibility/2006">
                <mc:Choice xmlns:v="urn:schemas-microsoft-com:vml" Requires="v">
                  <p:oleObj spid="_x0000_s3194" name="" r:id="rId12" imgW="293370" imgH="216535" progId="Equation.3">
                    <p:embed/>
                  </p:oleObj>
                </mc:Choice>
                <mc:Fallback>
                  <p:oleObj name="" r:id="rId12" imgW="293370" imgH="216535" progId="Equation.3">
                    <p:embed/>
                    <p:pic>
                      <p:nvPicPr>
                        <p:cNvPr id="0" name="图片 3193"/>
                        <p:cNvPicPr/>
                        <p:nvPr/>
                      </p:nvPicPr>
                      <p:blipFill>
                        <a:blip r:embed="rId13"/>
                        <a:stretch>
                          <a:fillRect/>
                        </a:stretch>
                      </p:blipFill>
                      <p:spPr>
                        <a:xfrm>
                          <a:off x="3672" y="1710"/>
                          <a:ext cx="368" cy="30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5331"/>
                                        </p:tgtEl>
                                        <p:attrNameLst>
                                          <p:attrName>style.visibility</p:attrName>
                                        </p:attrNameLst>
                                      </p:cBhvr>
                                      <p:to>
                                        <p:strVal val="visible"/>
                                      </p:to>
                                    </p:set>
                                    <p:anim calcmode="lin" valueType="num">
                                      <p:cBhvr additive="base">
                                        <p:cTn id="7" dur="500" fill="hold"/>
                                        <p:tgtEl>
                                          <p:spTgt spid="355331"/>
                                        </p:tgtEl>
                                        <p:attrNameLst>
                                          <p:attrName>ppt_x</p:attrName>
                                        </p:attrNameLst>
                                      </p:cBhvr>
                                      <p:tavLst>
                                        <p:tav tm="0">
                                          <p:val>
                                            <p:strVal val="0-#ppt_w/2"/>
                                          </p:val>
                                        </p:tav>
                                        <p:tav tm="100000">
                                          <p:val>
                                            <p:strVal val="#ppt_x"/>
                                          </p:val>
                                        </p:tav>
                                      </p:tavLst>
                                    </p:anim>
                                    <p:anim calcmode="lin" valueType="num">
                                      <p:cBhvr additive="base">
                                        <p:cTn id="8" dur="500" fill="hold"/>
                                        <p:tgtEl>
                                          <p:spTgt spid="355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55332"/>
                                        </p:tgtEl>
                                        <p:attrNameLst>
                                          <p:attrName>style.visibility</p:attrName>
                                        </p:attrNameLst>
                                      </p:cBhvr>
                                      <p:to>
                                        <p:strVal val="visible"/>
                                      </p:to>
                                    </p:set>
                                    <p:animEffect transition="in" filter="blinds(horizontal)">
                                      <p:cBhvr>
                                        <p:cTn id="13" dur="500"/>
                                        <p:tgtEl>
                                          <p:spTgt spid="35533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5333"/>
                                        </p:tgtEl>
                                        <p:attrNameLst>
                                          <p:attrName>style.visibility</p:attrName>
                                        </p:attrNameLst>
                                      </p:cBhvr>
                                      <p:to>
                                        <p:strVal val="visible"/>
                                      </p:to>
                                    </p:set>
                                    <p:anim calcmode="lin" valueType="num">
                                      <p:cBhvr additive="base">
                                        <p:cTn id="23" dur="500" fill="hold"/>
                                        <p:tgtEl>
                                          <p:spTgt spid="355333"/>
                                        </p:tgtEl>
                                        <p:attrNameLst>
                                          <p:attrName>ppt_x</p:attrName>
                                        </p:attrNameLst>
                                      </p:cBhvr>
                                      <p:tavLst>
                                        <p:tav tm="0">
                                          <p:val>
                                            <p:strVal val="#ppt_x"/>
                                          </p:val>
                                        </p:tav>
                                        <p:tav tm="100000">
                                          <p:val>
                                            <p:strVal val="#ppt_x"/>
                                          </p:val>
                                        </p:tav>
                                      </p:tavLst>
                                    </p:anim>
                                    <p:anim calcmode="lin" valueType="num">
                                      <p:cBhvr additive="base">
                                        <p:cTn id="24" dur="500" fill="hold"/>
                                        <p:tgtEl>
                                          <p:spTgt spid="3553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55334"/>
                                        </p:tgtEl>
                                        <p:attrNameLst>
                                          <p:attrName>style.visibility</p:attrName>
                                        </p:attrNameLst>
                                      </p:cBhvr>
                                      <p:to>
                                        <p:strVal val="visible"/>
                                      </p:to>
                                    </p:set>
                                    <p:animEffect transition="in" filter="blinds(horizontal)">
                                      <p:cBhvr>
                                        <p:cTn id="29" dur="500"/>
                                        <p:tgtEl>
                                          <p:spTgt spid="355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p:bldP spid="355333" grpId="0"/>
      <p:bldP spid="3553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a:xfrm>
            <a:off x="720725" y="266700"/>
            <a:ext cx="8153400" cy="744538"/>
          </a:xfrm>
        </p:spPr>
        <p:txBody>
          <a:bodyPr wrap="square" lIns="91440" tIns="45720" rIns="91440" bIns="45720" anchor="ctr"/>
          <a:p>
            <a:pPr eaLnBrk="1" hangingPunct="1"/>
            <a:r>
              <a:rPr lang="en-US" altLang="zh-CN" sz="3200" dirty="0">
                <a:latin typeface="Times New Roman" panose="02020603050405020304" pitchFamily="18" charset="0"/>
              </a:rPr>
              <a:t>4.9 Phase and Group Delays</a:t>
            </a:r>
            <a:endParaRPr lang="en-US" altLang="zh-CN" sz="3200" dirty="0">
              <a:latin typeface="Times New Roman" panose="02020603050405020304" pitchFamily="18" charset="0"/>
            </a:endParaRPr>
          </a:p>
        </p:txBody>
      </p:sp>
      <p:sp>
        <p:nvSpPr>
          <p:cNvPr id="363523" name="Rectangle 3"/>
          <p:cNvSpPr>
            <a:spLocks noGrp="1"/>
          </p:cNvSpPr>
          <p:nvPr>
            <p:ph idx="1"/>
          </p:nvPr>
        </p:nvSpPr>
        <p:spPr>
          <a:xfrm>
            <a:off x="568325" y="1196975"/>
            <a:ext cx="9934575" cy="1089025"/>
          </a:xfrm>
        </p:spPr>
        <p:txBody>
          <a:bodyPr wrap="square" lIns="91440" tIns="45720" rIns="91440" bIns="45720" anchor="t"/>
          <a:p>
            <a:pPr eaLnBrk="1" hangingPunct="1">
              <a:lnSpc>
                <a:spcPct val="90000"/>
              </a:lnSpc>
            </a:pPr>
            <a:r>
              <a:rPr lang="en-US" altLang="zh-CN" sz="3200" dirty="0">
                <a:latin typeface="Times New Roman" panose="02020603050405020304" pitchFamily="18" charset="0"/>
              </a:rPr>
              <a:t>The figure(4.16) below illustrates the effects of the two delays on an amplitude modulated sinusoidal signal</a:t>
            </a:r>
            <a:endParaRPr lang="en-US" altLang="zh-CN" sz="3200" dirty="0">
              <a:latin typeface="Times New Roman" panose="02020603050405020304" pitchFamily="18" charset="0"/>
            </a:endParaRPr>
          </a:p>
        </p:txBody>
      </p:sp>
      <p:pic>
        <p:nvPicPr>
          <p:cNvPr id="363524" name="Picture 4"/>
          <p:cNvPicPr>
            <a:picLocks noChangeAspect="1"/>
          </p:cNvPicPr>
          <p:nvPr/>
        </p:nvPicPr>
        <p:blipFill>
          <a:blip r:embed="rId1"/>
          <a:stretch>
            <a:fillRect/>
          </a:stretch>
        </p:blipFill>
        <p:spPr>
          <a:xfrm>
            <a:off x="1862138" y="2286000"/>
            <a:ext cx="7345362" cy="39417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3">
                                            <p:txEl>
                                              <p:charRg st="0" end="109"/>
                                            </p:txEl>
                                          </p:spTgt>
                                        </p:tgtEl>
                                        <p:attrNameLst>
                                          <p:attrName>style.visibility</p:attrName>
                                        </p:attrNameLst>
                                      </p:cBhvr>
                                      <p:to>
                                        <p:strVal val="visible"/>
                                      </p:to>
                                    </p:set>
                                    <p:anim calcmode="lin" valueType="num">
                                      <p:cBhvr additive="base">
                                        <p:cTn id="7" dur="500" fill="hold"/>
                                        <p:tgtEl>
                                          <p:spTgt spid="363523">
                                            <p:txEl>
                                              <p:charRg st="0" end="10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3523">
                                            <p:txEl>
                                              <p:charRg st="0" end="10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3524"/>
                                        </p:tgtEl>
                                        <p:attrNameLst>
                                          <p:attrName>style.visibility</p:attrName>
                                        </p:attrNameLst>
                                      </p:cBhvr>
                                      <p:to>
                                        <p:strVal val="visible"/>
                                      </p:to>
                                    </p:set>
                                    <p:anim calcmode="lin" valueType="num">
                                      <p:cBhvr additive="base">
                                        <p:cTn id="13" dur="500" fill="hold"/>
                                        <p:tgtEl>
                                          <p:spTgt spid="363524"/>
                                        </p:tgtEl>
                                        <p:attrNameLst>
                                          <p:attrName>ppt_x</p:attrName>
                                        </p:attrNameLst>
                                      </p:cBhvr>
                                      <p:tavLst>
                                        <p:tav tm="0">
                                          <p:val>
                                            <p:strVal val="#ppt_x"/>
                                          </p:val>
                                        </p:tav>
                                        <p:tav tm="100000">
                                          <p:val>
                                            <p:strVal val="#ppt_x"/>
                                          </p:val>
                                        </p:tav>
                                      </p:tavLst>
                                    </p:anim>
                                    <p:anim calcmode="lin" valueType="num">
                                      <p:cBhvr additive="base">
                                        <p:cTn id="14" dur="500" fill="hold"/>
                                        <p:tgtEl>
                                          <p:spTgt spid="363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a:xfrm>
            <a:off x="336550" y="68263"/>
            <a:ext cx="10845800" cy="1143000"/>
          </a:xfrm>
        </p:spPr>
        <p:txBody>
          <a:bodyPr wrap="square" lIns="91440" tIns="45720" rIns="91440" bIns="45720" anchor="ctr"/>
          <a:p>
            <a:pPr eaLnBrk="1" hangingPunct="1"/>
            <a:r>
              <a:rPr lang="en-US" altLang="zh-CN" sz="3200" dirty="0">
                <a:latin typeface="Times New Roman" panose="02020603050405020304" pitchFamily="18" charset="0"/>
              </a:rPr>
              <a:t>4.10 Phase Delay and Group Delay Computation using MATLAB</a:t>
            </a:r>
            <a:endParaRPr lang="en-US" altLang="zh-CN" sz="3200" dirty="0">
              <a:latin typeface="Times New Roman" panose="02020603050405020304" pitchFamily="18" charset="0"/>
            </a:endParaRPr>
          </a:p>
        </p:txBody>
      </p:sp>
      <p:sp>
        <p:nvSpPr>
          <p:cNvPr id="364549" name="Text Box 5"/>
          <p:cNvSpPr txBox="1"/>
          <p:nvPr/>
        </p:nvSpPr>
        <p:spPr>
          <a:xfrm>
            <a:off x="979488" y="1401763"/>
            <a:ext cx="7058025" cy="577850"/>
          </a:xfrm>
          <a:prstGeom prst="rect">
            <a:avLst/>
          </a:prstGeom>
          <a:noFill/>
          <a:ln w="12700">
            <a:noFill/>
          </a:ln>
        </p:spPr>
        <p:txBody>
          <a:bodyPr anchor="t">
            <a:spAutoFit/>
          </a:bodyPr>
          <a:p>
            <a:pPr>
              <a:spcBef>
                <a:spcPct val="50000"/>
              </a:spcBef>
            </a:pPr>
            <a:r>
              <a:rPr lang="en-US" altLang="zh-CN" sz="3200" b="1" dirty="0">
                <a:solidFill>
                  <a:schemeClr val="tx1"/>
                </a:solidFill>
                <a:latin typeface="Times New Roman" panose="02020603050405020304" pitchFamily="18" charset="0"/>
                <a:ea typeface="宋体" panose="02010600030101010101" pitchFamily="2" charset="-122"/>
              </a:rPr>
              <a:t>Read and exercise by yourself !!</a:t>
            </a:r>
            <a:endParaRPr lang="en-US" altLang="zh-CN" sz="3200" b="1" dirty="0">
              <a:solidFill>
                <a:schemeClr val="tx1"/>
              </a:solidFill>
              <a:latin typeface="Times New Roman" panose="02020603050405020304" pitchFamily="18" charset="0"/>
              <a:ea typeface="宋体" panose="02010600030101010101" pitchFamily="2" charset="-122"/>
            </a:endParaRPr>
          </a:p>
        </p:txBody>
      </p:sp>
      <p:sp>
        <p:nvSpPr>
          <p:cNvPr id="364550" name="Text Box 6"/>
          <p:cNvSpPr txBox="1"/>
          <p:nvPr/>
        </p:nvSpPr>
        <p:spPr>
          <a:xfrm>
            <a:off x="1089025" y="2546350"/>
            <a:ext cx="6840538" cy="1066800"/>
          </a:xfrm>
          <a:prstGeom prst="rect">
            <a:avLst/>
          </a:prstGeom>
          <a:noFill/>
          <a:ln w="12700">
            <a:noFill/>
          </a:ln>
        </p:spPr>
        <p:txBody>
          <a:bodyPr anchor="t">
            <a:spAutoFit/>
          </a:bodyPr>
          <a:p>
            <a:pPr>
              <a:spcBef>
                <a:spcPct val="20000"/>
              </a:spcBef>
              <a:buChar char="•"/>
            </a:pPr>
            <a:r>
              <a:rPr lang="en-US" altLang="zh-CN" sz="3200" b="1" dirty="0">
                <a:solidFill>
                  <a:schemeClr val="tx1"/>
                </a:solidFill>
                <a:latin typeface="Times New Roman" panose="02020603050405020304" pitchFamily="18" charset="0"/>
                <a:ea typeface="宋体" panose="02010600030101010101" pitchFamily="2" charset="-122"/>
              </a:rPr>
              <a:t>Phase delay can be computed using the function</a:t>
            </a:r>
            <a:r>
              <a:rPr lang="en-US" altLang="zh-CN" sz="3200" b="1" dirty="0">
                <a:solidFill>
                  <a:srgbClr val="FF0000"/>
                </a:solidFill>
                <a:latin typeface="Times New Roman" panose="02020603050405020304" pitchFamily="18" charset="0"/>
                <a:ea typeface="宋体" panose="02010600030101010101" pitchFamily="2" charset="-122"/>
              </a:rPr>
              <a:t> phasedelay</a:t>
            </a:r>
            <a:endParaRPr lang="en-US" altLang="zh-CN" sz="3200" b="1" dirty="0">
              <a:solidFill>
                <a:srgbClr val="FF0000"/>
              </a:solidFill>
              <a:latin typeface="Times New Roman" panose="02020603050405020304" pitchFamily="18" charset="0"/>
              <a:ea typeface="宋体" panose="02010600030101010101" pitchFamily="2" charset="-122"/>
            </a:endParaRPr>
          </a:p>
        </p:txBody>
      </p:sp>
      <p:sp>
        <p:nvSpPr>
          <p:cNvPr id="364551" name="Text Box 7"/>
          <p:cNvSpPr txBox="1"/>
          <p:nvPr/>
        </p:nvSpPr>
        <p:spPr>
          <a:xfrm>
            <a:off x="1087438" y="4368800"/>
            <a:ext cx="6840537" cy="990600"/>
          </a:xfrm>
          <a:prstGeom prst="rect">
            <a:avLst/>
          </a:prstGeom>
          <a:noFill/>
          <a:ln w="12700">
            <a:noFill/>
          </a:ln>
        </p:spPr>
        <p:txBody>
          <a:bodyPr anchor="t">
            <a:spAutoFit/>
          </a:bodyPr>
          <a:p>
            <a:pPr>
              <a:lnSpc>
                <a:spcPct val="90000"/>
              </a:lnSpc>
              <a:spcBef>
                <a:spcPct val="20000"/>
              </a:spcBef>
              <a:buChar char="•"/>
            </a:pPr>
            <a:r>
              <a:rPr lang="en-US" altLang="zh-CN" sz="3200" b="1" dirty="0">
                <a:solidFill>
                  <a:schemeClr val="tx1"/>
                </a:solidFill>
                <a:latin typeface="Times New Roman" panose="02020603050405020304" pitchFamily="18" charset="0"/>
                <a:ea typeface="宋体" panose="02010600030101010101" pitchFamily="2" charset="-122"/>
              </a:rPr>
              <a:t>Group delay can be computed using the function </a:t>
            </a:r>
            <a:r>
              <a:rPr lang="en-US" altLang="zh-CN" sz="3200" b="1" dirty="0">
                <a:solidFill>
                  <a:srgbClr val="FF0000"/>
                </a:solidFill>
                <a:latin typeface="Times New Roman" panose="02020603050405020304" pitchFamily="18" charset="0"/>
                <a:ea typeface="宋体" panose="02010600030101010101" pitchFamily="2" charset="-122"/>
              </a:rPr>
              <a:t>grpdelay</a:t>
            </a:r>
            <a:endParaRPr lang="en-US" altLang="zh-CN" sz="32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4549"/>
                                        </p:tgtEl>
                                        <p:attrNameLst>
                                          <p:attrName>style.visibility</p:attrName>
                                        </p:attrNameLst>
                                      </p:cBhvr>
                                      <p:to>
                                        <p:strVal val="visible"/>
                                      </p:to>
                                    </p:set>
                                    <p:anim calcmode="lin" valueType="num">
                                      <p:cBhvr additive="base">
                                        <p:cTn id="7" dur="500" fill="hold"/>
                                        <p:tgtEl>
                                          <p:spTgt spid="364549"/>
                                        </p:tgtEl>
                                        <p:attrNameLst>
                                          <p:attrName>ppt_x</p:attrName>
                                        </p:attrNameLst>
                                      </p:cBhvr>
                                      <p:tavLst>
                                        <p:tav tm="0">
                                          <p:val>
                                            <p:strVal val="#ppt_x"/>
                                          </p:val>
                                        </p:tav>
                                        <p:tav tm="100000">
                                          <p:val>
                                            <p:strVal val="#ppt_x"/>
                                          </p:val>
                                        </p:tav>
                                      </p:tavLst>
                                    </p:anim>
                                    <p:anim calcmode="lin" valueType="num">
                                      <p:cBhvr additive="base">
                                        <p:cTn id="8" dur="500" fill="hold"/>
                                        <p:tgtEl>
                                          <p:spTgt spid="3645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4550"/>
                                        </p:tgtEl>
                                        <p:attrNameLst>
                                          <p:attrName>style.visibility</p:attrName>
                                        </p:attrNameLst>
                                      </p:cBhvr>
                                      <p:to>
                                        <p:strVal val="visible"/>
                                      </p:to>
                                    </p:set>
                                    <p:anim calcmode="lin" valueType="num">
                                      <p:cBhvr additive="base">
                                        <p:cTn id="13" dur="500" fill="hold"/>
                                        <p:tgtEl>
                                          <p:spTgt spid="364550"/>
                                        </p:tgtEl>
                                        <p:attrNameLst>
                                          <p:attrName>ppt_x</p:attrName>
                                        </p:attrNameLst>
                                      </p:cBhvr>
                                      <p:tavLst>
                                        <p:tav tm="0">
                                          <p:val>
                                            <p:strVal val="#ppt_x"/>
                                          </p:val>
                                        </p:tav>
                                        <p:tav tm="100000">
                                          <p:val>
                                            <p:strVal val="#ppt_x"/>
                                          </p:val>
                                        </p:tav>
                                      </p:tavLst>
                                    </p:anim>
                                    <p:anim calcmode="lin" valueType="num">
                                      <p:cBhvr additive="base">
                                        <p:cTn id="14" dur="500" fill="hold"/>
                                        <p:tgtEl>
                                          <p:spTgt spid="3645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4551"/>
                                        </p:tgtEl>
                                        <p:attrNameLst>
                                          <p:attrName>style.visibility</p:attrName>
                                        </p:attrNameLst>
                                      </p:cBhvr>
                                      <p:to>
                                        <p:strVal val="visible"/>
                                      </p:to>
                                    </p:set>
                                    <p:anim calcmode="lin" valueType="num">
                                      <p:cBhvr additive="base">
                                        <p:cTn id="19" dur="500" fill="hold"/>
                                        <p:tgtEl>
                                          <p:spTgt spid="364551"/>
                                        </p:tgtEl>
                                        <p:attrNameLst>
                                          <p:attrName>ppt_x</p:attrName>
                                        </p:attrNameLst>
                                      </p:cBhvr>
                                      <p:tavLst>
                                        <p:tav tm="0">
                                          <p:val>
                                            <p:strVal val="#ppt_x"/>
                                          </p:val>
                                        </p:tav>
                                        <p:tav tm="100000">
                                          <p:val>
                                            <p:strVal val="#ppt_x"/>
                                          </p:val>
                                        </p:tav>
                                      </p:tavLst>
                                    </p:anim>
                                    <p:anim calcmode="lin" valueType="num">
                                      <p:cBhvr additive="base">
                                        <p:cTn id="20" dur="500" fill="hold"/>
                                        <p:tgtEl>
                                          <p:spTgt spid="364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9" grpId="0"/>
      <p:bldP spid="364550" grpId="0"/>
      <p:bldP spid="36455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灯片编号占位符 5"/>
          <p:cNvSpPr>
            <a:spLocks noGrp="1"/>
          </p:cNvSpPr>
          <p:nvPr>
            <p:ph type="sldNum" sz="quarter" idx="4"/>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宋体" panose="02010600030101010101" pitchFamily="2" charset="-122"/>
                <a:cs typeface="+mn-cs"/>
              </a:defRPr>
            </a:lvl5pPr>
          </a:lstStyle>
          <a:p>
            <a:pPr lvl="0" indent="0" algn="r" eaLnBrk="0" hangingPunct="0"/>
            <a:fld id="{9A0DB2DC-4C9A-4742-B13C-FB6460FD3503}" type="slidenum">
              <a:rPr lang="zh-CN" altLang="zh-CN" sz="1400" dirty="0">
                <a:solidFill>
                  <a:schemeClr val="tx1"/>
                </a:solidFill>
                <a:latin typeface="Comic Sans MS" panose="030F0702030302020204" pitchFamily="66" charset="0"/>
                <a:ea typeface="宋体" panose="02010600030101010101" pitchFamily="2" charset="-122"/>
              </a:rPr>
            </a:fld>
            <a:endParaRPr lang="zh-CN" altLang="zh-CN" sz="1400" dirty="0">
              <a:solidFill>
                <a:schemeClr val="tx1"/>
              </a:solidFill>
              <a:latin typeface="Comic Sans MS" panose="030F0702030302020204" pitchFamily="66" charset="0"/>
              <a:ea typeface="宋体" panose="02010600030101010101" pitchFamily="2" charset="-122"/>
            </a:endParaRPr>
          </a:p>
        </p:txBody>
      </p:sp>
      <p:sp>
        <p:nvSpPr>
          <p:cNvPr id="89090" name="Rectangle 2"/>
          <p:cNvSpPr>
            <a:spLocks noGrp="1"/>
          </p:cNvSpPr>
          <p:nvPr>
            <p:ph type="title"/>
          </p:nvPr>
        </p:nvSpPr>
        <p:spPr>
          <a:xfrm>
            <a:off x="920750" y="25400"/>
            <a:ext cx="6870700" cy="1331913"/>
          </a:xfrm>
        </p:spPr>
        <p:txBody>
          <a:bodyPr wrap="square" lIns="91440" tIns="45720" rIns="91440" bIns="45720" anchor="ctr"/>
          <a:p>
            <a:pPr eaLnBrk="1" hangingPunct="1"/>
            <a:r>
              <a:rPr lang="zh-CN" altLang="zh-CN" dirty="0">
                <a:latin typeface="Times New Roman" panose="02020603050405020304" pitchFamily="18" charset="0"/>
              </a:rPr>
              <a:t>Homework</a:t>
            </a:r>
            <a:endParaRPr lang="zh-CN" altLang="zh-CN" dirty="0">
              <a:latin typeface="Times New Roman" panose="02020603050405020304" pitchFamily="18" charset="0"/>
            </a:endParaRPr>
          </a:p>
        </p:txBody>
      </p:sp>
      <p:sp>
        <p:nvSpPr>
          <p:cNvPr id="89091" name="Rectangle 3"/>
          <p:cNvSpPr>
            <a:spLocks noGrp="1"/>
          </p:cNvSpPr>
          <p:nvPr>
            <p:ph idx="1"/>
          </p:nvPr>
        </p:nvSpPr>
        <p:spPr/>
        <p:txBody>
          <a:bodyPr wrap="square" lIns="91440" tIns="45720" rIns="91440" bIns="45720" anchor="t"/>
          <a:p>
            <a:pPr eaLnBrk="1" hangingPunct="1"/>
            <a:r>
              <a:rPr lang="en-US" altLang="zh-CN" sz="3200" dirty="0">
                <a:latin typeface="Times New Roman" panose="02020603050405020304" pitchFamily="18" charset="0"/>
              </a:rPr>
              <a:t>Read textbook from p277 to 319</a:t>
            </a:r>
            <a:endParaRPr lang="en-US" altLang="zh-CN" sz="3200" dirty="0">
              <a:latin typeface="Times New Roman" panose="02020603050405020304" pitchFamily="18" charset="0"/>
            </a:endParaRPr>
          </a:p>
          <a:p>
            <a:pPr eaLnBrk="1" hangingPunct="1"/>
            <a:r>
              <a:rPr lang="en-US" altLang="zh-CN" sz="3200" dirty="0">
                <a:latin typeface="Times New Roman" panose="02020603050405020304" pitchFamily="18" charset="0"/>
              </a:rPr>
              <a:t>Problems</a:t>
            </a:r>
            <a:endParaRPr lang="en-US" altLang="zh-CN" sz="3200" dirty="0">
              <a:latin typeface="Times New Roman" panose="02020603050405020304" pitchFamily="18" charset="0"/>
            </a:endParaRPr>
          </a:p>
          <a:p>
            <a:pPr eaLnBrk="1" hangingPunct="1">
              <a:buNone/>
            </a:pPr>
            <a:r>
              <a:rPr lang="en-US" altLang="zh-CN" sz="3200" dirty="0">
                <a:latin typeface="Times New Roman" panose="02020603050405020304" pitchFamily="18" charset="0"/>
              </a:rPr>
              <a:t>  4.3, 4.10, 4.12, 4.23, 4.30, 4.35, 4.61, 4.62,4.69</a:t>
            </a:r>
            <a:endParaRPr lang="en-US" altLang="zh-CN" sz="3200" dirty="0">
              <a:latin typeface="Times New Roman" panose="02020603050405020304" pitchFamily="18" charset="0"/>
            </a:endParaRPr>
          </a:p>
          <a:p>
            <a:pPr eaLnBrk="1" hangingPunct="1">
              <a:buNone/>
            </a:pPr>
            <a:r>
              <a:rPr lang="en-US" altLang="zh-CN" sz="3200" dirty="0">
                <a:latin typeface="Times New Roman" panose="02020603050405020304" pitchFamily="18" charset="0"/>
              </a:rPr>
              <a:t>M4.1, M4.2, M4,5</a:t>
            </a:r>
            <a:endParaRPr lang="en-US" altLang="zh-CN" sz="320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1" name="Rectangle 3"/>
          <p:cNvSpPr>
            <a:spLocks noGrp="1" noChangeArrowheads="1"/>
          </p:cNvSpPr>
          <p:nvPr>
            <p:ph idx="1"/>
          </p:nvPr>
        </p:nvSpPr>
        <p:spPr>
          <a:xfrm>
            <a:off x="1149350" y="1258888"/>
            <a:ext cx="9177338" cy="434022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Linear System </a:t>
            </a:r>
            <a:endParaRPr kumimoji="0" lang="en-US" altLang="zh-CN" sz="3200" b="1" i="0" u="none" strike="noStrike" kern="0" cap="none" spc="0" normalizeH="0" baseline="0" noProof="0" dirty="0" smtClean="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933450" marR="0" lvl="2" indent="-577850" algn="l" defTabSz="914400" rtl="0" eaLnBrk="1" fontAlgn="base" latinLnBrk="0" hangingPunct="1">
              <a:lnSpc>
                <a:spcPct val="9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微软雅黑" panose="020B0503020204020204" pitchFamily="34" charset="-122"/>
              </a:rPr>
              <a:t>Definition </a:t>
            </a:r>
            <a:endParaRPr kumimoji="0"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微软雅黑" panose="020B0503020204020204" pitchFamily="34" charset="-122"/>
            </a:endParaRPr>
          </a:p>
          <a:p>
            <a:pPr marL="933450" marR="0" lvl="2" indent="-19050" algn="l" defTabSz="914400" rtl="0" eaLnBrk="1" fontAlgn="base" latinLnBrk="0" hangingPunct="1">
              <a:lnSpc>
                <a:spcPct val="90000"/>
              </a:lnSpc>
              <a:spcBef>
                <a:spcPct val="20000"/>
              </a:spcBef>
              <a:spcAft>
                <a:spcPct val="0"/>
              </a:spcAft>
              <a:buClrTx/>
              <a:buSzTx/>
              <a:buFontTx/>
              <a:buNone/>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rPr>
              <a:t>For an input signal </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endParaRPr>
          </a:p>
          <a:p>
            <a:pPr marL="933450" marR="0" lvl="2" indent="-19050" algn="l" defTabSz="914400" rtl="0" eaLnBrk="1" fontAlgn="base" latinLnBrk="0" hangingPunct="1">
              <a:lnSpc>
                <a:spcPct val="90000"/>
              </a:lnSpc>
              <a:spcBef>
                <a:spcPct val="20000"/>
              </a:spcBef>
              <a:spcAft>
                <a:spcPct val="0"/>
              </a:spcAft>
              <a:buClrTx/>
              <a:buSzTx/>
              <a:buFontTx/>
              <a:buNone/>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rPr>
              <a:t>The response is given by</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endParaRPr>
          </a:p>
          <a:p>
            <a:pPr marL="933450" marR="0" lvl="2" indent="-19050" algn="l" defTabSz="914400" rtl="0" eaLnBrk="1" fontAlgn="base" latinLnBrk="0" hangingPunct="1">
              <a:lnSpc>
                <a:spcPct val="90000"/>
              </a:lnSpc>
              <a:spcBef>
                <a:spcPct val="20000"/>
              </a:spcBef>
              <a:spcAft>
                <a:spcPct val="0"/>
              </a:spcAft>
              <a:buClrTx/>
              <a:buSzTx/>
              <a:buFontTx/>
              <a:buNone/>
              <a:defRPr/>
            </a:pP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endParaRPr>
          </a:p>
          <a:p>
            <a:pPr marL="1431925" marR="0" lvl="2" indent="-19050" algn="l" defTabSz="914400" rtl="0" eaLnBrk="1" fontAlgn="base" latinLnBrk="0" hangingPunct="1">
              <a:lnSpc>
                <a:spcPct val="90000"/>
              </a:lnSpc>
              <a:spcBef>
                <a:spcPct val="20000"/>
              </a:spcBef>
              <a:spcAft>
                <a:spcPct val="0"/>
              </a:spcAft>
              <a:buClrTx/>
              <a:buSzTx/>
              <a:buFontTx/>
              <a:buNone/>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rPr>
              <a:t>If superposition property hold for any </a:t>
            </a:r>
            <a:r>
              <a:rPr kumimoji="0" lang="en-US" altLang="zh-CN" sz="3200" b="1" i="0" u="none" strike="noStrike" kern="0" cap="none" spc="0" normalizeH="0" baseline="0" noProof="0" dirty="0">
                <a:ln>
                  <a:noFill/>
                </a:ln>
                <a:solidFill>
                  <a:srgbClr val="FF3300"/>
                </a:solidFill>
                <a:effectLst/>
                <a:uLnTx/>
                <a:uFillTx/>
                <a:latin typeface="Times New Roman" panose="02020603050405020304" pitchFamily="18" charset="0"/>
                <a:ea typeface="+mn-ea"/>
                <a:cs typeface="微软雅黑" panose="020B0503020204020204" pitchFamily="34" charset="-122"/>
              </a:rPr>
              <a:t>arbitrary</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rPr>
              <a:t> constants, </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sym typeface="Symbol" panose="05050102010706020507" pitchFamily="18" charset="2"/>
              </a:rPr>
              <a:t> and </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rPr>
              <a:t>, and for </a:t>
            </a:r>
            <a:r>
              <a:rPr kumimoji="0" lang="en-US" altLang="zh-CN" sz="3200" b="1" i="0" u="none" strike="noStrike" kern="0" cap="none" spc="0" normalizeH="0" baseline="0" noProof="0" dirty="0">
                <a:ln>
                  <a:noFill/>
                </a:ln>
                <a:solidFill>
                  <a:srgbClr val="FF3300"/>
                </a:solidFill>
                <a:effectLst/>
                <a:uLnTx/>
                <a:uFillTx/>
                <a:latin typeface="Times New Roman" panose="02020603050405020304" pitchFamily="18" charset="0"/>
                <a:ea typeface="+mn-ea"/>
                <a:cs typeface="微软雅黑" panose="020B0503020204020204" pitchFamily="34" charset="-122"/>
              </a:rPr>
              <a:t>all possible input</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rPr>
              <a:t> signals ,the system can be called as </a:t>
            </a:r>
            <a:r>
              <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微软雅黑" panose="020B0503020204020204" pitchFamily="34" charset="-122"/>
              </a:rPr>
              <a:t>linear system</a:t>
            </a:r>
            <a:endPar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微软雅黑" panose="020B0503020204020204" pitchFamily="34" charset="-122"/>
            </a:endParaRPr>
          </a:p>
        </p:txBody>
      </p:sp>
      <p:graphicFrame>
        <p:nvGraphicFramePr>
          <p:cNvPr id="19458" name="Object 1024"/>
          <p:cNvGraphicFramePr>
            <a:graphicFrameLocks noChangeAspect="1"/>
          </p:cNvGraphicFramePr>
          <p:nvPr/>
        </p:nvGraphicFramePr>
        <p:xfrm>
          <a:off x="5691188" y="2297113"/>
          <a:ext cx="3313112" cy="536575"/>
        </p:xfrm>
        <a:graphic>
          <a:graphicData uri="http://schemas.openxmlformats.org/presentationml/2006/ole">
            <mc:AlternateContent xmlns:mc="http://schemas.openxmlformats.org/markup-compatibility/2006">
              <mc:Choice xmlns:v="urn:schemas-microsoft-com:vml" Requires="v">
                <p:oleObj spid="_x0000_s3081" name="" r:id="rId1" imgW="1336675" imgH="216535" progId="Equation.3">
                  <p:embed/>
                </p:oleObj>
              </mc:Choice>
              <mc:Fallback>
                <p:oleObj name="" r:id="rId1" imgW="1336675" imgH="216535" progId="Equation.3">
                  <p:embed/>
                  <p:pic>
                    <p:nvPicPr>
                      <p:cNvPr id="0" name="图片 3080"/>
                      <p:cNvPicPr/>
                      <p:nvPr/>
                    </p:nvPicPr>
                    <p:blipFill>
                      <a:blip r:embed="rId2"/>
                      <a:stretch>
                        <a:fillRect/>
                      </a:stretch>
                    </p:blipFill>
                    <p:spPr>
                      <a:xfrm>
                        <a:off x="5691188" y="2297113"/>
                        <a:ext cx="3313112" cy="536575"/>
                      </a:xfrm>
                      <a:prstGeom prst="rect">
                        <a:avLst/>
                      </a:prstGeom>
                      <a:solidFill>
                        <a:schemeClr val="accent1"/>
                      </a:solidFill>
                      <a:ln w="38100">
                        <a:noFill/>
                        <a:miter/>
                      </a:ln>
                    </p:spPr>
                  </p:pic>
                </p:oleObj>
              </mc:Fallback>
            </mc:AlternateContent>
          </a:graphicData>
        </a:graphic>
      </p:graphicFrame>
      <p:graphicFrame>
        <p:nvGraphicFramePr>
          <p:cNvPr id="19459" name="Object 1025"/>
          <p:cNvGraphicFramePr>
            <a:graphicFrameLocks noChangeAspect="1"/>
          </p:cNvGraphicFramePr>
          <p:nvPr/>
        </p:nvGraphicFramePr>
        <p:xfrm>
          <a:off x="6532563" y="2833688"/>
          <a:ext cx="3282950" cy="512762"/>
        </p:xfrm>
        <a:graphic>
          <a:graphicData uri="http://schemas.openxmlformats.org/presentationml/2006/ole">
            <mc:AlternateContent xmlns:mc="http://schemas.openxmlformats.org/markup-compatibility/2006">
              <mc:Choice xmlns:v="urn:schemas-microsoft-com:vml" Requires="v">
                <p:oleObj spid="_x0000_s3082" name="" r:id="rId3" imgW="1386840" imgH="216535" progId="Equation.3">
                  <p:embed/>
                </p:oleObj>
              </mc:Choice>
              <mc:Fallback>
                <p:oleObj name="" r:id="rId3" imgW="1386840" imgH="216535" progId="Equation.3">
                  <p:embed/>
                  <p:pic>
                    <p:nvPicPr>
                      <p:cNvPr id="0" name="图片 3081"/>
                      <p:cNvPicPr/>
                      <p:nvPr/>
                    </p:nvPicPr>
                    <p:blipFill>
                      <a:blip r:embed="rId4"/>
                      <a:stretch>
                        <a:fillRect/>
                      </a:stretch>
                    </p:blipFill>
                    <p:spPr>
                      <a:xfrm>
                        <a:off x="6532563" y="2833688"/>
                        <a:ext cx="3282950" cy="512762"/>
                      </a:xfrm>
                      <a:prstGeom prst="rect">
                        <a:avLst/>
                      </a:prstGeom>
                      <a:solidFill>
                        <a:schemeClr val="accent1"/>
                      </a:solidFill>
                      <a:ln w="38100">
                        <a:noFill/>
                        <a:miter/>
                      </a:ln>
                    </p:spPr>
                  </p:pic>
                </p:oleObj>
              </mc:Fallback>
            </mc:AlternateContent>
          </a:graphicData>
        </a:graphic>
      </p:graphicFrame>
      <p:sp>
        <p:nvSpPr>
          <p:cNvPr id="19460" name="Rectangle 2"/>
          <p:cNvSpPr>
            <a:spLocks noGrp="1"/>
          </p:cNvSpPr>
          <p:nvPr>
            <p:ph type="title"/>
          </p:nvPr>
        </p:nvSpPr>
        <p:spPr>
          <a:xfrm>
            <a:off x="838200" y="-6350"/>
            <a:ext cx="7931150" cy="1600200"/>
          </a:xfrm>
        </p:spPr>
        <p:txBody>
          <a:bodyPr wrap="square" lIns="91440" tIns="45720" rIns="91440" bIns="45720" anchor="ctr"/>
          <a:p>
            <a:pPr eaLnBrk="1" hangingPunct="1"/>
            <a:r>
              <a:rPr lang="en-US" altLang="zh-CN" sz="3200" i="1" dirty="0">
                <a:latin typeface="Times New Roman" panose="02020603050405020304" pitchFamily="18" charset="0"/>
              </a:rPr>
              <a:t>4.2 Classification of Discrete-Time Systems</a:t>
            </a:r>
            <a:endParaRPr lang="en-US" altLang="zh-CN" sz="3200" i="1" dirty="0">
              <a:latin typeface="Times New Roman" panose="02020603050405020304" pitchFamily="18" charset="0"/>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6" name="Rectangle 3"/>
          <p:cNvSpPr>
            <a:spLocks noGrp="1" noChangeArrowheads="1"/>
          </p:cNvSpPr>
          <p:nvPr>
            <p:ph type="body" sz="half" idx="1"/>
          </p:nvPr>
        </p:nvSpPr>
        <p:spPr>
          <a:xfrm>
            <a:off x="1150938" y="1279525"/>
            <a:ext cx="9193213" cy="4300538"/>
          </a:xfrm>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微软雅黑" panose="020B0503020204020204" pitchFamily="34" charset="-122"/>
              </a:rPr>
              <a:t>Shift-Invariant System</a:t>
            </a:r>
            <a:endPar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微软雅黑" panose="020B0503020204020204" pitchFamily="34" charset="-12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en-US" altLang="zh-CN" sz="3200" b="1" i="0" u="none" strike="noStrike" kern="0" cap="none" spc="0" normalizeH="0" baseline="0" noProof="0" dirty="0" err="1">
                <a:ln>
                  <a:noFill/>
                </a:ln>
                <a:solidFill>
                  <a:schemeClr val="tx1"/>
                </a:solidFill>
                <a:effectLst/>
                <a:uLnTx/>
                <a:uFillTx/>
                <a:latin typeface="Times New Roman" panose="02020603050405020304" pitchFamily="18" charset="0"/>
                <a:ea typeface="+mn-ea"/>
                <a:cs typeface="微软雅黑" panose="020B0503020204020204" pitchFamily="34" charset="-122"/>
              </a:rPr>
              <a:t>Definintion</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endParaRPr>
          </a:p>
          <a:p>
            <a:pPr marL="1143000" marR="0" lvl="2" indent="-228600" algn="l" defTabSz="914400" rtl="0" eaLnBrk="1" fontAlgn="base" latinLnBrk="0" hangingPunct="1">
              <a:lnSpc>
                <a:spcPct val="100000"/>
              </a:lnSpc>
              <a:spcBef>
                <a:spcPct val="20000"/>
              </a:spcBef>
              <a:spcAft>
                <a:spcPct val="0"/>
              </a:spcAft>
              <a:buClrTx/>
              <a:buSzTx/>
              <a:buFontTx/>
              <a:buNone/>
              <a:defRPr/>
            </a:pPr>
            <a:r>
              <a:rPr kumimoji="0"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微软雅黑" panose="020B0503020204020204" pitchFamily="34" charset="-122"/>
              </a:rPr>
              <a:t>For an input signal </a:t>
            </a:r>
            <a:endParaRPr kumimoji="0"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微软雅黑" panose="020B0503020204020204" pitchFamily="34" charset="-122"/>
            </a:endParaRPr>
          </a:p>
          <a:p>
            <a:pPr marL="1143000" marR="0" lvl="2" indent="-228600" algn="l" defTabSz="914400" rtl="0" eaLnBrk="1" fontAlgn="base" latinLnBrk="0" hangingPunct="1">
              <a:lnSpc>
                <a:spcPct val="100000"/>
              </a:lnSpc>
              <a:spcBef>
                <a:spcPct val="20000"/>
              </a:spcBef>
              <a:spcAft>
                <a:spcPct val="0"/>
              </a:spcAft>
              <a:buClrTx/>
              <a:buSzTx/>
              <a:buFontTx/>
              <a:buNone/>
              <a:defRPr/>
            </a:pPr>
            <a:r>
              <a:rPr kumimoji="0"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微软雅黑" panose="020B0503020204020204" pitchFamily="34" charset="-122"/>
              </a:rPr>
              <a:t>The response is given by</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rPr>
              <a:t> </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endParaRPr>
          </a:p>
          <a:p>
            <a:pPr marL="1143000" marR="0" lvl="2" indent="-228600" algn="l" defTabSz="914400" rtl="0" eaLnBrk="1" fontAlgn="base" latinLnBrk="0" hangingPunct="1">
              <a:lnSpc>
                <a:spcPct val="100000"/>
              </a:lnSpc>
              <a:spcBef>
                <a:spcPct val="20000"/>
              </a:spcBef>
              <a:spcAft>
                <a:spcPct val="0"/>
              </a:spcAft>
              <a:buClrTx/>
              <a:buSzTx/>
              <a:buFontTx/>
              <a:buNone/>
              <a:defRPr/>
            </a:pPr>
            <a:r>
              <a:rPr kumimoji="0"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微软雅黑" panose="020B0503020204020204" pitchFamily="34" charset="-122"/>
              </a:rPr>
              <a:t>If</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endParaRPr>
          </a:p>
          <a:p>
            <a:pPr marL="1143000" marR="0" lvl="2" indent="-228600" algn="l" defTabSz="914400" rtl="0" eaLnBrk="1" fontAlgn="base" latinLnBrk="0" hangingPunct="1">
              <a:lnSpc>
                <a:spcPct val="100000"/>
              </a:lnSpc>
              <a:spcBef>
                <a:spcPct val="20000"/>
              </a:spcBef>
              <a:spcAft>
                <a:spcPct val="0"/>
              </a:spcAft>
              <a:buClrTx/>
              <a:buSzTx/>
              <a:buFontTx/>
              <a:buNone/>
              <a:defRPr/>
            </a:pP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微软雅黑" panose="020B0503020204020204" pitchFamily="34" charset="-122"/>
            </a:endParaRPr>
          </a:p>
          <a:p>
            <a:pPr marL="1341755" marR="0" lvl="2" indent="0" algn="l" defTabSz="914400" rtl="0" eaLnBrk="1" fontAlgn="base" latinLnBrk="0" hangingPunct="1">
              <a:lnSpc>
                <a:spcPct val="100000"/>
              </a:lnSpc>
              <a:spcBef>
                <a:spcPct val="20000"/>
              </a:spcBef>
              <a:spcAft>
                <a:spcPct val="0"/>
              </a:spcAft>
              <a:buClrTx/>
              <a:buSzTx/>
              <a:buFontTx/>
              <a:buNone/>
              <a:defRPr/>
            </a:pPr>
            <a:r>
              <a:rPr kumimoji="0"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微软雅黑" panose="020B0503020204020204" pitchFamily="34" charset="-122"/>
              </a:rPr>
              <a:t>property hold for any n</a:t>
            </a:r>
            <a:r>
              <a:rPr kumimoji="0" lang="en-US" altLang="zh-CN" sz="3200" b="1" i="0" u="none" strike="noStrike" kern="0" cap="none" spc="0" normalizeH="0" baseline="-25000" noProof="0" dirty="0" smtClean="0">
                <a:ln>
                  <a:noFill/>
                </a:ln>
                <a:solidFill>
                  <a:schemeClr val="tx1"/>
                </a:solidFill>
                <a:effectLst/>
                <a:uLnTx/>
                <a:uFillTx/>
                <a:latin typeface="Times New Roman" panose="02020603050405020304" pitchFamily="18" charset="0"/>
                <a:ea typeface="+mn-ea"/>
                <a:cs typeface="微软雅黑" panose="020B0503020204020204" pitchFamily="34" charset="-122"/>
              </a:rPr>
              <a:t>0</a:t>
            </a:r>
            <a:r>
              <a:rPr kumimoji="0"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微软雅黑" panose="020B0503020204020204" pitchFamily="34" charset="-122"/>
              </a:rPr>
              <a:t> can be given, the system is called as </a:t>
            </a:r>
            <a:r>
              <a:rPr kumimoji="0" lang="en-US" altLang="zh-CN" sz="3200" b="1"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微软雅黑" panose="020B0503020204020204" pitchFamily="34" charset="-122"/>
              </a:rPr>
              <a:t>shift-invariant system</a:t>
            </a:r>
            <a:endParaRPr kumimoji="0" lang="en-US" altLang="zh-CN" sz="3200" b="1"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微软雅黑" panose="020B0503020204020204" pitchFamily="34" charset="-122"/>
            </a:endParaRPr>
          </a:p>
        </p:txBody>
      </p:sp>
      <p:graphicFrame>
        <p:nvGraphicFramePr>
          <p:cNvPr id="20482" name="Object 4"/>
          <p:cNvGraphicFramePr>
            <a:graphicFrameLocks noChangeAspect="1"/>
          </p:cNvGraphicFramePr>
          <p:nvPr/>
        </p:nvGraphicFramePr>
        <p:xfrm>
          <a:off x="3667125" y="3825875"/>
          <a:ext cx="2433638" cy="633413"/>
        </p:xfrm>
        <a:graphic>
          <a:graphicData uri="http://schemas.openxmlformats.org/presentationml/2006/ole">
            <mc:AlternateContent xmlns:mc="http://schemas.openxmlformats.org/markup-compatibility/2006">
              <mc:Choice xmlns:v="urn:schemas-microsoft-com:vml" Requires="v">
                <p:oleObj spid="_x0000_s3080" name="" r:id="rId1" imgW="1005205" imgH="229235" progId="Equation.DSMT4">
                  <p:embed/>
                </p:oleObj>
              </mc:Choice>
              <mc:Fallback>
                <p:oleObj name="" r:id="rId1" imgW="1005205" imgH="229235" progId="Equation.DSMT4">
                  <p:embed/>
                  <p:pic>
                    <p:nvPicPr>
                      <p:cNvPr id="0" name="图片 3079"/>
                      <p:cNvPicPr/>
                      <p:nvPr/>
                    </p:nvPicPr>
                    <p:blipFill>
                      <a:blip r:embed="rId2"/>
                      <a:stretch>
                        <a:fillRect/>
                      </a:stretch>
                    </p:blipFill>
                    <p:spPr>
                      <a:xfrm>
                        <a:off x="3667125" y="3825875"/>
                        <a:ext cx="2433638" cy="633413"/>
                      </a:xfrm>
                      <a:prstGeom prst="rect">
                        <a:avLst/>
                      </a:prstGeom>
                      <a:solidFill>
                        <a:schemeClr val="accent1"/>
                      </a:solidFill>
                      <a:ln w="38100">
                        <a:noFill/>
                        <a:miter/>
                      </a:ln>
                    </p:spPr>
                  </p:pic>
                </p:oleObj>
              </mc:Fallback>
            </mc:AlternateContent>
          </a:graphicData>
        </a:graphic>
      </p:graphicFrame>
      <p:graphicFrame>
        <p:nvGraphicFramePr>
          <p:cNvPr id="20483" name="Object 5"/>
          <p:cNvGraphicFramePr>
            <a:graphicFrameLocks noChangeAspect="1"/>
          </p:cNvGraphicFramePr>
          <p:nvPr/>
        </p:nvGraphicFramePr>
        <p:xfrm>
          <a:off x="6927850" y="3810000"/>
          <a:ext cx="2592388" cy="574675"/>
        </p:xfrm>
        <a:graphic>
          <a:graphicData uri="http://schemas.openxmlformats.org/presentationml/2006/ole">
            <mc:AlternateContent xmlns:mc="http://schemas.openxmlformats.org/markup-compatibility/2006">
              <mc:Choice xmlns:v="urn:schemas-microsoft-com:vml" Requires="v">
                <p:oleObj spid="_x0000_s3077" name="" r:id="rId3" imgW="1031240" imgH="229235" progId="Equation.3">
                  <p:embed/>
                </p:oleObj>
              </mc:Choice>
              <mc:Fallback>
                <p:oleObj name="" r:id="rId3" imgW="1031240" imgH="229235" progId="Equation.3">
                  <p:embed/>
                  <p:pic>
                    <p:nvPicPr>
                      <p:cNvPr id="0" name="图片 3076"/>
                      <p:cNvPicPr/>
                      <p:nvPr/>
                    </p:nvPicPr>
                    <p:blipFill>
                      <a:blip r:embed="rId4"/>
                      <a:stretch>
                        <a:fillRect/>
                      </a:stretch>
                    </p:blipFill>
                    <p:spPr>
                      <a:xfrm>
                        <a:off x="6927850" y="3810000"/>
                        <a:ext cx="2592388" cy="574675"/>
                      </a:xfrm>
                      <a:prstGeom prst="rect">
                        <a:avLst/>
                      </a:prstGeom>
                      <a:solidFill>
                        <a:schemeClr val="accent1"/>
                      </a:solidFill>
                      <a:ln w="38100">
                        <a:noFill/>
                        <a:miter/>
                      </a:ln>
                    </p:spPr>
                  </p:pic>
                </p:oleObj>
              </mc:Fallback>
            </mc:AlternateContent>
          </a:graphicData>
        </a:graphic>
      </p:graphicFrame>
      <p:sp>
        <p:nvSpPr>
          <p:cNvPr id="20484" name="Line 6"/>
          <p:cNvSpPr/>
          <p:nvPr/>
        </p:nvSpPr>
        <p:spPr>
          <a:xfrm>
            <a:off x="6238875" y="4111625"/>
            <a:ext cx="576263" cy="0"/>
          </a:xfrm>
          <a:prstGeom prst="line">
            <a:avLst/>
          </a:prstGeom>
          <a:ln w="50800" cap="sq" cmpd="sng">
            <a:solidFill>
              <a:schemeClr val="tx1"/>
            </a:solidFill>
            <a:prstDash val="solid"/>
            <a:round/>
            <a:headEnd type="none" w="sm" len="sm"/>
            <a:tailEnd type="triangle" w="sm" len="sm"/>
          </a:ln>
        </p:spPr>
      </p:sp>
      <p:graphicFrame>
        <p:nvGraphicFramePr>
          <p:cNvPr id="20485" name="Object 7"/>
          <p:cNvGraphicFramePr>
            <a:graphicFrameLocks noGrp="1" noChangeAspect="1"/>
          </p:cNvGraphicFramePr>
          <p:nvPr>
            <p:ph sz="half" idx="2"/>
          </p:nvPr>
        </p:nvGraphicFramePr>
        <p:xfrm>
          <a:off x="7024688" y="2959100"/>
          <a:ext cx="2198687" cy="590550"/>
        </p:xfrm>
        <a:graphic>
          <a:graphicData uri="http://schemas.openxmlformats.org/presentationml/2006/ole">
            <mc:AlternateContent xmlns:mc="http://schemas.openxmlformats.org/markup-compatibility/2006">
              <mc:Choice xmlns:v="urn:schemas-microsoft-com:vml" Requires="v">
                <p:oleObj spid="_x0000_s3078" name="" r:id="rId5" imgW="852805" imgH="229235" progId="Equation.DSMT4">
                  <p:embed/>
                </p:oleObj>
              </mc:Choice>
              <mc:Fallback>
                <p:oleObj name="" r:id="rId5" imgW="852805" imgH="229235" progId="Equation.DSMT4">
                  <p:embed/>
                  <p:pic>
                    <p:nvPicPr>
                      <p:cNvPr id="0" name="图片 3077"/>
                      <p:cNvPicPr/>
                      <p:nvPr/>
                    </p:nvPicPr>
                    <p:blipFill>
                      <a:blip r:embed="rId6"/>
                      <a:stretch>
                        <a:fillRect/>
                      </a:stretch>
                    </p:blipFill>
                    <p:spPr>
                      <a:xfrm>
                        <a:off x="7024688" y="2959100"/>
                        <a:ext cx="2198687" cy="590550"/>
                      </a:xfrm>
                      <a:prstGeom prst="rect">
                        <a:avLst/>
                      </a:prstGeom>
                      <a:solidFill>
                        <a:schemeClr val="accent1"/>
                      </a:solidFill>
                      <a:ln w="38100">
                        <a:miter/>
                      </a:ln>
                    </p:spPr>
                  </p:pic>
                </p:oleObj>
              </mc:Fallback>
            </mc:AlternateContent>
          </a:graphicData>
        </a:graphic>
      </p:graphicFrame>
      <p:sp>
        <p:nvSpPr>
          <p:cNvPr id="20486" name="Rectangle 2"/>
          <p:cNvSpPr>
            <a:spLocks noGrp="1"/>
          </p:cNvSpPr>
          <p:nvPr>
            <p:ph type="title"/>
          </p:nvPr>
        </p:nvSpPr>
        <p:spPr>
          <a:xfrm>
            <a:off x="781050" y="17463"/>
            <a:ext cx="7931150" cy="1600200"/>
          </a:xfrm>
        </p:spPr>
        <p:txBody>
          <a:bodyPr wrap="square" lIns="91440" tIns="45720" rIns="91440" bIns="45720" anchor="ctr"/>
          <a:p>
            <a:pPr eaLnBrk="1" hangingPunct="1"/>
            <a:r>
              <a:rPr lang="en-US" altLang="zh-CN" sz="3200" i="1" dirty="0">
                <a:latin typeface="Times New Roman" panose="02020603050405020304" pitchFamily="18" charset="0"/>
              </a:rPr>
              <a:t>4.2 Classification of Discrete-Time Systems</a:t>
            </a:r>
            <a:endParaRPr lang="en-US" altLang="zh-CN" sz="3200" i="1" dirty="0">
              <a:latin typeface="Times New Roman" panose="02020603050405020304" pitchFamily="18" charset="0"/>
            </a:endParaRPr>
          </a:p>
        </p:txBody>
      </p:sp>
    </p:spTree>
  </p:cSld>
  <p:clrMapOvr>
    <a:masterClrMapping/>
  </p:clrMapOvr>
  <p:transition>
    <p:fade thruBlk="1"/>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1">
            <a:schemeClr val="bg2">
              <a:alpha val="50000"/>
            </a:schemeClr>
          </a:prst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1">
            <a:schemeClr val="bg2">
              <a:alpha val="50000"/>
            </a:schemeClr>
          </a:prst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17716</Words>
  <Application>WPS 演示</Application>
  <PresentationFormat>宽屏</PresentationFormat>
  <Paragraphs>643</Paragraphs>
  <Slides>76</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128</vt:i4>
      </vt:variant>
      <vt:variant>
        <vt:lpstr>幻灯片标题</vt:lpstr>
      </vt:variant>
      <vt:variant>
        <vt:i4>76</vt:i4>
      </vt:variant>
    </vt:vector>
  </HeadingPairs>
  <TitlesOfParts>
    <vt:vector size="221" baseType="lpstr">
      <vt:lpstr>Arial</vt:lpstr>
      <vt:lpstr>宋体</vt:lpstr>
      <vt:lpstr>Wingdings</vt:lpstr>
      <vt:lpstr>楷体_GB2312</vt:lpstr>
      <vt:lpstr>Times New Roman</vt:lpstr>
      <vt:lpstr>黑体</vt:lpstr>
      <vt:lpstr>Arial Black</vt:lpstr>
      <vt:lpstr>微软雅黑</vt:lpstr>
      <vt:lpstr>Verdana</vt:lpstr>
      <vt:lpstr>DotumChe</vt:lpstr>
      <vt:lpstr>Comic Sans MS</vt:lpstr>
      <vt:lpstr>Symbol</vt:lpstr>
      <vt:lpstr>新宋体</vt:lpstr>
      <vt:lpstr>Arial Unicode MS</vt:lpstr>
      <vt:lpstr>隶书</vt:lpstr>
      <vt:lpstr>Malgun Gothic</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Equation.DSMT4</vt:lpstr>
      <vt:lpstr>Equation.DSMT4</vt:lpstr>
      <vt:lpstr>Equation.3</vt:lpstr>
      <vt:lpstr>Equation.3</vt:lpstr>
      <vt:lpstr>Equation.3</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Equation.DSMT4</vt:lpstr>
      <vt:lpstr>Equation.KSEE3</vt:lpstr>
      <vt:lpstr>Equation.DSMT4</vt:lpstr>
      <vt:lpstr>Equation.DSMT4</vt:lpstr>
      <vt:lpstr>Equation.DSMT4</vt:lpstr>
      <vt:lpstr>Equation.DSMT4</vt:lpstr>
      <vt:lpstr>Equation.DSMT4</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Equation.3</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Equation.3</vt:lpstr>
      <vt:lpstr>Equation.DSMT4</vt:lpstr>
      <vt:lpstr>Equation.DSMT4</vt:lpstr>
      <vt:lpstr>Equation.3</vt:lpstr>
      <vt:lpstr>PowerPoint 演示文稿</vt:lpstr>
      <vt:lpstr>PowerPoint 演示文稿</vt:lpstr>
      <vt:lpstr>4.1 Discrete-Time Systems Examples</vt:lpstr>
      <vt:lpstr>4.1 Discrete-Time Systems Examples</vt:lpstr>
      <vt:lpstr>4.1 Discrete-Time Systems Examples</vt:lpstr>
      <vt:lpstr>4.1 Discrete-Time Systems Examples</vt:lpstr>
      <vt:lpstr>4.2 Classification of Discrete-Time Systems</vt:lpstr>
      <vt:lpstr>4.2 Classification of Discrete-Time Systems</vt:lpstr>
      <vt:lpstr>4.2 Classification of Discrete-Time Systems</vt:lpstr>
      <vt:lpstr>4.2 Classification of Discrete-Time Systems</vt:lpstr>
      <vt:lpstr>4.2 Classification of Discrete-Time Systems</vt:lpstr>
      <vt:lpstr>4.2 Classification of Discrete-Time Systems</vt:lpstr>
      <vt:lpstr>4.2 Classification of Discrete-Time Systems</vt:lpstr>
      <vt:lpstr>4.2 Classification of Discrete-Time Systems</vt:lpstr>
      <vt:lpstr>4.2 Classification of Discrete-Time Systems</vt:lpstr>
      <vt:lpstr>4.3 Impulse and Step Responses </vt:lpstr>
      <vt:lpstr>4.4 Time-Domain Characterization of LTI Discrete-Time System</vt:lpstr>
      <vt:lpstr>4.4 Time-Domain Characterization of LTI Discrete-Time System</vt:lpstr>
      <vt:lpstr>Convolution Sum</vt:lpstr>
      <vt:lpstr>PowerPoint 演示文稿</vt:lpstr>
      <vt:lpstr>4.4 Time-Domain Characterization of LTI Discrete-Time System</vt:lpstr>
      <vt:lpstr>4.4 Time-Domain Characterization of LTI Discrete-Time System</vt:lpstr>
      <vt:lpstr>Properties Of Convolution</vt:lpstr>
      <vt:lpstr>4.4 Time-Domain Characterization of LTI Discrete-Time System</vt:lpstr>
      <vt:lpstr>4.4 Time-Domain Characterization of LTI Discrete-Time System</vt:lpstr>
      <vt:lpstr>4.5 Simple Interconnection Schemes</vt:lpstr>
      <vt:lpstr>4.5 Simple Interconnection Schemes</vt:lpstr>
      <vt:lpstr>4.6 Finite-dimensional LTI discrete-time system</vt:lpstr>
      <vt:lpstr>4.6 Finite-dimensional LTI discrete-time system</vt:lpstr>
      <vt:lpstr>4.6 Finite-dimensional LTI discrete-time system</vt:lpstr>
      <vt:lpstr>4.6 Finite-dimensional LTI discrete-time system</vt:lpstr>
      <vt:lpstr>4.6 Finite-dimensional LTI discrete-time system</vt:lpstr>
      <vt:lpstr>4.6 Finite-dimensional LTI discrete-time system</vt:lpstr>
      <vt:lpstr>4.6 Finite-dimensional LTI discrete-time system</vt:lpstr>
      <vt:lpstr>PowerPoint 演示文稿</vt:lpstr>
      <vt:lpstr>PowerPoint 演示文稿</vt:lpstr>
      <vt:lpstr>PowerPoint 演示文稿</vt:lpstr>
      <vt:lpstr>PowerPoint 演示文稿</vt:lpstr>
      <vt:lpstr>4.7 Classification of LTI Discrete-time system</vt:lpstr>
      <vt:lpstr>4.8 Frequency-Domain representations of LTI Discrete-Time systems</vt:lpstr>
      <vt:lpstr>4.8 Frequency-Domain representations of LTI Discrete-Time systems</vt:lpstr>
      <vt:lpstr>4.8.1 Frequency Response</vt:lpstr>
      <vt:lpstr>4.8.1 Frequency Response</vt:lpstr>
      <vt:lpstr>4.8.1 Frequency Response</vt:lpstr>
      <vt:lpstr>PowerPoint 演示文稿</vt:lpstr>
      <vt:lpstr>PowerPoint 演示文稿</vt:lpstr>
      <vt:lpstr>PowerPoint 演示文稿</vt:lpstr>
      <vt:lpstr>4.8.2 Frequency-Domain characterization LTI Discrete-Time systems</vt:lpstr>
      <vt:lpstr>4.8.3 Frequency Response of LTI Discrete-Time systems</vt:lpstr>
      <vt:lpstr>4.8.4   Frequency Response Computation Using MATLAB</vt:lpstr>
      <vt:lpstr>4.8.4   Frequency Response Computation Using MATLAB</vt:lpstr>
      <vt:lpstr>Frequency Response Computation (Using MATLAB )</vt:lpstr>
      <vt:lpstr>4.8.4   Frequency Response Computation Using MATLAB</vt:lpstr>
      <vt:lpstr>Frequency Response Computation (Using MATLAB )</vt:lpstr>
      <vt:lpstr>Frequency Response Computation (Using MATLAB )</vt:lpstr>
      <vt:lpstr>4.8.5 Steady-state and transient Response</vt:lpstr>
      <vt:lpstr>4.8.5 Steady-state and transient Response</vt:lpstr>
      <vt:lpstr>4.8.6 Response to a Causal Exponential Sequence</vt:lpstr>
      <vt:lpstr>4.8.6 Response to a Causal Exponential Sequence</vt:lpstr>
      <vt:lpstr>4.8.7 Concept of Filtering</vt:lpstr>
      <vt:lpstr>4.8.7  Concept of Filtering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4.9 Phase and Group Delays</vt:lpstr>
      <vt:lpstr>4.9 Phase and Group Delays</vt:lpstr>
      <vt:lpstr>4.9 Phase and Group Delays</vt:lpstr>
      <vt:lpstr>4.9 Phase and Group Delays</vt:lpstr>
      <vt:lpstr>4.9 Phase and Group Delays</vt:lpstr>
      <vt:lpstr>4.10 Phase Delay and Group Delay Computation using MATLAB</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Skipper</cp:lastModifiedBy>
  <cp:revision>146</cp:revision>
  <cp:lastPrinted>2016-03-28T08:07:00Z</cp:lastPrinted>
  <dcterms:created xsi:type="dcterms:W3CDTF">2016-01-09T14:47:00Z</dcterms:created>
  <dcterms:modified xsi:type="dcterms:W3CDTF">2019-03-22T04:16:47Z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2052-11.1.0.8412</vt:lpwstr>
  </property>
</Properties>
</file>