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25" r:id="rId3"/>
    <p:sldId id="372" r:id="rId5"/>
    <p:sldId id="382" r:id="rId6"/>
    <p:sldId id="257" r:id="rId7"/>
    <p:sldId id="326" r:id="rId8"/>
    <p:sldId id="256" r:id="rId9"/>
    <p:sldId id="370" r:id="rId10"/>
    <p:sldId id="374" r:id="rId11"/>
    <p:sldId id="375" r:id="rId12"/>
    <p:sldId id="376" r:id="rId13"/>
    <p:sldId id="391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80904"/>
    <a:srgbClr val="FF3300"/>
    <a:srgbClr val="FF0066"/>
    <a:srgbClr val="F30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/>
    <p:restoredTop sz="94660"/>
  </p:normalViewPr>
  <p:slideViewPr>
    <p:cSldViewPr showGuides="1">
      <p:cViewPr varScale="1">
        <p:scale>
          <a:sx n="74" d="100"/>
          <a:sy n="74" d="100"/>
        </p:scale>
        <p:origin x="1044" y="66"/>
      </p:cViewPr>
      <p:guideLst>
        <p:guide orient="horz" pos="2160"/>
        <p:guide pos="2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5B8CF6-2B88-4FE0-87F7-6D4340862E5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66836C-9E99-4738-8774-5E4DEFAC1FCE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53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8958AF07-2B53-48F2-B680-1095642D25D6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037474CA-5FEB-4150-8D96-B53AC63EF30E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5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2059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346075"/>
            <a:ext cx="1319213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69A248A3-99C9-4A80-BC8E-374D552C3FA7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C4F8BBD4-577F-49B4-BFF4-F5BD509E7561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62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3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313" y="1628775"/>
            <a:ext cx="6518275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Freeform 94"/>
          <p:cNvSpPr/>
          <p:nvPr/>
        </p:nvSpPr>
        <p:spPr bwMode="gray">
          <a:xfrm>
            <a:off x="0" y="0"/>
            <a:ext cx="29718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标题占位符 6"/>
          <p:cNvSpPr/>
          <p:nvPr/>
        </p:nvSpPr>
        <p:spPr bwMode="auto">
          <a:xfrm>
            <a:off x="457200" y="21336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77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E1DE4D4-3CC2-47FA-827F-648DFDE61C9D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BE141EF6-A7E2-41D4-9130-D77C375778DC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9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3083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346075"/>
            <a:ext cx="1319213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B66723C8-6AEC-4774-B007-7875700C212E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B6882D1C-F7A7-4FB4-B442-54941B510344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86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2" y="213043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>
                <a:latin typeface="Times New Roman" panose="02020603050405020304" pitchFamily="18" charset="0"/>
              </a:defRPr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557F2A8-A8CA-4596-91B3-E848ED6CF3A0}" type="slidenum">
              <a:rPr kumimoji="0" lang="zh-CN" altLang="zh-CN" b="0" strike="noStrike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b="0" strike="noStrike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01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3FBCA944-7FAE-45FC-BDC3-2EC2D2E78EDD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054CBC4F-1865-4A58-832D-D4547C3F85B6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3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4107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346075"/>
            <a:ext cx="1319213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8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1A669FD6-232D-4ED8-9334-A0C093A6DE38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818DC9CC-C088-4E4C-B040-796756CF1EEA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10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>
                <a:latin typeface="Times New Roman" panose="02020603050405020304" pitchFamily="18" charset="0"/>
              </a:defRPr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23602B54-8D65-4376-9E4C-CDEDC19E30F6}" type="slidenum">
              <a:rPr kumimoji="0" lang="zh-CN" altLang="zh-CN" b="0" strike="noStrike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b="0" strike="noStrike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5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A3D960E5-D44C-4F6D-ADE5-92A1FA0EABFF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277CFB6-4F04-495F-9AE2-9CC8CEBD9408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7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5131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346075"/>
            <a:ext cx="1319213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2130CACD-073F-4442-BDF8-4B0A3C77FDAB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0BE9FDD0-BA4F-40A7-8CF6-BD112C9764F8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34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>
                <a:latin typeface="Times New Roman" panose="02020603050405020304" pitchFamily="18" charset="0"/>
              </a:defRPr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8BCA4B1A-EAD1-44A4-AEF6-E18D9C2B4B9F}" type="slidenum">
              <a:rPr kumimoji="0" lang="zh-CN" altLang="zh-CN" b="0" strike="noStrike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b="0" strike="noStrike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FAA8F905-513E-4F3E-AA95-6C79C1403920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F361E2A0-19C1-4A03-8524-8AE8E658B969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1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5664200" imgH="3327400" progId="">
                  <p:embed/>
                </p:oleObj>
              </mc:Choice>
              <mc:Fallback>
                <p:oleObj name="" r:id="rId2" imgW="5664200" imgH="33274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6155" name="Picture 14" descr="未命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346075"/>
            <a:ext cx="1319213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6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3362BDA9-BCBF-43A4-A33A-9B90E03CE3E1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3D00BF6C-52F6-4C1F-95B1-97F359F7B30E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8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5664200" imgH="3327400" progId="">
                  <p:embed/>
                </p:oleObj>
              </mc:Choice>
              <mc:Fallback>
                <p:oleObj name="" r:id="rId5" imgW="5664200" imgH="33274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i="0"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strike="noStrike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0663" y="6237288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0A9C46A-6CEC-45C9-9ED4-50E59AEA1649}" type="slidenum">
              <a:rPr kumimoji="0" lang="zh-CN" altLang="zh-CN" b="0" strike="noStrike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zh-CN" b="0" strike="noStrike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vmlDrawing" Target="../drawings/vmlDrawing6.v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i="1" dirty="0">
                <a:solidFill>
                  <a:srgbClr val="969696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宽带通信网络实验室</a:t>
            </a:r>
            <a:endParaRPr lang="zh-CN" altLang="en-US" b="1" i="1" dirty="0">
              <a:solidFill>
                <a:srgbClr val="96969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9" name="Line 15"/>
          <p:cNvSpPr/>
          <p:nvPr/>
        </p:nvSpPr>
        <p:spPr>
          <a:xfrm>
            <a:off x="76200" y="1066800"/>
            <a:ext cx="71977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431DDB56-A549-4C35-B589-B18E540D848C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61FF56DD-9FD0-4CAE-B054-A4B40AD9FCB9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/>
        </p:nvGraphicFramePr>
        <p:xfrm>
          <a:off x="2466975" y="18288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6" imgW="5664200" imgH="3327400" progId="">
                  <p:embed/>
                </p:oleObj>
              </mc:Choice>
              <mc:Fallback>
                <p:oleObj name="" r:id="rId6" imgW="5664200" imgH="33274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6975" y="18288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0"/>
            <a:ext cx="3581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Text Box 12"/>
          <p:cNvSpPr txBox="1"/>
          <p:nvPr/>
        </p:nvSpPr>
        <p:spPr>
          <a:xfrm>
            <a:off x="457200" y="6429375"/>
            <a:ext cx="5410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电子科技大学 通信与信息工程学院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1035" name="Picture 14" descr="未命名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7150" y="346075"/>
            <a:ext cx="1319213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6" name="Line 15"/>
          <p:cNvSpPr/>
          <p:nvPr/>
        </p:nvSpPr>
        <p:spPr>
          <a:xfrm>
            <a:off x="306388" y="1066800"/>
            <a:ext cx="7466012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6172200" y="6415088"/>
            <a:ext cx="2895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1B3917AA-3372-449F-B458-64F20C7EA1EC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A30C83F-991A-439A-9DA5-745E5086F04D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/>
        </p:nvGraphicFramePr>
        <p:xfrm>
          <a:off x="2209800" y="1752600"/>
          <a:ext cx="6659563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5664200" imgH="3327400" progId="">
                  <p:embed/>
                </p:oleObj>
              </mc:Choice>
              <mc:Fallback>
                <p:oleObj name="" r:id="rId9" imgW="5664200" imgH="33274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1752600"/>
                        <a:ext cx="6659563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0" name="Rectangle 17"/>
          <p:cNvSpPr>
            <a:spLocks noGrp="1"/>
          </p:cNvSpPr>
          <p:nvPr>
            <p:ph type="body"/>
          </p:nvPr>
        </p:nvSpPr>
        <p:spPr>
          <a:xfrm>
            <a:off x="228600" y="1219200"/>
            <a:ext cx="8686800" cy="4906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 i="1">
                <a:solidFill>
                  <a:srgbClr val="FFFFFF"/>
                </a:solidFill>
                <a:latin typeface="Comic Sans MS" panose="030F0702030302020204" pitchFamily="66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E25AC41-DFB4-4643-9E50-01A0C18686B8}" type="slidenum">
              <a:rPr kumimoji="0" lang="zh-CN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8"/>
          <p:cNvSpPr>
            <a:spLocks noGrp="1"/>
          </p:cNvSpPr>
          <p:nvPr>
            <p:ph type="title"/>
          </p:nvPr>
        </p:nvSpPr>
        <p:spPr>
          <a:xfrm>
            <a:off x="1176338" y="1147763"/>
            <a:ext cx="6821487" cy="808037"/>
          </a:xfrm>
        </p:spPr>
        <p:txBody>
          <a:bodyPr wrap="square" lIns="91440" tIns="45720" rIns="91440" bIns="45720" anchor="ctr"/>
          <a:p>
            <a:pPr algn="ctr" eaLnBrk="1" hangingPunct="1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Digital Signal Processing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9218" name="Rectangle 3"/>
          <p:cNvSpPr txBox="1"/>
          <p:nvPr/>
        </p:nvSpPr>
        <p:spPr>
          <a:xfrm>
            <a:off x="1908175" y="2492375"/>
            <a:ext cx="5876925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 pitchFamily="49" charset="-122"/>
              </a:rPr>
              <a:t>Lecturer </a:t>
            </a:r>
            <a:r>
              <a:rPr lang="zh-CN" altLang="en-US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 pitchFamily="49" charset="-122"/>
              </a:rPr>
              <a:t>：杨鍊 </a:t>
            </a:r>
            <a:endParaRPr lang="en-US" altLang="zh-CN" sz="3200" b="1" dirty="0">
              <a:solidFill>
                <a:srgbClr val="01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科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B250, Tel: 18981710751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Email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yanglian@uestc.edu.cn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RE@%P3`M3Z[~S}}03144H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3792220"/>
            <a:ext cx="2137410" cy="2745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/>
          <p:nvPr/>
        </p:nvSpPr>
        <p:spPr>
          <a:xfrm>
            <a:off x="4845050" y="1268413"/>
            <a:ext cx="28082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§2   2.1~2.5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3"/>
          <p:cNvSpPr/>
          <p:nvPr/>
        </p:nvSpPr>
        <p:spPr>
          <a:xfrm>
            <a:off x="4845050" y="1919288"/>
            <a:ext cx="31686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§4   4.1~ 4.10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4"/>
          <p:cNvSpPr/>
          <p:nvPr/>
        </p:nvSpPr>
        <p:spPr>
          <a:xfrm>
            <a:off x="539750" y="1919288"/>
            <a:ext cx="2951163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§3*  3.1~3.9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5"/>
          <p:cNvSpPr/>
          <p:nvPr/>
        </p:nvSpPr>
        <p:spPr>
          <a:xfrm>
            <a:off x="609600" y="4367213"/>
            <a:ext cx="36718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§9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9.1~9.6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Rectangle 6"/>
          <p:cNvSpPr/>
          <p:nvPr/>
        </p:nvSpPr>
        <p:spPr>
          <a:xfrm>
            <a:off x="4860925" y="2679700"/>
            <a:ext cx="309245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§6  6.1~6.7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" name="Rectangle 7"/>
          <p:cNvSpPr/>
          <p:nvPr/>
        </p:nvSpPr>
        <p:spPr>
          <a:xfrm>
            <a:off x="609600" y="2674938"/>
            <a:ext cx="29527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§5*  5.1~ 5.10 </a:t>
            </a:r>
            <a:endParaRPr lang="en-US" altLang="zh-CN" sz="3200" b="1" u="sng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7" name="Rectangle 8"/>
          <p:cNvSpPr/>
          <p:nvPr/>
        </p:nvSpPr>
        <p:spPr>
          <a:xfrm>
            <a:off x="609600" y="3522663"/>
            <a:ext cx="28082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§7   7.1~7.4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8" name="Rectangle 9"/>
          <p:cNvSpPr/>
          <p:nvPr/>
        </p:nvSpPr>
        <p:spPr>
          <a:xfrm>
            <a:off x="4859338" y="3576638"/>
            <a:ext cx="3602037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§8  8.1~8.6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9" name="Rectangle 10"/>
          <p:cNvSpPr/>
          <p:nvPr/>
        </p:nvSpPr>
        <p:spPr>
          <a:xfrm>
            <a:off x="2339975" y="423863"/>
            <a:ext cx="4405313" cy="538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Required Contents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0" name="Rectangle 11"/>
          <p:cNvSpPr/>
          <p:nvPr/>
        </p:nvSpPr>
        <p:spPr>
          <a:xfrm>
            <a:off x="4870450" y="4508500"/>
            <a:ext cx="402272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§10 * 10.1,10.2,10.5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1" name="Rectangle 13"/>
          <p:cNvSpPr/>
          <p:nvPr/>
        </p:nvSpPr>
        <p:spPr>
          <a:xfrm>
            <a:off x="609600" y="1314450"/>
            <a:ext cx="9382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§1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2" name="Rectangle 11"/>
          <p:cNvSpPr/>
          <p:nvPr/>
        </p:nvSpPr>
        <p:spPr>
          <a:xfrm>
            <a:off x="609600" y="5281613"/>
            <a:ext cx="338613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§11 11.1~11.5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3" name="Rectangle 11"/>
          <p:cNvSpPr/>
          <p:nvPr/>
        </p:nvSpPr>
        <p:spPr>
          <a:xfrm>
            <a:off x="4965700" y="5281613"/>
            <a:ext cx="383063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§A  A.1~A.8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/>
            <a:endParaRPr lang="zh-CN" altLang="zh-CN" sz="44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3"/>
          <p:cNvSpPr/>
          <p:nvPr/>
        </p:nvSpPr>
        <p:spPr>
          <a:xfrm>
            <a:off x="369570" y="1351915"/>
            <a:ext cx="721741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3200" b="1">
                <a:sym typeface="+mn-ea"/>
              </a:rPr>
              <a:t>Production and Detection of Dual-Tone Multi-Frequency (DTMF) Signals</a:t>
            </a:r>
            <a:endParaRPr lang="en-US" sz="3200" b="1" dirty="0">
              <a:solidFill>
                <a:srgbClr val="0607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4"/>
          <p:cNvSpPr/>
          <p:nvPr/>
        </p:nvSpPr>
        <p:spPr>
          <a:xfrm>
            <a:off x="2716213" y="469424"/>
            <a:ext cx="23952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Experiments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文本框 1"/>
          <p:cNvSpPr txBox="1"/>
          <p:nvPr/>
        </p:nvSpPr>
        <p:spPr>
          <a:xfrm>
            <a:off x="423545" y="3253740"/>
            <a:ext cx="705294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3200" b="1">
                <a:sym typeface="+mn-ea"/>
              </a:rPr>
              <a:t>Digital Frequency Spectrum Analysis Based on DFT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6"/>
          <p:cNvSpPr/>
          <p:nvPr/>
        </p:nvSpPr>
        <p:spPr>
          <a:xfrm>
            <a:off x="2557463" y="333375"/>
            <a:ext cx="3960812" cy="638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Foreword</a:t>
            </a:r>
            <a:endParaRPr lang="en-US" altLang="zh-CN" sz="4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Rectangle 6"/>
          <p:cNvSpPr/>
          <p:nvPr/>
        </p:nvSpPr>
        <p:spPr>
          <a:xfrm>
            <a:off x="539750" y="1787525"/>
            <a:ext cx="6475413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http://222.197.183.243/wlxt/course.aspx?courseid=0003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7"/>
          <p:cNvSpPr/>
          <p:nvPr/>
        </p:nvSpPr>
        <p:spPr>
          <a:xfrm>
            <a:off x="539750" y="1196975"/>
            <a:ext cx="3338513" cy="5857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 pitchFamily="49" charset="-122"/>
              </a:rPr>
              <a:t>Course Website</a:t>
            </a:r>
            <a:r>
              <a:rPr lang="zh-CN" altLang="en-US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3200" b="1" dirty="0">
              <a:solidFill>
                <a:srgbClr val="01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" name="图片 1" descr="6%PSQY{37AA(WPS{[NSDNZ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138" y="2959100"/>
            <a:ext cx="7959725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7"/>
          <p:cNvSpPr/>
          <p:nvPr/>
        </p:nvSpPr>
        <p:spPr>
          <a:xfrm>
            <a:off x="395288" y="1196975"/>
            <a:ext cx="35083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 pitchFamily="49" charset="-122"/>
              </a:rPr>
              <a:t>MOOC  Website</a:t>
            </a:r>
            <a:r>
              <a:rPr lang="zh-CN" altLang="en-US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3200" b="1" dirty="0">
              <a:solidFill>
                <a:srgbClr val="01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0" name="文本框 8"/>
          <p:cNvSpPr txBox="1"/>
          <p:nvPr/>
        </p:nvSpPr>
        <p:spPr>
          <a:xfrm>
            <a:off x="446088" y="1693863"/>
            <a:ext cx="80518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http://www.icourse163.org/course/UESTC-236010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 descr="UC}SC)`(KQ9UI)QZ7%WB~1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2216150"/>
            <a:ext cx="7491095" cy="400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3"/>
          <p:cNvSpPr/>
          <p:nvPr/>
        </p:nvSpPr>
        <p:spPr>
          <a:xfrm>
            <a:off x="395288" y="1196975"/>
            <a:ext cx="3324225" cy="3505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Digital Signal Processing----A Computer- Based Approach, Sanjit K.Mitra,4th Edition,McGraw-Hill,2014 </a:t>
            </a:r>
            <a:endParaRPr lang="en-US" altLang="zh-CN" sz="3200" b="1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Rectangle 7"/>
          <p:cNvSpPr/>
          <p:nvPr/>
        </p:nvSpPr>
        <p:spPr>
          <a:xfrm>
            <a:off x="2509838" y="333375"/>
            <a:ext cx="2890837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Textbook</a:t>
            </a:r>
            <a:endParaRPr lang="en-US" altLang="zh-CN" sz="3600" b="1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8"/>
          <p:cNvSpPr/>
          <p:nvPr/>
        </p:nvSpPr>
        <p:spPr>
          <a:xfrm>
            <a:off x="893763" y="4965700"/>
            <a:ext cx="2325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电子工业出版社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316" name="图片 2" descr="{9Y8_[K$HK41SAGULN[KRH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513" y="1196975"/>
            <a:ext cx="4497387" cy="5103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4"/>
          <p:cNvSpPr>
            <a:spLocks noGrp="1"/>
          </p:cNvSpPr>
          <p:nvPr>
            <p:ph type="body"/>
          </p:nvPr>
        </p:nvSpPr>
        <p:spPr>
          <a:xfrm>
            <a:off x="539750" y="1412875"/>
            <a:ext cx="8208963" cy="4392613"/>
          </a:xfrm>
        </p:spPr>
        <p:txBody>
          <a:bodyPr wrap="square" lIns="91440" tIns="45720" rIns="91440" bIns="45720" anchor="t"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奥本海姆（李玉柏等译），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离散时间信号处理（原书第3版.精编版）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机械工业出版社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2.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彭启琮等，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数字信号处理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高等教育出版社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彭启琮等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DSP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与实时数字信号处理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电子科大出版社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程佩青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数字信号处理教程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清华大学出版社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5.</a:t>
            </a:r>
            <a:r>
              <a:rPr lang="zh-CN" altLang="en-US" dirty="0">
                <a:ea typeface="楷体_GB2312" pitchFamily="49" charset="-122"/>
              </a:rPr>
              <a:t>胡广书，数字信号处理</a:t>
            </a:r>
            <a:r>
              <a:rPr lang="en-US" altLang="zh-CN" dirty="0">
                <a:ea typeface="楷体_GB2312" pitchFamily="49" charset="-122"/>
              </a:rPr>
              <a:t>——</a:t>
            </a:r>
            <a:r>
              <a:rPr lang="zh-CN" altLang="en-US" dirty="0">
                <a:ea typeface="楷体_GB2312" pitchFamily="49" charset="-122"/>
              </a:rPr>
              <a:t>理论、算法与实现，清华大学出版社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38" name="Rectangle 5"/>
          <p:cNvSpPr/>
          <p:nvPr/>
        </p:nvSpPr>
        <p:spPr>
          <a:xfrm>
            <a:off x="2339975" y="333375"/>
            <a:ext cx="31765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Reference books</a:t>
            </a:r>
            <a:endParaRPr lang="en-US" altLang="zh-CN" sz="3200" b="1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>
            <a:spLocks noGrp="1"/>
          </p:cNvSpPr>
          <p:nvPr>
            <p:ph type="body"/>
          </p:nvPr>
        </p:nvSpPr>
        <p:spPr>
          <a:xfrm>
            <a:off x="15875" y="1584325"/>
            <a:ext cx="8650288" cy="1871663"/>
          </a:xfrm>
        </p:spPr>
        <p:txBody>
          <a:bodyPr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1.The Tech. Fields Used DSP: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Communication, Radio, Radar, Navigation, IT, etc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2.  The Correlated Course: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62" name="Rectangle 7"/>
          <p:cNvSpPr>
            <a:spLocks noGrp="1"/>
          </p:cNvSpPr>
          <p:nvPr>
            <p:ph type="title"/>
          </p:nvPr>
        </p:nvSpPr>
        <p:spPr>
          <a:xfrm>
            <a:off x="2447925" y="293688"/>
            <a:ext cx="3787775" cy="60325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Foreword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3" name="Rectangle 8"/>
          <p:cNvSpPr/>
          <p:nvPr/>
        </p:nvSpPr>
        <p:spPr>
          <a:xfrm>
            <a:off x="1828800" y="1127125"/>
            <a:ext cx="4406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Characterization Of The Course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64" name="Group 29"/>
          <p:cNvGrpSpPr/>
          <p:nvPr/>
        </p:nvGrpSpPr>
        <p:grpSpPr>
          <a:xfrm>
            <a:off x="179388" y="3559175"/>
            <a:ext cx="8785225" cy="1906588"/>
            <a:chOff x="113" y="1298"/>
            <a:chExt cx="5534" cy="1201"/>
          </a:xfrm>
        </p:grpSpPr>
        <p:sp>
          <p:nvSpPr>
            <p:cNvPr id="15365" name="Text Box 10"/>
            <p:cNvSpPr txBox="1"/>
            <p:nvPr/>
          </p:nvSpPr>
          <p:spPr>
            <a:xfrm>
              <a:off x="113" y="1344"/>
              <a:ext cx="226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Signals And Systems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Text Box 11"/>
            <p:cNvSpPr txBox="1"/>
            <p:nvPr/>
          </p:nvSpPr>
          <p:spPr>
            <a:xfrm>
              <a:off x="431" y="1752"/>
              <a:ext cx="1950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Logic Circuit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7" name="Text Box 12"/>
            <p:cNvSpPr txBox="1"/>
            <p:nvPr/>
          </p:nvSpPr>
          <p:spPr>
            <a:xfrm>
              <a:off x="748" y="2205"/>
              <a:ext cx="1633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Programm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Text Box 14"/>
            <p:cNvSpPr txBox="1"/>
            <p:nvPr/>
          </p:nvSpPr>
          <p:spPr>
            <a:xfrm>
              <a:off x="3967" y="1298"/>
              <a:ext cx="1680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Tech. Of DSP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Text Box 15"/>
            <p:cNvSpPr txBox="1"/>
            <p:nvPr/>
          </p:nvSpPr>
          <p:spPr>
            <a:xfrm>
              <a:off x="2744" y="1706"/>
              <a:ext cx="862" cy="37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DSP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Text Box 16"/>
            <p:cNvSpPr txBox="1"/>
            <p:nvPr/>
          </p:nvSpPr>
          <p:spPr>
            <a:xfrm>
              <a:off x="3967" y="1706"/>
              <a:ext cx="1680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Software Radio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Text Box 17"/>
            <p:cNvSpPr txBox="1"/>
            <p:nvPr/>
          </p:nvSpPr>
          <p:spPr>
            <a:xfrm>
              <a:off x="4013" y="2160"/>
              <a:ext cx="1634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VLSI,ASIC,……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Line 18"/>
            <p:cNvSpPr/>
            <p:nvPr/>
          </p:nvSpPr>
          <p:spPr>
            <a:xfrm>
              <a:off x="2381" y="1480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Line 19"/>
            <p:cNvSpPr/>
            <p:nvPr/>
          </p:nvSpPr>
          <p:spPr>
            <a:xfrm>
              <a:off x="2472" y="1480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Line 20"/>
            <p:cNvSpPr/>
            <p:nvPr/>
          </p:nvSpPr>
          <p:spPr>
            <a:xfrm flipH="1">
              <a:off x="2381" y="2387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Line 21"/>
            <p:cNvSpPr/>
            <p:nvPr/>
          </p:nvSpPr>
          <p:spPr>
            <a:xfrm>
              <a:off x="2381" y="1888"/>
              <a:ext cx="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Line 23"/>
            <p:cNvSpPr/>
            <p:nvPr/>
          </p:nvSpPr>
          <p:spPr>
            <a:xfrm>
              <a:off x="3878" y="1434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Line 25"/>
            <p:cNvSpPr/>
            <p:nvPr/>
          </p:nvSpPr>
          <p:spPr>
            <a:xfrm>
              <a:off x="3878" y="1842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Line 26"/>
            <p:cNvSpPr/>
            <p:nvPr/>
          </p:nvSpPr>
          <p:spPr>
            <a:xfrm flipV="1">
              <a:off x="3878" y="1434"/>
              <a:ext cx="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Line 27"/>
            <p:cNvSpPr/>
            <p:nvPr/>
          </p:nvSpPr>
          <p:spPr>
            <a:xfrm>
              <a:off x="3878" y="2341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Line 28"/>
            <p:cNvSpPr/>
            <p:nvPr/>
          </p:nvSpPr>
          <p:spPr>
            <a:xfrm>
              <a:off x="3606" y="1842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eaLnBrk="0" hangingPunc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3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1">
                                            <p:txEl>
                                              <p:charRg st="3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1">
                                            <p:txEl>
                                              <p:charRg st="3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charRg st="8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1">
                                            <p:txEl>
                                              <p:charRg st="8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1">
                                            <p:txEl>
                                              <p:charRg st="8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/>
            <a:endParaRPr lang="zh-CN" altLang="zh-CN" sz="44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3"/>
          <p:cNvSpPr/>
          <p:nvPr/>
        </p:nvSpPr>
        <p:spPr>
          <a:xfrm>
            <a:off x="406400" y="1407795"/>
            <a:ext cx="66808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Lectures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 courses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48090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Attendance and homework </a:t>
            </a:r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solidFill>
                <a:srgbClr val="0607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4"/>
          <p:cNvSpPr/>
          <p:nvPr/>
        </p:nvSpPr>
        <p:spPr>
          <a:xfrm>
            <a:off x="2339975" y="403225"/>
            <a:ext cx="33655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Examine Methods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文本框 2"/>
          <p:cNvSpPr txBox="1"/>
          <p:nvPr/>
        </p:nvSpPr>
        <p:spPr>
          <a:xfrm>
            <a:off x="406400" y="2468880"/>
            <a:ext cx="7824788" cy="1660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Mid-term exam</a:t>
            </a:r>
            <a:r>
              <a:rPr lang="en-US" altLang="zh-CN" sz="2800" b="1" dirty="0">
                <a:sym typeface="+mn-ea"/>
              </a:rPr>
              <a:t> (120 mins) (Chapter[1-6])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Experiments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Final exam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(120 mins) (Chapter[1-11])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/>
            <a:endParaRPr lang="zh-CN" altLang="zh-CN" sz="44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3"/>
          <p:cNvSpPr/>
          <p:nvPr/>
        </p:nvSpPr>
        <p:spPr>
          <a:xfrm>
            <a:off x="395288" y="4149725"/>
            <a:ext cx="8077200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Some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suggestions</a:t>
            </a:r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understand by mathematic and logic+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imaginative</a:t>
            </a:r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3200" b="1" dirty="0">
              <a:solidFill>
                <a:srgbClr val="0607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do exercises and activities</a:t>
            </a:r>
            <a:endParaRPr lang="en-US" altLang="zh-CN" sz="3200" b="1" dirty="0">
              <a:solidFill>
                <a:srgbClr val="06070E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4"/>
          <p:cNvSpPr/>
          <p:nvPr/>
        </p:nvSpPr>
        <p:spPr>
          <a:xfrm>
            <a:off x="3227388" y="312738"/>
            <a:ext cx="16510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Grading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Text Box 15"/>
          <p:cNvSpPr txBox="1"/>
          <p:nvPr/>
        </p:nvSpPr>
        <p:spPr>
          <a:xfrm>
            <a:off x="793750" y="1181100"/>
            <a:ext cx="6521450" cy="1168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Coursework 30%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Mid-term Exam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0%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8437" name="直接连接符 2"/>
          <p:cNvCxnSpPr/>
          <p:nvPr/>
        </p:nvCxnSpPr>
        <p:spPr>
          <a:xfrm>
            <a:off x="793750" y="1831975"/>
            <a:ext cx="6515100" cy="12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18438" name="直接连接符 1"/>
          <p:cNvCxnSpPr/>
          <p:nvPr/>
        </p:nvCxnSpPr>
        <p:spPr>
          <a:xfrm>
            <a:off x="808038" y="2349500"/>
            <a:ext cx="19050" cy="13668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 dir="16200000">
              <a:schemeClr val="bg2">
                <a:alpha val="50000"/>
              </a:schemeClr>
            </a:prstShdw>
          </a:effectLst>
        </p:spPr>
      </p:cxnSp>
      <p:cxnSp>
        <p:nvCxnSpPr>
          <p:cNvPr id="18439" name="直接连接符 2"/>
          <p:cNvCxnSpPr/>
          <p:nvPr/>
        </p:nvCxnSpPr>
        <p:spPr>
          <a:xfrm flipV="1">
            <a:off x="827405" y="2924810"/>
            <a:ext cx="6480810" cy="7239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 dir="16200000">
              <a:schemeClr val="bg2">
                <a:alpha val="50000"/>
              </a:schemeClr>
            </a:prstShdw>
          </a:effectLst>
        </p:spPr>
      </p:cxnSp>
      <p:cxnSp>
        <p:nvCxnSpPr>
          <p:cNvPr id="18440" name="直接连接符 3"/>
          <p:cNvCxnSpPr/>
          <p:nvPr/>
        </p:nvCxnSpPr>
        <p:spPr>
          <a:xfrm flipV="1">
            <a:off x="7308215" y="2349500"/>
            <a:ext cx="635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 dir="16200000">
              <a:schemeClr val="bg2">
                <a:alpha val="50000"/>
              </a:schemeClr>
            </a:prstShdw>
          </a:effectLst>
        </p:spPr>
      </p:cxnSp>
      <p:sp>
        <p:nvSpPr>
          <p:cNvPr id="18441" name="文本框 4"/>
          <p:cNvSpPr txBox="1"/>
          <p:nvPr/>
        </p:nvSpPr>
        <p:spPr>
          <a:xfrm>
            <a:off x="2567305" y="3045143"/>
            <a:ext cx="29749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Final Exam(40%)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9500" y="2407920"/>
            <a:ext cx="34105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Experiments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0%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接连接符 2"/>
          <p:cNvCxnSpPr/>
          <p:nvPr/>
        </p:nvCxnSpPr>
        <p:spPr>
          <a:xfrm flipV="1">
            <a:off x="834390" y="3644265"/>
            <a:ext cx="6480810" cy="7239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 dir="16200000">
              <a:schemeClr val="bg2">
                <a:alpha val="50000"/>
              </a:schemeClr>
            </a:prst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6" grpId="0" bldLvl="0" animBg="1"/>
      <p:bldP spid="1844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10"/>
          <p:cNvSpPr/>
          <p:nvPr/>
        </p:nvSpPr>
        <p:spPr>
          <a:xfrm>
            <a:off x="2627313" y="423863"/>
            <a:ext cx="4032250" cy="538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Contents of Mooc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71488" y="1171575"/>
          <a:ext cx="7599680" cy="5103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645"/>
                <a:gridCol w="2058035"/>
              </a:tblGrid>
              <a:tr h="383540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Mooc</a:t>
                      </a:r>
                      <a:r>
                        <a:rPr lang="en-US" altLang="zh-CN" sz="1800" dirty="0" smtClean="0"/>
                        <a:t> videos</a:t>
                      </a:r>
                      <a:endParaRPr lang="zh-CN" altLang="en-US" sz="1800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Book chapters</a:t>
                      </a:r>
                      <a:endParaRPr lang="zh-CN" altLang="en-US" sz="1800" dirty="0"/>
                    </a:p>
                  </a:txBody>
                  <a:tcPr marL="91436" marR="91436" marT="45728" marB="457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>
                          <a:solidFill>
                            <a:schemeClr val="accent2"/>
                          </a:solidFill>
                        </a:rPr>
                        <a:t>Week</a:t>
                      </a:r>
                      <a:r>
                        <a:rPr lang="en-US" altLang="en-GB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GB" altLang="zh-CN" dirty="0" smtClean="0"/>
                        <a:t>: DSP-introduction and MATLAB </a:t>
                      </a:r>
                      <a:r>
                        <a:rPr lang="en-US" altLang="en-GB" sz="1800" dirty="0" smtClean="0">
                          <a:sym typeface="+mn-ea"/>
                        </a:rPr>
                        <a:t>2</a:t>
                      </a:r>
                      <a:r>
                        <a:rPr lang="en-GB" altLang="zh-CN" sz="1800" dirty="0" smtClean="0">
                          <a:sym typeface="+mn-ea"/>
                        </a:rPr>
                        <a:t>videos</a:t>
                      </a:r>
                      <a:endParaRPr lang="zh-CN" altLang="en-US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Ch1</a:t>
                      </a:r>
                      <a:endParaRPr lang="zh-CN" altLang="en-US" sz="1800" dirty="0"/>
                    </a:p>
                  </a:txBody>
                  <a:tcPr marL="91436" marR="91436" marT="45728" marB="45728"/>
                </a:tc>
              </a:tr>
              <a:tr h="370908">
                <a:tc>
                  <a:txBody>
                    <a:bodyPr/>
                    <a:lstStyle/>
                    <a:p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n-US" altLang="en-GB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GB" altLang="zh-CN" dirty="0" smtClean="0"/>
                        <a:t>: </a:t>
                      </a:r>
                      <a:r>
                        <a:rPr lang="en-US" altLang="zh-CN" dirty="0" smtClean="0"/>
                        <a:t>Digital Processing of Continuous Signals-2</a:t>
                      </a:r>
                      <a:endParaRPr lang="zh-CN" altLang="en-US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Ch2</a:t>
                      </a:r>
                      <a:endParaRPr lang="zh-CN" altLang="en-US" sz="1800" dirty="0" smtClean="0"/>
                    </a:p>
                  </a:txBody>
                  <a:tcPr marL="91436" marR="91436" marT="45728" marB="45728"/>
                </a:tc>
              </a:tr>
              <a:tr h="370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    Digital Processing of Continuous Signals-1&amp;3</a:t>
                      </a:r>
                      <a:endParaRPr lang="zh-CN" altLang="en-US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Ch3.8</a:t>
                      </a:r>
                      <a:endParaRPr lang="zh-CN" altLang="en-US" sz="1800" dirty="0" smtClean="0"/>
                    </a:p>
                  </a:txBody>
                  <a:tcPr marL="91436" marR="91436" marT="45728" marB="45728"/>
                </a:tc>
              </a:tr>
              <a:tr h="370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    Digital Processing of Continuous Signals-4</a:t>
                      </a:r>
                      <a:endParaRPr lang="zh-CN" altLang="en-US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Ch12</a:t>
                      </a:r>
                      <a:endParaRPr lang="zh-CN" altLang="en-US" sz="1800" dirty="0" smtClean="0"/>
                    </a:p>
                  </a:txBody>
                  <a:tcPr marL="91436" marR="91436" marT="45728" marB="45728"/>
                </a:tc>
              </a:tr>
              <a:tr h="370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n-US" altLang="en-GB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2-3</a:t>
                      </a:r>
                      <a:r>
                        <a:rPr lang="en-GB" altLang="zh-CN" dirty="0" smtClean="0"/>
                        <a:t>: </a:t>
                      </a:r>
                      <a:r>
                        <a:rPr lang="en-US" altLang="zh-CN" dirty="0" smtClean="0"/>
                        <a:t>DTFT </a:t>
                      </a:r>
                      <a:r>
                        <a:rPr lang="en-GB" altLang="zh-CN" dirty="0" smtClean="0"/>
                        <a:t>5videos</a:t>
                      </a:r>
                      <a:endParaRPr lang="zh-CN" altLang="en-US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Ch3.1-3.6</a:t>
                      </a:r>
                      <a:endParaRPr lang="zh-CN" altLang="en-US" sz="1800" dirty="0" smtClean="0"/>
                    </a:p>
                  </a:txBody>
                  <a:tcPr marL="91436" marR="91436" marT="45728" marB="45728"/>
                </a:tc>
              </a:tr>
              <a:tr h="370908">
                <a:tc>
                  <a:txBody>
                    <a:bodyPr/>
                    <a:lstStyle/>
                    <a:p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Week4</a:t>
                      </a:r>
                      <a:r>
                        <a:rPr lang="en-US" altLang="en-GB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en-GB" altLang="zh-CN" dirty="0" smtClean="0"/>
                        <a:t>: Discrete Time System 4videos</a:t>
                      </a:r>
                      <a:endParaRPr lang="zh-CN" altLang="en-US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Ch4</a:t>
                      </a:r>
                      <a:endParaRPr lang="zh-CN" altLang="en-US" sz="1800" dirty="0" smtClean="0"/>
                    </a:p>
                  </a:txBody>
                  <a:tcPr marL="91436" marR="91436" marT="45728" marB="45728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n-US" altLang="en-GB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altLang="zh-CN" sz="1800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dirty="0" smtClean="0"/>
                        <a:t>DFT </a:t>
                      </a:r>
                      <a:r>
                        <a:rPr lang="en-GB" altLang="zh-CN" dirty="0" smtClean="0"/>
                        <a:t>4videos</a:t>
                      </a:r>
                      <a:endParaRPr lang="zh-CN" altLang="en-US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Ch5</a:t>
                      </a:r>
                      <a:endParaRPr lang="zh-CN" altLang="en-US" sz="1800" dirty="0" smtClean="0"/>
                    </a:p>
                  </a:txBody>
                  <a:tcPr marL="91436" marR="91436" marT="45728" marB="45728"/>
                </a:tc>
              </a:tr>
              <a:tr h="370840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dirty="0" smtClean="0">
                          <a:solidFill>
                            <a:schemeClr val="accent2"/>
                          </a:solidFill>
                        </a:rPr>
                        <a:t>Week7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FFT 2video </a:t>
                      </a:r>
                      <a:endParaRPr lang="en-US" altLang="zh-CN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Ch11</a:t>
                      </a:r>
                      <a:endParaRPr lang="en-US" altLang="zh-CN" sz="1800" dirty="0" smtClean="0"/>
                    </a:p>
                  </a:txBody>
                  <a:tcPr marL="91436" marR="91436" marT="45728" marB="45728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n-US" altLang="en-GB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altLang="zh-CN" sz="1800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dirty="0" smtClean="0"/>
                        <a:t>ZT and IZT </a:t>
                      </a:r>
                      <a:r>
                        <a:rPr lang="en-GB" altLang="zh-CN" dirty="0" smtClean="0"/>
                        <a:t>5videos</a:t>
                      </a:r>
                      <a:endParaRPr lang="zh-CN" altLang="en-US" dirty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Ch6</a:t>
                      </a:r>
                      <a:endParaRPr lang="zh-CN" altLang="en-US" sz="1800" dirty="0" smtClean="0"/>
                    </a:p>
                  </a:txBody>
                  <a:tcPr marL="91436" marR="91436" marT="45728" marB="4572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n-US" altLang="en-GB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altLang="zh-CN" sz="1800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GB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LTI Discrete-Time System in the </a:t>
                      </a:r>
                      <a:r>
                        <a:rPr lang="en-GB" altLang="zh-C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</a:t>
                      </a:r>
                      <a:r>
                        <a:rPr lang="en-US" altLang="en-GB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orm Domain </a:t>
                      </a:r>
                      <a:r>
                        <a:rPr lang="en-US" altLang="en-GB" sz="1800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GB" sz="1800" dirty="0" smtClean="0">
                          <a:sym typeface="+mn-ea"/>
                        </a:rPr>
                        <a:t>5</a:t>
                      </a:r>
                      <a:r>
                        <a:rPr lang="en-GB" altLang="zh-CN" sz="1800" dirty="0" smtClean="0">
                          <a:sym typeface="+mn-ea"/>
                        </a:rPr>
                        <a:t>videos</a:t>
                      </a:r>
                      <a:endParaRPr lang="en-US" altLang="en-GB" sz="1800" kern="1200" baseline="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Ch7</a:t>
                      </a:r>
                      <a:endParaRPr lang="zh-CN" altLang="en-US" sz="1800" dirty="0" smtClean="0"/>
                    </a:p>
                  </a:txBody>
                  <a:tcPr marL="91436" marR="91436" marT="45728" marB="45728"/>
                </a:tc>
              </a:tr>
              <a:tr h="370908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zh-CN" sz="1800" dirty="0" smtClean="0">
                          <a:solidFill>
                            <a:schemeClr val="accent2"/>
                          </a:solidFill>
                          <a:sym typeface="+mn-ea"/>
                        </a:rPr>
                        <a:t>Week</a:t>
                      </a:r>
                      <a:r>
                        <a:rPr lang="en-US" altLang="en-GB" sz="1800" dirty="0" smtClean="0">
                          <a:solidFill>
                            <a:schemeClr val="accent2"/>
                          </a:solidFill>
                          <a:sym typeface="+mn-ea"/>
                        </a:rPr>
                        <a:t>10</a:t>
                      </a:r>
                      <a:r>
                        <a:rPr lang="en-GB" altLang="zh-CN" sz="1800" dirty="0" smtClean="0">
                          <a:solidFill>
                            <a:schemeClr val="accent2"/>
                          </a:solidFill>
                          <a:sym typeface="+mn-ea"/>
                        </a:rPr>
                        <a:t>:</a:t>
                      </a:r>
                      <a:r>
                        <a:rPr lang="en-GB" altLang="zh-CN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GB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Digital</a:t>
                      </a:r>
                      <a:r>
                        <a:rPr lang="en-US" altLang="en-GB" sz="1800" dirty="0" smtClean="0">
                          <a:solidFill>
                            <a:schemeClr val="accent2"/>
                          </a:solidFill>
                          <a:sym typeface="+mn-ea"/>
                        </a:rPr>
                        <a:t> </a:t>
                      </a:r>
                      <a:r>
                        <a:rPr lang="en-GB" altLang="zh-CN" sz="1800" dirty="0" smtClean="0">
                          <a:sym typeface="+mn-ea"/>
                        </a:rPr>
                        <a:t>F</a:t>
                      </a:r>
                      <a:r>
                        <a:rPr lang="en-US" altLang="en-GB" sz="1800" dirty="0" smtClean="0">
                          <a:sym typeface="+mn-ea"/>
                        </a:rPr>
                        <a:t>ilter Structures</a:t>
                      </a:r>
                      <a:r>
                        <a:rPr lang="en-US" altLang="en-GB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GB" sz="1800" dirty="0" smtClean="0">
                          <a:solidFill>
                            <a:schemeClr val="accent2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GB" sz="1800" dirty="0" smtClean="0">
                          <a:sym typeface="+mn-ea"/>
                        </a:rPr>
                        <a:t>2</a:t>
                      </a:r>
                      <a:r>
                        <a:rPr lang="en-GB" altLang="zh-CN" sz="1800" dirty="0" smtClean="0">
                          <a:sym typeface="+mn-ea"/>
                        </a:rPr>
                        <a:t>videos</a:t>
                      </a:r>
                      <a:r>
                        <a:rPr lang="en-US" altLang="en-GB" sz="1800" dirty="0" smtClean="0">
                          <a:sym typeface="+mn-ea"/>
                        </a:rPr>
                        <a:t> </a:t>
                      </a:r>
                      <a:endParaRPr lang="zh-CN" altLang="en-US" sz="1800" dirty="0" smtClean="0">
                        <a:sym typeface="+mn-ea"/>
                      </a:endParaRPr>
                    </a:p>
                  </a:txBody>
                  <a:tcPr marL="91436" marR="91436" marT="45728" marB="45728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Ch8</a:t>
                      </a:r>
                      <a:endParaRPr lang="en-US" altLang="zh-CN" sz="1800" dirty="0" smtClean="0"/>
                    </a:p>
                  </a:txBody>
                  <a:tcPr marL="91436" marR="91436" marT="45728" marB="45728"/>
                </a:tc>
              </a:tr>
              <a:tr h="370908">
                <a:tc>
                  <a:txBody>
                    <a:bodyPr/>
                    <a:lstStyle/>
                    <a:p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r>
                        <a:rPr lang="en-US" altLang="en-GB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11-12</a:t>
                      </a:r>
                      <a:r>
                        <a:rPr lang="en-GB" altLang="zh-CN" sz="180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altLang="zh-CN" sz="1800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altLang="zh-CN" dirty="0" smtClean="0"/>
                        <a:t>FDA tools</a:t>
                      </a:r>
                      <a:r>
                        <a:rPr lang="en-US" altLang="en-GB" dirty="0" smtClean="0"/>
                        <a:t>&amp;filter design </a:t>
                      </a:r>
                      <a:r>
                        <a:rPr lang="en-US" altLang="en-GB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en-GB" sz="1800" dirty="0" smtClean="0">
                          <a:sym typeface="+mn-ea"/>
                        </a:rPr>
                        <a:t>7</a:t>
                      </a:r>
                      <a:r>
                        <a:rPr lang="en-GB" altLang="zh-CN" sz="1800" dirty="0" smtClean="0">
                          <a:sym typeface="+mn-ea"/>
                        </a:rPr>
                        <a:t>videos</a:t>
                      </a:r>
                      <a:endParaRPr lang="en-US" altLang="en-GB" dirty="0" smtClean="0"/>
                    </a:p>
                  </a:txBody>
                  <a:tcPr marL="91436" marR="91436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Ch9-10</a:t>
                      </a:r>
                      <a:endParaRPr lang="zh-CN" altLang="en-US" sz="1800" dirty="0" smtClean="0"/>
                    </a:p>
                  </a:txBody>
                  <a:tcPr marL="91436" marR="91436" marT="45728" marB="45728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1902</Words>
  <Application>WPS 演示</Application>
  <PresentationFormat>全屏显示(4:3)</PresentationFormat>
  <Paragraphs>159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楷体_GB2312</vt:lpstr>
      <vt:lpstr>Comic Sans MS</vt:lpstr>
      <vt:lpstr>Arial Black</vt:lpstr>
      <vt:lpstr>微软雅黑</vt:lpstr>
      <vt:lpstr>黑体</vt:lpstr>
      <vt:lpstr>Tahoma</vt:lpstr>
      <vt:lpstr>新宋体</vt:lpstr>
      <vt:lpstr>Arial Unicode MS</vt:lpstr>
      <vt:lpstr>主题1</vt:lpstr>
      <vt:lpstr>Digital Signal Processing </vt:lpstr>
      <vt:lpstr>PowerPoint 演示文稿</vt:lpstr>
      <vt:lpstr>PowerPoint 演示文稿</vt:lpstr>
      <vt:lpstr>PowerPoint 演示文稿</vt:lpstr>
      <vt:lpstr>PowerPoint 演示文稿</vt:lpstr>
      <vt:lpstr>Foreword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合纵科技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intel</dc:creator>
  <cp:lastModifiedBy>Skipper</cp:lastModifiedBy>
  <cp:revision>256</cp:revision>
  <dcterms:created xsi:type="dcterms:W3CDTF">2002-09-15T02:02:00Z</dcterms:created>
  <dcterms:modified xsi:type="dcterms:W3CDTF">2019-02-27T11:52:25Z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