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sldIdLst>
    <p:sldId id="33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40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7" r:id="rId70"/>
    <p:sldId id="328" r:id="rId71"/>
    <p:sldId id="329" r:id="rId72"/>
    <p:sldId id="330" r:id="rId73"/>
    <p:sldId id="456" r:id="rId7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xy" initials="n" lastIdx="1" clrIdx="0">
    <p:extLst>
      <p:ext uri="{19B8F6BF-5375-455C-9EA6-DF929625EA0E}">
        <p15:presenceInfo xmlns:p15="http://schemas.microsoft.com/office/powerpoint/2012/main" userId="nx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84" y="56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1T15:52:58.934" idx="1">
    <p:pos x="6480" y="1403"/>
    <p:text>N2位置错了，应在右边。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png"/><Relationship Id="rId1" Type="http://schemas.openxmlformats.org/officeDocument/2006/relationships/image" Target="../media/image84.png"/><Relationship Id="rId4" Type="http://schemas.openxmlformats.org/officeDocument/2006/relationships/image" Target="../media/image8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10.png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png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/>
            </a:lvl1pPr>
          </a:lstStyle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/>
            </a:lvl1pPr>
          </a:lstStyle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717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/>
            </a:lvl1pPr>
          </a:lstStyle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dirty="0">
                <a:cs typeface="+mn-ea"/>
              </a:defRPr>
            </a:lvl1pPr>
          </a:lstStyle>
          <a:p>
            <a:pPr fontAlgn="base"/>
            <a:fld id="{FE8B2378-04EC-4369-B11C-735E6F4BF28B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</a:rPr>
              <a:t>12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198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r>
              <a:rPr lang="en-US" altLang="zh-CN"/>
              <a:t>2.3.1</a:t>
            </a:r>
            <a:r>
              <a:rPr lang="zh-CN" altLang="en-US"/>
              <a:t>和</a:t>
            </a:r>
            <a:r>
              <a:rPr lang="en-US" altLang="zh-CN"/>
              <a:t>2.3.2</a:t>
            </a:r>
            <a:r>
              <a:rPr lang="zh-CN" altLang="en-US"/>
              <a:t>放到第五章</a:t>
            </a:r>
            <a:endParaRPr lang="zh-CN" altLang="en-US" dirty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</a:t>
            </a:fld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34</a:t>
            </a:fld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/>
          <p:nvPr/>
        </p:nvSpPr>
        <p:spPr>
          <a:xfrm>
            <a:off x="0" y="6172200"/>
            <a:ext cx="4775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endParaRPr lang="zh-CN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Rectangle 11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Text Box 12"/>
          <p:cNvSpPr txBox="1"/>
          <p:nvPr/>
        </p:nvSpPr>
        <p:spPr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2053" name="Line 15"/>
          <p:cNvSpPr/>
          <p:nvPr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4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2019/3/1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55" name="Object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828800"/>
            <a:ext cx="8878888" cy="4503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6" name="Text Box 7"/>
          <p:cNvSpPr txBox="1"/>
          <p:nvPr/>
        </p:nvSpPr>
        <p:spPr>
          <a:xfrm>
            <a:off x="0" y="6172200"/>
            <a:ext cx="4775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endParaRPr lang="zh-CN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7" name="Rectangle 11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" name="Text Box 12"/>
          <p:cNvSpPr txBox="1"/>
          <p:nvPr/>
        </p:nvSpPr>
        <p:spPr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通信与信息工程学院</a:t>
            </a:r>
          </a:p>
        </p:txBody>
      </p:sp>
      <p:pic>
        <p:nvPicPr>
          <p:cNvPr id="2059" name="Picture 14" descr="未命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Line 15"/>
          <p:cNvSpPr/>
          <p:nvPr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1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2019/3/1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62" name="Object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752600"/>
            <a:ext cx="8878888" cy="4503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3" name="Picture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613" y="1628775"/>
            <a:ext cx="8689975" cy="467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4" name="Freeform 94"/>
          <p:cNvSpPr/>
          <p:nvPr/>
        </p:nvSpPr>
        <p:spPr>
          <a:xfrm>
            <a:off x="0" y="0"/>
            <a:ext cx="3962400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0" b="0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74ACE3"/>
              </a:gs>
              <a:gs pos="50000">
                <a:srgbClr val="0066CC">
                  <a:alpha val="0"/>
                </a:srgbClr>
              </a:gs>
              <a:gs pos="100000">
                <a:srgbClr val="74ACE3"/>
              </a:gs>
            </a:gsLst>
            <a:lin ang="2700000" scaled="1"/>
            <a:tileRect/>
          </a:gradFill>
          <a:ln w="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5" name="标题占位符 6"/>
          <p:cNvSpPr/>
          <p:nvPr/>
        </p:nvSpPr>
        <p:spPr>
          <a:xfrm>
            <a:off x="609600" y="2133600"/>
            <a:ext cx="10972800" cy="2590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/>
            <a:endParaRPr lang="zh-CN" altLang="en-US" sz="4000" b="1" dirty="0">
              <a:solidFill>
                <a:srgbClr val="0070C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>
              <a:defRPr/>
            </a:pPr>
            <a:fld id="{4CB5473D-98EF-45EC-9B06-E9986C7D577B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2019/3/1</a:t>
            </a:fld>
            <a:endParaRPr lang="en-US" altLang="zh-CN" strike="noStrike" noProof="1"/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/>
            <a:fld id="{137DBBB5-83B3-4C23-B645-BA77D99C8C9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4CB5473D-98EF-45EC-9B06-E9986C7D577B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2019/3/1</a:t>
            </a:fld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B3C5766-3F80-4EB8-AFEB-D768782A217A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4CB5473D-98EF-45EC-9B06-E9986C7D577B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2019/3/1</a:t>
            </a:fld>
            <a:endParaRPr lang="en-US" altLang="zh-CN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B3C5766-3F80-4EB8-AFEB-D768782A217A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4CB5473D-98EF-45EC-9B06-E9986C7D577B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2019/3/1</a:t>
            </a:fld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B3C5766-3F80-4EB8-AFEB-D768782A217A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/>
          <p:nvPr/>
        </p:nvSpPr>
        <p:spPr>
          <a:xfrm>
            <a:off x="0" y="6172200"/>
            <a:ext cx="4775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endParaRPr lang="zh-CN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Rectangle 11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" name="Text Box 12"/>
          <p:cNvSpPr txBox="1"/>
          <p:nvPr/>
        </p:nvSpPr>
        <p:spPr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3077" name="Line 15"/>
          <p:cNvSpPr/>
          <p:nvPr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2019/3/1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9" name="Object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828800"/>
            <a:ext cx="8878888" cy="4503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0" name="Text Box 7"/>
          <p:cNvSpPr txBox="1"/>
          <p:nvPr/>
        </p:nvSpPr>
        <p:spPr>
          <a:xfrm>
            <a:off x="0" y="6172200"/>
            <a:ext cx="4775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endParaRPr lang="zh-CN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1" name="Rectangle 11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2" name="Text Box 12"/>
          <p:cNvSpPr txBox="1"/>
          <p:nvPr/>
        </p:nvSpPr>
        <p:spPr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通信与信息工程学院</a:t>
            </a:r>
          </a:p>
        </p:txBody>
      </p:sp>
      <p:pic>
        <p:nvPicPr>
          <p:cNvPr id="3083" name="Picture 14" descr="未命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4" name="Line 15"/>
          <p:cNvSpPr/>
          <p:nvPr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5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2019/3/1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86" name="Object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752600"/>
            <a:ext cx="8878888" cy="4503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>
              <a:defRPr/>
            </a:pPr>
            <a:fld id="{BAB1B923-37EF-494A-8EB2-5D980FFDD69B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2019/3/1</a:t>
            </a:fld>
            <a:endParaRPr lang="en-US" altLang="zh-CN" strike="noStrike" noProof="1"/>
          </a:p>
        </p:txBody>
      </p:sp>
      <p:sp>
        <p:nvSpPr>
          <p:cNvPr id="18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19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/>
            <a:fld id="{5EF1C42F-D5D3-490B-8360-B65CB5EDD412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/>
          <p:nvPr/>
        </p:nvSpPr>
        <p:spPr>
          <a:xfrm>
            <a:off x="0" y="6172200"/>
            <a:ext cx="4775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endParaRPr lang="zh-CN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11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Text Box 12"/>
          <p:cNvSpPr txBox="1"/>
          <p:nvPr/>
        </p:nvSpPr>
        <p:spPr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4101" name="Line 15"/>
          <p:cNvSpPr/>
          <p:nvPr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2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90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2019/3/1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03" name="Object 3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7"/>
          <p:cNvSpPr txBox="1"/>
          <p:nvPr/>
        </p:nvSpPr>
        <p:spPr>
          <a:xfrm>
            <a:off x="0" y="6172200"/>
            <a:ext cx="4775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endParaRPr lang="zh-CN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5" name="Rectangle 11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6" name="Text Box 12"/>
          <p:cNvSpPr txBox="1"/>
          <p:nvPr/>
        </p:nvSpPr>
        <p:spPr>
          <a:xfrm>
            <a:off x="609600" y="6429375"/>
            <a:ext cx="7213600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电子科技大学 通信与信息工程学院</a:t>
            </a:r>
          </a:p>
        </p:txBody>
      </p:sp>
      <p:pic>
        <p:nvPicPr>
          <p:cNvPr id="4107" name="Picture 14" descr="未命名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8" name="Line 15"/>
          <p:cNvSpPr/>
          <p:nvPr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9" name="Text Box 16"/>
          <p:cNvSpPr txBox="1"/>
          <p:nvPr/>
        </p:nvSpPr>
        <p:spPr>
          <a:xfrm>
            <a:off x="8229600" y="6415088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90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0" name="Object 3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534584" y="214313"/>
            <a:ext cx="10405533" cy="5918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6" name="日期占位符 2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90063" y="6243638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/>
            <a:fld id="{E5545C77-AAD4-429D-B4AE-3B8928B39F06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/>
          <p:cNvSpPr txBox="1"/>
          <p:nvPr/>
        </p:nvSpPr>
        <p:spPr>
          <a:xfrm>
            <a:off x="0" y="6172200"/>
            <a:ext cx="4775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endParaRPr lang="zh-CN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11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Text Box 12"/>
          <p:cNvSpPr txBox="1"/>
          <p:nvPr/>
        </p:nvSpPr>
        <p:spPr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5125" name="Line 15"/>
          <p:cNvSpPr/>
          <p:nvPr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6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90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2019/3/1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27" name="Object 3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7"/>
          <p:cNvSpPr txBox="1"/>
          <p:nvPr/>
        </p:nvSpPr>
        <p:spPr>
          <a:xfrm>
            <a:off x="0" y="6172200"/>
            <a:ext cx="4775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endParaRPr lang="zh-CN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9" name="Rectangle 11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0" name="Text Box 12"/>
          <p:cNvSpPr txBox="1"/>
          <p:nvPr/>
        </p:nvSpPr>
        <p:spPr>
          <a:xfrm>
            <a:off x="609600" y="6429375"/>
            <a:ext cx="7213600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电子科技大学 通信与信息工程学院</a:t>
            </a:r>
          </a:p>
        </p:txBody>
      </p:sp>
      <p:pic>
        <p:nvPicPr>
          <p:cNvPr id="5131" name="Picture 14" descr="未命名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2" name="Line 15"/>
          <p:cNvSpPr/>
          <p:nvPr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3" name="Text Box 16"/>
          <p:cNvSpPr txBox="1"/>
          <p:nvPr/>
        </p:nvSpPr>
        <p:spPr>
          <a:xfrm>
            <a:off x="8229600" y="6415088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90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34" name="Object 3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9" name="日期占位符 5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20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21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390063" y="6243638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/>
            <a:fld id="{9AACFC24-0414-4227-86DB-3D1D0F16F95A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7"/>
          <p:cNvSpPr txBox="1"/>
          <p:nvPr/>
        </p:nvSpPr>
        <p:spPr>
          <a:xfrm>
            <a:off x="0" y="6172200"/>
            <a:ext cx="4775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endParaRPr lang="zh-CN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11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Text Box 12"/>
          <p:cNvSpPr txBox="1"/>
          <p:nvPr/>
        </p:nvSpPr>
        <p:spPr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6149" name="Line 15"/>
          <p:cNvSpPr/>
          <p:nvPr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0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90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2019/3/1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51" name="Object 3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7"/>
          <p:cNvSpPr txBox="1"/>
          <p:nvPr/>
        </p:nvSpPr>
        <p:spPr>
          <a:xfrm>
            <a:off x="0" y="6172200"/>
            <a:ext cx="4775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endParaRPr lang="zh-CN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3" name="Rectangle 11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4" name="Text Box 12"/>
          <p:cNvSpPr txBox="1"/>
          <p:nvPr/>
        </p:nvSpPr>
        <p:spPr>
          <a:xfrm>
            <a:off x="609600" y="6429375"/>
            <a:ext cx="7213600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电子科技大学 通信与信息工程学院</a:t>
            </a:r>
          </a:p>
        </p:txBody>
      </p:sp>
      <p:pic>
        <p:nvPicPr>
          <p:cNvPr id="6155" name="Picture 14" descr="未命名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6" name="Line 15"/>
          <p:cNvSpPr/>
          <p:nvPr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7" name="Text Box 16"/>
          <p:cNvSpPr txBox="1"/>
          <p:nvPr/>
        </p:nvSpPr>
        <p:spPr>
          <a:xfrm>
            <a:off x="8229600" y="6415088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90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58" name="Object 3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1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/>
            <a:fld id="{7C0AAE6D-3D02-413D-BFF9-A7C6F2415FFA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"/>
          <p:cNvSpPr txBox="1"/>
          <p:nvPr/>
        </p:nvSpPr>
        <p:spPr>
          <a:xfrm>
            <a:off x="0" y="6172200"/>
            <a:ext cx="4775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endParaRPr lang="zh-CN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11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Text Box 12"/>
          <p:cNvSpPr txBox="1"/>
          <p:nvPr/>
        </p:nvSpPr>
        <p:spPr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1029" name="Line 15"/>
          <p:cNvSpPr/>
          <p:nvPr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2019/3/1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31" name="Object 3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11" imgW="5664200" imgH="3327400" progId="">
                  <p:embed/>
                </p:oleObj>
              </mc:Choice>
              <mc:Fallback>
                <p:oleObj r:id="rId11" imgW="5664200" imgH="33274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/>
          <p:nvPr/>
        </p:nvSpPr>
        <p:spPr>
          <a:xfrm>
            <a:off x="0" y="6172200"/>
            <a:ext cx="4775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endParaRPr lang="zh-CN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11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Text Box 12"/>
          <p:cNvSpPr txBox="1"/>
          <p:nvPr/>
        </p:nvSpPr>
        <p:spPr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通信与信息工程学院</a:t>
            </a:r>
          </a:p>
        </p:txBody>
      </p:sp>
      <p:pic>
        <p:nvPicPr>
          <p:cNvPr id="1035" name="Picture 14" descr="未命名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6" name="Line 15"/>
          <p:cNvSpPr/>
          <p:nvPr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7" name="Text Box 16"/>
          <p:cNvSpPr txBox="1"/>
          <p:nvPr/>
        </p:nvSpPr>
        <p:spPr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fld id="{9A0DB2DC-4C9A-4742-B13C-FB6460FD3503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fld id="{BB962C8B-B14F-4D97-AF65-F5344CB8AC3E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2019/3/1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38" name="Object 3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14" imgW="5664200" imgH="3327400" progId="">
                  <p:embed/>
                </p:oleObj>
              </mc:Choice>
              <mc:Fallback>
                <p:oleObj r:id="rId14" imgW="5664200" imgH="33274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16"/>
          <p:cNvSpPr>
            <a:spLocks noGrp="1"/>
          </p:cNvSpPr>
          <p:nvPr>
            <p:ph type="title"/>
          </p:nvPr>
        </p:nvSpPr>
        <p:spPr>
          <a:xfrm>
            <a:off x="304800" y="0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0" name="Rectangle 17"/>
          <p:cNvSpPr>
            <a:spLocks noGrp="1"/>
          </p:cNvSpPr>
          <p:nvPr>
            <p:ph type="body"/>
          </p:nvPr>
        </p:nvSpPr>
        <p:spPr>
          <a:xfrm>
            <a:off x="304800" y="1219200"/>
            <a:ext cx="11582400" cy="490696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fld id="{4CB5473D-98EF-45EC-9B06-E9986C7D577B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2019/3/1</a:t>
            </a:fld>
            <a:endParaRPr lang="en-US" altLang="zh-CN" strike="noStrike" noProof="1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 dirty="0">
                <a:cs typeface="+mn-ea"/>
              </a:defRPr>
            </a:lvl1pPr>
          </a:lstStyle>
          <a:p>
            <a:pPr fontAlgn="base"/>
            <a:fld id="{4B3C5766-3F80-4EB8-AFEB-D768782A217A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5" Type="http://schemas.openxmlformats.org/officeDocument/2006/relationships/comments" Target="../comments/comment1.x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hyperlink" Target="norm(s,1)" TargetMode="External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5.wmf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4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6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5.png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7.wmf"/><Relationship Id="rId4" Type="http://schemas.openxmlformats.org/officeDocument/2006/relationships/image" Target="../media/image84.png"/><Relationship Id="rId9" Type="http://schemas.openxmlformats.org/officeDocument/2006/relationships/oleObject" Target="../embeddings/oleObject8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88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0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89.emf"/><Relationship Id="rId4" Type="http://schemas.openxmlformats.org/officeDocument/2006/relationships/oleObject" Target="../embeddings/oleObject8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94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4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00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3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6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10.png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10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2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15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18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2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6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8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36750" y="1520825"/>
            <a:ext cx="7761288" cy="29940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1" u="none" strike="noStrike" kern="0" cap="none" spc="0" normalizeH="0" baseline="0" noProof="0">
                <a:ln>
                  <a:noFill/>
                </a:ln>
                <a:solidFill>
                  <a:srgbClr val="1825D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Chapter 2</a:t>
            </a:r>
            <a:br>
              <a:rPr kumimoji="0" lang="en-US" altLang="zh-CN" sz="4800" b="1" i="1" u="none" strike="noStrike" kern="0" cap="none" spc="0" normalizeH="0" baseline="0" noProof="0">
                <a:ln>
                  <a:noFill/>
                </a:ln>
                <a:solidFill>
                  <a:srgbClr val="1825D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</a:br>
            <a:r>
              <a:rPr kumimoji="0" lang="en-US" altLang="zh-CN" sz="4800" b="1" i="1" u="none" strike="noStrike" kern="0" cap="none" spc="0" normalizeH="0" baseline="0" noProof="0">
                <a:ln>
                  <a:noFill/>
                </a:ln>
                <a:solidFill>
                  <a:srgbClr val="1825D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 Discrete-Time Signals in the Time Domain</a:t>
            </a:r>
            <a:endParaRPr kumimoji="0" lang="en-US" altLang="zh-CN" sz="4800" b="1" i="1" u="none" strike="noStrike" kern="0" cap="none" spc="0" normalizeH="0" baseline="0" noProof="0" dirty="0">
              <a:ln>
                <a:noFill/>
              </a:ln>
              <a:solidFill>
                <a:srgbClr val="1825D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334963" y="1916113"/>
            <a:ext cx="11582400" cy="3001962"/>
          </a:xfrm>
        </p:spPr>
        <p:txBody>
          <a:bodyPr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Two types of discrete-time signals: 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	- </a:t>
            </a:r>
            <a:r>
              <a:rPr lang="en-US" altLang="zh-CN">
                <a:solidFill>
                  <a:srgbClr val="FA3710"/>
                </a:solidFill>
                <a:latin typeface="Times New Roman" panose="02020603050405020304" pitchFamily="18" charset="0"/>
              </a:rPr>
              <a:t>Sampled-data signals</a:t>
            </a:r>
            <a:r>
              <a:rPr lang="en-US" altLang="zh-CN">
                <a:latin typeface="Times New Roman" panose="02020603050405020304" pitchFamily="18" charset="0"/>
              </a:rPr>
              <a:t> in which samples are continuous-valued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	- </a:t>
            </a:r>
            <a:r>
              <a:rPr lang="en-US" altLang="zh-CN">
                <a:solidFill>
                  <a:srgbClr val="FA3710"/>
                </a:solidFill>
                <a:latin typeface="Times New Roman" panose="02020603050405020304" pitchFamily="18" charset="0"/>
              </a:rPr>
              <a:t>Digital signals</a:t>
            </a:r>
            <a:r>
              <a:rPr lang="en-US" altLang="zh-CN">
                <a:latin typeface="Times New Roman" panose="02020603050405020304" pitchFamily="18" charset="0"/>
              </a:rPr>
              <a:t> in which samples are discrete-valued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Signals in a practical digital signal processing system are digital signals obtained by quantizing the sample values either by rounding or truncation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410" name="Rectangle 5"/>
          <p:cNvSpPr/>
          <p:nvPr/>
        </p:nvSpPr>
        <p:spPr>
          <a:xfrm>
            <a:off x="1752600" y="333375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/>
          </p:cNvSpPr>
          <p:nvPr>
            <p:ph idx="1"/>
          </p:nvPr>
        </p:nvSpPr>
        <p:spPr>
          <a:xfrm>
            <a:off x="1147763" y="1422400"/>
            <a:ext cx="4033837" cy="685800"/>
          </a:xfrm>
        </p:spPr>
        <p:txBody>
          <a:bodyPr wrap="square" lIns="91440" tIns="45720" rIns="91440" bIns="45720" anchor="t"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>
                <a:latin typeface="Times New Roman" panose="02020603050405020304" pitchFamily="18" charset="0"/>
              </a:rPr>
              <a:t>Example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18434" name="Group 4"/>
          <p:cNvGrpSpPr/>
          <p:nvPr/>
        </p:nvGrpSpPr>
        <p:grpSpPr>
          <a:xfrm>
            <a:off x="1339850" y="2373313"/>
            <a:ext cx="7924800" cy="3092450"/>
            <a:chOff x="528" y="1671"/>
            <a:chExt cx="4992" cy="1948"/>
          </a:xfrm>
        </p:grpSpPr>
        <p:grpSp>
          <p:nvGrpSpPr>
            <p:cNvPr id="18435" name="Group 5"/>
            <p:cNvGrpSpPr/>
            <p:nvPr/>
          </p:nvGrpSpPr>
          <p:grpSpPr>
            <a:xfrm>
              <a:off x="3120" y="1671"/>
              <a:ext cx="2264" cy="1948"/>
              <a:chOff x="3120" y="1671"/>
              <a:chExt cx="2264" cy="1948"/>
            </a:xfrm>
          </p:grpSpPr>
          <p:sp>
            <p:nvSpPr>
              <p:cNvPr id="18436" name="Line 6"/>
              <p:cNvSpPr/>
              <p:nvPr/>
            </p:nvSpPr>
            <p:spPr>
              <a:xfrm>
                <a:off x="3120" y="2544"/>
                <a:ext cx="2256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37" name="Line 7"/>
              <p:cNvSpPr/>
              <p:nvPr/>
            </p:nvSpPr>
            <p:spPr>
              <a:xfrm>
                <a:off x="3856" y="1824"/>
                <a:ext cx="0" cy="144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38" name="Line 8"/>
              <p:cNvSpPr/>
              <p:nvPr/>
            </p:nvSpPr>
            <p:spPr>
              <a:xfrm>
                <a:off x="3856" y="1824"/>
                <a:ext cx="0" cy="1440"/>
              </a:xfrm>
              <a:prstGeom prst="line">
                <a:avLst/>
              </a:prstGeom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39" name="Line 9"/>
              <p:cNvSpPr/>
              <p:nvPr/>
            </p:nvSpPr>
            <p:spPr>
              <a:xfrm>
                <a:off x="3120" y="2344"/>
                <a:ext cx="2256" cy="0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0" name="Line 10"/>
              <p:cNvSpPr/>
              <p:nvPr/>
            </p:nvSpPr>
            <p:spPr>
              <a:xfrm>
                <a:off x="3128" y="2544"/>
                <a:ext cx="2256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1" name="Line 11"/>
              <p:cNvSpPr/>
              <p:nvPr/>
            </p:nvSpPr>
            <p:spPr>
              <a:xfrm>
                <a:off x="3120" y="1944"/>
                <a:ext cx="2256" cy="0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2" name="Line 12"/>
              <p:cNvSpPr/>
              <p:nvPr/>
            </p:nvSpPr>
            <p:spPr>
              <a:xfrm>
                <a:off x="3128" y="2144"/>
                <a:ext cx="2256" cy="0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3" name="Line 13"/>
              <p:cNvSpPr/>
              <p:nvPr/>
            </p:nvSpPr>
            <p:spPr>
              <a:xfrm>
                <a:off x="3120" y="2744"/>
                <a:ext cx="2256" cy="0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4" name="Line 14"/>
              <p:cNvSpPr/>
              <p:nvPr/>
            </p:nvSpPr>
            <p:spPr>
              <a:xfrm>
                <a:off x="3128" y="2944"/>
                <a:ext cx="2256" cy="0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5" name="Line 15"/>
              <p:cNvSpPr/>
              <p:nvPr/>
            </p:nvSpPr>
            <p:spPr>
              <a:xfrm>
                <a:off x="3120" y="2544"/>
                <a:ext cx="2256" cy="0"/>
              </a:xfrm>
              <a:prstGeom prst="line">
                <a:avLst/>
              </a:prstGeom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6" name="Line 16"/>
              <p:cNvSpPr/>
              <p:nvPr/>
            </p:nvSpPr>
            <p:spPr>
              <a:xfrm>
                <a:off x="3128" y="3144"/>
                <a:ext cx="2256" cy="0"/>
              </a:xfrm>
              <a:prstGeom prst="line">
                <a:avLst/>
              </a:prstGeom>
              <a:ln w="12700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7" name="Line 17"/>
              <p:cNvSpPr/>
              <p:nvPr/>
            </p:nvSpPr>
            <p:spPr>
              <a:xfrm>
                <a:off x="3360" y="2352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8" name="Line 18"/>
              <p:cNvSpPr/>
              <p:nvPr/>
            </p:nvSpPr>
            <p:spPr>
              <a:xfrm>
                <a:off x="3600" y="2536"/>
                <a:ext cx="0" cy="3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9" name="Line 19"/>
              <p:cNvSpPr/>
              <p:nvPr/>
            </p:nvSpPr>
            <p:spPr>
              <a:xfrm>
                <a:off x="4104" y="2160"/>
                <a:ext cx="0" cy="3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0" name="Line 20"/>
              <p:cNvSpPr/>
              <p:nvPr/>
            </p:nvSpPr>
            <p:spPr>
              <a:xfrm>
                <a:off x="4352" y="2544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1" name="Line 21"/>
              <p:cNvSpPr/>
              <p:nvPr/>
            </p:nvSpPr>
            <p:spPr>
              <a:xfrm>
                <a:off x="3864" y="1944"/>
                <a:ext cx="0" cy="6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2" name="Line 22"/>
              <p:cNvSpPr/>
              <p:nvPr/>
            </p:nvSpPr>
            <p:spPr>
              <a:xfrm>
                <a:off x="4600" y="1944"/>
                <a:ext cx="0" cy="6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3" name="Line 23"/>
              <p:cNvSpPr/>
              <p:nvPr/>
            </p:nvSpPr>
            <p:spPr>
              <a:xfrm>
                <a:off x="4856" y="2352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4" name="Oval 24"/>
              <p:cNvSpPr/>
              <p:nvPr/>
            </p:nvSpPr>
            <p:spPr>
              <a:xfrm>
                <a:off x="3336" y="232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5" name="Oval 25"/>
              <p:cNvSpPr/>
              <p:nvPr/>
            </p:nvSpPr>
            <p:spPr>
              <a:xfrm>
                <a:off x="3576" y="292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6" name="Oval 26"/>
              <p:cNvSpPr/>
              <p:nvPr/>
            </p:nvSpPr>
            <p:spPr>
              <a:xfrm>
                <a:off x="3832" y="192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7" name="Oval 27"/>
              <p:cNvSpPr/>
              <p:nvPr/>
            </p:nvSpPr>
            <p:spPr>
              <a:xfrm>
                <a:off x="4080" y="212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8" name="Oval 28"/>
              <p:cNvSpPr/>
              <p:nvPr/>
            </p:nvSpPr>
            <p:spPr>
              <a:xfrm>
                <a:off x="4320" y="272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9" name="Oval 29"/>
              <p:cNvSpPr/>
              <p:nvPr/>
            </p:nvSpPr>
            <p:spPr>
              <a:xfrm>
                <a:off x="4576" y="192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0" name="Oval 30"/>
              <p:cNvSpPr/>
              <p:nvPr/>
            </p:nvSpPr>
            <p:spPr>
              <a:xfrm>
                <a:off x="4832" y="232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1" name="Text Box 31"/>
              <p:cNvSpPr txBox="1"/>
              <p:nvPr/>
            </p:nvSpPr>
            <p:spPr>
              <a:xfrm rot="-5400000">
                <a:off x="3324" y="1912"/>
                <a:ext cx="77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Amplitude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2" name="Text Box 32"/>
              <p:cNvSpPr txBox="1"/>
              <p:nvPr/>
            </p:nvSpPr>
            <p:spPr>
              <a:xfrm>
                <a:off x="3590" y="3369"/>
                <a:ext cx="10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Digital signal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463" name="Group 33"/>
            <p:cNvGrpSpPr/>
            <p:nvPr/>
          </p:nvGrpSpPr>
          <p:grpSpPr>
            <a:xfrm>
              <a:off x="528" y="1724"/>
              <a:ext cx="2304" cy="1886"/>
              <a:chOff x="528" y="1724"/>
              <a:chExt cx="2304" cy="1886"/>
            </a:xfrm>
          </p:grpSpPr>
          <p:sp>
            <p:nvSpPr>
              <p:cNvPr id="18464" name="Line 34"/>
              <p:cNvSpPr/>
              <p:nvPr/>
            </p:nvSpPr>
            <p:spPr>
              <a:xfrm>
                <a:off x="528" y="2561"/>
                <a:ext cx="1968" cy="0"/>
              </a:xfrm>
              <a:prstGeom prst="line">
                <a:avLst/>
              </a:prstGeom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5" name="Line 35"/>
              <p:cNvSpPr/>
              <p:nvPr/>
            </p:nvSpPr>
            <p:spPr>
              <a:xfrm>
                <a:off x="1248" y="1793"/>
                <a:ext cx="0" cy="148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6" name="Line 36"/>
              <p:cNvSpPr/>
              <p:nvPr/>
            </p:nvSpPr>
            <p:spPr>
              <a:xfrm>
                <a:off x="1248" y="1793"/>
                <a:ext cx="0" cy="1392"/>
              </a:xfrm>
              <a:prstGeom prst="line">
                <a:avLst/>
              </a:prstGeom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8467" name="Group 37"/>
              <p:cNvGrpSpPr/>
              <p:nvPr/>
            </p:nvGrpSpPr>
            <p:grpSpPr>
              <a:xfrm>
                <a:off x="768" y="2081"/>
                <a:ext cx="1680" cy="1056"/>
                <a:chOff x="768" y="2064"/>
                <a:chExt cx="1680" cy="1056"/>
              </a:xfrm>
            </p:grpSpPr>
            <p:sp>
              <p:nvSpPr>
                <p:cNvPr id="18468" name="Line 38"/>
                <p:cNvSpPr/>
                <p:nvPr/>
              </p:nvSpPr>
              <p:spPr>
                <a:xfrm>
                  <a:off x="768" y="2400"/>
                  <a:ext cx="24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69" name="Line 39"/>
                <p:cNvSpPr/>
                <p:nvPr/>
              </p:nvSpPr>
              <p:spPr>
                <a:xfrm>
                  <a:off x="1008" y="2976"/>
                  <a:ext cx="24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0" name="Line 40"/>
                <p:cNvSpPr/>
                <p:nvPr/>
              </p:nvSpPr>
              <p:spPr>
                <a:xfrm>
                  <a:off x="1248" y="2064"/>
                  <a:ext cx="24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1" name="Line 41"/>
                <p:cNvSpPr/>
                <p:nvPr/>
              </p:nvSpPr>
              <p:spPr>
                <a:xfrm>
                  <a:off x="1488" y="2208"/>
                  <a:ext cx="24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2" name="Line 42"/>
                <p:cNvSpPr/>
                <p:nvPr/>
              </p:nvSpPr>
              <p:spPr>
                <a:xfrm>
                  <a:off x="1728" y="2736"/>
                  <a:ext cx="24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3" name="Line 43"/>
                <p:cNvSpPr/>
                <p:nvPr/>
              </p:nvSpPr>
              <p:spPr>
                <a:xfrm>
                  <a:off x="1968" y="3120"/>
                  <a:ext cx="24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4" name="Line 44"/>
                <p:cNvSpPr/>
                <p:nvPr/>
              </p:nvSpPr>
              <p:spPr>
                <a:xfrm>
                  <a:off x="2208" y="2448"/>
                  <a:ext cx="24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5" name="Line 45"/>
                <p:cNvSpPr/>
                <p:nvPr/>
              </p:nvSpPr>
              <p:spPr>
                <a:xfrm>
                  <a:off x="1008" y="2400"/>
                  <a:ext cx="0" cy="57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6" name="Line 46"/>
                <p:cNvSpPr/>
                <p:nvPr/>
              </p:nvSpPr>
              <p:spPr>
                <a:xfrm>
                  <a:off x="1248" y="2064"/>
                  <a:ext cx="0" cy="91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7" name="Line 47"/>
                <p:cNvSpPr/>
                <p:nvPr/>
              </p:nvSpPr>
              <p:spPr>
                <a:xfrm>
                  <a:off x="1488" y="2064"/>
                  <a:ext cx="0" cy="14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8" name="Line 48"/>
                <p:cNvSpPr/>
                <p:nvPr/>
              </p:nvSpPr>
              <p:spPr>
                <a:xfrm>
                  <a:off x="1728" y="2208"/>
                  <a:ext cx="0" cy="52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9" name="Line 49"/>
                <p:cNvSpPr/>
                <p:nvPr/>
              </p:nvSpPr>
              <p:spPr>
                <a:xfrm>
                  <a:off x="1968" y="2736"/>
                  <a:ext cx="0" cy="38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80" name="Line 50"/>
                <p:cNvSpPr/>
                <p:nvPr/>
              </p:nvSpPr>
              <p:spPr>
                <a:xfrm>
                  <a:off x="2208" y="2448"/>
                  <a:ext cx="0" cy="67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8481" name="Text Box 51"/>
              <p:cNvSpPr txBox="1"/>
              <p:nvPr/>
            </p:nvSpPr>
            <p:spPr>
              <a:xfrm rot="-5400000">
                <a:off x="732" y="1965"/>
                <a:ext cx="77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Amplitude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82" name="Text Box 52"/>
              <p:cNvSpPr txBox="1"/>
              <p:nvPr/>
            </p:nvSpPr>
            <p:spPr>
              <a:xfrm>
                <a:off x="912" y="3360"/>
                <a:ext cx="12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Boxedcar signal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83" name="Text Box 53"/>
              <p:cNvSpPr txBox="1"/>
              <p:nvPr/>
            </p:nvSpPr>
            <p:spPr>
              <a:xfrm>
                <a:off x="2304" y="2592"/>
                <a:ext cx="52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Time,t</a:t>
                </a:r>
              </a:p>
            </p:txBody>
          </p:sp>
        </p:grpSp>
        <p:sp>
          <p:nvSpPr>
            <p:cNvPr id="18484" name="Text Box 54"/>
            <p:cNvSpPr txBox="1"/>
            <p:nvPr/>
          </p:nvSpPr>
          <p:spPr>
            <a:xfrm>
              <a:off x="4944" y="2592"/>
              <a:ext cx="5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Time,t</a:t>
              </a:r>
            </a:p>
          </p:txBody>
        </p:sp>
      </p:grpSp>
      <p:sp>
        <p:nvSpPr>
          <p:cNvPr id="18485" name="Rectangle 56"/>
          <p:cNvSpPr/>
          <p:nvPr/>
        </p:nvSpPr>
        <p:spPr>
          <a:xfrm>
            <a:off x="1752600" y="333375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idx="1"/>
          </p:nvPr>
        </p:nvSpPr>
        <p:spPr>
          <a:xfrm>
            <a:off x="2300288" y="1824038"/>
            <a:ext cx="7772400" cy="3581400"/>
          </a:xfrm>
        </p:spPr>
        <p:txBody>
          <a:bodyPr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A discrete-time signal may be a finite-length or an infinite-length sequence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Finite-length</a:t>
            </a:r>
            <a:r>
              <a:rPr lang="en-US" altLang="zh-CN" dirty="0">
                <a:latin typeface="Times New Roman" panose="02020603050405020304" pitchFamily="18" charset="0"/>
              </a:rPr>
              <a:t> (also called finite-duration or finite-extent) sequence is defined only for a finite time interval: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 n  N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where -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&lt; 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&lt;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dirty="0">
                <a:latin typeface="Times New Roman" panose="02020603050405020304" pitchFamily="18" charset="0"/>
              </a:rPr>
              <a:t> with N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N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Length or duration of the above finite-length sequence is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N=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- N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+ 1</a:t>
            </a:r>
          </a:p>
        </p:txBody>
      </p:sp>
      <p:sp>
        <p:nvSpPr>
          <p:cNvPr id="16386" name="Rectangle 3"/>
          <p:cNvSpPr/>
          <p:nvPr/>
        </p:nvSpPr>
        <p:spPr>
          <a:xfrm>
            <a:off x="2378075" y="5283200"/>
            <a:ext cx="76739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Zero-padding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—append with zero-valued samples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9459" name="Rectangle 8"/>
          <p:cNvSpPr/>
          <p:nvPr/>
        </p:nvSpPr>
        <p:spPr>
          <a:xfrm>
            <a:off x="2782888" y="1052513"/>
            <a:ext cx="724535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200" b="1" u="sng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2.1.1 Length of a discrete-time signal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806700" y="5822950"/>
            <a:ext cx="6213475" cy="479425"/>
            <a:chOff x="2806028" y="5823703"/>
            <a:chExt cx="6213475" cy="479424"/>
          </a:xfrm>
        </p:grpSpPr>
        <p:sp>
          <p:nvSpPr>
            <p:cNvPr id="19461" name="Rectangle 9"/>
            <p:cNvSpPr/>
            <p:nvPr/>
          </p:nvSpPr>
          <p:spPr>
            <a:xfrm>
              <a:off x="2806028" y="5845927"/>
              <a:ext cx="1871662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Vector form</a:t>
              </a:r>
              <a:r>
                <a:rPr lang="en-US" altLang="zh-CN" sz="2400" b="1" dirty="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grpSp>
          <p:nvGrpSpPr>
            <p:cNvPr id="19462" name="Group 10"/>
            <p:cNvGrpSpPr/>
            <p:nvPr/>
          </p:nvGrpSpPr>
          <p:grpSpPr>
            <a:xfrm>
              <a:off x="5255540" y="5823703"/>
              <a:ext cx="3763963" cy="461963"/>
              <a:chOff x="2109" y="3505"/>
              <a:chExt cx="2371" cy="291"/>
            </a:xfrm>
          </p:grpSpPr>
          <p:grpSp>
            <p:nvGrpSpPr>
              <p:cNvPr id="19463" name="Group 11"/>
              <p:cNvGrpSpPr/>
              <p:nvPr/>
            </p:nvGrpSpPr>
            <p:grpSpPr>
              <a:xfrm>
                <a:off x="2109" y="3505"/>
                <a:ext cx="2300" cy="291"/>
                <a:chOff x="2346" y="1072"/>
                <a:chExt cx="45993" cy="450"/>
              </a:xfrm>
            </p:grpSpPr>
            <p:graphicFrame>
              <p:nvGraphicFramePr>
                <p:cNvPr id="19464" name="Object 12"/>
                <p:cNvGraphicFramePr>
                  <a:graphicFrameLocks noChangeAspect="1"/>
                </p:cNvGraphicFramePr>
                <p:nvPr/>
              </p:nvGraphicFramePr>
              <p:xfrm>
                <a:off x="4867" y="1165"/>
                <a:ext cx="148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194" r:id="rId4" imgW="88900" imgH="152400" progId="Equation.3">
                        <p:embed/>
                      </p:oleObj>
                    </mc:Choice>
                    <mc:Fallback>
                      <p:oleObj r:id="rId4" imgW="88900" imgH="152400" progId="Equation.3">
                        <p:embed/>
                        <p:pic>
                          <p:nvPicPr>
                            <p:cNvPr id="0" name="图片 3098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67" y="1165"/>
                              <a:ext cx="148" cy="2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9465" name="Rectangle 13"/>
                <p:cNvSpPr/>
                <p:nvPr/>
              </p:nvSpPr>
              <p:spPr>
                <a:xfrm>
                  <a:off x="2346" y="1072"/>
                  <a:ext cx="45993" cy="4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en-US" altLang="zh-CN" sz="2400" b="1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x[n]=[x[0]  x[1]  … x[N-1]]</a:t>
                  </a:r>
                </a:p>
              </p:txBody>
            </p:sp>
          </p:grpSp>
          <p:sp>
            <p:nvSpPr>
              <p:cNvPr id="19466" name="Rectangle 14"/>
              <p:cNvSpPr/>
              <p:nvPr/>
            </p:nvSpPr>
            <p:spPr>
              <a:xfrm>
                <a:off x="4313" y="3505"/>
                <a:ext cx="167" cy="2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800" b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</a:p>
            </p:txBody>
          </p:sp>
        </p:grpSp>
      </p:grpSp>
      <p:sp>
        <p:nvSpPr>
          <p:cNvPr id="19467" name="Rectangle 15"/>
          <p:cNvSpPr/>
          <p:nvPr/>
        </p:nvSpPr>
        <p:spPr>
          <a:xfrm>
            <a:off x="1752600" y="333375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build="p"/>
      <p:bldP spid="163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idx="1"/>
          </p:nvPr>
        </p:nvSpPr>
        <p:spPr>
          <a:xfrm>
            <a:off x="1573213" y="1255713"/>
            <a:ext cx="8534400" cy="1143000"/>
          </a:xfrm>
        </p:spPr>
        <p:txBody>
          <a:bodyPr wrap="square" lIns="91440" tIns="45720" rIns="91440" bIns="45720" anchor="t"/>
          <a:lstStyle/>
          <a:p>
            <a:r>
              <a:rPr lang="en-US" altLang="zh-CN">
                <a:latin typeface="Times New Roman" panose="02020603050405020304" pitchFamily="18" charset="0"/>
              </a:rPr>
              <a:t>A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right-sided </a:t>
            </a:r>
            <a:r>
              <a:rPr lang="en-US" altLang="zh-CN">
                <a:latin typeface="Times New Roman" panose="02020603050405020304" pitchFamily="18" charset="0"/>
              </a:rPr>
              <a:t>sequence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] has zero-valued samples for n &lt; N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grpSp>
        <p:nvGrpSpPr>
          <p:cNvPr id="18434" name="Group 3"/>
          <p:cNvGrpSpPr/>
          <p:nvPr/>
        </p:nvGrpSpPr>
        <p:grpSpPr>
          <a:xfrm>
            <a:off x="300734" y="2367208"/>
            <a:ext cx="11077082" cy="2654055"/>
            <a:chOff x="465" y="1749"/>
            <a:chExt cx="4865" cy="1232"/>
          </a:xfrm>
        </p:grpSpPr>
        <p:graphicFrame>
          <p:nvGraphicFramePr>
            <p:cNvPr id="21507" name="Object 4"/>
            <p:cNvGraphicFramePr>
              <a:graphicFrameLocks noChangeAspect="1"/>
            </p:cNvGraphicFramePr>
            <p:nvPr/>
          </p:nvGraphicFramePr>
          <p:xfrm>
            <a:off x="465" y="1749"/>
            <a:ext cx="4865" cy="1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r:id="rId3" imgW="5499100" imgH="1250950" progId="Word.Document.8">
                    <p:embed/>
                  </p:oleObj>
                </mc:Choice>
                <mc:Fallback>
                  <p:oleObj r:id="rId3" imgW="5499100" imgH="1250950" progId="Word.Document.8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5" y="1749"/>
                          <a:ext cx="4865" cy="11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08" name="Rectangle 5"/>
            <p:cNvSpPr/>
            <p:nvPr/>
          </p:nvSpPr>
          <p:spPr>
            <a:xfrm>
              <a:off x="2024" y="2797"/>
              <a:ext cx="1108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right-sided sequence</a:t>
              </a:r>
            </a:p>
          </p:txBody>
        </p:sp>
      </p:grpSp>
      <p:sp>
        <p:nvSpPr>
          <p:cNvPr id="18437" name="Text Box 6"/>
          <p:cNvSpPr txBox="1"/>
          <p:nvPr/>
        </p:nvSpPr>
        <p:spPr>
          <a:xfrm>
            <a:off x="2640013" y="5373688"/>
            <a:ext cx="7467600" cy="977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N</a:t>
            </a:r>
            <a:r>
              <a:rPr lang="en-US" altLang="zh-CN" sz="32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 0,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right-sided sequence is called a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causal sequence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36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0" name="Rectangle 9"/>
          <p:cNvSpPr/>
          <p:nvPr/>
        </p:nvSpPr>
        <p:spPr>
          <a:xfrm>
            <a:off x="1752600" y="333375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 build="p"/>
      <p:bldP spid="1843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idx="1"/>
          </p:nvPr>
        </p:nvSpPr>
        <p:spPr>
          <a:xfrm>
            <a:off x="1752600" y="1296988"/>
            <a:ext cx="8534400" cy="1143000"/>
          </a:xfrm>
        </p:spPr>
        <p:txBody>
          <a:bodyPr wrap="square" lIns="91440" tIns="45720" rIns="91440" bIns="45720" anchor="t"/>
          <a:lstStyle/>
          <a:p>
            <a:r>
              <a:rPr lang="en-US" altLang="zh-CN">
                <a:latin typeface="Times New Roman" panose="02020603050405020304" pitchFamily="18" charset="0"/>
              </a:rPr>
              <a:t>A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left-sided </a:t>
            </a:r>
            <a:r>
              <a:rPr lang="en-US" altLang="zh-CN">
                <a:latin typeface="Times New Roman" panose="02020603050405020304" pitchFamily="18" charset="0"/>
              </a:rPr>
              <a:t>sequence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] has zero-valued samples for n &gt; N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19458" name="Text Box 6"/>
          <p:cNvSpPr txBox="1"/>
          <p:nvPr/>
        </p:nvSpPr>
        <p:spPr>
          <a:xfrm>
            <a:off x="2476500" y="5229225"/>
            <a:ext cx="7467600" cy="9794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N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≤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0,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left-sided sequence is called a </a:t>
            </a:r>
            <a:r>
              <a:rPr lang="en-US" altLang="zh-CN" sz="32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anticausal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sequence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2531" name="Rectangle 12"/>
          <p:cNvSpPr/>
          <p:nvPr/>
        </p:nvSpPr>
        <p:spPr>
          <a:xfrm>
            <a:off x="1752600" y="333375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2378075" y="2227263"/>
          <a:ext cx="7908925" cy="300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6886575" imgH="2400300" progId="Paint.Picture">
                  <p:embed/>
                </p:oleObj>
              </mc:Choice>
              <mc:Fallback>
                <p:oleObj r:id="rId3" imgW="6886575" imgH="2400300" progId="Paint.Picture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8075" y="2227263"/>
                        <a:ext cx="7908925" cy="300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/>
          <p:nvPr/>
        </p:nvSpPr>
        <p:spPr>
          <a:xfrm>
            <a:off x="2566988" y="1125538"/>
            <a:ext cx="747395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200" b="1" u="sng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2.1.2 Strength of a Discrete-Time  Signal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82" name="Object 11"/>
          <p:cNvGraphicFramePr>
            <a:graphicFrameLocks noChangeAspect="1"/>
          </p:cNvGraphicFramePr>
          <p:nvPr/>
        </p:nvGraphicFramePr>
        <p:xfrm>
          <a:off x="3648075" y="3284538"/>
          <a:ext cx="4897438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r:id="rId3" imgW="1334135" imgH="482600" progId="Equation.DSMT4">
                  <p:embed/>
                </p:oleObj>
              </mc:Choice>
              <mc:Fallback>
                <p:oleObj r:id="rId3" imgW="1334135" imgH="4826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8075" y="3284538"/>
                        <a:ext cx="4897438" cy="177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12"/>
          <p:cNvSpPr/>
          <p:nvPr/>
        </p:nvSpPr>
        <p:spPr>
          <a:xfrm>
            <a:off x="2208213" y="5013325"/>
            <a:ext cx="34512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a positive integer.</a:t>
            </a:r>
          </a:p>
        </p:txBody>
      </p:sp>
      <p:grpSp>
        <p:nvGrpSpPr>
          <p:cNvPr id="20484" name="Group 15"/>
          <p:cNvGrpSpPr/>
          <p:nvPr/>
        </p:nvGrpSpPr>
        <p:grpSpPr>
          <a:xfrm>
            <a:off x="1952625" y="5661025"/>
            <a:ext cx="8715375" cy="519113"/>
            <a:chOff x="204" y="2931"/>
            <a:chExt cx="5490" cy="327"/>
          </a:xfrm>
        </p:grpSpPr>
        <p:sp>
          <p:nvSpPr>
            <p:cNvPr id="23557" name="Rectangle 13"/>
            <p:cNvSpPr/>
            <p:nvPr/>
          </p:nvSpPr>
          <p:spPr>
            <a:xfrm>
              <a:off x="204" y="2931"/>
              <a:ext cx="54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 practice, the value of 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used is typically 1 or 2 or       .</a:t>
              </a:r>
            </a:p>
          </p:txBody>
        </p:sp>
        <p:graphicFrame>
          <p:nvGraphicFramePr>
            <p:cNvPr id="23558" name="Object 14"/>
            <p:cNvGraphicFramePr>
              <a:graphicFrameLocks noChangeAspect="1"/>
            </p:cNvGraphicFramePr>
            <p:nvPr/>
          </p:nvGraphicFramePr>
          <p:xfrm>
            <a:off x="5239" y="3022"/>
            <a:ext cx="27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r:id="rId5" imgW="153670" imgH="128270" progId="Equation.DSMT4">
                    <p:embed/>
                  </p:oleObj>
                </mc:Choice>
                <mc:Fallback>
                  <p:oleObj r:id="rId5" imgW="153670" imgH="12827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39" y="3022"/>
                          <a:ext cx="272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7" name="Rectangle 16"/>
          <p:cNvSpPr/>
          <p:nvPr/>
        </p:nvSpPr>
        <p:spPr>
          <a:xfrm>
            <a:off x="9120188" y="3860800"/>
            <a:ext cx="8667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(2.9)</a:t>
            </a:r>
          </a:p>
        </p:txBody>
      </p:sp>
      <p:sp>
        <p:nvSpPr>
          <p:cNvPr id="20488" name="Rectangle 18"/>
          <p:cNvSpPr/>
          <p:nvPr/>
        </p:nvSpPr>
        <p:spPr>
          <a:xfrm>
            <a:off x="1874838" y="1989138"/>
            <a:ext cx="87931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strength of a DT Signal usually is given by its norm.</a:t>
            </a:r>
            <a:r>
              <a: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0489" name="Group 21"/>
          <p:cNvGrpSpPr/>
          <p:nvPr/>
        </p:nvGrpSpPr>
        <p:grpSpPr>
          <a:xfrm>
            <a:off x="2424113" y="2781300"/>
            <a:ext cx="5160962" cy="541338"/>
            <a:chOff x="567" y="1752"/>
            <a:chExt cx="3251" cy="341"/>
          </a:xfrm>
        </p:grpSpPr>
        <p:graphicFrame>
          <p:nvGraphicFramePr>
            <p:cNvPr id="23562" name="Object 10"/>
            <p:cNvGraphicFramePr>
              <a:graphicFrameLocks noChangeAspect="1"/>
            </p:cNvGraphicFramePr>
            <p:nvPr/>
          </p:nvGraphicFramePr>
          <p:xfrm>
            <a:off x="567" y="1752"/>
            <a:ext cx="93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r:id="rId7" imgW="660400" imgH="241300" progId="Equation.DSMT4">
                    <p:embed/>
                  </p:oleObj>
                </mc:Choice>
                <mc:Fallback>
                  <p:oleObj r:id="rId7" imgW="660400" imgH="2413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67" y="1752"/>
                          <a:ext cx="934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3" name="Rectangle 20"/>
            <p:cNvSpPr/>
            <p:nvPr/>
          </p:nvSpPr>
          <p:spPr>
            <a:xfrm>
              <a:off x="1701" y="1752"/>
              <a:ext cx="21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of {x[n]} is defied by </a:t>
              </a:r>
            </a:p>
          </p:txBody>
        </p:sp>
      </p:grpSp>
      <p:sp>
        <p:nvSpPr>
          <p:cNvPr id="23564" name="Rectangle 22"/>
          <p:cNvSpPr/>
          <p:nvPr/>
        </p:nvSpPr>
        <p:spPr>
          <a:xfrm>
            <a:off x="1752600" y="333375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7" grpId="0"/>
      <p:bldP spid="204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5" name="Object 6"/>
          <p:cNvGraphicFramePr>
            <a:graphicFrameLocks noChangeAspect="1"/>
          </p:cNvGraphicFramePr>
          <p:nvPr/>
        </p:nvGraphicFramePr>
        <p:xfrm>
          <a:off x="2222500" y="1657350"/>
          <a:ext cx="15113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r:id="rId3" imgW="673100" imgH="228600" progId="Equation.DSMT4">
                  <p:embed/>
                </p:oleObj>
              </mc:Choice>
              <mc:Fallback>
                <p:oleObj r:id="rId3" imgW="673100" imgH="2286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2500" y="1657350"/>
                        <a:ext cx="1511300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" name="Object 7"/>
          <p:cNvGraphicFramePr>
            <a:graphicFrameLocks noChangeAspect="1"/>
          </p:cNvGraphicFramePr>
          <p:nvPr/>
        </p:nvGraphicFramePr>
        <p:xfrm>
          <a:off x="4513263" y="1808163"/>
          <a:ext cx="280828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r:id="rId5" imgW="915035" imgH="254000" progId="Equation.DSMT4">
                  <p:embed/>
                </p:oleObj>
              </mc:Choice>
              <mc:Fallback>
                <p:oleObj r:id="rId5" imgW="915035" imgH="2540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3263" y="1808163"/>
                        <a:ext cx="2808287" cy="779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8"/>
          <p:cNvSpPr/>
          <p:nvPr/>
        </p:nvSpPr>
        <p:spPr>
          <a:xfrm>
            <a:off x="8399463" y="1938338"/>
            <a:ext cx="10445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(2.10)</a:t>
            </a:r>
          </a:p>
        </p:txBody>
      </p:sp>
      <p:sp>
        <p:nvSpPr>
          <p:cNvPr id="21508" name="Rectangle 12"/>
          <p:cNvSpPr/>
          <p:nvPr/>
        </p:nvSpPr>
        <p:spPr>
          <a:xfrm>
            <a:off x="4567238" y="1250950"/>
            <a:ext cx="2754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Peak absolute value</a:t>
            </a:r>
            <a:r>
              <a:rPr lang="en-US" altLang="zh-CN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1509" name="Object 13"/>
          <p:cNvGraphicFramePr>
            <a:graphicFrameLocks noChangeAspect="1"/>
          </p:cNvGraphicFramePr>
          <p:nvPr/>
        </p:nvGraphicFramePr>
        <p:xfrm>
          <a:off x="6816725" y="4740275"/>
          <a:ext cx="20161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r:id="rId7" imgW="635000" imgH="254000" progId="Equation.DSMT4">
                  <p:embed/>
                </p:oleObj>
              </mc:Choice>
              <mc:Fallback>
                <p:oleObj r:id="rId7" imgW="635000" imgH="2540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6725" y="4740275"/>
                        <a:ext cx="2016125" cy="804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10"/>
          <p:cNvSpPr/>
          <p:nvPr/>
        </p:nvSpPr>
        <p:spPr>
          <a:xfrm>
            <a:off x="566738" y="2606675"/>
            <a:ext cx="3827462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a length-N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seqence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                   </a:t>
            </a:r>
          </a:p>
        </p:txBody>
      </p:sp>
      <p:graphicFrame>
        <p:nvGraphicFramePr>
          <p:cNvPr id="21511" name="Object 14"/>
          <p:cNvGraphicFramePr>
            <a:graphicFrameLocks noChangeAspect="1"/>
          </p:cNvGraphicFramePr>
          <p:nvPr/>
        </p:nvGraphicFramePr>
        <p:xfrm>
          <a:off x="823913" y="3309938"/>
          <a:ext cx="11779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r:id="rId9" imgW="609600" imgH="266700" progId="Equation.DSMT4">
                  <p:embed/>
                </p:oleObj>
              </mc:Choice>
              <mc:Fallback>
                <p:oleObj r:id="rId9" imgW="609600" imgH="2667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3913" y="3309938"/>
                        <a:ext cx="117792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16"/>
          <p:cNvSpPr/>
          <p:nvPr/>
        </p:nvSpPr>
        <p:spPr>
          <a:xfrm>
            <a:off x="2087563" y="3357563"/>
            <a:ext cx="800100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the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root-mean-squared(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rms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value of {x[n]}, and </a:t>
            </a:r>
          </a:p>
        </p:txBody>
      </p:sp>
      <p:graphicFrame>
        <p:nvGraphicFramePr>
          <p:cNvPr id="21513" name="Object 18"/>
          <p:cNvGraphicFramePr>
            <a:graphicFrameLocks noChangeAspect="1"/>
          </p:cNvGraphicFramePr>
          <p:nvPr/>
        </p:nvGraphicFramePr>
        <p:xfrm>
          <a:off x="823913" y="4070350"/>
          <a:ext cx="11541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r:id="rId11" imgW="596900" imgH="266700" progId="Equation.DSMT4">
                  <p:embed/>
                </p:oleObj>
              </mc:Choice>
              <mc:Fallback>
                <p:oleObj r:id="rId11" imgW="596900" imgH="2667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3913" y="4070350"/>
                        <a:ext cx="1154112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19"/>
          <p:cNvSpPr/>
          <p:nvPr/>
        </p:nvSpPr>
        <p:spPr>
          <a:xfrm>
            <a:off x="1978025" y="4070350"/>
            <a:ext cx="575627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the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mean absolute value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 {x[n]}.</a:t>
            </a:r>
          </a:p>
        </p:txBody>
      </p:sp>
      <p:sp>
        <p:nvSpPr>
          <p:cNvPr id="21515" name="Rectangle 21"/>
          <p:cNvSpPr/>
          <p:nvPr/>
        </p:nvSpPr>
        <p:spPr>
          <a:xfrm>
            <a:off x="2817813" y="4808538"/>
            <a:ext cx="32702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 can be shown that</a:t>
            </a:r>
          </a:p>
        </p:txBody>
      </p:sp>
      <p:sp>
        <p:nvSpPr>
          <p:cNvPr id="21516" name="Rectangle 23"/>
          <p:cNvSpPr/>
          <p:nvPr/>
        </p:nvSpPr>
        <p:spPr>
          <a:xfrm>
            <a:off x="5930900" y="5686425"/>
            <a:ext cx="1503363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13" action="ppaction://hlinkfile"/>
              </a:rPr>
              <a:t>norm(x,1)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7" name="Rectangle 24"/>
          <p:cNvSpPr/>
          <p:nvPr/>
        </p:nvSpPr>
        <p:spPr>
          <a:xfrm>
            <a:off x="7591425" y="5686425"/>
            <a:ext cx="150177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13" action="ppaction://hlinkfile"/>
              </a:rPr>
              <a:t>norm(x,2)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8" name="Rectangle 25"/>
          <p:cNvSpPr/>
          <p:nvPr/>
        </p:nvSpPr>
        <p:spPr>
          <a:xfrm>
            <a:off x="9315450" y="5686425"/>
            <a:ext cx="1655763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13" action="ppaction://hlinkfile"/>
              </a:rPr>
              <a:t>norm(</a:t>
            </a:r>
            <a:r>
              <a:rPr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13" action="ppaction://hlinkfile"/>
              </a:rPr>
              <a:t>x,inf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13" action="ppaction://hlinkfile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9" name="Rectangle 26"/>
          <p:cNvSpPr/>
          <p:nvPr/>
        </p:nvSpPr>
        <p:spPr>
          <a:xfrm>
            <a:off x="2844800" y="5673725"/>
            <a:ext cx="279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M-file in MATLAB</a:t>
            </a:r>
          </a:p>
        </p:txBody>
      </p:sp>
      <p:sp>
        <p:nvSpPr>
          <p:cNvPr id="24592" name="Rectangle 27"/>
          <p:cNvSpPr/>
          <p:nvPr/>
        </p:nvSpPr>
        <p:spPr>
          <a:xfrm>
            <a:off x="1752600" y="333375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/>
      <p:bldP spid="21510" grpId="0"/>
      <p:bldP spid="21512" grpId="0"/>
      <p:bldP spid="21514" grpId="0"/>
      <p:bldP spid="21515" grpId="0"/>
      <p:bldP spid="21516" grpId="0"/>
      <p:bldP spid="21517" grpId="0"/>
      <p:bldP spid="21518" grpId="0"/>
      <p:bldP spid="215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/>
          <p:nvPr/>
        </p:nvSpPr>
        <p:spPr>
          <a:xfrm>
            <a:off x="8721725" y="4044950"/>
            <a:ext cx="10445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(2.11)</a:t>
            </a:r>
          </a:p>
        </p:txBody>
      </p:sp>
      <p:graphicFrame>
        <p:nvGraphicFramePr>
          <p:cNvPr id="22530" name="Object 9"/>
          <p:cNvGraphicFramePr>
            <a:graphicFrameLocks noChangeAspect="1"/>
          </p:cNvGraphicFramePr>
          <p:nvPr/>
        </p:nvGraphicFramePr>
        <p:xfrm>
          <a:off x="3638550" y="3803650"/>
          <a:ext cx="417671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r:id="rId3" imgW="1638300" imgH="393700" progId="Equation.DSMT4">
                  <p:embed/>
                </p:oleObj>
              </mc:Choice>
              <mc:Fallback>
                <p:oleObj r:id="rId3" imgW="1638300" imgH="3937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8550" y="3803650"/>
                        <a:ext cx="4176713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10"/>
          <p:cNvSpPr/>
          <p:nvPr/>
        </p:nvSpPr>
        <p:spPr>
          <a:xfrm>
            <a:off x="1120775" y="2659063"/>
            <a:ext cx="870426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example, a length-N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seqence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y[n], and another x[n],</a:t>
            </a:r>
          </a:p>
        </p:txBody>
      </p:sp>
      <p:sp>
        <p:nvSpPr>
          <p:cNvPr id="22532" name="Rectangle 12"/>
          <p:cNvSpPr/>
          <p:nvPr/>
        </p:nvSpPr>
        <p:spPr>
          <a:xfrm>
            <a:off x="1120775" y="1236663"/>
            <a:ext cx="9115425" cy="1371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indent="-457200"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One application of the norm is in estimating the error in approximation of a DT signal by another DT signal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some sense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2533" name="Rectangle 17"/>
          <p:cNvSpPr/>
          <p:nvPr/>
        </p:nvSpPr>
        <p:spPr>
          <a:xfrm>
            <a:off x="9766300" y="2678113"/>
            <a:ext cx="1682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n N-1</a:t>
            </a:r>
            <a:endParaRPr lang="en-US" altLang="zh-CN" sz="2800" b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2534" name="Rectangle 19"/>
          <p:cNvSpPr/>
          <p:nvPr/>
        </p:nvSpPr>
        <p:spPr>
          <a:xfrm>
            <a:off x="1992313" y="3324225"/>
            <a:ext cx="4124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mean-squared error(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MSE)</a:t>
            </a:r>
          </a:p>
        </p:txBody>
      </p:sp>
      <p:sp>
        <p:nvSpPr>
          <p:cNvPr id="22535" name="Rectangle 20"/>
          <p:cNvSpPr/>
          <p:nvPr/>
        </p:nvSpPr>
        <p:spPr>
          <a:xfrm>
            <a:off x="1992313" y="4908550"/>
            <a:ext cx="2105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relative error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536" name="Object 21"/>
          <p:cNvGraphicFramePr>
            <a:graphicFrameLocks noChangeAspect="1"/>
          </p:cNvGraphicFramePr>
          <p:nvPr/>
        </p:nvGraphicFramePr>
        <p:xfrm>
          <a:off x="4367213" y="5013325"/>
          <a:ext cx="3141662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r:id="rId5" imgW="1231900" imgH="495300" progId="Equation.DSMT4">
                  <p:embed/>
                </p:oleObj>
              </mc:Choice>
              <mc:Fallback>
                <p:oleObj r:id="rId5" imgW="1231900" imgH="4953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7213" y="5013325"/>
                        <a:ext cx="3141662" cy="1260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22"/>
          <p:cNvSpPr/>
          <p:nvPr/>
        </p:nvSpPr>
        <p:spPr>
          <a:xfrm>
            <a:off x="8721725" y="5502275"/>
            <a:ext cx="10445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(2.12)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/>
      <p:bldP spid="22531" grpId="0"/>
      <p:bldP spid="22532" grpId="0"/>
      <p:bldP spid="22533" grpId="0"/>
      <p:bldP spid="22534" grpId="0"/>
      <p:bldP spid="22535" grpId="0"/>
      <p:bldP spid="225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/>
          <p:nvPr/>
        </p:nvSpPr>
        <p:spPr>
          <a:xfrm>
            <a:off x="3462338" y="2405063"/>
            <a:ext cx="9144000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endParaRPr lang="zh-CN" altLang="en-US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626" name="Rectangle 3"/>
          <p:cNvSpPr/>
          <p:nvPr/>
        </p:nvSpPr>
        <p:spPr>
          <a:xfrm>
            <a:off x="1752600" y="1220788"/>
            <a:ext cx="7777163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§2.2 The Basic Operations On Sequences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6627" name="Rectangle 4"/>
          <p:cNvSpPr/>
          <p:nvPr/>
        </p:nvSpPr>
        <p:spPr>
          <a:xfrm>
            <a:off x="2640013" y="1989138"/>
            <a:ext cx="55626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200" b="1" u="sng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2.2.1  Elementary Operations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6628" name="Rectangle 5"/>
          <p:cNvSpPr/>
          <p:nvPr/>
        </p:nvSpPr>
        <p:spPr>
          <a:xfrm>
            <a:off x="3143250" y="2852738"/>
            <a:ext cx="54943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modulator(product or windowing) </a:t>
            </a:r>
          </a:p>
        </p:txBody>
      </p:sp>
      <p:sp>
        <p:nvSpPr>
          <p:cNvPr id="26630" name="Freeform 8"/>
          <p:cNvSpPr/>
          <p:nvPr/>
        </p:nvSpPr>
        <p:spPr>
          <a:xfrm>
            <a:off x="2924175" y="4314825"/>
            <a:ext cx="438150" cy="422275"/>
          </a:xfrm>
          <a:custGeom>
            <a:avLst/>
            <a:gdLst/>
            <a:ahLst/>
            <a:cxnLst>
              <a:cxn ang="0">
                <a:pos x="0" y="211486"/>
              </a:cxn>
              <a:cxn ang="0">
                <a:pos x="218712" y="0"/>
              </a:cxn>
              <a:cxn ang="0">
                <a:pos x="438150" y="211486"/>
              </a:cxn>
              <a:cxn ang="0">
                <a:pos x="438150" y="211486"/>
              </a:cxn>
              <a:cxn ang="0">
                <a:pos x="218712" y="422275"/>
              </a:cxn>
              <a:cxn ang="0">
                <a:pos x="0" y="211486"/>
              </a:cxn>
            </a:cxnLst>
            <a:rect l="0" t="0" r="0" b="0"/>
            <a:pathLst>
              <a:path w="605" h="605">
                <a:moveTo>
                  <a:pt x="0" y="303"/>
                </a:moveTo>
                <a:cubicBezTo>
                  <a:pt x="0" y="136"/>
                  <a:pt x="135" y="0"/>
                  <a:pt x="302" y="0"/>
                </a:cubicBezTo>
                <a:cubicBezTo>
                  <a:pt x="469" y="0"/>
                  <a:pt x="605" y="136"/>
                  <a:pt x="605" y="303"/>
                </a:cubicBezTo>
                <a:cubicBezTo>
                  <a:pt x="605" y="303"/>
                  <a:pt x="605" y="303"/>
                  <a:pt x="605" y="303"/>
                </a:cubicBezTo>
                <a:cubicBezTo>
                  <a:pt x="605" y="470"/>
                  <a:pt x="469" y="605"/>
                  <a:pt x="302" y="605"/>
                </a:cubicBezTo>
                <a:cubicBezTo>
                  <a:pt x="135" y="605"/>
                  <a:pt x="0" y="470"/>
                  <a:pt x="0" y="303"/>
                </a:cubicBezTo>
              </a:path>
            </a:pathLst>
          </a:custGeom>
          <a:solidFill>
            <a:srgbClr val="FFFFFF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1" name="Freeform 9"/>
          <p:cNvSpPr/>
          <p:nvPr/>
        </p:nvSpPr>
        <p:spPr>
          <a:xfrm>
            <a:off x="2924175" y="4314825"/>
            <a:ext cx="438150" cy="422275"/>
          </a:xfrm>
          <a:custGeom>
            <a:avLst/>
            <a:gdLst/>
            <a:ahLst/>
            <a:cxnLst>
              <a:cxn ang="0">
                <a:pos x="0" y="211137"/>
              </a:cxn>
              <a:cxn ang="0">
                <a:pos x="219075" y="0"/>
              </a:cxn>
              <a:cxn ang="0">
                <a:pos x="438150" y="211137"/>
              </a:cxn>
              <a:cxn ang="0">
                <a:pos x="438150" y="211137"/>
              </a:cxn>
              <a:cxn ang="0">
                <a:pos x="219075" y="422275"/>
              </a:cxn>
              <a:cxn ang="0">
                <a:pos x="0" y="211137"/>
              </a:cxn>
            </a:cxnLst>
            <a:rect l="0" t="0" r="0" b="0"/>
            <a:pathLst>
              <a:path w="276" h="266">
                <a:moveTo>
                  <a:pt x="0" y="133"/>
                </a:moveTo>
                <a:cubicBezTo>
                  <a:pt x="0" y="60"/>
                  <a:pt x="61" y="0"/>
                  <a:pt x="138" y="0"/>
                </a:cubicBezTo>
                <a:cubicBezTo>
                  <a:pt x="214" y="0"/>
                  <a:pt x="276" y="60"/>
                  <a:pt x="276" y="133"/>
                </a:cubicBezTo>
                <a:cubicBezTo>
                  <a:pt x="276" y="133"/>
                  <a:pt x="276" y="133"/>
                  <a:pt x="276" y="133"/>
                </a:cubicBezTo>
                <a:cubicBezTo>
                  <a:pt x="276" y="206"/>
                  <a:pt x="214" y="266"/>
                  <a:pt x="138" y="266"/>
                </a:cubicBezTo>
                <a:cubicBezTo>
                  <a:pt x="61" y="266"/>
                  <a:pt x="0" y="206"/>
                  <a:pt x="0" y="133"/>
                </a:cubicBezTo>
              </a:path>
            </a:pathLst>
          </a:custGeom>
          <a:noFill/>
          <a:ln w="11113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2" name="Line 10"/>
          <p:cNvSpPr/>
          <p:nvPr/>
        </p:nvSpPr>
        <p:spPr>
          <a:xfrm>
            <a:off x="2266950" y="4525963"/>
            <a:ext cx="581025" cy="0"/>
          </a:xfrm>
          <a:prstGeom prst="line">
            <a:avLst/>
          </a:prstGeom>
          <a:ln w="11113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3" name="Freeform 11"/>
          <p:cNvSpPr/>
          <p:nvPr/>
        </p:nvSpPr>
        <p:spPr>
          <a:xfrm>
            <a:off x="2824163" y="4476750"/>
            <a:ext cx="100012" cy="96838"/>
          </a:xfrm>
          <a:custGeom>
            <a:avLst/>
            <a:gdLst/>
            <a:ahLst/>
            <a:cxnLst>
              <a:cxn ang="0">
                <a:pos x="100012" y="48767"/>
              </a:cxn>
              <a:cxn ang="0">
                <a:pos x="0" y="96838"/>
              </a:cxn>
              <a:cxn ang="0">
                <a:pos x="0" y="0"/>
              </a:cxn>
              <a:cxn ang="0">
                <a:pos x="100012" y="48767"/>
              </a:cxn>
            </a:cxnLst>
            <a:rect l="0" t="0" r="0" b="0"/>
            <a:pathLst>
              <a:path w="138" h="139">
                <a:moveTo>
                  <a:pt x="138" y="70"/>
                </a:moveTo>
                <a:lnTo>
                  <a:pt x="0" y="139"/>
                </a:lnTo>
                <a:cubicBezTo>
                  <a:pt x="22" y="95"/>
                  <a:pt x="22" y="44"/>
                  <a:pt x="0" y="0"/>
                </a:cubicBezTo>
                <a:lnTo>
                  <a:pt x="138" y="70"/>
                </a:lnTo>
                <a:close/>
              </a:path>
            </a:pathLst>
          </a:custGeom>
          <a:solidFill>
            <a:srgbClr val="000000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12"/>
          <p:cNvSpPr/>
          <p:nvPr/>
        </p:nvSpPr>
        <p:spPr>
          <a:xfrm flipV="1">
            <a:off x="3143250" y="4810125"/>
            <a:ext cx="0" cy="347663"/>
          </a:xfrm>
          <a:prstGeom prst="line">
            <a:avLst/>
          </a:prstGeom>
          <a:ln w="11113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5" name="Freeform 13"/>
          <p:cNvSpPr/>
          <p:nvPr/>
        </p:nvSpPr>
        <p:spPr>
          <a:xfrm>
            <a:off x="3092450" y="4737100"/>
            <a:ext cx="100013" cy="95250"/>
          </a:xfrm>
          <a:custGeom>
            <a:avLst/>
            <a:gdLst/>
            <a:ahLst/>
            <a:cxnLst>
              <a:cxn ang="0">
                <a:pos x="50006" y="0"/>
              </a:cxn>
              <a:cxn ang="0">
                <a:pos x="100013" y="95250"/>
              </a:cxn>
              <a:cxn ang="0">
                <a:pos x="0" y="95250"/>
              </a:cxn>
              <a:cxn ang="0">
                <a:pos x="50006" y="0"/>
              </a:cxn>
            </a:cxnLst>
            <a:rect l="0" t="0" r="0" b="0"/>
            <a:pathLst>
              <a:path w="138" h="138">
                <a:moveTo>
                  <a:pt x="69" y="0"/>
                </a:moveTo>
                <a:lnTo>
                  <a:pt x="138" y="138"/>
                </a:lnTo>
                <a:cubicBezTo>
                  <a:pt x="95" y="116"/>
                  <a:pt x="44" y="116"/>
                  <a:pt x="0" y="138"/>
                </a:cubicBezTo>
                <a:lnTo>
                  <a:pt x="69" y="0"/>
                </a:lnTo>
                <a:close/>
              </a:path>
            </a:pathLst>
          </a:custGeom>
          <a:solidFill>
            <a:srgbClr val="000000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14"/>
          <p:cNvSpPr/>
          <p:nvPr/>
        </p:nvSpPr>
        <p:spPr>
          <a:xfrm>
            <a:off x="3362325" y="4525963"/>
            <a:ext cx="361950" cy="0"/>
          </a:xfrm>
          <a:prstGeom prst="line">
            <a:avLst/>
          </a:prstGeom>
          <a:ln w="11113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7" name="Freeform 15"/>
          <p:cNvSpPr/>
          <p:nvPr/>
        </p:nvSpPr>
        <p:spPr>
          <a:xfrm>
            <a:off x="3700463" y="4476750"/>
            <a:ext cx="100012" cy="96838"/>
          </a:xfrm>
          <a:custGeom>
            <a:avLst/>
            <a:gdLst/>
            <a:ahLst/>
            <a:cxnLst>
              <a:cxn ang="0">
                <a:pos x="100012" y="48767"/>
              </a:cxn>
              <a:cxn ang="0">
                <a:pos x="0" y="96838"/>
              </a:cxn>
              <a:cxn ang="0">
                <a:pos x="0" y="0"/>
              </a:cxn>
              <a:cxn ang="0">
                <a:pos x="100012" y="48767"/>
              </a:cxn>
            </a:cxnLst>
            <a:rect l="0" t="0" r="0" b="0"/>
            <a:pathLst>
              <a:path w="138" h="139">
                <a:moveTo>
                  <a:pt x="138" y="70"/>
                </a:moveTo>
                <a:lnTo>
                  <a:pt x="0" y="139"/>
                </a:lnTo>
                <a:cubicBezTo>
                  <a:pt x="22" y="95"/>
                  <a:pt x="22" y="44"/>
                  <a:pt x="0" y="0"/>
                </a:cubicBezTo>
                <a:lnTo>
                  <a:pt x="138" y="70"/>
                </a:lnTo>
                <a:close/>
              </a:path>
            </a:pathLst>
          </a:custGeom>
          <a:solidFill>
            <a:srgbClr val="000000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8" name="Line 16"/>
          <p:cNvSpPr/>
          <p:nvPr/>
        </p:nvSpPr>
        <p:spPr>
          <a:xfrm>
            <a:off x="3028950" y="4416425"/>
            <a:ext cx="223838" cy="234950"/>
          </a:xfrm>
          <a:prstGeom prst="line">
            <a:avLst/>
          </a:prstGeom>
          <a:ln w="11113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9" name="Line 17"/>
          <p:cNvSpPr/>
          <p:nvPr/>
        </p:nvSpPr>
        <p:spPr>
          <a:xfrm flipH="1">
            <a:off x="3054350" y="4441825"/>
            <a:ext cx="220663" cy="209550"/>
          </a:xfrm>
          <a:prstGeom prst="line">
            <a:avLst/>
          </a:prstGeom>
          <a:ln w="11113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6640" name="Group 18"/>
          <p:cNvGrpSpPr/>
          <p:nvPr/>
        </p:nvGrpSpPr>
        <p:grpSpPr>
          <a:xfrm>
            <a:off x="2208213" y="4092575"/>
            <a:ext cx="387350" cy="274638"/>
            <a:chOff x="431" y="2578"/>
            <a:chExt cx="244" cy="173"/>
          </a:xfrm>
        </p:grpSpPr>
        <p:sp>
          <p:nvSpPr>
            <p:cNvPr id="26641" name="Rectangle 19"/>
            <p:cNvSpPr/>
            <p:nvPr/>
          </p:nvSpPr>
          <p:spPr>
            <a:xfrm>
              <a:off x="627" y="2578"/>
              <a:ext cx="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2" name="Rectangle 20"/>
            <p:cNvSpPr/>
            <p:nvPr/>
          </p:nvSpPr>
          <p:spPr>
            <a:xfrm>
              <a:off x="493" y="2578"/>
              <a:ext cx="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3" name="Rectangle 21"/>
            <p:cNvSpPr/>
            <p:nvPr/>
          </p:nvSpPr>
          <p:spPr>
            <a:xfrm>
              <a:off x="548" y="2578"/>
              <a:ext cx="7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4" name="Rectangle 22"/>
            <p:cNvSpPr/>
            <p:nvPr/>
          </p:nvSpPr>
          <p:spPr>
            <a:xfrm>
              <a:off x="431" y="2578"/>
              <a:ext cx="64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645" name="Group 23"/>
          <p:cNvGrpSpPr/>
          <p:nvPr/>
        </p:nvGrpSpPr>
        <p:grpSpPr>
          <a:xfrm>
            <a:off x="2728913" y="4940300"/>
            <a:ext cx="388937" cy="274638"/>
            <a:chOff x="759" y="3112"/>
            <a:chExt cx="245" cy="173"/>
          </a:xfrm>
        </p:grpSpPr>
        <p:sp>
          <p:nvSpPr>
            <p:cNvPr id="26646" name="Rectangle 24"/>
            <p:cNvSpPr/>
            <p:nvPr/>
          </p:nvSpPr>
          <p:spPr>
            <a:xfrm>
              <a:off x="956" y="3112"/>
              <a:ext cx="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7" name="Rectangle 25"/>
            <p:cNvSpPr/>
            <p:nvPr/>
          </p:nvSpPr>
          <p:spPr>
            <a:xfrm>
              <a:off x="823" y="3112"/>
              <a:ext cx="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8" name="Rectangle 26"/>
            <p:cNvSpPr/>
            <p:nvPr/>
          </p:nvSpPr>
          <p:spPr>
            <a:xfrm>
              <a:off x="878" y="3112"/>
              <a:ext cx="7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9" name="Rectangle 27"/>
            <p:cNvSpPr/>
            <p:nvPr/>
          </p:nvSpPr>
          <p:spPr>
            <a:xfrm>
              <a:off x="759" y="3112"/>
              <a:ext cx="64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650" name="Group 28"/>
          <p:cNvGrpSpPr/>
          <p:nvPr/>
        </p:nvGrpSpPr>
        <p:grpSpPr>
          <a:xfrm>
            <a:off x="3719513" y="4149725"/>
            <a:ext cx="1565275" cy="328613"/>
            <a:chOff x="1391" y="2614"/>
            <a:chExt cx="986" cy="207"/>
          </a:xfrm>
        </p:grpSpPr>
        <p:sp>
          <p:nvSpPr>
            <p:cNvPr id="26651" name="Rectangle 29"/>
            <p:cNvSpPr/>
            <p:nvPr/>
          </p:nvSpPr>
          <p:spPr>
            <a:xfrm>
              <a:off x="2329" y="2630"/>
              <a:ext cx="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2" name="Rectangle 30"/>
            <p:cNvSpPr/>
            <p:nvPr/>
          </p:nvSpPr>
          <p:spPr>
            <a:xfrm>
              <a:off x="2194" y="2630"/>
              <a:ext cx="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3" name="Rectangle 31"/>
            <p:cNvSpPr/>
            <p:nvPr/>
          </p:nvSpPr>
          <p:spPr>
            <a:xfrm>
              <a:off x="2066" y="2630"/>
              <a:ext cx="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4" name="Rectangle 32"/>
            <p:cNvSpPr/>
            <p:nvPr/>
          </p:nvSpPr>
          <p:spPr>
            <a:xfrm>
              <a:off x="1931" y="2630"/>
              <a:ext cx="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5" name="Rectangle 33"/>
            <p:cNvSpPr/>
            <p:nvPr/>
          </p:nvSpPr>
          <p:spPr>
            <a:xfrm>
              <a:off x="1661" y="2630"/>
              <a:ext cx="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6" name="Rectangle 34"/>
            <p:cNvSpPr/>
            <p:nvPr/>
          </p:nvSpPr>
          <p:spPr>
            <a:xfrm>
              <a:off x="1526" y="2630"/>
              <a:ext cx="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7" name="Rectangle 35"/>
            <p:cNvSpPr/>
            <p:nvPr/>
          </p:nvSpPr>
          <p:spPr>
            <a:xfrm>
              <a:off x="1478" y="2715"/>
              <a:ext cx="4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8" name="Rectangle 36"/>
            <p:cNvSpPr/>
            <p:nvPr/>
          </p:nvSpPr>
          <p:spPr>
            <a:xfrm>
              <a:off x="2250" y="2630"/>
              <a:ext cx="7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9" name="Rectangle 37"/>
            <p:cNvSpPr/>
            <p:nvPr/>
          </p:nvSpPr>
          <p:spPr>
            <a:xfrm>
              <a:off x="2129" y="2630"/>
              <a:ext cx="64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0" name="Rectangle 38"/>
            <p:cNvSpPr/>
            <p:nvPr/>
          </p:nvSpPr>
          <p:spPr>
            <a:xfrm>
              <a:off x="1987" y="2630"/>
              <a:ext cx="7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1" name="Rectangle 39"/>
            <p:cNvSpPr/>
            <p:nvPr/>
          </p:nvSpPr>
          <p:spPr>
            <a:xfrm>
              <a:off x="1869" y="2630"/>
              <a:ext cx="64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2" name="Rectangle 40"/>
            <p:cNvSpPr/>
            <p:nvPr/>
          </p:nvSpPr>
          <p:spPr>
            <a:xfrm>
              <a:off x="1582" y="2630"/>
              <a:ext cx="7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3" name="Rectangle 41"/>
            <p:cNvSpPr/>
            <p:nvPr/>
          </p:nvSpPr>
          <p:spPr>
            <a:xfrm>
              <a:off x="1391" y="2630"/>
              <a:ext cx="9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4" name="Rectangle 42"/>
            <p:cNvSpPr/>
            <p:nvPr/>
          </p:nvSpPr>
          <p:spPr>
            <a:xfrm>
              <a:off x="1741" y="2614"/>
              <a:ext cx="7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65" name="Rectangle 43"/>
          <p:cNvSpPr/>
          <p:nvPr/>
        </p:nvSpPr>
        <p:spPr>
          <a:xfrm>
            <a:off x="2784475" y="5303838"/>
            <a:ext cx="1098550" cy="3206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modulator</a:t>
            </a:r>
            <a:endParaRPr lang="en-US" altLang="zh-CN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6666" name="Group 44"/>
          <p:cNvGrpSpPr/>
          <p:nvPr/>
        </p:nvGrpSpPr>
        <p:grpSpPr>
          <a:xfrm>
            <a:off x="6311900" y="4076700"/>
            <a:ext cx="2852738" cy="1382713"/>
            <a:chOff x="3188" y="2478"/>
            <a:chExt cx="1797" cy="871"/>
          </a:xfrm>
        </p:grpSpPr>
        <p:sp>
          <p:nvSpPr>
            <p:cNvPr id="26667" name="Line 45"/>
            <p:cNvSpPr/>
            <p:nvPr/>
          </p:nvSpPr>
          <p:spPr>
            <a:xfrm>
              <a:off x="3233" y="2822"/>
              <a:ext cx="330" cy="0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8" name="Freeform 46"/>
            <p:cNvSpPr/>
            <p:nvPr/>
          </p:nvSpPr>
          <p:spPr>
            <a:xfrm>
              <a:off x="3549" y="2790"/>
              <a:ext cx="57" cy="63"/>
            </a:xfrm>
            <a:custGeom>
              <a:avLst/>
              <a:gdLst/>
              <a:ahLst/>
              <a:cxnLst>
                <a:cxn ang="0">
                  <a:pos x="57" y="31"/>
                </a:cxn>
                <a:cxn ang="0">
                  <a:pos x="0" y="63"/>
                </a:cxn>
                <a:cxn ang="0">
                  <a:pos x="0" y="0"/>
                </a:cxn>
                <a:cxn ang="0">
                  <a:pos x="57" y="31"/>
                </a:cxn>
              </a:cxnLst>
              <a:rect l="0" t="0" r="0" b="0"/>
              <a:pathLst>
                <a:path w="138" h="139">
                  <a:moveTo>
                    <a:pt x="138" y="70"/>
                  </a:moveTo>
                  <a:lnTo>
                    <a:pt x="0" y="139"/>
                  </a:lnTo>
                  <a:cubicBezTo>
                    <a:pt x="22" y="95"/>
                    <a:pt x="22" y="44"/>
                    <a:pt x="0" y="0"/>
                  </a:cubicBezTo>
                  <a:lnTo>
                    <a:pt x="138" y="70"/>
                  </a:lnTo>
                  <a:close/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Line 47"/>
            <p:cNvSpPr/>
            <p:nvPr/>
          </p:nvSpPr>
          <p:spPr>
            <a:xfrm>
              <a:off x="3855" y="2822"/>
              <a:ext cx="206" cy="0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70" name="Freeform 48"/>
            <p:cNvSpPr/>
            <p:nvPr/>
          </p:nvSpPr>
          <p:spPr>
            <a:xfrm>
              <a:off x="4047" y="2790"/>
              <a:ext cx="57" cy="63"/>
            </a:xfrm>
            <a:custGeom>
              <a:avLst/>
              <a:gdLst/>
              <a:ahLst/>
              <a:cxnLst>
                <a:cxn ang="0">
                  <a:pos x="57" y="31"/>
                </a:cxn>
                <a:cxn ang="0">
                  <a:pos x="0" y="63"/>
                </a:cxn>
                <a:cxn ang="0">
                  <a:pos x="0" y="0"/>
                </a:cxn>
                <a:cxn ang="0">
                  <a:pos x="57" y="31"/>
                </a:cxn>
              </a:cxnLst>
              <a:rect l="0" t="0" r="0" b="0"/>
              <a:pathLst>
                <a:path w="138" h="139">
                  <a:moveTo>
                    <a:pt x="138" y="70"/>
                  </a:moveTo>
                  <a:lnTo>
                    <a:pt x="0" y="139"/>
                  </a:lnTo>
                  <a:cubicBezTo>
                    <a:pt x="21" y="95"/>
                    <a:pt x="21" y="44"/>
                    <a:pt x="0" y="0"/>
                  </a:cubicBezTo>
                  <a:lnTo>
                    <a:pt x="138" y="70"/>
                  </a:lnTo>
                  <a:close/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Freeform 49"/>
            <p:cNvSpPr/>
            <p:nvPr/>
          </p:nvSpPr>
          <p:spPr>
            <a:xfrm>
              <a:off x="3606" y="2614"/>
              <a:ext cx="249" cy="4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415"/>
                </a:cxn>
                <a:cxn ang="0">
                  <a:pos x="249" y="208"/>
                </a:cxn>
                <a:cxn ang="0">
                  <a:pos x="0" y="0"/>
                </a:cxn>
              </a:cxnLst>
              <a:rect l="0" t="0" r="0" b="0"/>
              <a:pathLst>
                <a:path w="249" h="415">
                  <a:moveTo>
                    <a:pt x="0" y="14"/>
                  </a:moveTo>
                  <a:lnTo>
                    <a:pt x="0" y="415"/>
                  </a:lnTo>
                  <a:lnTo>
                    <a:pt x="249" y="208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72" name="Group 50"/>
            <p:cNvGrpSpPr/>
            <p:nvPr/>
          </p:nvGrpSpPr>
          <p:grpSpPr>
            <a:xfrm>
              <a:off x="3188" y="2560"/>
              <a:ext cx="228" cy="184"/>
              <a:chOff x="525" y="1525"/>
              <a:chExt cx="228" cy="184"/>
            </a:xfrm>
          </p:grpSpPr>
          <p:sp>
            <p:nvSpPr>
              <p:cNvPr id="26673" name="Rectangle 51"/>
              <p:cNvSpPr/>
              <p:nvPr/>
            </p:nvSpPr>
            <p:spPr>
              <a:xfrm>
                <a:off x="702" y="1525"/>
                <a:ext cx="51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74" name="Rectangle 52"/>
              <p:cNvSpPr/>
              <p:nvPr/>
            </p:nvSpPr>
            <p:spPr>
              <a:xfrm>
                <a:off x="581" y="1525"/>
                <a:ext cx="51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[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75" name="Rectangle 53"/>
              <p:cNvSpPr/>
              <p:nvPr/>
            </p:nvSpPr>
            <p:spPr>
              <a:xfrm>
                <a:off x="631" y="1525"/>
                <a:ext cx="77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76" name="Rectangle 54"/>
              <p:cNvSpPr/>
              <p:nvPr/>
            </p:nvSpPr>
            <p:spPr>
              <a:xfrm>
                <a:off x="525" y="1525"/>
                <a:ext cx="68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677" name="Rectangle 55"/>
            <p:cNvSpPr/>
            <p:nvPr/>
          </p:nvSpPr>
          <p:spPr>
            <a:xfrm>
              <a:off x="4921" y="2478"/>
              <a:ext cx="64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78" name="Rectangle 56"/>
            <p:cNvSpPr/>
            <p:nvPr/>
          </p:nvSpPr>
          <p:spPr>
            <a:xfrm>
              <a:off x="4694" y="2478"/>
              <a:ext cx="64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79" name="Rectangle 57"/>
            <p:cNvSpPr/>
            <p:nvPr/>
          </p:nvSpPr>
          <p:spPr>
            <a:xfrm>
              <a:off x="4241" y="2523"/>
              <a:ext cx="51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80" name="Rectangle 58"/>
            <p:cNvSpPr/>
            <p:nvPr/>
          </p:nvSpPr>
          <p:spPr>
            <a:xfrm>
              <a:off x="4048" y="2520"/>
              <a:ext cx="51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81" name="Rectangle 59"/>
            <p:cNvSpPr/>
            <p:nvPr/>
          </p:nvSpPr>
          <p:spPr>
            <a:xfrm>
              <a:off x="4000" y="2607"/>
              <a:ext cx="48" cy="1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82" name="Rectangle 60"/>
            <p:cNvSpPr/>
            <p:nvPr/>
          </p:nvSpPr>
          <p:spPr>
            <a:xfrm>
              <a:off x="4785" y="2478"/>
              <a:ext cx="9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83" name="Rectangle 61"/>
            <p:cNvSpPr/>
            <p:nvPr/>
          </p:nvSpPr>
          <p:spPr>
            <a:xfrm>
              <a:off x="4468" y="2478"/>
              <a:ext cx="20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Ax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84" name="Rectangle 62"/>
            <p:cNvSpPr/>
            <p:nvPr/>
          </p:nvSpPr>
          <p:spPr>
            <a:xfrm>
              <a:off x="4105" y="2478"/>
              <a:ext cx="97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85" name="Rectangle 63"/>
            <p:cNvSpPr/>
            <p:nvPr/>
          </p:nvSpPr>
          <p:spPr>
            <a:xfrm>
              <a:off x="3878" y="2478"/>
              <a:ext cx="12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86" name="Rectangle 64"/>
            <p:cNvSpPr/>
            <p:nvPr/>
          </p:nvSpPr>
          <p:spPr>
            <a:xfrm>
              <a:off x="4332" y="2523"/>
              <a:ext cx="84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87" name="Rectangle 65"/>
            <p:cNvSpPr/>
            <p:nvPr/>
          </p:nvSpPr>
          <p:spPr>
            <a:xfrm>
              <a:off x="3469" y="3136"/>
              <a:ext cx="652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multipler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/>
          <p:nvPr/>
        </p:nvSpPr>
        <p:spPr>
          <a:xfrm>
            <a:off x="3551238" y="4895850"/>
            <a:ext cx="19034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pick-off node</a:t>
            </a:r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6638925" y="4564063"/>
          <a:ext cx="1905000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r:id="rId3" imgW="1760855" imgH="1230630" progId="Visio.Drawing.11">
                  <p:embed/>
                </p:oleObj>
              </mc:Choice>
              <mc:Fallback>
                <p:oleObj r:id="rId3" imgW="1760855" imgH="1230630" progId="Visio.Drawing.11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38925" y="4564063"/>
                        <a:ext cx="1905000" cy="1366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2" name="Group 6"/>
          <p:cNvGrpSpPr/>
          <p:nvPr/>
        </p:nvGrpSpPr>
        <p:grpSpPr>
          <a:xfrm>
            <a:off x="4141788" y="1276350"/>
            <a:ext cx="4633912" cy="1531938"/>
            <a:chOff x="2842" y="2578"/>
            <a:chExt cx="2919" cy="965"/>
          </a:xfrm>
        </p:grpSpPr>
        <p:sp>
          <p:nvSpPr>
            <p:cNvPr id="27653" name="Rectangle 7"/>
            <p:cNvSpPr/>
            <p:nvPr/>
          </p:nvSpPr>
          <p:spPr>
            <a:xfrm>
              <a:off x="4150" y="3024"/>
              <a:ext cx="161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addition(subtraction) </a:t>
              </a:r>
            </a:p>
          </p:txBody>
        </p:sp>
        <p:sp>
          <p:nvSpPr>
            <p:cNvPr id="27654" name="Freeform 8"/>
            <p:cNvSpPr/>
            <p:nvPr/>
          </p:nvSpPr>
          <p:spPr>
            <a:xfrm>
              <a:off x="3298" y="2718"/>
              <a:ext cx="276" cy="266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138" y="0"/>
                </a:cxn>
                <a:cxn ang="0">
                  <a:pos x="276" y="133"/>
                </a:cxn>
                <a:cxn ang="0">
                  <a:pos x="276" y="133"/>
                </a:cxn>
                <a:cxn ang="0">
                  <a:pos x="138" y="266"/>
                </a:cxn>
                <a:cxn ang="0">
                  <a:pos x="0" y="133"/>
                </a:cxn>
              </a:cxnLst>
              <a:rect l="0" t="0" r="0" b="0"/>
              <a:pathLst>
                <a:path w="605" h="605">
                  <a:moveTo>
                    <a:pt x="0" y="303"/>
                  </a:moveTo>
                  <a:cubicBezTo>
                    <a:pt x="0" y="136"/>
                    <a:pt x="136" y="0"/>
                    <a:pt x="303" y="0"/>
                  </a:cubicBezTo>
                  <a:cubicBezTo>
                    <a:pt x="470" y="0"/>
                    <a:pt x="605" y="136"/>
                    <a:pt x="605" y="303"/>
                  </a:cubicBezTo>
                  <a:cubicBezTo>
                    <a:pt x="605" y="303"/>
                    <a:pt x="605" y="303"/>
                    <a:pt x="605" y="303"/>
                  </a:cubicBezTo>
                  <a:cubicBezTo>
                    <a:pt x="605" y="470"/>
                    <a:pt x="470" y="605"/>
                    <a:pt x="303" y="605"/>
                  </a:cubicBezTo>
                  <a:cubicBezTo>
                    <a:pt x="136" y="605"/>
                    <a:pt x="0" y="470"/>
                    <a:pt x="0" y="303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5" name="Freeform 9"/>
            <p:cNvSpPr/>
            <p:nvPr/>
          </p:nvSpPr>
          <p:spPr>
            <a:xfrm>
              <a:off x="3298" y="2718"/>
              <a:ext cx="276" cy="266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138" y="0"/>
                </a:cxn>
                <a:cxn ang="0">
                  <a:pos x="276" y="133"/>
                </a:cxn>
                <a:cxn ang="0">
                  <a:pos x="276" y="133"/>
                </a:cxn>
                <a:cxn ang="0">
                  <a:pos x="138" y="266"/>
                </a:cxn>
                <a:cxn ang="0">
                  <a:pos x="0" y="133"/>
                </a:cxn>
              </a:cxnLst>
              <a:rect l="0" t="0" r="0" b="0"/>
              <a:pathLst>
                <a:path w="276" h="266">
                  <a:moveTo>
                    <a:pt x="0" y="133"/>
                  </a:moveTo>
                  <a:cubicBezTo>
                    <a:pt x="0" y="60"/>
                    <a:pt x="62" y="0"/>
                    <a:pt x="138" y="0"/>
                  </a:cubicBezTo>
                  <a:cubicBezTo>
                    <a:pt x="214" y="0"/>
                    <a:pt x="276" y="60"/>
                    <a:pt x="276" y="133"/>
                  </a:cubicBezTo>
                  <a:cubicBezTo>
                    <a:pt x="276" y="133"/>
                    <a:pt x="276" y="133"/>
                    <a:pt x="276" y="133"/>
                  </a:cubicBezTo>
                  <a:cubicBezTo>
                    <a:pt x="276" y="206"/>
                    <a:pt x="214" y="266"/>
                    <a:pt x="138" y="266"/>
                  </a:cubicBezTo>
                  <a:cubicBezTo>
                    <a:pt x="62" y="266"/>
                    <a:pt x="0" y="206"/>
                    <a:pt x="0" y="133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" name="Line 10"/>
            <p:cNvSpPr/>
            <p:nvPr/>
          </p:nvSpPr>
          <p:spPr>
            <a:xfrm>
              <a:off x="2883" y="2851"/>
              <a:ext cx="367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7" name="Freeform 11"/>
            <p:cNvSpPr/>
            <p:nvPr/>
          </p:nvSpPr>
          <p:spPr>
            <a:xfrm>
              <a:off x="3235" y="2820"/>
              <a:ext cx="63" cy="61"/>
            </a:xfrm>
            <a:custGeom>
              <a:avLst/>
              <a:gdLst/>
              <a:ahLst/>
              <a:cxnLst>
                <a:cxn ang="0">
                  <a:pos x="63" y="30"/>
                </a:cxn>
                <a:cxn ang="0">
                  <a:pos x="0" y="61"/>
                </a:cxn>
                <a:cxn ang="0">
                  <a:pos x="0" y="0"/>
                </a:cxn>
                <a:cxn ang="0">
                  <a:pos x="63" y="30"/>
                </a:cxn>
              </a:cxnLst>
              <a:rect l="0" t="0" r="0" b="0"/>
              <a:pathLst>
                <a:path w="138" h="139">
                  <a:moveTo>
                    <a:pt x="138" y="70"/>
                  </a:moveTo>
                  <a:lnTo>
                    <a:pt x="0" y="139"/>
                  </a:lnTo>
                  <a:cubicBezTo>
                    <a:pt x="22" y="95"/>
                    <a:pt x="22" y="44"/>
                    <a:pt x="0" y="0"/>
                  </a:cubicBezTo>
                  <a:lnTo>
                    <a:pt x="138" y="70"/>
                  </a:lnTo>
                  <a:close/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8" name="Line 12"/>
            <p:cNvSpPr/>
            <p:nvPr/>
          </p:nvSpPr>
          <p:spPr>
            <a:xfrm flipV="1">
              <a:off x="3436" y="3030"/>
              <a:ext cx="0" cy="219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9" name="Freeform 13"/>
            <p:cNvSpPr/>
            <p:nvPr/>
          </p:nvSpPr>
          <p:spPr>
            <a:xfrm>
              <a:off x="3404" y="2984"/>
              <a:ext cx="63" cy="60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63" y="60"/>
                </a:cxn>
                <a:cxn ang="0">
                  <a:pos x="0" y="60"/>
                </a:cxn>
                <a:cxn ang="0">
                  <a:pos x="31" y="0"/>
                </a:cxn>
              </a:cxnLst>
              <a:rect l="0" t="0" r="0" b="0"/>
              <a:pathLst>
                <a:path w="138" h="138">
                  <a:moveTo>
                    <a:pt x="69" y="0"/>
                  </a:moveTo>
                  <a:lnTo>
                    <a:pt x="138" y="138"/>
                  </a:lnTo>
                  <a:cubicBezTo>
                    <a:pt x="94" y="116"/>
                    <a:pt x="43" y="116"/>
                    <a:pt x="0" y="138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Line 14"/>
            <p:cNvSpPr/>
            <p:nvPr/>
          </p:nvSpPr>
          <p:spPr>
            <a:xfrm>
              <a:off x="3574" y="2851"/>
              <a:ext cx="228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1" name="Line 15"/>
            <p:cNvSpPr/>
            <p:nvPr/>
          </p:nvSpPr>
          <p:spPr>
            <a:xfrm>
              <a:off x="3367" y="2851"/>
              <a:ext cx="135" cy="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2" name="Line 16"/>
            <p:cNvSpPr/>
            <p:nvPr/>
          </p:nvSpPr>
          <p:spPr>
            <a:xfrm>
              <a:off x="3436" y="2782"/>
              <a:ext cx="0" cy="135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7663" name="Group 17"/>
            <p:cNvGrpSpPr/>
            <p:nvPr/>
          </p:nvGrpSpPr>
          <p:grpSpPr>
            <a:xfrm>
              <a:off x="2842" y="2578"/>
              <a:ext cx="244" cy="173"/>
              <a:chOff x="2842" y="2578"/>
              <a:chExt cx="244" cy="173"/>
            </a:xfrm>
          </p:grpSpPr>
          <p:sp>
            <p:nvSpPr>
              <p:cNvPr id="27664" name="Rectangle 18"/>
              <p:cNvSpPr/>
              <p:nvPr/>
            </p:nvSpPr>
            <p:spPr>
              <a:xfrm>
                <a:off x="3038" y="2578"/>
                <a:ext cx="48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5" name="Rectangle 19"/>
              <p:cNvSpPr/>
              <p:nvPr/>
            </p:nvSpPr>
            <p:spPr>
              <a:xfrm>
                <a:off x="2904" y="2578"/>
                <a:ext cx="48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[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6" name="Rectangle 20"/>
              <p:cNvSpPr/>
              <p:nvPr/>
            </p:nvSpPr>
            <p:spPr>
              <a:xfrm>
                <a:off x="2959" y="2578"/>
                <a:ext cx="72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7" name="Rectangle 21"/>
              <p:cNvSpPr/>
              <p:nvPr/>
            </p:nvSpPr>
            <p:spPr>
              <a:xfrm>
                <a:off x="2842" y="2578"/>
                <a:ext cx="64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668" name="Group 22"/>
            <p:cNvGrpSpPr/>
            <p:nvPr/>
          </p:nvGrpSpPr>
          <p:grpSpPr>
            <a:xfrm>
              <a:off x="3119" y="3112"/>
              <a:ext cx="245" cy="173"/>
              <a:chOff x="3119" y="3112"/>
              <a:chExt cx="245" cy="173"/>
            </a:xfrm>
          </p:grpSpPr>
          <p:sp>
            <p:nvSpPr>
              <p:cNvPr id="27669" name="Rectangle 23"/>
              <p:cNvSpPr/>
              <p:nvPr/>
            </p:nvSpPr>
            <p:spPr>
              <a:xfrm>
                <a:off x="3316" y="3112"/>
                <a:ext cx="48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0" name="Rectangle 24"/>
              <p:cNvSpPr/>
              <p:nvPr/>
            </p:nvSpPr>
            <p:spPr>
              <a:xfrm>
                <a:off x="3183" y="3112"/>
                <a:ext cx="48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[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1" name="Rectangle 25"/>
              <p:cNvSpPr/>
              <p:nvPr/>
            </p:nvSpPr>
            <p:spPr>
              <a:xfrm>
                <a:off x="3237" y="3112"/>
                <a:ext cx="72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2" name="Rectangle 26"/>
              <p:cNvSpPr/>
              <p:nvPr/>
            </p:nvSpPr>
            <p:spPr>
              <a:xfrm>
                <a:off x="3119" y="3112"/>
                <a:ext cx="64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673" name="Group 27"/>
            <p:cNvGrpSpPr/>
            <p:nvPr/>
          </p:nvGrpSpPr>
          <p:grpSpPr>
            <a:xfrm>
              <a:off x="3765" y="2579"/>
              <a:ext cx="1144" cy="302"/>
              <a:chOff x="3765" y="2579"/>
              <a:chExt cx="1144" cy="302"/>
            </a:xfrm>
          </p:grpSpPr>
          <p:sp>
            <p:nvSpPr>
              <p:cNvPr id="27674" name="Freeform 28"/>
              <p:cNvSpPr/>
              <p:nvPr/>
            </p:nvSpPr>
            <p:spPr>
              <a:xfrm>
                <a:off x="3787" y="2820"/>
                <a:ext cx="63" cy="61"/>
              </a:xfrm>
              <a:custGeom>
                <a:avLst/>
                <a:gdLst/>
                <a:ahLst/>
                <a:cxnLst>
                  <a:cxn ang="0">
                    <a:pos x="63" y="30"/>
                  </a:cxn>
                  <a:cxn ang="0">
                    <a:pos x="0" y="61"/>
                  </a:cxn>
                  <a:cxn ang="0">
                    <a:pos x="0" y="0"/>
                  </a:cxn>
                  <a:cxn ang="0">
                    <a:pos x="63" y="30"/>
                  </a:cxn>
                </a:cxnLst>
                <a:rect l="0" t="0" r="0" b="0"/>
                <a:pathLst>
                  <a:path w="138" h="139">
                    <a:moveTo>
                      <a:pt x="138" y="70"/>
                    </a:moveTo>
                    <a:lnTo>
                      <a:pt x="0" y="139"/>
                    </a:lnTo>
                    <a:cubicBezTo>
                      <a:pt x="21" y="95"/>
                      <a:pt x="21" y="44"/>
                      <a:pt x="0" y="0"/>
                    </a:cubicBezTo>
                    <a:lnTo>
                      <a:pt x="138" y="70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5" name="Rectangle 29"/>
              <p:cNvSpPr/>
              <p:nvPr/>
            </p:nvSpPr>
            <p:spPr>
              <a:xfrm>
                <a:off x="4861" y="2595"/>
                <a:ext cx="48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6" name="Rectangle 30"/>
              <p:cNvSpPr/>
              <p:nvPr/>
            </p:nvSpPr>
            <p:spPr>
              <a:xfrm>
                <a:off x="4726" y="2595"/>
                <a:ext cx="48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[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7" name="Rectangle 31"/>
              <p:cNvSpPr/>
              <p:nvPr/>
            </p:nvSpPr>
            <p:spPr>
              <a:xfrm>
                <a:off x="4458" y="2595"/>
                <a:ext cx="48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8" name="Rectangle 32"/>
              <p:cNvSpPr/>
              <p:nvPr/>
            </p:nvSpPr>
            <p:spPr>
              <a:xfrm>
                <a:off x="4323" y="2595"/>
                <a:ext cx="48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[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9" name="Rectangle 33"/>
              <p:cNvSpPr/>
              <p:nvPr/>
            </p:nvSpPr>
            <p:spPr>
              <a:xfrm>
                <a:off x="4054" y="2595"/>
                <a:ext cx="48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0" name="Rectangle 34"/>
              <p:cNvSpPr/>
              <p:nvPr/>
            </p:nvSpPr>
            <p:spPr>
              <a:xfrm>
                <a:off x="3919" y="2595"/>
                <a:ext cx="48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[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1" name="Rectangle 35"/>
              <p:cNvSpPr/>
              <p:nvPr/>
            </p:nvSpPr>
            <p:spPr>
              <a:xfrm>
                <a:off x="3863" y="2679"/>
                <a:ext cx="4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2" name="Rectangle 36"/>
              <p:cNvSpPr/>
              <p:nvPr/>
            </p:nvSpPr>
            <p:spPr>
              <a:xfrm>
                <a:off x="4781" y="2595"/>
                <a:ext cx="72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3" name="Rectangle 37"/>
              <p:cNvSpPr/>
              <p:nvPr/>
            </p:nvSpPr>
            <p:spPr>
              <a:xfrm>
                <a:off x="4661" y="2595"/>
                <a:ext cx="64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4" name="Rectangle 38"/>
              <p:cNvSpPr/>
              <p:nvPr/>
            </p:nvSpPr>
            <p:spPr>
              <a:xfrm>
                <a:off x="4379" y="2595"/>
                <a:ext cx="72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5" name="Rectangle 39"/>
              <p:cNvSpPr/>
              <p:nvPr/>
            </p:nvSpPr>
            <p:spPr>
              <a:xfrm>
                <a:off x="4261" y="2595"/>
                <a:ext cx="64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6" name="Rectangle 40"/>
              <p:cNvSpPr/>
              <p:nvPr/>
            </p:nvSpPr>
            <p:spPr>
              <a:xfrm>
                <a:off x="3974" y="2595"/>
                <a:ext cx="72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7" name="Rectangle 41"/>
              <p:cNvSpPr/>
              <p:nvPr/>
            </p:nvSpPr>
            <p:spPr>
              <a:xfrm>
                <a:off x="3765" y="2595"/>
                <a:ext cx="96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8" name="Rectangle 42"/>
              <p:cNvSpPr/>
              <p:nvPr/>
            </p:nvSpPr>
            <p:spPr>
              <a:xfrm>
                <a:off x="4530" y="2579"/>
                <a:ext cx="79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+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9" name="Rectangle 43"/>
              <p:cNvSpPr/>
              <p:nvPr/>
            </p:nvSpPr>
            <p:spPr>
              <a:xfrm>
                <a:off x="4133" y="2579"/>
                <a:ext cx="79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=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690" name="Rectangle 44"/>
            <p:cNvSpPr/>
            <p:nvPr/>
          </p:nvSpPr>
          <p:spPr>
            <a:xfrm>
              <a:off x="3409" y="3341"/>
              <a:ext cx="374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adder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91" name="Group 45"/>
          <p:cNvGrpSpPr/>
          <p:nvPr/>
        </p:nvGrpSpPr>
        <p:grpSpPr>
          <a:xfrm>
            <a:off x="2959100" y="3081338"/>
            <a:ext cx="2665413" cy="1457325"/>
            <a:chOff x="786" y="2024"/>
            <a:chExt cx="1679" cy="918"/>
          </a:xfrm>
        </p:grpSpPr>
        <p:sp>
          <p:nvSpPr>
            <p:cNvPr id="27692" name="Line 46"/>
            <p:cNvSpPr/>
            <p:nvPr/>
          </p:nvSpPr>
          <p:spPr>
            <a:xfrm>
              <a:off x="786" y="2316"/>
              <a:ext cx="330" cy="0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93" name="Freeform 47"/>
            <p:cNvSpPr/>
            <p:nvPr/>
          </p:nvSpPr>
          <p:spPr>
            <a:xfrm>
              <a:off x="1103" y="2284"/>
              <a:ext cx="56" cy="63"/>
            </a:xfrm>
            <a:custGeom>
              <a:avLst/>
              <a:gdLst/>
              <a:ahLst/>
              <a:cxnLst>
                <a:cxn ang="0">
                  <a:pos x="56" y="31"/>
                </a:cxn>
                <a:cxn ang="0">
                  <a:pos x="0" y="63"/>
                </a:cxn>
                <a:cxn ang="0">
                  <a:pos x="0" y="0"/>
                </a:cxn>
                <a:cxn ang="0">
                  <a:pos x="56" y="31"/>
                </a:cxn>
              </a:cxnLst>
              <a:rect l="0" t="0" r="0" b="0"/>
              <a:pathLst>
                <a:path w="138" h="138">
                  <a:moveTo>
                    <a:pt x="138" y="69"/>
                  </a:moveTo>
                  <a:lnTo>
                    <a:pt x="0" y="138"/>
                  </a:lnTo>
                  <a:cubicBezTo>
                    <a:pt x="22" y="95"/>
                    <a:pt x="22" y="44"/>
                    <a:pt x="0" y="0"/>
                  </a:cubicBezTo>
                  <a:lnTo>
                    <a:pt x="138" y="69"/>
                  </a:lnTo>
                  <a:close/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4" name="Line 48"/>
            <p:cNvSpPr/>
            <p:nvPr/>
          </p:nvSpPr>
          <p:spPr>
            <a:xfrm>
              <a:off x="1533" y="2316"/>
              <a:ext cx="205" cy="0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95" name="Freeform 49"/>
            <p:cNvSpPr/>
            <p:nvPr/>
          </p:nvSpPr>
          <p:spPr>
            <a:xfrm>
              <a:off x="1725" y="2284"/>
              <a:ext cx="56" cy="63"/>
            </a:xfrm>
            <a:custGeom>
              <a:avLst/>
              <a:gdLst/>
              <a:ahLst/>
              <a:cxnLst>
                <a:cxn ang="0">
                  <a:pos x="56" y="31"/>
                </a:cxn>
                <a:cxn ang="0">
                  <a:pos x="0" y="63"/>
                </a:cxn>
                <a:cxn ang="0">
                  <a:pos x="0" y="0"/>
                </a:cxn>
                <a:cxn ang="0">
                  <a:pos x="56" y="31"/>
                </a:cxn>
              </a:cxnLst>
              <a:rect l="0" t="0" r="0" b="0"/>
              <a:pathLst>
                <a:path w="138" h="138">
                  <a:moveTo>
                    <a:pt x="138" y="69"/>
                  </a:moveTo>
                  <a:lnTo>
                    <a:pt x="0" y="138"/>
                  </a:lnTo>
                  <a:cubicBezTo>
                    <a:pt x="21" y="95"/>
                    <a:pt x="21" y="44"/>
                    <a:pt x="0" y="0"/>
                  </a:cubicBezTo>
                  <a:lnTo>
                    <a:pt x="138" y="69"/>
                  </a:lnTo>
                  <a:close/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6" name="Rectangle 50"/>
            <p:cNvSpPr/>
            <p:nvPr/>
          </p:nvSpPr>
          <p:spPr>
            <a:xfrm>
              <a:off x="1159" y="2105"/>
              <a:ext cx="374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97" name="Rectangle 51"/>
            <p:cNvSpPr/>
            <p:nvPr/>
          </p:nvSpPr>
          <p:spPr>
            <a:xfrm>
              <a:off x="1159" y="2105"/>
              <a:ext cx="374" cy="419"/>
            </a:xfrm>
            <a:prstGeom prst="rect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7698" name="Group 52"/>
            <p:cNvGrpSpPr/>
            <p:nvPr/>
          </p:nvGrpSpPr>
          <p:grpSpPr>
            <a:xfrm>
              <a:off x="1320" y="2216"/>
              <a:ext cx="189" cy="214"/>
              <a:chOff x="2640" y="1666"/>
              <a:chExt cx="189" cy="214"/>
            </a:xfrm>
          </p:grpSpPr>
          <p:sp>
            <p:nvSpPr>
              <p:cNvPr id="27699" name="Rectangle 53"/>
              <p:cNvSpPr/>
              <p:nvPr/>
            </p:nvSpPr>
            <p:spPr>
              <a:xfrm>
                <a:off x="2781" y="1676"/>
                <a:ext cx="48" cy="1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0" name="Rectangle 54"/>
              <p:cNvSpPr/>
              <p:nvPr/>
            </p:nvSpPr>
            <p:spPr>
              <a:xfrm>
                <a:off x="2735" y="1666"/>
                <a:ext cx="54" cy="1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-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1" name="Rectangle 55"/>
              <p:cNvSpPr/>
              <p:nvPr/>
            </p:nvSpPr>
            <p:spPr>
              <a:xfrm>
                <a:off x="2640" y="1696"/>
                <a:ext cx="86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702" name="Group 56"/>
            <p:cNvGrpSpPr/>
            <p:nvPr/>
          </p:nvGrpSpPr>
          <p:grpSpPr>
            <a:xfrm>
              <a:off x="811" y="2073"/>
              <a:ext cx="228" cy="184"/>
              <a:chOff x="2144" y="1518"/>
              <a:chExt cx="228" cy="184"/>
            </a:xfrm>
          </p:grpSpPr>
          <p:sp>
            <p:nvSpPr>
              <p:cNvPr id="27703" name="Rectangle 57"/>
              <p:cNvSpPr/>
              <p:nvPr/>
            </p:nvSpPr>
            <p:spPr>
              <a:xfrm>
                <a:off x="2321" y="1518"/>
                <a:ext cx="51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4" name="Rectangle 58"/>
              <p:cNvSpPr/>
              <p:nvPr/>
            </p:nvSpPr>
            <p:spPr>
              <a:xfrm>
                <a:off x="2200" y="1518"/>
                <a:ext cx="51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[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5" name="Rectangle 59"/>
              <p:cNvSpPr/>
              <p:nvPr/>
            </p:nvSpPr>
            <p:spPr>
              <a:xfrm>
                <a:off x="2250" y="1518"/>
                <a:ext cx="77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6" name="Rectangle 60"/>
              <p:cNvSpPr/>
              <p:nvPr/>
            </p:nvSpPr>
            <p:spPr>
              <a:xfrm>
                <a:off x="2144" y="1518"/>
                <a:ext cx="68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707" name="Rectangle 61"/>
            <p:cNvSpPr/>
            <p:nvPr/>
          </p:nvSpPr>
          <p:spPr>
            <a:xfrm>
              <a:off x="2414" y="2040"/>
              <a:ext cx="51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08" name="Rectangle 62"/>
            <p:cNvSpPr/>
            <p:nvPr/>
          </p:nvSpPr>
          <p:spPr>
            <a:xfrm>
              <a:off x="2355" y="2040"/>
              <a:ext cx="77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09" name="Rectangle 63"/>
            <p:cNvSpPr/>
            <p:nvPr/>
          </p:nvSpPr>
          <p:spPr>
            <a:xfrm>
              <a:off x="2122" y="2040"/>
              <a:ext cx="51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0" name="Rectangle 64"/>
            <p:cNvSpPr/>
            <p:nvPr/>
          </p:nvSpPr>
          <p:spPr>
            <a:xfrm>
              <a:off x="1873" y="2040"/>
              <a:ext cx="51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1" name="Rectangle 65"/>
            <p:cNvSpPr/>
            <p:nvPr/>
          </p:nvSpPr>
          <p:spPr>
            <a:xfrm>
              <a:off x="1752" y="2040"/>
              <a:ext cx="51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2" name="Rectangle 66"/>
            <p:cNvSpPr/>
            <p:nvPr/>
          </p:nvSpPr>
          <p:spPr>
            <a:xfrm>
              <a:off x="1698" y="2127"/>
              <a:ext cx="48" cy="1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3" name="Rectangle 67"/>
            <p:cNvSpPr/>
            <p:nvPr/>
          </p:nvSpPr>
          <p:spPr>
            <a:xfrm>
              <a:off x="2268" y="2024"/>
              <a:ext cx="84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4" name="Rectangle 68"/>
            <p:cNvSpPr/>
            <p:nvPr/>
          </p:nvSpPr>
          <p:spPr>
            <a:xfrm>
              <a:off x="1948" y="2024"/>
              <a:ext cx="84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5" name="Rectangle 69"/>
            <p:cNvSpPr/>
            <p:nvPr/>
          </p:nvSpPr>
          <p:spPr>
            <a:xfrm>
              <a:off x="2171" y="2040"/>
              <a:ext cx="77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6" name="Rectangle 70"/>
            <p:cNvSpPr/>
            <p:nvPr/>
          </p:nvSpPr>
          <p:spPr>
            <a:xfrm>
              <a:off x="2065" y="2040"/>
              <a:ext cx="68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7" name="Rectangle 71"/>
            <p:cNvSpPr/>
            <p:nvPr/>
          </p:nvSpPr>
          <p:spPr>
            <a:xfrm>
              <a:off x="1802" y="2040"/>
              <a:ext cx="77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8" name="Rectangle 72"/>
            <p:cNvSpPr/>
            <p:nvPr/>
          </p:nvSpPr>
          <p:spPr>
            <a:xfrm>
              <a:off x="1610" y="2040"/>
              <a:ext cx="102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9" name="Rectangle 73"/>
            <p:cNvSpPr/>
            <p:nvPr/>
          </p:nvSpPr>
          <p:spPr>
            <a:xfrm>
              <a:off x="1316" y="2729"/>
              <a:ext cx="706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unit delay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720" name="Group 74"/>
          <p:cNvGrpSpPr/>
          <p:nvPr/>
        </p:nvGrpSpPr>
        <p:grpSpPr>
          <a:xfrm>
            <a:off x="6819900" y="2971800"/>
            <a:ext cx="2538413" cy="1565275"/>
            <a:chOff x="3587" y="1927"/>
            <a:chExt cx="1599" cy="986"/>
          </a:xfrm>
        </p:grpSpPr>
        <p:sp>
          <p:nvSpPr>
            <p:cNvPr id="27721" name="Line 75"/>
            <p:cNvSpPr/>
            <p:nvPr/>
          </p:nvSpPr>
          <p:spPr>
            <a:xfrm>
              <a:off x="3587" y="2290"/>
              <a:ext cx="330" cy="0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22" name="Freeform 76"/>
            <p:cNvSpPr/>
            <p:nvPr/>
          </p:nvSpPr>
          <p:spPr>
            <a:xfrm>
              <a:off x="3903" y="2258"/>
              <a:ext cx="57" cy="63"/>
            </a:xfrm>
            <a:custGeom>
              <a:avLst/>
              <a:gdLst/>
              <a:ahLst/>
              <a:cxnLst>
                <a:cxn ang="0">
                  <a:pos x="57" y="31"/>
                </a:cxn>
                <a:cxn ang="0">
                  <a:pos x="0" y="63"/>
                </a:cxn>
                <a:cxn ang="0">
                  <a:pos x="0" y="0"/>
                </a:cxn>
                <a:cxn ang="0">
                  <a:pos x="57" y="31"/>
                </a:cxn>
              </a:cxnLst>
              <a:rect l="0" t="0" r="0" b="0"/>
              <a:pathLst>
                <a:path w="138" h="138">
                  <a:moveTo>
                    <a:pt x="138" y="69"/>
                  </a:moveTo>
                  <a:lnTo>
                    <a:pt x="0" y="138"/>
                  </a:lnTo>
                  <a:cubicBezTo>
                    <a:pt x="22" y="95"/>
                    <a:pt x="22" y="44"/>
                    <a:pt x="0" y="0"/>
                  </a:cubicBezTo>
                  <a:lnTo>
                    <a:pt x="138" y="69"/>
                  </a:lnTo>
                  <a:close/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3" name="Line 77"/>
            <p:cNvSpPr/>
            <p:nvPr/>
          </p:nvSpPr>
          <p:spPr>
            <a:xfrm>
              <a:off x="4333" y="2290"/>
              <a:ext cx="206" cy="0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24" name="Freeform 78"/>
            <p:cNvSpPr/>
            <p:nvPr/>
          </p:nvSpPr>
          <p:spPr>
            <a:xfrm>
              <a:off x="4525" y="2258"/>
              <a:ext cx="57" cy="63"/>
            </a:xfrm>
            <a:custGeom>
              <a:avLst/>
              <a:gdLst/>
              <a:ahLst/>
              <a:cxnLst>
                <a:cxn ang="0">
                  <a:pos x="57" y="31"/>
                </a:cxn>
                <a:cxn ang="0">
                  <a:pos x="0" y="63"/>
                </a:cxn>
                <a:cxn ang="0">
                  <a:pos x="0" y="0"/>
                </a:cxn>
                <a:cxn ang="0">
                  <a:pos x="57" y="31"/>
                </a:cxn>
              </a:cxnLst>
              <a:rect l="0" t="0" r="0" b="0"/>
              <a:pathLst>
                <a:path w="138" h="138">
                  <a:moveTo>
                    <a:pt x="138" y="69"/>
                  </a:moveTo>
                  <a:lnTo>
                    <a:pt x="0" y="138"/>
                  </a:lnTo>
                  <a:cubicBezTo>
                    <a:pt x="22" y="95"/>
                    <a:pt x="22" y="44"/>
                    <a:pt x="0" y="0"/>
                  </a:cubicBezTo>
                  <a:lnTo>
                    <a:pt x="138" y="69"/>
                  </a:lnTo>
                  <a:close/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5" name="Rectangle 79"/>
            <p:cNvSpPr/>
            <p:nvPr/>
          </p:nvSpPr>
          <p:spPr>
            <a:xfrm>
              <a:off x="3969" y="2069"/>
              <a:ext cx="373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26" name="Rectangle 80"/>
            <p:cNvSpPr/>
            <p:nvPr/>
          </p:nvSpPr>
          <p:spPr>
            <a:xfrm>
              <a:off x="3960" y="2079"/>
              <a:ext cx="373" cy="419"/>
            </a:xfrm>
            <a:prstGeom prst="rect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27" name="Rectangle 81"/>
            <p:cNvSpPr/>
            <p:nvPr/>
          </p:nvSpPr>
          <p:spPr>
            <a:xfrm>
              <a:off x="4105" y="2205"/>
              <a:ext cx="86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7728" name="Group 82"/>
            <p:cNvGrpSpPr/>
            <p:nvPr/>
          </p:nvGrpSpPr>
          <p:grpSpPr>
            <a:xfrm>
              <a:off x="3603" y="2050"/>
              <a:ext cx="228" cy="184"/>
              <a:chOff x="4007" y="1510"/>
              <a:chExt cx="228" cy="184"/>
            </a:xfrm>
          </p:grpSpPr>
          <p:sp>
            <p:nvSpPr>
              <p:cNvPr id="27729" name="Rectangle 83"/>
              <p:cNvSpPr/>
              <p:nvPr/>
            </p:nvSpPr>
            <p:spPr>
              <a:xfrm>
                <a:off x="4184" y="1510"/>
                <a:ext cx="51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30" name="Rectangle 84"/>
              <p:cNvSpPr/>
              <p:nvPr/>
            </p:nvSpPr>
            <p:spPr>
              <a:xfrm>
                <a:off x="4063" y="1510"/>
                <a:ext cx="51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[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31" name="Rectangle 85"/>
              <p:cNvSpPr/>
              <p:nvPr/>
            </p:nvSpPr>
            <p:spPr>
              <a:xfrm>
                <a:off x="4113" y="1510"/>
                <a:ext cx="77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32" name="Rectangle 86"/>
              <p:cNvSpPr/>
              <p:nvPr/>
            </p:nvSpPr>
            <p:spPr>
              <a:xfrm>
                <a:off x="4007" y="1510"/>
                <a:ext cx="68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733" name="Group 87"/>
            <p:cNvGrpSpPr/>
            <p:nvPr/>
          </p:nvGrpSpPr>
          <p:grpSpPr>
            <a:xfrm>
              <a:off x="4342" y="1927"/>
              <a:ext cx="844" cy="219"/>
              <a:chOff x="4746" y="1387"/>
              <a:chExt cx="844" cy="219"/>
            </a:xfrm>
          </p:grpSpPr>
          <p:sp>
            <p:nvSpPr>
              <p:cNvPr id="27734" name="Rectangle 88"/>
              <p:cNvSpPr/>
              <p:nvPr/>
            </p:nvSpPr>
            <p:spPr>
              <a:xfrm>
                <a:off x="5539" y="1403"/>
                <a:ext cx="51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35" name="Rectangle 89"/>
              <p:cNvSpPr/>
              <p:nvPr/>
            </p:nvSpPr>
            <p:spPr>
              <a:xfrm>
                <a:off x="5480" y="1403"/>
                <a:ext cx="77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36" name="Rectangle 90"/>
              <p:cNvSpPr/>
              <p:nvPr/>
            </p:nvSpPr>
            <p:spPr>
              <a:xfrm>
                <a:off x="5246" y="1403"/>
                <a:ext cx="51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[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37" name="Rectangle 91"/>
              <p:cNvSpPr/>
              <p:nvPr/>
            </p:nvSpPr>
            <p:spPr>
              <a:xfrm>
                <a:off x="5003" y="1403"/>
                <a:ext cx="51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38" name="Rectangle 92"/>
              <p:cNvSpPr/>
              <p:nvPr/>
            </p:nvSpPr>
            <p:spPr>
              <a:xfrm>
                <a:off x="4881" y="1403"/>
                <a:ext cx="51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[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39" name="Rectangle 93"/>
              <p:cNvSpPr/>
              <p:nvPr/>
            </p:nvSpPr>
            <p:spPr>
              <a:xfrm>
                <a:off x="4832" y="1490"/>
                <a:ext cx="48" cy="1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40" name="Rectangle 94"/>
              <p:cNvSpPr/>
              <p:nvPr/>
            </p:nvSpPr>
            <p:spPr>
              <a:xfrm>
                <a:off x="5391" y="1387"/>
                <a:ext cx="84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+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41" name="Rectangle 95"/>
              <p:cNvSpPr/>
              <p:nvPr/>
            </p:nvSpPr>
            <p:spPr>
              <a:xfrm>
                <a:off x="5074" y="1387"/>
                <a:ext cx="84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=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42" name="Rectangle 96"/>
              <p:cNvSpPr/>
              <p:nvPr/>
            </p:nvSpPr>
            <p:spPr>
              <a:xfrm>
                <a:off x="5296" y="1403"/>
                <a:ext cx="77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43" name="Rectangle 97"/>
              <p:cNvSpPr/>
              <p:nvPr/>
            </p:nvSpPr>
            <p:spPr>
              <a:xfrm>
                <a:off x="5189" y="1403"/>
                <a:ext cx="68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44" name="Rectangle 98"/>
              <p:cNvSpPr/>
              <p:nvPr/>
            </p:nvSpPr>
            <p:spPr>
              <a:xfrm>
                <a:off x="4931" y="1403"/>
                <a:ext cx="77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45" name="Rectangle 99"/>
              <p:cNvSpPr/>
              <p:nvPr/>
            </p:nvSpPr>
            <p:spPr>
              <a:xfrm>
                <a:off x="4746" y="1403"/>
                <a:ext cx="102" cy="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</a:t>
                </a:r>
                <a:endParaRPr lang="en-US" altLang="zh-CN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746" name="Rectangle 100"/>
            <p:cNvSpPr/>
            <p:nvPr/>
          </p:nvSpPr>
          <p:spPr>
            <a:xfrm>
              <a:off x="3950" y="2700"/>
              <a:ext cx="903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unit advance</a:t>
              </a:r>
              <a:endParaRPr lang="en-US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747" name="Group 101"/>
          <p:cNvGrpSpPr/>
          <p:nvPr/>
        </p:nvGrpSpPr>
        <p:grpSpPr>
          <a:xfrm>
            <a:off x="2736850" y="5868988"/>
            <a:ext cx="6508750" cy="457200"/>
            <a:chOff x="830" y="2317"/>
            <a:chExt cx="4100" cy="288"/>
          </a:xfrm>
        </p:grpSpPr>
        <p:sp>
          <p:nvSpPr>
            <p:cNvPr id="27748" name="Rectangle 102"/>
            <p:cNvSpPr/>
            <p:nvPr/>
          </p:nvSpPr>
          <p:spPr>
            <a:xfrm>
              <a:off x="830" y="2317"/>
              <a:ext cx="28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time-reversal (folding operation)</a:t>
              </a:r>
            </a:p>
          </p:txBody>
        </p:sp>
        <p:sp>
          <p:nvSpPr>
            <p:cNvPr id="27749" name="Rectangle 103"/>
            <p:cNvSpPr/>
            <p:nvPr/>
          </p:nvSpPr>
          <p:spPr>
            <a:xfrm>
              <a:off x="4419" y="2317"/>
              <a:ext cx="5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[-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</a:p>
          </p:txBody>
        </p:sp>
      </p:grp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3"/>
          <p:cNvSpPr/>
          <p:nvPr/>
        </p:nvSpPr>
        <p:spPr>
          <a:xfrm>
            <a:off x="1416050" y="319088"/>
            <a:ext cx="89154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  <p:sp>
        <p:nvSpPr>
          <p:cNvPr id="9218" name="Rectangle 7"/>
          <p:cNvSpPr/>
          <p:nvPr/>
        </p:nvSpPr>
        <p:spPr>
          <a:xfrm>
            <a:off x="2208213" y="1125538"/>
            <a:ext cx="669607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§2.1 Time-Domain Representation</a:t>
            </a:r>
          </a:p>
        </p:txBody>
      </p:sp>
      <p:sp>
        <p:nvSpPr>
          <p:cNvPr id="4" name="Rectangle 2"/>
          <p:cNvSpPr txBox="1"/>
          <p:nvPr/>
        </p:nvSpPr>
        <p:spPr>
          <a:xfrm>
            <a:off x="1670050" y="1844675"/>
            <a:ext cx="7772400" cy="36718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Discrete-time signals x[n]--represented as </a:t>
            </a:r>
            <a:r>
              <a:rPr lang="en-US" altLang="zh-CN" sz="28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sequences 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with </a:t>
            </a: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argument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n 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being an integer in the range -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&lt; n &lt;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The </a:t>
            </a: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nth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sample value of sequence x[n] is also denoted as x[n]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values of </a:t>
            </a: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argument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n--defined only for integer and undefined for noninteger values of 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Discrete-time signal represented by {x[n]}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/>
          <p:nvPr/>
        </p:nvSpPr>
        <p:spPr>
          <a:xfrm>
            <a:off x="3792538" y="1714500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endParaRPr lang="zh-CN" altLang="en-US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Rectangle 3"/>
          <p:cNvSpPr/>
          <p:nvPr/>
        </p:nvSpPr>
        <p:spPr>
          <a:xfrm>
            <a:off x="839788" y="1244600"/>
            <a:ext cx="9540875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 2.1 Ensemble average</a:t>
            </a:r>
          </a:p>
        </p:txBody>
      </p:sp>
      <p:pic>
        <p:nvPicPr>
          <p:cNvPr id="2560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338" y="3028950"/>
            <a:ext cx="4392612" cy="3297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5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3049588"/>
            <a:ext cx="4392612" cy="32766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5606" name="Object 8"/>
          <p:cNvGraphicFramePr>
            <a:graphicFrameLocks noChangeAspect="1"/>
          </p:cNvGraphicFramePr>
          <p:nvPr/>
        </p:nvGraphicFramePr>
        <p:xfrm>
          <a:off x="1658938" y="1912938"/>
          <a:ext cx="27527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r:id="rId5" imgW="1041400" imgH="228600" progId="Equation.DSMT4">
                  <p:embed/>
                </p:oleObj>
              </mc:Choice>
              <mc:Fallback>
                <p:oleObj r:id="rId5" imgW="1041400" imgH="2286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8938" y="1912938"/>
                        <a:ext cx="2752725" cy="60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9"/>
          <p:cNvSpPr/>
          <p:nvPr/>
        </p:nvSpPr>
        <p:spPr>
          <a:xfrm>
            <a:off x="1416050" y="2587625"/>
            <a:ext cx="36417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original uncorrupted data</a:t>
            </a:r>
            <a:r>
              <a:rPr lang="en-US" altLang="zh-CN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5608" name="Rectangle 10"/>
          <p:cNvSpPr/>
          <p:nvPr/>
        </p:nvSpPr>
        <p:spPr>
          <a:xfrm>
            <a:off x="7988300" y="2552700"/>
            <a:ext cx="895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Noise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7" grpId="0"/>
      <p:bldP spid="256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/>
          <p:nvPr/>
        </p:nvSpPr>
        <p:spPr>
          <a:xfrm>
            <a:off x="3662363" y="1476375"/>
            <a:ext cx="9144000" cy="369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endParaRPr lang="zh-CN" altLang="en-US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626" name="Rectangle 3"/>
          <p:cNvSpPr/>
          <p:nvPr/>
        </p:nvSpPr>
        <p:spPr>
          <a:xfrm>
            <a:off x="1808163" y="3733800"/>
            <a:ext cx="31686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Ensemble average</a:t>
            </a:r>
          </a:p>
        </p:txBody>
      </p:sp>
      <p:pic>
        <p:nvPicPr>
          <p:cNvPr id="26628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525" y="1050925"/>
            <a:ext cx="3744913" cy="2809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9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913" y="3749675"/>
            <a:ext cx="3744912" cy="2700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0" name="Rectangle 8"/>
          <p:cNvSpPr/>
          <p:nvPr/>
        </p:nvSpPr>
        <p:spPr>
          <a:xfrm>
            <a:off x="3000375" y="1181100"/>
            <a:ext cx="18716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Vector form</a:t>
            </a:r>
            <a:r>
              <a:rPr lang="en-US" altLang="zh-CN" sz="24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6631" name="Group 9"/>
          <p:cNvGrpSpPr/>
          <p:nvPr/>
        </p:nvGrpSpPr>
        <p:grpSpPr>
          <a:xfrm>
            <a:off x="2855913" y="1638300"/>
            <a:ext cx="3302000" cy="687388"/>
            <a:chOff x="3198" y="1258"/>
            <a:chExt cx="2080" cy="388"/>
          </a:xfrm>
        </p:grpSpPr>
        <p:grpSp>
          <p:nvGrpSpPr>
            <p:cNvPr id="29704" name="Group 10"/>
            <p:cNvGrpSpPr/>
            <p:nvPr/>
          </p:nvGrpSpPr>
          <p:grpSpPr>
            <a:xfrm>
              <a:off x="3198" y="1297"/>
              <a:ext cx="1978" cy="349"/>
              <a:chOff x="2352" y="1165"/>
              <a:chExt cx="39552" cy="540"/>
            </a:xfrm>
          </p:grpSpPr>
          <p:graphicFrame>
            <p:nvGraphicFramePr>
              <p:cNvPr id="29705" name="Object 11"/>
              <p:cNvGraphicFramePr>
                <a:graphicFrameLocks noChangeAspect="1"/>
              </p:cNvGraphicFramePr>
              <p:nvPr/>
            </p:nvGraphicFramePr>
            <p:xfrm>
              <a:off x="4867" y="1165"/>
              <a:ext cx="148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64" r:id="rId5" imgW="88900" imgH="152400" progId="Equation.3">
                      <p:embed/>
                    </p:oleObj>
                  </mc:Choice>
                  <mc:Fallback>
                    <p:oleObj r:id="rId5" imgW="88900" imgH="152400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867" y="1165"/>
                            <a:ext cx="148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06" name="Rectangle 12"/>
              <p:cNvSpPr/>
              <p:nvPr/>
            </p:nvSpPr>
            <p:spPr>
              <a:xfrm>
                <a:off x="2352" y="1255"/>
                <a:ext cx="39552" cy="4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s=[s[0]  s[1]  … s[N-1]]</a:t>
                </a:r>
              </a:p>
            </p:txBody>
          </p:sp>
        </p:grpSp>
        <p:sp>
          <p:nvSpPr>
            <p:cNvPr id="29707" name="Rectangle 13"/>
            <p:cNvSpPr/>
            <p:nvPr/>
          </p:nvSpPr>
          <p:spPr>
            <a:xfrm>
              <a:off x="5108" y="1258"/>
              <a:ext cx="170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</p:grpSp>
      <p:sp>
        <p:nvSpPr>
          <p:cNvPr id="26636" name="Rectangle 14"/>
          <p:cNvSpPr/>
          <p:nvPr/>
        </p:nvSpPr>
        <p:spPr>
          <a:xfrm>
            <a:off x="1808163" y="2481263"/>
            <a:ext cx="49323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i-th measurement of data vector</a:t>
            </a:r>
          </a:p>
        </p:txBody>
      </p:sp>
      <p:graphicFrame>
        <p:nvGraphicFramePr>
          <p:cNvPr id="26637" name="Object 15"/>
          <p:cNvGraphicFramePr>
            <a:graphicFrameLocks noChangeAspect="1"/>
          </p:cNvGraphicFramePr>
          <p:nvPr/>
        </p:nvGraphicFramePr>
        <p:xfrm>
          <a:off x="3230563" y="2979738"/>
          <a:ext cx="213836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r:id="rId7" imgW="635000" imgH="228600" progId="Equation.DSMT4">
                  <p:embed/>
                </p:oleObj>
              </mc:Choice>
              <mc:Fallback>
                <p:oleObj r:id="rId7" imgW="635000" imgH="228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0563" y="2979738"/>
                        <a:ext cx="2138362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6"/>
          <p:cNvGraphicFramePr>
            <a:graphicFrameLocks noChangeAspect="1"/>
          </p:cNvGraphicFramePr>
          <p:nvPr/>
        </p:nvGraphicFramePr>
        <p:xfrm>
          <a:off x="2295525" y="4252913"/>
          <a:ext cx="4446588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r:id="rId9" imgW="1931035" imgH="889635" progId="Equation.DSMT4">
                  <p:embed/>
                </p:oleObj>
              </mc:Choice>
              <mc:Fallback>
                <p:oleObj r:id="rId9" imgW="1931035" imgH="889635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95525" y="4252913"/>
                        <a:ext cx="4446588" cy="2046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23"/>
          <p:cNvSpPr/>
          <p:nvPr/>
        </p:nvSpPr>
        <p:spPr>
          <a:xfrm>
            <a:off x="1505585" y="349885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30" grpId="0"/>
      <p:bldP spid="266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/>
          <p:nvPr/>
        </p:nvSpPr>
        <p:spPr>
          <a:xfrm>
            <a:off x="1102360" y="1290955"/>
            <a:ext cx="8101013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200" b="1" u="sng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2.2.2 Combination of Elementary Operations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3072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55" y="2325053"/>
            <a:ext cx="6629400" cy="2206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10" name="Rectangle 23"/>
          <p:cNvSpPr/>
          <p:nvPr/>
        </p:nvSpPr>
        <p:spPr>
          <a:xfrm>
            <a:off x="1102360" y="418465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3216275" y="1125538"/>
            <a:ext cx="5111750" cy="587375"/>
          </a:xfrm>
        </p:spPr>
        <p:txBody>
          <a:bodyPr wrap="square" lIns="91440" tIns="45720" rIns="91440" bIns="45720" anchor="ctr"/>
          <a:lstStyle/>
          <a:p>
            <a:r>
              <a:rPr lang="en-US" altLang="zh-CN" sz="3200" u="sng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2.2.3 Convolution Sum</a:t>
            </a: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2711450" y="2276475"/>
          <a:ext cx="62642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r:id="rId3" imgW="3810000" imgH="622300" progId="Equation.DSMT4">
                  <p:embed/>
                </p:oleObj>
              </mc:Choice>
              <mc:Fallback>
                <p:oleObj r:id="rId3" imgW="3810000" imgH="6223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1450" y="2276475"/>
                        <a:ext cx="6264275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7" name="Group 4"/>
          <p:cNvGrpSpPr/>
          <p:nvPr/>
        </p:nvGrpSpPr>
        <p:grpSpPr>
          <a:xfrm>
            <a:off x="4440238" y="5013325"/>
            <a:ext cx="3108325" cy="681038"/>
            <a:chOff x="1776" y="3408"/>
            <a:chExt cx="1958" cy="429"/>
          </a:xfrm>
        </p:grpSpPr>
        <p:sp>
          <p:nvSpPr>
            <p:cNvPr id="31748" name="Text Box 5"/>
            <p:cNvSpPr txBox="1"/>
            <p:nvPr/>
          </p:nvSpPr>
          <p:spPr>
            <a:xfrm>
              <a:off x="1776" y="3408"/>
              <a:ext cx="19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 = </a:t>
              </a:r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     </a:t>
              </a:r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32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1749" name="Group 6"/>
            <p:cNvGrpSpPr/>
            <p:nvPr/>
          </p:nvGrpSpPr>
          <p:grpSpPr>
            <a:xfrm>
              <a:off x="2968" y="3472"/>
              <a:ext cx="244" cy="365"/>
              <a:chOff x="1056" y="3504"/>
              <a:chExt cx="244" cy="365"/>
            </a:xfrm>
          </p:grpSpPr>
          <p:sp>
            <p:nvSpPr>
              <p:cNvPr id="31750" name="Oval 7"/>
              <p:cNvSpPr/>
              <p:nvPr/>
            </p:nvSpPr>
            <p:spPr>
              <a:xfrm>
                <a:off x="1072" y="35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51" name="Text Box 8"/>
              <p:cNvSpPr txBox="1"/>
              <p:nvPr/>
            </p:nvSpPr>
            <p:spPr>
              <a:xfrm>
                <a:off x="1056" y="3504"/>
                <a:ext cx="2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1752" name="Text Box 9"/>
          <p:cNvSpPr txBox="1"/>
          <p:nvPr/>
        </p:nvSpPr>
        <p:spPr>
          <a:xfrm>
            <a:off x="2424113" y="3716338"/>
            <a:ext cx="76200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called the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convolution sum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of the sequences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and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and represented compactly as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314450" y="384175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/>
          <p:nvPr/>
        </p:nvSpPr>
        <p:spPr>
          <a:xfrm>
            <a:off x="1558925" y="1295400"/>
            <a:ext cx="8483600" cy="170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800" b="1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Develop the sequence y[n] generated by the convolution of the sequences x[n] and h[n] :</a:t>
            </a:r>
            <a:endParaRPr lang="en-US" altLang="zh-CN" sz="2800" b="1" u="sng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x[n] = h[n] = δ[n] + δ[n-1] + δ[n-2]</a:t>
            </a:r>
          </a:p>
        </p:txBody>
      </p:sp>
      <p:grpSp>
        <p:nvGrpSpPr>
          <p:cNvPr id="32770" name="Group 3"/>
          <p:cNvGrpSpPr/>
          <p:nvPr/>
        </p:nvGrpSpPr>
        <p:grpSpPr>
          <a:xfrm>
            <a:off x="2135188" y="2890838"/>
            <a:ext cx="6435725" cy="1265237"/>
            <a:chOff x="1020" y="2478"/>
            <a:chExt cx="4054" cy="797"/>
          </a:xfrm>
        </p:grpSpPr>
        <p:graphicFrame>
          <p:nvGraphicFramePr>
            <p:cNvPr id="32771" name="Object 4"/>
            <p:cNvGraphicFramePr>
              <a:graphicFrameLocks noChangeAspect="1"/>
            </p:cNvGraphicFramePr>
            <p:nvPr/>
          </p:nvGraphicFramePr>
          <p:xfrm>
            <a:off x="1020" y="2478"/>
            <a:ext cx="4054" cy="7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0" r:id="rId3" imgW="2198370" imgH="431800" progId="Equation.3">
                    <p:embed/>
                  </p:oleObj>
                </mc:Choice>
                <mc:Fallback>
                  <p:oleObj r:id="rId3" imgW="2198370" imgH="4318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20" y="2478"/>
                          <a:ext cx="4054" cy="7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772" name="Group 5"/>
            <p:cNvGrpSpPr/>
            <p:nvPr/>
          </p:nvGrpSpPr>
          <p:grpSpPr>
            <a:xfrm>
              <a:off x="2336" y="2750"/>
              <a:ext cx="244" cy="365"/>
              <a:chOff x="1056" y="3504"/>
              <a:chExt cx="244" cy="365"/>
            </a:xfrm>
          </p:grpSpPr>
          <p:sp>
            <p:nvSpPr>
              <p:cNvPr id="32773" name="Oval 6"/>
              <p:cNvSpPr/>
              <p:nvPr/>
            </p:nvSpPr>
            <p:spPr>
              <a:xfrm>
                <a:off x="1072" y="35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74" name="Text Box 7"/>
              <p:cNvSpPr txBox="1"/>
              <p:nvPr/>
            </p:nvSpPr>
            <p:spPr>
              <a:xfrm>
                <a:off x="1056" y="3504"/>
                <a:ext cx="2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2777" name="Text Box 3"/>
          <p:cNvSpPr txBox="1"/>
          <p:nvPr/>
        </p:nvSpPr>
        <p:spPr>
          <a:xfrm>
            <a:off x="2152650" y="4222750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y[n]=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δ[n]+2δ[n-1]+3δ[n-2]+2δ[n-3]+δ[n-4]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127125" y="375285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/>
          <p:nvPr/>
        </p:nvGrpSpPr>
        <p:grpSpPr>
          <a:xfrm>
            <a:off x="3719513" y="1700213"/>
            <a:ext cx="1219200" cy="990600"/>
            <a:chOff x="1392" y="1056"/>
            <a:chExt cx="768" cy="624"/>
          </a:xfrm>
        </p:grpSpPr>
        <p:sp>
          <p:nvSpPr>
            <p:cNvPr id="33794" name="Line 3"/>
            <p:cNvSpPr/>
            <p:nvPr/>
          </p:nvSpPr>
          <p:spPr>
            <a:xfrm>
              <a:off x="1392" y="1632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795" name="Line 4"/>
            <p:cNvSpPr/>
            <p:nvPr/>
          </p:nvSpPr>
          <p:spPr>
            <a:xfrm flipV="1">
              <a:off x="1632" y="115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796" name="Line 5"/>
            <p:cNvSpPr/>
            <p:nvPr/>
          </p:nvSpPr>
          <p:spPr>
            <a:xfrm flipV="1">
              <a:off x="1632" y="1440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797" name="Line 6"/>
            <p:cNvSpPr/>
            <p:nvPr/>
          </p:nvSpPr>
          <p:spPr>
            <a:xfrm flipV="1">
              <a:off x="1776" y="144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798" name="Line 7"/>
            <p:cNvSpPr/>
            <p:nvPr/>
          </p:nvSpPr>
          <p:spPr>
            <a:xfrm flipV="1">
              <a:off x="1920" y="144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799" name="Text Box 8"/>
            <p:cNvSpPr txBox="1"/>
            <p:nvPr/>
          </p:nvSpPr>
          <p:spPr>
            <a:xfrm>
              <a:off x="1680" y="1056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x[k]</a:t>
              </a:r>
            </a:p>
          </p:txBody>
        </p:sp>
      </p:grpSp>
      <p:grpSp>
        <p:nvGrpSpPr>
          <p:cNvPr id="25609" name="Group 9"/>
          <p:cNvGrpSpPr/>
          <p:nvPr/>
        </p:nvGrpSpPr>
        <p:grpSpPr>
          <a:xfrm>
            <a:off x="3657600" y="2819400"/>
            <a:ext cx="1219200" cy="990600"/>
            <a:chOff x="1344" y="1776"/>
            <a:chExt cx="768" cy="624"/>
          </a:xfrm>
        </p:grpSpPr>
        <p:sp>
          <p:nvSpPr>
            <p:cNvPr id="33801" name="Line 10"/>
            <p:cNvSpPr/>
            <p:nvPr/>
          </p:nvSpPr>
          <p:spPr>
            <a:xfrm>
              <a:off x="1392" y="2352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2" name="Line 11"/>
            <p:cNvSpPr/>
            <p:nvPr/>
          </p:nvSpPr>
          <p:spPr>
            <a:xfrm flipV="1">
              <a:off x="1632" y="187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3" name="Line 12"/>
            <p:cNvSpPr/>
            <p:nvPr/>
          </p:nvSpPr>
          <p:spPr>
            <a:xfrm flipV="1">
              <a:off x="1632" y="2160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4" name="Line 13"/>
            <p:cNvSpPr/>
            <p:nvPr/>
          </p:nvSpPr>
          <p:spPr>
            <a:xfrm flipV="1">
              <a:off x="1488" y="216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5" name="Line 14"/>
            <p:cNvSpPr/>
            <p:nvPr/>
          </p:nvSpPr>
          <p:spPr>
            <a:xfrm flipV="1">
              <a:off x="1344" y="216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6" name="Text Box 15"/>
            <p:cNvSpPr txBox="1"/>
            <p:nvPr/>
          </p:nvSpPr>
          <p:spPr>
            <a:xfrm>
              <a:off x="1680" y="1776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h[-k]</a:t>
              </a:r>
            </a:p>
          </p:txBody>
        </p:sp>
      </p:grpSp>
      <p:grpSp>
        <p:nvGrpSpPr>
          <p:cNvPr id="25616" name="Group 16"/>
          <p:cNvGrpSpPr/>
          <p:nvPr/>
        </p:nvGrpSpPr>
        <p:grpSpPr>
          <a:xfrm>
            <a:off x="5029200" y="1676400"/>
            <a:ext cx="1219200" cy="990600"/>
            <a:chOff x="2208" y="1056"/>
            <a:chExt cx="768" cy="624"/>
          </a:xfrm>
        </p:grpSpPr>
        <p:sp>
          <p:nvSpPr>
            <p:cNvPr id="33808" name="Line 17"/>
            <p:cNvSpPr/>
            <p:nvPr/>
          </p:nvSpPr>
          <p:spPr>
            <a:xfrm>
              <a:off x="2208" y="1632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9" name="Line 18"/>
            <p:cNvSpPr/>
            <p:nvPr/>
          </p:nvSpPr>
          <p:spPr>
            <a:xfrm flipV="1">
              <a:off x="2448" y="115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0" name="Line 19"/>
            <p:cNvSpPr/>
            <p:nvPr/>
          </p:nvSpPr>
          <p:spPr>
            <a:xfrm flipV="1">
              <a:off x="2448" y="1440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1" name="Line 20"/>
            <p:cNvSpPr/>
            <p:nvPr/>
          </p:nvSpPr>
          <p:spPr>
            <a:xfrm flipV="1">
              <a:off x="2592" y="1440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2" name="Line 21"/>
            <p:cNvSpPr/>
            <p:nvPr/>
          </p:nvSpPr>
          <p:spPr>
            <a:xfrm flipV="1">
              <a:off x="2736" y="144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3" name="Text Box 22"/>
            <p:cNvSpPr txBox="1"/>
            <p:nvPr/>
          </p:nvSpPr>
          <p:spPr>
            <a:xfrm>
              <a:off x="2496" y="1056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x[k]</a:t>
              </a:r>
            </a:p>
          </p:txBody>
        </p:sp>
      </p:grpSp>
      <p:grpSp>
        <p:nvGrpSpPr>
          <p:cNvPr id="25623" name="Group 23"/>
          <p:cNvGrpSpPr/>
          <p:nvPr/>
        </p:nvGrpSpPr>
        <p:grpSpPr>
          <a:xfrm>
            <a:off x="5029200" y="2819400"/>
            <a:ext cx="1371600" cy="990600"/>
            <a:chOff x="2208" y="1776"/>
            <a:chExt cx="864" cy="624"/>
          </a:xfrm>
        </p:grpSpPr>
        <p:sp>
          <p:nvSpPr>
            <p:cNvPr id="33815" name="Line 24"/>
            <p:cNvSpPr/>
            <p:nvPr/>
          </p:nvSpPr>
          <p:spPr>
            <a:xfrm>
              <a:off x="2208" y="2352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6" name="Line 25"/>
            <p:cNvSpPr/>
            <p:nvPr/>
          </p:nvSpPr>
          <p:spPr>
            <a:xfrm flipV="1">
              <a:off x="2448" y="187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7" name="Line 26"/>
            <p:cNvSpPr/>
            <p:nvPr/>
          </p:nvSpPr>
          <p:spPr>
            <a:xfrm flipV="1">
              <a:off x="2448" y="2160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8" name="Line 27"/>
            <p:cNvSpPr/>
            <p:nvPr/>
          </p:nvSpPr>
          <p:spPr>
            <a:xfrm flipV="1">
              <a:off x="2304" y="216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9" name="Line 28"/>
            <p:cNvSpPr/>
            <p:nvPr/>
          </p:nvSpPr>
          <p:spPr>
            <a:xfrm flipV="1">
              <a:off x="2592" y="2160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20" name="Text Box 29"/>
            <p:cNvSpPr txBox="1"/>
            <p:nvPr/>
          </p:nvSpPr>
          <p:spPr>
            <a:xfrm>
              <a:off x="2496" y="1776"/>
              <a:ext cx="5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h[1-k]</a:t>
              </a:r>
            </a:p>
          </p:txBody>
        </p:sp>
      </p:grpSp>
      <p:grpSp>
        <p:nvGrpSpPr>
          <p:cNvPr id="25630" name="Group 30"/>
          <p:cNvGrpSpPr/>
          <p:nvPr/>
        </p:nvGrpSpPr>
        <p:grpSpPr>
          <a:xfrm>
            <a:off x="6400800" y="1676400"/>
            <a:ext cx="990600" cy="990600"/>
            <a:chOff x="3072" y="1056"/>
            <a:chExt cx="624" cy="624"/>
          </a:xfrm>
        </p:grpSpPr>
        <p:sp>
          <p:nvSpPr>
            <p:cNvPr id="33822" name="Line 31"/>
            <p:cNvSpPr/>
            <p:nvPr/>
          </p:nvSpPr>
          <p:spPr>
            <a:xfrm>
              <a:off x="3072" y="1632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23" name="Line 32"/>
            <p:cNvSpPr/>
            <p:nvPr/>
          </p:nvSpPr>
          <p:spPr>
            <a:xfrm flipV="1">
              <a:off x="3168" y="115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24" name="Line 33"/>
            <p:cNvSpPr/>
            <p:nvPr/>
          </p:nvSpPr>
          <p:spPr>
            <a:xfrm flipV="1">
              <a:off x="3168" y="1440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25" name="Line 34"/>
            <p:cNvSpPr/>
            <p:nvPr/>
          </p:nvSpPr>
          <p:spPr>
            <a:xfrm flipV="1">
              <a:off x="3312" y="1440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26" name="Line 35"/>
            <p:cNvSpPr/>
            <p:nvPr/>
          </p:nvSpPr>
          <p:spPr>
            <a:xfrm flipV="1">
              <a:off x="3456" y="1440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27" name="Text Box 36"/>
            <p:cNvSpPr txBox="1"/>
            <p:nvPr/>
          </p:nvSpPr>
          <p:spPr>
            <a:xfrm>
              <a:off x="3216" y="1056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x[k]</a:t>
              </a:r>
            </a:p>
          </p:txBody>
        </p:sp>
      </p:grpSp>
      <p:grpSp>
        <p:nvGrpSpPr>
          <p:cNvPr id="25637" name="Group 37"/>
          <p:cNvGrpSpPr/>
          <p:nvPr/>
        </p:nvGrpSpPr>
        <p:grpSpPr>
          <a:xfrm>
            <a:off x="6400800" y="2819400"/>
            <a:ext cx="1143000" cy="990600"/>
            <a:chOff x="3072" y="1776"/>
            <a:chExt cx="720" cy="624"/>
          </a:xfrm>
        </p:grpSpPr>
        <p:sp>
          <p:nvSpPr>
            <p:cNvPr id="33829" name="Line 38"/>
            <p:cNvSpPr/>
            <p:nvPr/>
          </p:nvSpPr>
          <p:spPr>
            <a:xfrm>
              <a:off x="3072" y="2352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30" name="Line 39"/>
            <p:cNvSpPr/>
            <p:nvPr/>
          </p:nvSpPr>
          <p:spPr>
            <a:xfrm flipV="1">
              <a:off x="3168" y="187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31" name="Line 40"/>
            <p:cNvSpPr/>
            <p:nvPr/>
          </p:nvSpPr>
          <p:spPr>
            <a:xfrm flipV="1">
              <a:off x="3168" y="2160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32" name="Line 41"/>
            <p:cNvSpPr/>
            <p:nvPr/>
          </p:nvSpPr>
          <p:spPr>
            <a:xfrm flipV="1">
              <a:off x="3456" y="2160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33" name="Line 42"/>
            <p:cNvSpPr/>
            <p:nvPr/>
          </p:nvSpPr>
          <p:spPr>
            <a:xfrm flipV="1">
              <a:off x="3312" y="2160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34" name="Text Box 43"/>
            <p:cNvSpPr txBox="1"/>
            <p:nvPr/>
          </p:nvSpPr>
          <p:spPr>
            <a:xfrm>
              <a:off x="3216" y="1776"/>
              <a:ext cx="5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h[2-k]</a:t>
              </a:r>
            </a:p>
          </p:txBody>
        </p:sp>
      </p:grpSp>
      <p:grpSp>
        <p:nvGrpSpPr>
          <p:cNvPr id="25644" name="Group 44"/>
          <p:cNvGrpSpPr/>
          <p:nvPr/>
        </p:nvGrpSpPr>
        <p:grpSpPr>
          <a:xfrm>
            <a:off x="7543800" y="1676400"/>
            <a:ext cx="990600" cy="990600"/>
            <a:chOff x="3792" y="1056"/>
            <a:chExt cx="624" cy="624"/>
          </a:xfrm>
        </p:grpSpPr>
        <p:sp>
          <p:nvSpPr>
            <p:cNvPr id="33836" name="Line 45"/>
            <p:cNvSpPr/>
            <p:nvPr/>
          </p:nvSpPr>
          <p:spPr>
            <a:xfrm>
              <a:off x="3792" y="1632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37" name="Line 46"/>
            <p:cNvSpPr/>
            <p:nvPr/>
          </p:nvSpPr>
          <p:spPr>
            <a:xfrm flipV="1">
              <a:off x="3888" y="115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38" name="Line 47"/>
            <p:cNvSpPr/>
            <p:nvPr/>
          </p:nvSpPr>
          <p:spPr>
            <a:xfrm flipV="1">
              <a:off x="3888" y="144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39" name="Line 48"/>
            <p:cNvSpPr/>
            <p:nvPr/>
          </p:nvSpPr>
          <p:spPr>
            <a:xfrm flipV="1">
              <a:off x="4032" y="1440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40" name="Line 49"/>
            <p:cNvSpPr/>
            <p:nvPr/>
          </p:nvSpPr>
          <p:spPr>
            <a:xfrm flipV="1">
              <a:off x="4176" y="1440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41" name="Text Box 50"/>
            <p:cNvSpPr txBox="1"/>
            <p:nvPr/>
          </p:nvSpPr>
          <p:spPr>
            <a:xfrm>
              <a:off x="3936" y="1056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x[k]</a:t>
              </a:r>
            </a:p>
          </p:txBody>
        </p:sp>
      </p:grpSp>
      <p:grpSp>
        <p:nvGrpSpPr>
          <p:cNvPr id="25651" name="Group 51"/>
          <p:cNvGrpSpPr/>
          <p:nvPr/>
        </p:nvGrpSpPr>
        <p:grpSpPr>
          <a:xfrm>
            <a:off x="8686800" y="1676400"/>
            <a:ext cx="990600" cy="990600"/>
            <a:chOff x="4512" y="1056"/>
            <a:chExt cx="624" cy="624"/>
          </a:xfrm>
        </p:grpSpPr>
        <p:sp>
          <p:nvSpPr>
            <p:cNvPr id="33843" name="Line 52"/>
            <p:cNvSpPr/>
            <p:nvPr/>
          </p:nvSpPr>
          <p:spPr>
            <a:xfrm>
              <a:off x="4512" y="1632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44" name="Line 53"/>
            <p:cNvSpPr/>
            <p:nvPr/>
          </p:nvSpPr>
          <p:spPr>
            <a:xfrm flipV="1">
              <a:off x="4608" y="115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45" name="Line 54"/>
            <p:cNvSpPr/>
            <p:nvPr/>
          </p:nvSpPr>
          <p:spPr>
            <a:xfrm flipV="1">
              <a:off x="4608" y="144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46" name="Line 55"/>
            <p:cNvSpPr/>
            <p:nvPr/>
          </p:nvSpPr>
          <p:spPr>
            <a:xfrm flipV="1">
              <a:off x="4752" y="144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47" name="Line 56"/>
            <p:cNvSpPr/>
            <p:nvPr/>
          </p:nvSpPr>
          <p:spPr>
            <a:xfrm flipV="1">
              <a:off x="4896" y="1440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48" name="Text Box 57"/>
            <p:cNvSpPr txBox="1"/>
            <p:nvPr/>
          </p:nvSpPr>
          <p:spPr>
            <a:xfrm>
              <a:off x="4656" y="1056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x[k]</a:t>
              </a:r>
            </a:p>
          </p:txBody>
        </p:sp>
      </p:grpSp>
      <p:sp>
        <p:nvSpPr>
          <p:cNvPr id="33849" name="Text Box 58"/>
          <p:cNvSpPr txBox="1"/>
          <p:nvPr/>
        </p:nvSpPr>
        <p:spPr>
          <a:xfrm>
            <a:off x="2566988" y="1052513"/>
            <a:ext cx="7620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1825D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x[n] = h[n] = δ[n] + δ[n-1] + δ[n-2]</a:t>
            </a:r>
          </a:p>
        </p:txBody>
      </p:sp>
      <p:sp>
        <p:nvSpPr>
          <p:cNvPr id="25659" name="Text Box 59"/>
          <p:cNvSpPr txBox="1"/>
          <p:nvPr/>
        </p:nvSpPr>
        <p:spPr>
          <a:xfrm>
            <a:off x="3406775" y="5621338"/>
            <a:ext cx="1447800" cy="7794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∑X[k]h[-k]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=1</a:t>
            </a:r>
          </a:p>
        </p:txBody>
      </p:sp>
      <p:grpSp>
        <p:nvGrpSpPr>
          <p:cNvPr id="25660" name="Group 60"/>
          <p:cNvGrpSpPr/>
          <p:nvPr/>
        </p:nvGrpSpPr>
        <p:grpSpPr>
          <a:xfrm>
            <a:off x="3598863" y="4030663"/>
            <a:ext cx="1316037" cy="1447800"/>
            <a:chOff x="1296" y="2640"/>
            <a:chExt cx="829" cy="912"/>
          </a:xfrm>
        </p:grpSpPr>
        <p:sp>
          <p:nvSpPr>
            <p:cNvPr id="33852" name="Line 61"/>
            <p:cNvSpPr/>
            <p:nvPr/>
          </p:nvSpPr>
          <p:spPr>
            <a:xfrm>
              <a:off x="1344" y="3504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53" name="Line 62"/>
            <p:cNvSpPr/>
            <p:nvPr/>
          </p:nvSpPr>
          <p:spPr>
            <a:xfrm flipV="1">
              <a:off x="1632" y="2976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54" name="Line 63"/>
            <p:cNvSpPr/>
            <p:nvPr/>
          </p:nvSpPr>
          <p:spPr>
            <a:xfrm flipV="1">
              <a:off x="1632" y="3312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55" name="Text Box 64"/>
            <p:cNvSpPr txBox="1"/>
            <p:nvPr/>
          </p:nvSpPr>
          <p:spPr>
            <a:xfrm>
              <a:off x="1296" y="2640"/>
              <a:ext cx="7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X[k]h[-k]</a:t>
              </a:r>
            </a:p>
          </p:txBody>
        </p:sp>
        <p:sp>
          <p:nvSpPr>
            <p:cNvPr id="33856" name="Rectangle 65"/>
            <p:cNvSpPr/>
            <p:nvPr/>
          </p:nvSpPr>
          <p:spPr>
            <a:xfrm>
              <a:off x="1920" y="3216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</a:p>
          </p:txBody>
        </p:sp>
      </p:grpSp>
      <p:grpSp>
        <p:nvGrpSpPr>
          <p:cNvPr id="25666" name="Group 66"/>
          <p:cNvGrpSpPr/>
          <p:nvPr/>
        </p:nvGrpSpPr>
        <p:grpSpPr>
          <a:xfrm>
            <a:off x="4930775" y="4030663"/>
            <a:ext cx="1316038" cy="1447800"/>
            <a:chOff x="2160" y="2640"/>
            <a:chExt cx="829" cy="912"/>
          </a:xfrm>
        </p:grpSpPr>
        <p:sp>
          <p:nvSpPr>
            <p:cNvPr id="33858" name="Line 67"/>
            <p:cNvSpPr/>
            <p:nvPr/>
          </p:nvSpPr>
          <p:spPr>
            <a:xfrm>
              <a:off x="2256" y="3504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59" name="Line 68"/>
            <p:cNvSpPr/>
            <p:nvPr/>
          </p:nvSpPr>
          <p:spPr>
            <a:xfrm flipV="1">
              <a:off x="2448" y="3024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60" name="Line 69"/>
            <p:cNvSpPr/>
            <p:nvPr/>
          </p:nvSpPr>
          <p:spPr>
            <a:xfrm flipV="1">
              <a:off x="2448" y="3312"/>
              <a:ext cx="0" cy="192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61" name="Line 70"/>
            <p:cNvSpPr/>
            <p:nvPr/>
          </p:nvSpPr>
          <p:spPr>
            <a:xfrm flipV="1">
              <a:off x="2592" y="3312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62" name="Rectangle 71"/>
            <p:cNvSpPr/>
            <p:nvPr/>
          </p:nvSpPr>
          <p:spPr>
            <a:xfrm>
              <a:off x="2784" y="3216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33863" name="Text Box 72"/>
            <p:cNvSpPr txBox="1"/>
            <p:nvPr/>
          </p:nvSpPr>
          <p:spPr>
            <a:xfrm>
              <a:off x="2160" y="2640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X[k]h[1-k]</a:t>
              </a:r>
            </a:p>
          </p:txBody>
        </p:sp>
      </p:grpSp>
      <p:sp>
        <p:nvSpPr>
          <p:cNvPr id="25673" name="Text Box 73"/>
          <p:cNvSpPr txBox="1"/>
          <p:nvPr/>
        </p:nvSpPr>
        <p:spPr>
          <a:xfrm>
            <a:off x="4800600" y="5618163"/>
            <a:ext cx="1828800" cy="7794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∑X[k]h[1-k]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=2</a:t>
            </a:r>
          </a:p>
        </p:txBody>
      </p:sp>
      <p:grpSp>
        <p:nvGrpSpPr>
          <p:cNvPr id="25674" name="Group 74"/>
          <p:cNvGrpSpPr/>
          <p:nvPr/>
        </p:nvGrpSpPr>
        <p:grpSpPr>
          <a:xfrm>
            <a:off x="6310313" y="4030663"/>
            <a:ext cx="1339850" cy="1447800"/>
            <a:chOff x="3024" y="2640"/>
            <a:chExt cx="844" cy="912"/>
          </a:xfrm>
        </p:grpSpPr>
        <p:sp>
          <p:nvSpPr>
            <p:cNvPr id="33866" name="Line 75"/>
            <p:cNvSpPr/>
            <p:nvPr/>
          </p:nvSpPr>
          <p:spPr>
            <a:xfrm>
              <a:off x="3072" y="3504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67" name="Line 76"/>
            <p:cNvSpPr/>
            <p:nvPr/>
          </p:nvSpPr>
          <p:spPr>
            <a:xfrm flipV="1">
              <a:off x="3168" y="2976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68" name="Line 77"/>
            <p:cNvSpPr/>
            <p:nvPr/>
          </p:nvSpPr>
          <p:spPr>
            <a:xfrm flipV="1">
              <a:off x="3168" y="3312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69" name="Line 78"/>
            <p:cNvSpPr/>
            <p:nvPr/>
          </p:nvSpPr>
          <p:spPr>
            <a:xfrm flipV="1">
              <a:off x="3312" y="3312"/>
              <a:ext cx="0" cy="192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70" name="Line 79"/>
            <p:cNvSpPr/>
            <p:nvPr/>
          </p:nvSpPr>
          <p:spPr>
            <a:xfrm flipV="1">
              <a:off x="3456" y="3312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71" name="Rectangle 80"/>
            <p:cNvSpPr/>
            <p:nvPr/>
          </p:nvSpPr>
          <p:spPr>
            <a:xfrm>
              <a:off x="3504" y="3216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33872" name="Rectangle 81"/>
            <p:cNvSpPr/>
            <p:nvPr/>
          </p:nvSpPr>
          <p:spPr>
            <a:xfrm>
              <a:off x="3024" y="2640"/>
              <a:ext cx="84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X[k]h[2-k]</a:t>
              </a:r>
            </a:p>
          </p:txBody>
        </p:sp>
      </p:grpSp>
      <p:grpSp>
        <p:nvGrpSpPr>
          <p:cNvPr id="25682" name="Group 82"/>
          <p:cNvGrpSpPr/>
          <p:nvPr/>
        </p:nvGrpSpPr>
        <p:grpSpPr>
          <a:xfrm>
            <a:off x="7453313" y="4040188"/>
            <a:ext cx="1514475" cy="1435100"/>
            <a:chOff x="3744" y="2648"/>
            <a:chExt cx="954" cy="904"/>
          </a:xfrm>
        </p:grpSpPr>
        <p:sp>
          <p:nvSpPr>
            <p:cNvPr id="33874" name="Line 83"/>
            <p:cNvSpPr/>
            <p:nvPr/>
          </p:nvSpPr>
          <p:spPr>
            <a:xfrm>
              <a:off x="3744" y="3504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75" name="Line 84"/>
            <p:cNvSpPr/>
            <p:nvPr/>
          </p:nvSpPr>
          <p:spPr>
            <a:xfrm flipV="1">
              <a:off x="3888" y="2976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76" name="Line 85"/>
            <p:cNvSpPr/>
            <p:nvPr/>
          </p:nvSpPr>
          <p:spPr>
            <a:xfrm flipV="1">
              <a:off x="3888" y="3504"/>
              <a:ext cx="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77" name="Line 86"/>
            <p:cNvSpPr/>
            <p:nvPr/>
          </p:nvSpPr>
          <p:spPr>
            <a:xfrm flipV="1">
              <a:off x="4032" y="3312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78" name="Line 87"/>
            <p:cNvSpPr/>
            <p:nvPr/>
          </p:nvSpPr>
          <p:spPr>
            <a:xfrm flipV="1">
              <a:off x="4176" y="3312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79" name="Line 88"/>
            <p:cNvSpPr/>
            <p:nvPr/>
          </p:nvSpPr>
          <p:spPr>
            <a:xfrm flipV="1">
              <a:off x="4320" y="3504"/>
              <a:ext cx="0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80" name="Rectangle 89"/>
            <p:cNvSpPr/>
            <p:nvPr/>
          </p:nvSpPr>
          <p:spPr>
            <a:xfrm>
              <a:off x="4416" y="3216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33881" name="Rectangle 90"/>
            <p:cNvSpPr/>
            <p:nvPr/>
          </p:nvSpPr>
          <p:spPr>
            <a:xfrm>
              <a:off x="3854" y="2648"/>
              <a:ext cx="84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X[k]h[3-k]</a:t>
              </a:r>
            </a:p>
          </p:txBody>
        </p:sp>
      </p:grpSp>
      <p:grpSp>
        <p:nvGrpSpPr>
          <p:cNvPr id="25691" name="Group 91"/>
          <p:cNvGrpSpPr/>
          <p:nvPr/>
        </p:nvGrpSpPr>
        <p:grpSpPr>
          <a:xfrm>
            <a:off x="8772525" y="4027488"/>
            <a:ext cx="1697038" cy="1443037"/>
            <a:chOff x="4560" y="2643"/>
            <a:chExt cx="1069" cy="909"/>
          </a:xfrm>
        </p:grpSpPr>
        <p:sp>
          <p:nvSpPr>
            <p:cNvPr id="33883" name="Line 92"/>
            <p:cNvSpPr/>
            <p:nvPr/>
          </p:nvSpPr>
          <p:spPr>
            <a:xfrm>
              <a:off x="4560" y="3504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84" name="Line 93"/>
            <p:cNvSpPr/>
            <p:nvPr/>
          </p:nvSpPr>
          <p:spPr>
            <a:xfrm flipV="1">
              <a:off x="4704" y="3024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85" name="Line 94"/>
            <p:cNvSpPr/>
            <p:nvPr/>
          </p:nvSpPr>
          <p:spPr>
            <a:xfrm flipV="1">
              <a:off x="4704" y="3504"/>
              <a:ext cx="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86" name="Line 95"/>
            <p:cNvSpPr/>
            <p:nvPr/>
          </p:nvSpPr>
          <p:spPr>
            <a:xfrm flipV="1">
              <a:off x="4848" y="3504"/>
              <a:ext cx="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87" name="Line 96"/>
            <p:cNvSpPr/>
            <p:nvPr/>
          </p:nvSpPr>
          <p:spPr>
            <a:xfrm flipV="1">
              <a:off x="4992" y="3312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88" name="Line 97"/>
            <p:cNvSpPr/>
            <p:nvPr/>
          </p:nvSpPr>
          <p:spPr>
            <a:xfrm flipV="1">
              <a:off x="5136" y="3504"/>
              <a:ext cx="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89" name="Rectangle 98"/>
            <p:cNvSpPr/>
            <p:nvPr/>
          </p:nvSpPr>
          <p:spPr>
            <a:xfrm>
              <a:off x="5424" y="3216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33890" name="Rectangle 99"/>
            <p:cNvSpPr/>
            <p:nvPr/>
          </p:nvSpPr>
          <p:spPr>
            <a:xfrm>
              <a:off x="4698" y="2643"/>
              <a:ext cx="84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X[k]h[4-k]</a:t>
              </a:r>
            </a:p>
          </p:txBody>
        </p:sp>
      </p:grpSp>
      <p:grpSp>
        <p:nvGrpSpPr>
          <p:cNvPr id="25700" name="Group 100"/>
          <p:cNvGrpSpPr/>
          <p:nvPr/>
        </p:nvGrpSpPr>
        <p:grpSpPr>
          <a:xfrm>
            <a:off x="8686800" y="2819400"/>
            <a:ext cx="1371600" cy="990600"/>
            <a:chOff x="4512" y="1776"/>
            <a:chExt cx="864" cy="624"/>
          </a:xfrm>
        </p:grpSpPr>
        <p:sp>
          <p:nvSpPr>
            <p:cNvPr id="33892" name="Line 101"/>
            <p:cNvSpPr/>
            <p:nvPr/>
          </p:nvSpPr>
          <p:spPr>
            <a:xfrm>
              <a:off x="4512" y="2352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93" name="Line 102"/>
            <p:cNvSpPr/>
            <p:nvPr/>
          </p:nvSpPr>
          <p:spPr>
            <a:xfrm flipV="1">
              <a:off x="4608" y="187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94" name="Line 103"/>
            <p:cNvSpPr/>
            <p:nvPr/>
          </p:nvSpPr>
          <p:spPr>
            <a:xfrm flipV="1">
              <a:off x="5040" y="216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95" name="Line 104"/>
            <p:cNvSpPr/>
            <p:nvPr/>
          </p:nvSpPr>
          <p:spPr>
            <a:xfrm flipV="1">
              <a:off x="4896" y="2160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96" name="Line 105"/>
            <p:cNvSpPr/>
            <p:nvPr/>
          </p:nvSpPr>
          <p:spPr>
            <a:xfrm flipV="1">
              <a:off x="5184" y="216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97" name="Text Box 106"/>
            <p:cNvSpPr txBox="1"/>
            <p:nvPr/>
          </p:nvSpPr>
          <p:spPr>
            <a:xfrm>
              <a:off x="4656" y="1776"/>
              <a:ext cx="5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h[4-k]</a:t>
              </a:r>
            </a:p>
          </p:txBody>
        </p:sp>
        <p:sp>
          <p:nvSpPr>
            <p:cNvPr id="33898" name="Line 107"/>
            <p:cNvSpPr/>
            <p:nvPr/>
          </p:nvSpPr>
          <p:spPr>
            <a:xfrm flipV="1">
              <a:off x="4752" y="2352"/>
              <a:ext cx="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99" name="Line 108"/>
            <p:cNvSpPr/>
            <p:nvPr/>
          </p:nvSpPr>
          <p:spPr>
            <a:xfrm flipV="1">
              <a:off x="4608" y="2352"/>
              <a:ext cx="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709" name="Group 109"/>
          <p:cNvGrpSpPr/>
          <p:nvPr/>
        </p:nvGrpSpPr>
        <p:grpSpPr>
          <a:xfrm>
            <a:off x="7543800" y="2819400"/>
            <a:ext cx="1143000" cy="990600"/>
            <a:chOff x="3792" y="1776"/>
            <a:chExt cx="720" cy="624"/>
          </a:xfrm>
        </p:grpSpPr>
        <p:sp>
          <p:nvSpPr>
            <p:cNvPr id="33901" name="Line 110"/>
            <p:cNvSpPr/>
            <p:nvPr/>
          </p:nvSpPr>
          <p:spPr>
            <a:xfrm>
              <a:off x="3792" y="2352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902" name="Line 111"/>
            <p:cNvSpPr/>
            <p:nvPr/>
          </p:nvSpPr>
          <p:spPr>
            <a:xfrm flipV="1">
              <a:off x="3888" y="187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903" name="Line 112"/>
            <p:cNvSpPr/>
            <p:nvPr/>
          </p:nvSpPr>
          <p:spPr>
            <a:xfrm flipV="1">
              <a:off x="4320" y="216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904" name="Line 113"/>
            <p:cNvSpPr/>
            <p:nvPr/>
          </p:nvSpPr>
          <p:spPr>
            <a:xfrm flipV="1">
              <a:off x="4176" y="2160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905" name="Line 114"/>
            <p:cNvSpPr/>
            <p:nvPr/>
          </p:nvSpPr>
          <p:spPr>
            <a:xfrm flipV="1">
              <a:off x="4032" y="2160"/>
              <a:ext cx="0" cy="192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906" name="Text Box 115"/>
            <p:cNvSpPr txBox="1"/>
            <p:nvPr/>
          </p:nvSpPr>
          <p:spPr>
            <a:xfrm>
              <a:off x="3936" y="1776"/>
              <a:ext cx="5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h[3-k]</a:t>
              </a:r>
            </a:p>
          </p:txBody>
        </p:sp>
        <p:sp>
          <p:nvSpPr>
            <p:cNvPr id="33907" name="Line 116"/>
            <p:cNvSpPr/>
            <p:nvPr/>
          </p:nvSpPr>
          <p:spPr>
            <a:xfrm flipV="1">
              <a:off x="3888" y="2352"/>
              <a:ext cx="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717" name="Text Box 117"/>
          <p:cNvSpPr txBox="1"/>
          <p:nvPr/>
        </p:nvSpPr>
        <p:spPr>
          <a:xfrm>
            <a:off x="6286500" y="5621338"/>
            <a:ext cx="1524000" cy="7794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∑X[k]h[2-k]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=3</a:t>
            </a:r>
          </a:p>
        </p:txBody>
      </p:sp>
      <p:sp>
        <p:nvSpPr>
          <p:cNvPr id="25718" name="Text Box 118"/>
          <p:cNvSpPr txBox="1"/>
          <p:nvPr/>
        </p:nvSpPr>
        <p:spPr>
          <a:xfrm>
            <a:off x="7600950" y="5621338"/>
            <a:ext cx="1524000" cy="7794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∑X[k]h[3-k]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=2</a:t>
            </a:r>
          </a:p>
        </p:txBody>
      </p:sp>
      <p:sp>
        <p:nvSpPr>
          <p:cNvPr id="25719" name="Text Box 119"/>
          <p:cNvSpPr txBox="1"/>
          <p:nvPr/>
        </p:nvSpPr>
        <p:spPr>
          <a:xfrm>
            <a:off x="8967788" y="5638800"/>
            <a:ext cx="1524000" cy="779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∑X[k]h[4-k]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=1</a:t>
            </a:r>
          </a:p>
        </p:txBody>
      </p:sp>
      <p:grpSp>
        <p:nvGrpSpPr>
          <p:cNvPr id="25720" name="Group 120"/>
          <p:cNvGrpSpPr/>
          <p:nvPr/>
        </p:nvGrpSpPr>
        <p:grpSpPr>
          <a:xfrm>
            <a:off x="2286000" y="1676400"/>
            <a:ext cx="1295400" cy="2133600"/>
            <a:chOff x="480" y="1056"/>
            <a:chExt cx="816" cy="1344"/>
          </a:xfrm>
        </p:grpSpPr>
        <p:grpSp>
          <p:nvGrpSpPr>
            <p:cNvPr id="33912" name="Group 121"/>
            <p:cNvGrpSpPr/>
            <p:nvPr/>
          </p:nvGrpSpPr>
          <p:grpSpPr>
            <a:xfrm>
              <a:off x="672" y="1056"/>
              <a:ext cx="624" cy="624"/>
              <a:chOff x="672" y="1056"/>
              <a:chExt cx="624" cy="624"/>
            </a:xfrm>
          </p:grpSpPr>
          <p:sp>
            <p:nvSpPr>
              <p:cNvPr id="33913" name="Line 122"/>
              <p:cNvSpPr/>
              <p:nvPr/>
            </p:nvSpPr>
            <p:spPr>
              <a:xfrm>
                <a:off x="672" y="1632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14" name="Line 123"/>
              <p:cNvSpPr/>
              <p:nvPr/>
            </p:nvSpPr>
            <p:spPr>
              <a:xfrm flipV="1">
                <a:off x="768" y="1152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15" name="Line 124"/>
              <p:cNvSpPr/>
              <p:nvPr/>
            </p:nvSpPr>
            <p:spPr>
              <a:xfrm flipV="1">
                <a:off x="768" y="1440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16" name="Line 125"/>
              <p:cNvSpPr/>
              <p:nvPr/>
            </p:nvSpPr>
            <p:spPr>
              <a:xfrm flipV="1">
                <a:off x="912" y="1440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17" name="Line 126"/>
              <p:cNvSpPr/>
              <p:nvPr/>
            </p:nvSpPr>
            <p:spPr>
              <a:xfrm flipV="1">
                <a:off x="1056" y="1440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18" name="Text Box 127"/>
              <p:cNvSpPr txBox="1"/>
              <p:nvPr/>
            </p:nvSpPr>
            <p:spPr>
              <a:xfrm>
                <a:off x="816" y="1056"/>
                <a:ext cx="43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x[k]</a:t>
                </a:r>
              </a:p>
            </p:txBody>
          </p:sp>
        </p:grpSp>
        <p:grpSp>
          <p:nvGrpSpPr>
            <p:cNvPr id="33919" name="Group 128"/>
            <p:cNvGrpSpPr/>
            <p:nvPr/>
          </p:nvGrpSpPr>
          <p:grpSpPr>
            <a:xfrm>
              <a:off x="624" y="1776"/>
              <a:ext cx="672" cy="624"/>
              <a:chOff x="624" y="1776"/>
              <a:chExt cx="672" cy="624"/>
            </a:xfrm>
          </p:grpSpPr>
          <p:sp>
            <p:nvSpPr>
              <p:cNvPr id="33920" name="Line 129"/>
              <p:cNvSpPr/>
              <p:nvPr/>
            </p:nvSpPr>
            <p:spPr>
              <a:xfrm>
                <a:off x="624" y="2352"/>
                <a:ext cx="6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21" name="Line 130"/>
              <p:cNvSpPr/>
              <p:nvPr/>
            </p:nvSpPr>
            <p:spPr>
              <a:xfrm flipV="1">
                <a:off x="768" y="1872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22" name="Line 131"/>
              <p:cNvSpPr/>
              <p:nvPr/>
            </p:nvSpPr>
            <p:spPr>
              <a:xfrm flipV="1">
                <a:off x="768" y="2160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23" name="Line 132"/>
              <p:cNvSpPr/>
              <p:nvPr/>
            </p:nvSpPr>
            <p:spPr>
              <a:xfrm flipV="1">
                <a:off x="912" y="2160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24" name="Line 133"/>
              <p:cNvSpPr/>
              <p:nvPr/>
            </p:nvSpPr>
            <p:spPr>
              <a:xfrm flipV="1">
                <a:off x="1056" y="2160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25" name="Text Box 134"/>
              <p:cNvSpPr txBox="1"/>
              <p:nvPr/>
            </p:nvSpPr>
            <p:spPr>
              <a:xfrm>
                <a:off x="816" y="1776"/>
                <a:ext cx="43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h[k]</a:t>
                </a:r>
              </a:p>
            </p:txBody>
          </p:sp>
        </p:grpSp>
        <p:sp>
          <p:nvSpPr>
            <p:cNvPr id="33926" name="Rectangle 135"/>
            <p:cNvSpPr/>
            <p:nvPr/>
          </p:nvSpPr>
          <p:spPr>
            <a:xfrm>
              <a:off x="480" y="1296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3927" name="Rectangle 136"/>
            <p:cNvSpPr/>
            <p:nvPr/>
          </p:nvSpPr>
          <p:spPr>
            <a:xfrm>
              <a:off x="480" y="2016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25610" name="Rectangle 23"/>
          <p:cNvSpPr/>
          <p:nvPr/>
        </p:nvSpPr>
        <p:spPr>
          <a:xfrm>
            <a:off x="1371600" y="37592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5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5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5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59" grpId="0"/>
      <p:bldP spid="25673" grpId="0"/>
      <p:bldP spid="25717" grpId="0"/>
      <p:bldP spid="25718" grpId="0"/>
      <p:bldP spid="257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/>
          <p:nvPr/>
        </p:nvSpPr>
        <p:spPr>
          <a:xfrm>
            <a:off x="2171700" y="3714750"/>
            <a:ext cx="7848600" cy="2209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general, if the lengths of the two sequences being convolved are M and N, then the sequence generated by the convolution sum is of length M+N-1</a:t>
            </a: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Read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example 2.5 and 2.6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by yourself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34819" name="Group 6"/>
          <p:cNvGrpSpPr/>
          <p:nvPr/>
        </p:nvGrpSpPr>
        <p:grpSpPr>
          <a:xfrm>
            <a:off x="3719513" y="1052513"/>
            <a:ext cx="4287837" cy="2238375"/>
            <a:chOff x="1519" y="663"/>
            <a:chExt cx="2701" cy="1410"/>
          </a:xfrm>
        </p:grpSpPr>
        <p:grpSp>
          <p:nvGrpSpPr>
            <p:cNvPr id="34820" name="Group 7"/>
            <p:cNvGrpSpPr/>
            <p:nvPr/>
          </p:nvGrpSpPr>
          <p:grpSpPr>
            <a:xfrm>
              <a:off x="1519" y="663"/>
              <a:ext cx="2701" cy="1152"/>
              <a:chOff x="1584" y="432"/>
              <a:chExt cx="2701" cy="1152"/>
            </a:xfrm>
          </p:grpSpPr>
          <p:sp>
            <p:nvSpPr>
              <p:cNvPr id="34821" name="Line 8"/>
              <p:cNvSpPr/>
              <p:nvPr/>
            </p:nvSpPr>
            <p:spPr>
              <a:xfrm>
                <a:off x="1584" y="1532"/>
                <a:ext cx="26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22" name="Line 9"/>
              <p:cNvSpPr/>
              <p:nvPr/>
            </p:nvSpPr>
            <p:spPr>
              <a:xfrm flipV="1">
                <a:off x="2024" y="589"/>
                <a:ext cx="0" cy="99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23" name="Line 10"/>
              <p:cNvSpPr/>
              <p:nvPr/>
            </p:nvSpPr>
            <p:spPr>
              <a:xfrm flipV="1">
                <a:off x="2024" y="1322"/>
                <a:ext cx="0" cy="21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24" name="Text Box 11"/>
              <p:cNvSpPr txBox="1"/>
              <p:nvPr/>
            </p:nvSpPr>
            <p:spPr>
              <a:xfrm>
                <a:off x="2317" y="432"/>
                <a:ext cx="132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y[n ]</a:t>
                </a:r>
              </a:p>
            </p:txBody>
          </p:sp>
          <p:sp>
            <p:nvSpPr>
              <p:cNvPr id="34825" name="Line 12"/>
              <p:cNvSpPr/>
              <p:nvPr/>
            </p:nvSpPr>
            <p:spPr>
              <a:xfrm flipV="1">
                <a:off x="2464" y="1060"/>
                <a:ext cx="0" cy="47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26" name="Line 13"/>
              <p:cNvSpPr/>
              <p:nvPr/>
            </p:nvSpPr>
            <p:spPr>
              <a:xfrm flipV="1">
                <a:off x="2904" y="746"/>
                <a:ext cx="0" cy="78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27" name="Line 14"/>
              <p:cNvSpPr/>
              <p:nvPr/>
            </p:nvSpPr>
            <p:spPr>
              <a:xfrm flipV="1">
                <a:off x="3344" y="1060"/>
                <a:ext cx="0" cy="47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28" name="Line 15"/>
              <p:cNvSpPr/>
              <p:nvPr/>
            </p:nvSpPr>
            <p:spPr>
              <a:xfrm flipV="1">
                <a:off x="3931" y="1322"/>
                <a:ext cx="0" cy="21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29" name="Rectangle 16"/>
              <p:cNvSpPr/>
              <p:nvPr/>
            </p:nvSpPr>
            <p:spPr>
              <a:xfrm>
                <a:off x="4080" y="1248"/>
                <a:ext cx="20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n</a:t>
                </a:r>
              </a:p>
            </p:txBody>
          </p:sp>
        </p:grpSp>
        <p:sp>
          <p:nvSpPr>
            <p:cNvPr id="34830" name="Rectangle 17"/>
            <p:cNvSpPr/>
            <p:nvPr/>
          </p:nvSpPr>
          <p:spPr>
            <a:xfrm>
              <a:off x="2290" y="1842"/>
              <a:ext cx="2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831" name="Rectangle 18"/>
            <p:cNvSpPr/>
            <p:nvPr/>
          </p:nvSpPr>
          <p:spPr>
            <a:xfrm>
              <a:off x="1701" y="1434"/>
              <a:ext cx="2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832" name="Rectangle 19"/>
            <p:cNvSpPr/>
            <p:nvPr/>
          </p:nvSpPr>
          <p:spPr>
            <a:xfrm>
              <a:off x="1882" y="1842"/>
              <a:ext cx="2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4833" name="Rectangle 20"/>
            <p:cNvSpPr/>
            <p:nvPr/>
          </p:nvSpPr>
          <p:spPr>
            <a:xfrm>
              <a:off x="2744" y="1842"/>
              <a:ext cx="2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4834" name="Rectangle 21"/>
            <p:cNvSpPr/>
            <p:nvPr/>
          </p:nvSpPr>
          <p:spPr>
            <a:xfrm>
              <a:off x="3152" y="1842"/>
              <a:ext cx="2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4835" name="Rectangle 22"/>
            <p:cNvSpPr/>
            <p:nvPr/>
          </p:nvSpPr>
          <p:spPr>
            <a:xfrm>
              <a:off x="3742" y="1842"/>
              <a:ext cx="2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4836" name="Rectangle 23"/>
            <p:cNvSpPr/>
            <p:nvPr/>
          </p:nvSpPr>
          <p:spPr>
            <a:xfrm>
              <a:off x="2154" y="1162"/>
              <a:ext cx="2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4837" name="Rectangle 24"/>
            <p:cNvSpPr/>
            <p:nvPr/>
          </p:nvSpPr>
          <p:spPr>
            <a:xfrm>
              <a:off x="3016" y="1207"/>
              <a:ext cx="2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4838" name="Rectangle 25"/>
            <p:cNvSpPr/>
            <p:nvPr/>
          </p:nvSpPr>
          <p:spPr>
            <a:xfrm>
              <a:off x="2608" y="890"/>
              <a:ext cx="2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4839" name="Rectangle 26"/>
            <p:cNvSpPr/>
            <p:nvPr/>
          </p:nvSpPr>
          <p:spPr>
            <a:xfrm>
              <a:off x="3606" y="1434"/>
              <a:ext cx="2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25610" name="Rectangle 23"/>
          <p:cNvSpPr/>
          <p:nvPr/>
        </p:nvSpPr>
        <p:spPr>
          <a:xfrm>
            <a:off x="16383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xfrm>
            <a:off x="2216150" y="1152525"/>
            <a:ext cx="6148388" cy="561975"/>
          </a:xfrm>
        </p:spPr>
        <p:txBody>
          <a:bodyPr wrap="square" lIns="91440" tIns="45720" rIns="91440" bIns="45720" anchor="ctr"/>
          <a:lstStyle/>
          <a:p>
            <a:r>
              <a:rPr lang="en-US" altLang="zh-CN" sz="3200" u="sng" dirty="0">
                <a:solidFill>
                  <a:schemeClr val="folHlink"/>
                </a:solidFill>
                <a:latin typeface="Times New Roman" panose="02020603050405020304" pitchFamily="18" charset="0"/>
              </a:rPr>
              <a:t>2.2.4 Sampling rate alteration</a:t>
            </a:r>
            <a:endParaRPr lang="en-US" altLang="zh-CN" sz="3200" u="sng" dirty="0">
              <a:solidFill>
                <a:schemeClr val="folHlink"/>
              </a:solidFill>
            </a:endParaRPr>
          </a:p>
        </p:txBody>
      </p:sp>
      <p:graphicFrame>
        <p:nvGraphicFramePr>
          <p:cNvPr id="35842" name="Object 3"/>
          <p:cNvGraphicFramePr>
            <a:graphicFrameLocks noChangeAspect="1"/>
          </p:cNvGraphicFramePr>
          <p:nvPr/>
        </p:nvGraphicFramePr>
        <p:xfrm>
          <a:off x="3575050" y="3573463"/>
          <a:ext cx="5905500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r:id="rId3" imgW="1765935" imgH="393700" progId="Equation.3">
                  <p:embed/>
                </p:oleObj>
              </mc:Choice>
              <mc:Fallback>
                <p:oleObj r:id="rId3" imgW="1765935" imgH="3937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5050" y="3573463"/>
                        <a:ext cx="5905500" cy="1309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4"/>
          <p:cNvGraphicFramePr>
            <a:graphicFrameLocks noChangeAspect="1"/>
          </p:cNvGraphicFramePr>
          <p:nvPr/>
        </p:nvGraphicFramePr>
        <p:xfrm>
          <a:off x="5122863" y="5387975"/>
          <a:ext cx="28098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r:id="rId5" imgW="889635" imgH="228600" progId="Equation.DSMT4">
                  <p:embed/>
                </p:oleObj>
              </mc:Choice>
              <mc:Fallback>
                <p:oleObj r:id="rId5" imgW="889635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22863" y="5387975"/>
                        <a:ext cx="2809875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5"/>
          <p:cNvSpPr/>
          <p:nvPr/>
        </p:nvSpPr>
        <p:spPr>
          <a:xfrm>
            <a:off x="2063750" y="2997200"/>
            <a:ext cx="24177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Up-sampling</a:t>
            </a:r>
          </a:p>
        </p:txBody>
      </p:sp>
      <p:sp>
        <p:nvSpPr>
          <p:cNvPr id="35845" name="Rectangle 6"/>
          <p:cNvSpPr/>
          <p:nvPr/>
        </p:nvSpPr>
        <p:spPr>
          <a:xfrm>
            <a:off x="2071688" y="4945063"/>
            <a:ext cx="29146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Down-sampling</a:t>
            </a:r>
          </a:p>
        </p:txBody>
      </p:sp>
      <p:grpSp>
        <p:nvGrpSpPr>
          <p:cNvPr id="35847" name="Group 9"/>
          <p:cNvGrpSpPr/>
          <p:nvPr/>
        </p:nvGrpSpPr>
        <p:grpSpPr>
          <a:xfrm>
            <a:off x="6167438" y="2060575"/>
            <a:ext cx="3359150" cy="738188"/>
            <a:chOff x="2925" y="1298"/>
            <a:chExt cx="2116" cy="465"/>
          </a:xfrm>
        </p:grpSpPr>
        <p:sp>
          <p:nvSpPr>
            <p:cNvPr id="35848" name="Line 10"/>
            <p:cNvSpPr/>
            <p:nvPr/>
          </p:nvSpPr>
          <p:spPr>
            <a:xfrm>
              <a:off x="3016" y="1555"/>
              <a:ext cx="330" cy="0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49" name="Freeform 11"/>
            <p:cNvSpPr/>
            <p:nvPr/>
          </p:nvSpPr>
          <p:spPr>
            <a:xfrm>
              <a:off x="3333" y="1523"/>
              <a:ext cx="56" cy="63"/>
            </a:xfrm>
            <a:custGeom>
              <a:avLst/>
              <a:gdLst/>
              <a:ahLst/>
              <a:cxnLst>
                <a:cxn ang="0">
                  <a:pos x="56" y="31"/>
                </a:cxn>
                <a:cxn ang="0">
                  <a:pos x="0" y="63"/>
                </a:cxn>
                <a:cxn ang="0">
                  <a:pos x="0" y="0"/>
                </a:cxn>
                <a:cxn ang="0">
                  <a:pos x="56" y="31"/>
                </a:cxn>
              </a:cxnLst>
              <a:rect l="0" t="0" r="0" b="0"/>
              <a:pathLst>
                <a:path w="138" h="138">
                  <a:moveTo>
                    <a:pt x="138" y="69"/>
                  </a:moveTo>
                  <a:lnTo>
                    <a:pt x="0" y="138"/>
                  </a:lnTo>
                  <a:cubicBezTo>
                    <a:pt x="22" y="95"/>
                    <a:pt x="22" y="44"/>
                    <a:pt x="0" y="0"/>
                  </a:cubicBezTo>
                  <a:lnTo>
                    <a:pt x="138" y="69"/>
                  </a:lnTo>
                  <a:close/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0" name="Line 12"/>
            <p:cNvSpPr/>
            <p:nvPr/>
          </p:nvSpPr>
          <p:spPr>
            <a:xfrm>
              <a:off x="3763" y="1555"/>
              <a:ext cx="205" cy="0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1" name="Freeform 13"/>
            <p:cNvSpPr/>
            <p:nvPr/>
          </p:nvSpPr>
          <p:spPr>
            <a:xfrm>
              <a:off x="3955" y="1523"/>
              <a:ext cx="56" cy="63"/>
            </a:xfrm>
            <a:custGeom>
              <a:avLst/>
              <a:gdLst/>
              <a:ahLst/>
              <a:cxnLst>
                <a:cxn ang="0">
                  <a:pos x="56" y="31"/>
                </a:cxn>
                <a:cxn ang="0">
                  <a:pos x="0" y="63"/>
                </a:cxn>
                <a:cxn ang="0">
                  <a:pos x="0" y="0"/>
                </a:cxn>
                <a:cxn ang="0">
                  <a:pos x="56" y="31"/>
                </a:cxn>
              </a:cxnLst>
              <a:rect l="0" t="0" r="0" b="0"/>
              <a:pathLst>
                <a:path w="138" h="138">
                  <a:moveTo>
                    <a:pt x="138" y="69"/>
                  </a:moveTo>
                  <a:lnTo>
                    <a:pt x="0" y="138"/>
                  </a:lnTo>
                  <a:cubicBezTo>
                    <a:pt x="21" y="95"/>
                    <a:pt x="21" y="44"/>
                    <a:pt x="0" y="0"/>
                  </a:cubicBezTo>
                  <a:lnTo>
                    <a:pt x="138" y="69"/>
                  </a:lnTo>
                  <a:close/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Rectangle 14"/>
            <p:cNvSpPr/>
            <p:nvPr/>
          </p:nvSpPr>
          <p:spPr>
            <a:xfrm>
              <a:off x="3389" y="1344"/>
              <a:ext cx="374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3" name="Rectangle 15"/>
            <p:cNvSpPr/>
            <p:nvPr/>
          </p:nvSpPr>
          <p:spPr>
            <a:xfrm>
              <a:off x="3389" y="1344"/>
              <a:ext cx="374" cy="419"/>
            </a:xfrm>
            <a:prstGeom prst="rect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5854" name="Object 16"/>
            <p:cNvGraphicFramePr>
              <a:graphicFrameLocks noChangeAspect="1"/>
            </p:cNvGraphicFramePr>
            <p:nvPr/>
          </p:nvGraphicFramePr>
          <p:xfrm>
            <a:off x="3398" y="1445"/>
            <a:ext cx="32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3" r:id="rId7" imgW="317500" imgH="203200" progId="Equation.DSMT4">
                    <p:embed/>
                  </p:oleObj>
                </mc:Choice>
                <mc:Fallback>
                  <p:oleObj r:id="rId7" imgW="317500" imgH="203200" progId="Equation.DSMT4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98" y="1445"/>
                          <a:ext cx="325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5" name="Object 17"/>
            <p:cNvGraphicFramePr>
              <a:graphicFrameLocks noChangeAspect="1"/>
            </p:cNvGraphicFramePr>
            <p:nvPr/>
          </p:nvGraphicFramePr>
          <p:xfrm>
            <a:off x="4105" y="1389"/>
            <a:ext cx="93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4" r:id="rId9" imgW="774700" imgH="228600" progId="Equation.DSMT4">
                    <p:embed/>
                  </p:oleObj>
                </mc:Choice>
                <mc:Fallback>
                  <p:oleObj r:id="rId9" imgW="774700" imgH="228600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05" y="1389"/>
                          <a:ext cx="936" cy="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6" name="Object 18"/>
            <p:cNvGraphicFramePr>
              <a:graphicFrameLocks noChangeAspect="1"/>
            </p:cNvGraphicFramePr>
            <p:nvPr/>
          </p:nvGraphicFramePr>
          <p:xfrm>
            <a:off x="2925" y="1298"/>
            <a:ext cx="35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5" r:id="rId11" imgW="292100" imgH="203200" progId="Equation.DSMT4">
                    <p:embed/>
                  </p:oleObj>
                </mc:Choice>
                <mc:Fallback>
                  <p:oleObj r:id="rId11" imgW="292100" imgH="203200" progId="Equation.DSMT4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925" y="1298"/>
                          <a:ext cx="353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57" name="Group 19"/>
          <p:cNvGrpSpPr/>
          <p:nvPr/>
        </p:nvGrpSpPr>
        <p:grpSpPr>
          <a:xfrm>
            <a:off x="2566988" y="1989138"/>
            <a:ext cx="2484437" cy="736600"/>
            <a:chOff x="657" y="1253"/>
            <a:chExt cx="1565" cy="464"/>
          </a:xfrm>
        </p:grpSpPr>
        <p:grpSp>
          <p:nvGrpSpPr>
            <p:cNvPr id="35858" name="Group 20"/>
            <p:cNvGrpSpPr/>
            <p:nvPr/>
          </p:nvGrpSpPr>
          <p:grpSpPr>
            <a:xfrm>
              <a:off x="703" y="1298"/>
              <a:ext cx="1519" cy="419"/>
              <a:chOff x="748" y="1379"/>
              <a:chExt cx="1519" cy="419"/>
            </a:xfrm>
          </p:grpSpPr>
          <p:sp>
            <p:nvSpPr>
              <p:cNvPr id="35859" name="Line 21"/>
              <p:cNvSpPr/>
              <p:nvPr/>
            </p:nvSpPr>
            <p:spPr>
              <a:xfrm>
                <a:off x="748" y="1590"/>
                <a:ext cx="330" cy="0"/>
              </a:xfrm>
              <a:prstGeom prst="line">
                <a:avLst/>
              </a:prstGeom>
              <a:ln w="952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0" name="Freeform 22"/>
              <p:cNvSpPr/>
              <p:nvPr/>
            </p:nvSpPr>
            <p:spPr>
              <a:xfrm>
                <a:off x="1065" y="1558"/>
                <a:ext cx="56" cy="63"/>
              </a:xfrm>
              <a:custGeom>
                <a:avLst/>
                <a:gdLst/>
                <a:ahLst/>
                <a:cxnLst>
                  <a:cxn ang="0">
                    <a:pos x="56" y="31"/>
                  </a:cxn>
                  <a:cxn ang="0">
                    <a:pos x="0" y="63"/>
                  </a:cxn>
                  <a:cxn ang="0">
                    <a:pos x="0" y="0"/>
                  </a:cxn>
                  <a:cxn ang="0">
                    <a:pos x="56" y="31"/>
                  </a:cxn>
                </a:cxnLst>
                <a:rect l="0" t="0" r="0" b="0"/>
                <a:pathLst>
                  <a:path w="138" h="138">
                    <a:moveTo>
                      <a:pt x="138" y="69"/>
                    </a:moveTo>
                    <a:lnTo>
                      <a:pt x="0" y="138"/>
                    </a:lnTo>
                    <a:cubicBezTo>
                      <a:pt x="22" y="95"/>
                      <a:pt x="22" y="44"/>
                      <a:pt x="0" y="0"/>
                    </a:cubicBezTo>
                    <a:lnTo>
                      <a:pt x="138" y="69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1" name="Line 23"/>
              <p:cNvSpPr/>
              <p:nvPr/>
            </p:nvSpPr>
            <p:spPr>
              <a:xfrm>
                <a:off x="1495" y="1590"/>
                <a:ext cx="205" cy="0"/>
              </a:xfrm>
              <a:prstGeom prst="line">
                <a:avLst/>
              </a:prstGeom>
              <a:ln w="952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2" name="Freeform 24"/>
              <p:cNvSpPr/>
              <p:nvPr/>
            </p:nvSpPr>
            <p:spPr>
              <a:xfrm>
                <a:off x="1687" y="1558"/>
                <a:ext cx="56" cy="63"/>
              </a:xfrm>
              <a:custGeom>
                <a:avLst/>
                <a:gdLst/>
                <a:ahLst/>
                <a:cxnLst>
                  <a:cxn ang="0">
                    <a:pos x="56" y="31"/>
                  </a:cxn>
                  <a:cxn ang="0">
                    <a:pos x="0" y="63"/>
                  </a:cxn>
                  <a:cxn ang="0">
                    <a:pos x="0" y="0"/>
                  </a:cxn>
                  <a:cxn ang="0">
                    <a:pos x="56" y="31"/>
                  </a:cxn>
                </a:cxnLst>
                <a:rect l="0" t="0" r="0" b="0"/>
                <a:pathLst>
                  <a:path w="138" h="138">
                    <a:moveTo>
                      <a:pt x="138" y="69"/>
                    </a:moveTo>
                    <a:lnTo>
                      <a:pt x="0" y="138"/>
                    </a:lnTo>
                    <a:cubicBezTo>
                      <a:pt x="21" y="95"/>
                      <a:pt x="21" y="44"/>
                      <a:pt x="0" y="0"/>
                    </a:cubicBezTo>
                    <a:lnTo>
                      <a:pt x="138" y="69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3" name="Rectangle 25"/>
              <p:cNvSpPr/>
              <p:nvPr/>
            </p:nvSpPr>
            <p:spPr>
              <a:xfrm>
                <a:off x="1121" y="1379"/>
                <a:ext cx="374" cy="41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/>
              <a:lstStyle/>
              <a:p>
                <a:endParaRPr lang="zh-CN" altLang="en-US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4" name="Rectangle 26"/>
              <p:cNvSpPr/>
              <p:nvPr/>
            </p:nvSpPr>
            <p:spPr>
              <a:xfrm>
                <a:off x="1121" y="1379"/>
                <a:ext cx="374" cy="419"/>
              </a:xfrm>
              <a:prstGeom prst="rect">
                <a:avLst/>
              </a:pr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5865" name="Object 27"/>
              <p:cNvGraphicFramePr>
                <a:graphicFrameLocks noChangeAspect="1"/>
              </p:cNvGraphicFramePr>
              <p:nvPr/>
            </p:nvGraphicFramePr>
            <p:xfrm>
              <a:off x="1156" y="1480"/>
              <a:ext cx="2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46" r:id="rId13" imgW="266700" imgH="203200" progId="Equation.DSMT4">
                      <p:embed/>
                    </p:oleObj>
                  </mc:Choice>
                  <mc:Fallback>
                    <p:oleObj r:id="rId13" imgW="266700" imgH="203200" progId="Equation.DSMT4">
                      <p:embed/>
                      <p:pic>
                        <p:nvPicPr>
                          <p:cNvPr id="0" name="图片 3122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156" y="1480"/>
                            <a:ext cx="273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66" name="Object 28"/>
              <p:cNvGraphicFramePr>
                <a:graphicFrameLocks noChangeAspect="1"/>
              </p:cNvGraphicFramePr>
              <p:nvPr/>
            </p:nvGraphicFramePr>
            <p:xfrm>
              <a:off x="1837" y="1434"/>
              <a:ext cx="430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47" r:id="rId15" imgW="355600" imgH="228600" progId="Equation.DSMT4">
                      <p:embed/>
                    </p:oleObj>
                  </mc:Choice>
                  <mc:Fallback>
                    <p:oleObj r:id="rId15" imgW="355600" imgH="228600" progId="Equation.DSMT4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837" y="1434"/>
                            <a:ext cx="430" cy="2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867" name="Object 29"/>
            <p:cNvGraphicFramePr>
              <a:graphicFrameLocks noChangeAspect="1"/>
            </p:cNvGraphicFramePr>
            <p:nvPr/>
          </p:nvGraphicFramePr>
          <p:xfrm>
            <a:off x="657" y="1253"/>
            <a:ext cx="35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8" r:id="rId17" imgW="292100" imgH="203200" progId="Equation.DSMT4">
                    <p:embed/>
                  </p:oleObj>
                </mc:Choice>
                <mc:Fallback>
                  <p:oleObj r:id="rId17" imgW="292100" imgH="203200" progId="Equation.DSMT4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57" y="1253"/>
                          <a:ext cx="353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/>
          <p:nvPr/>
        </p:nvSpPr>
        <p:spPr>
          <a:xfrm>
            <a:off x="3662363" y="1476375"/>
            <a:ext cx="9144000" cy="369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3000375" y="1125538"/>
          <a:ext cx="5961063" cy="478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r:id="rId3" imgW="4867275" imgH="3905250" progId="Paint.Picture">
                  <p:embed/>
                </p:oleObj>
              </mc:Choice>
              <mc:Fallback>
                <p:oleObj r:id="rId3" imgW="4867275" imgH="3905250" progId="Paint.Picture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0375" y="1125538"/>
                        <a:ext cx="5961063" cy="4783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4"/>
          <p:cNvSpPr/>
          <p:nvPr/>
        </p:nvSpPr>
        <p:spPr>
          <a:xfrm>
            <a:off x="4583113" y="5876925"/>
            <a:ext cx="7010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Up-sampling   (L=3)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43764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/>
          <p:nvPr/>
        </p:nvSpPr>
        <p:spPr>
          <a:xfrm>
            <a:off x="3700463" y="1495425"/>
            <a:ext cx="9144000" cy="369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2989263" y="1009650"/>
          <a:ext cx="6026150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r:id="rId3" imgW="4791075" imgH="3867150" progId="Paint.Picture">
                  <p:embed/>
                </p:oleObj>
              </mc:Choice>
              <mc:Fallback>
                <p:oleObj r:id="rId3" imgW="4791075" imgH="3867150" progId="Paint.Picture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9263" y="1009650"/>
                        <a:ext cx="6026150" cy="486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Rectangle 4"/>
          <p:cNvSpPr/>
          <p:nvPr/>
        </p:nvSpPr>
        <p:spPr>
          <a:xfrm>
            <a:off x="3925888" y="5840413"/>
            <a:ext cx="7010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Down-sampling   (M=3)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idx="1"/>
          </p:nvPr>
        </p:nvSpPr>
        <p:spPr>
          <a:xfrm>
            <a:off x="2351088" y="1989138"/>
            <a:ext cx="7772400" cy="4114800"/>
          </a:xfrm>
        </p:spPr>
        <p:txBody>
          <a:bodyPr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Discrete-time signal may also be written as a sequence of numbers inside braces: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{x[n]}={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</a:rPr>
              <a:t>,-0.2,2.2,1.1,0.2,-3.7,2.9,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              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The arrow is placed under the sample at time index n = 0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In the above, x[-1]= -0.2, x[0]=2.2, x[1]=1.1, etc. </a:t>
            </a:r>
          </a:p>
        </p:txBody>
      </p:sp>
      <p:sp>
        <p:nvSpPr>
          <p:cNvPr id="10242" name="Rectangle 16"/>
          <p:cNvSpPr/>
          <p:nvPr/>
        </p:nvSpPr>
        <p:spPr>
          <a:xfrm>
            <a:off x="1752600" y="333375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4"/>
          <p:cNvSpPr/>
          <p:nvPr/>
        </p:nvSpPr>
        <p:spPr>
          <a:xfrm>
            <a:off x="1919288" y="1150938"/>
            <a:ext cx="8243887" cy="5508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2.3 Operations on Finite-length Sequences</a:t>
            </a:r>
          </a:p>
        </p:txBody>
      </p:sp>
      <p:sp>
        <p:nvSpPr>
          <p:cNvPr id="38914" name="Rectangle 5"/>
          <p:cNvSpPr/>
          <p:nvPr/>
        </p:nvSpPr>
        <p:spPr>
          <a:xfrm>
            <a:off x="2424113" y="3573463"/>
            <a:ext cx="7991475" cy="180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Consider length-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sequences x[n] defined for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0≤n≤N-1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Sample values of such sequences are equal to zero for values of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0 and   n≥N</a:t>
            </a:r>
          </a:p>
        </p:txBody>
      </p:sp>
      <p:sp>
        <p:nvSpPr>
          <p:cNvPr id="38915" name="Rectangle 6"/>
          <p:cNvSpPr/>
          <p:nvPr/>
        </p:nvSpPr>
        <p:spPr>
          <a:xfrm>
            <a:off x="2495550" y="5661025"/>
            <a:ext cx="77771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x[– n] is defined for the range –(N-1) ≤n≤ 0.</a:t>
            </a:r>
          </a:p>
        </p:txBody>
      </p:sp>
      <p:sp>
        <p:nvSpPr>
          <p:cNvPr id="38916" name="Rectangle 7"/>
          <p:cNvSpPr/>
          <p:nvPr/>
        </p:nvSpPr>
        <p:spPr>
          <a:xfrm>
            <a:off x="2351088" y="1989138"/>
            <a:ext cx="7632700" cy="1416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Some of the operations on sequences described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in previous section are 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 applicable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to finite-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length sequencs.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"/>
          <p:cNvSpPr/>
          <p:nvPr/>
        </p:nvSpPr>
        <p:spPr>
          <a:xfrm>
            <a:off x="2351088" y="1844675"/>
            <a:ext cx="8066087" cy="2398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any arbitrary integer n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 x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[n] = x[n – n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is no longer defined for the range 0≤n≤N-1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 thus need to define another type of operation that will always keep the operated sequence defined for the range 0≤n≤N-1.</a:t>
            </a:r>
          </a:p>
        </p:txBody>
      </p:sp>
      <p:sp>
        <p:nvSpPr>
          <p:cNvPr id="39938" name="Rectangle 5"/>
          <p:cNvSpPr/>
          <p:nvPr/>
        </p:nvSpPr>
        <p:spPr>
          <a:xfrm>
            <a:off x="2351088" y="4365625"/>
            <a:ext cx="8137525" cy="1031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any arbitrary integer n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 x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[n] = x[n – n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is no longer defined for the range 0≤n≤N-1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2"/>
          <p:cNvSpPr txBox="1"/>
          <p:nvPr/>
        </p:nvSpPr>
        <p:spPr>
          <a:xfrm>
            <a:off x="3071813" y="1196975"/>
            <a:ext cx="64801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u="sng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2.3.1 circular time-reversal operation</a:t>
            </a:r>
          </a:p>
        </p:txBody>
      </p:sp>
      <p:sp>
        <p:nvSpPr>
          <p:cNvPr id="15363" name="Rectangle 5"/>
          <p:cNvSpPr/>
          <p:nvPr/>
        </p:nvSpPr>
        <p:spPr>
          <a:xfrm>
            <a:off x="2424113" y="1989138"/>
            <a:ext cx="28209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Modulo operation</a:t>
            </a:r>
          </a:p>
        </p:txBody>
      </p:sp>
      <p:graphicFrame>
        <p:nvGraphicFramePr>
          <p:cNvPr id="15364" name="Object 6"/>
          <p:cNvGraphicFramePr>
            <a:graphicFrameLocks noChangeAspect="1"/>
          </p:cNvGraphicFramePr>
          <p:nvPr/>
        </p:nvGraphicFramePr>
        <p:xfrm>
          <a:off x="5700713" y="2030413"/>
          <a:ext cx="36718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r:id="rId4" imgW="2249170" imgH="292100" progId="Equation.DSMT4">
                  <p:embed/>
                </p:oleObj>
              </mc:Choice>
              <mc:Fallback>
                <p:oleObj r:id="rId4" imgW="2249170" imgH="2921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0713" y="2030413"/>
                        <a:ext cx="3671887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7"/>
          <p:cNvGraphicFramePr>
            <a:graphicFrameLocks noChangeAspect="1"/>
          </p:cNvGraphicFramePr>
          <p:nvPr/>
        </p:nvGraphicFramePr>
        <p:xfrm>
          <a:off x="4908550" y="2595563"/>
          <a:ext cx="15970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r:id="rId6" imgW="978535" imgH="228600" progId="Equation.DSMT4">
                  <p:embed/>
                </p:oleObj>
              </mc:Choice>
              <mc:Fallback>
                <p:oleObj r:id="rId6" imgW="978535" imgH="2286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08550" y="2595563"/>
                        <a:ext cx="1597025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8"/>
          <p:cNvSpPr/>
          <p:nvPr/>
        </p:nvSpPr>
        <p:spPr>
          <a:xfrm>
            <a:off x="2640013" y="2674938"/>
            <a:ext cx="16748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Integer m</a:t>
            </a:r>
          </a:p>
        </p:txBody>
      </p:sp>
      <p:graphicFrame>
        <p:nvGraphicFramePr>
          <p:cNvPr id="15367" name="Object 9"/>
          <p:cNvGraphicFramePr>
            <a:graphicFrameLocks noChangeAspect="1"/>
          </p:cNvGraphicFramePr>
          <p:nvPr/>
        </p:nvGraphicFramePr>
        <p:xfrm>
          <a:off x="4973638" y="3097213"/>
          <a:ext cx="13477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r:id="rId8" imgW="826135" imgH="292100" progId="Equation.DSMT4">
                  <p:embed/>
                </p:oleObj>
              </mc:Choice>
              <mc:Fallback>
                <p:oleObj r:id="rId8" imgW="826135" imgH="2921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73638" y="3097213"/>
                        <a:ext cx="1347787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10"/>
          <p:cNvSpPr/>
          <p:nvPr/>
        </p:nvSpPr>
        <p:spPr>
          <a:xfrm>
            <a:off x="7099300" y="2738438"/>
            <a:ext cx="2820988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Integer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:[0, N-1]</a:t>
            </a:r>
          </a:p>
        </p:txBody>
      </p:sp>
      <p:sp>
        <p:nvSpPr>
          <p:cNvPr id="15369" name="Rectangle 11"/>
          <p:cNvSpPr/>
          <p:nvPr/>
        </p:nvSpPr>
        <p:spPr>
          <a:xfrm>
            <a:off x="7831138" y="3354388"/>
            <a:ext cx="12493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residue</a:t>
            </a:r>
          </a:p>
        </p:txBody>
      </p:sp>
      <p:sp>
        <p:nvSpPr>
          <p:cNvPr id="15370" name="Rectangle 12"/>
          <p:cNvSpPr/>
          <p:nvPr/>
        </p:nvSpPr>
        <p:spPr>
          <a:xfrm>
            <a:off x="2633663" y="3759200"/>
            <a:ext cx="1616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 </a:t>
            </a:r>
          </a:p>
        </p:txBody>
      </p:sp>
      <p:graphicFrame>
        <p:nvGraphicFramePr>
          <p:cNvPr id="15371" name="Object 13"/>
          <p:cNvGraphicFramePr>
            <a:graphicFrameLocks noChangeAspect="1"/>
          </p:cNvGraphicFramePr>
          <p:nvPr/>
        </p:nvGraphicFramePr>
        <p:xfrm>
          <a:off x="4908550" y="3873500"/>
          <a:ext cx="60150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r:id="rId10" imgW="3683000" imgH="266700" progId="Equation.DSMT4">
                  <p:embed/>
                </p:oleObj>
              </mc:Choice>
              <mc:Fallback>
                <p:oleObj r:id="rId10" imgW="3683000" imgH="2667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08550" y="3873500"/>
                        <a:ext cx="6015038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4"/>
          <p:cNvGraphicFramePr>
            <a:graphicFrameLocks noChangeAspect="1"/>
          </p:cNvGraphicFramePr>
          <p:nvPr/>
        </p:nvGraphicFramePr>
        <p:xfrm>
          <a:off x="2855913" y="5083175"/>
          <a:ext cx="66167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r:id="rId12" imgW="4051300" imgH="266700" progId="Equation.DSMT4">
                  <p:embed/>
                </p:oleObj>
              </mc:Choice>
              <mc:Fallback>
                <p:oleObj r:id="rId12" imgW="4051300" imgH="2667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55913" y="5083175"/>
                        <a:ext cx="661670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5"/>
          <p:cNvGraphicFramePr>
            <a:graphicFrameLocks noChangeAspect="1"/>
          </p:cNvGraphicFramePr>
          <p:nvPr/>
        </p:nvGraphicFramePr>
        <p:xfrm>
          <a:off x="5346700" y="4471988"/>
          <a:ext cx="14097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r:id="rId14" imgW="863600" imgH="292100" progId="Equation.DSMT4">
                  <p:embed/>
                </p:oleObj>
              </mc:Choice>
              <mc:Fallback>
                <p:oleObj r:id="rId14" imgW="863600" imgH="2921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46700" y="4471988"/>
                        <a:ext cx="1409700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6"/>
          <p:cNvGraphicFramePr>
            <a:graphicFrameLocks noChangeAspect="1"/>
          </p:cNvGraphicFramePr>
          <p:nvPr/>
        </p:nvGraphicFramePr>
        <p:xfrm>
          <a:off x="5159375" y="5761038"/>
          <a:ext cx="15970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r:id="rId16" imgW="977900" imgH="292100" progId="Equation.DSMT4">
                  <p:embed/>
                </p:oleObj>
              </mc:Choice>
              <mc:Fallback>
                <p:oleObj r:id="rId16" imgW="977900" imgH="2921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59375" y="5761038"/>
                        <a:ext cx="1597025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Rectangle 17"/>
          <p:cNvSpPr/>
          <p:nvPr/>
        </p:nvSpPr>
        <p:spPr>
          <a:xfrm>
            <a:off x="3908425" y="4430713"/>
            <a:ext cx="10445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Thus,</a:t>
            </a:r>
          </a:p>
        </p:txBody>
      </p:sp>
      <p:sp>
        <p:nvSpPr>
          <p:cNvPr id="15376" name="Rectangle 18"/>
          <p:cNvSpPr/>
          <p:nvPr/>
        </p:nvSpPr>
        <p:spPr>
          <a:xfrm>
            <a:off x="3929063" y="5718175"/>
            <a:ext cx="10445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Thus,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6" grpId="0"/>
      <p:bldP spid="15368" grpId="0"/>
      <p:bldP spid="15369" grpId="0"/>
      <p:bldP spid="15370" grpId="0"/>
      <p:bldP spid="15375" grpId="0"/>
      <p:bldP spid="1537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" name="Group 2"/>
          <p:cNvGrpSpPr/>
          <p:nvPr/>
        </p:nvGrpSpPr>
        <p:grpSpPr>
          <a:xfrm>
            <a:off x="3432175" y="3500438"/>
            <a:ext cx="6388100" cy="1311275"/>
            <a:chOff x="884" y="2366"/>
            <a:chExt cx="4024" cy="826"/>
          </a:xfrm>
        </p:grpSpPr>
        <p:graphicFrame>
          <p:nvGraphicFramePr>
            <p:cNvPr id="43010" name="Object 3"/>
            <p:cNvGraphicFramePr>
              <a:graphicFrameLocks noChangeAspect="1"/>
            </p:cNvGraphicFramePr>
            <p:nvPr/>
          </p:nvGraphicFramePr>
          <p:xfrm>
            <a:off x="884" y="2366"/>
            <a:ext cx="2268" cy="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6" r:id="rId3" imgW="2019935" imgH="673100" progId="Equation.DSMT4">
                    <p:embed/>
                  </p:oleObj>
                </mc:Choice>
                <mc:Fallback>
                  <p:oleObj r:id="rId3" imgW="2019935" imgH="673100" progId="Equation.DSMT4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84" y="2366"/>
                          <a:ext cx="2268" cy="8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1" name="Object 4"/>
            <p:cNvGraphicFramePr>
              <a:graphicFrameLocks noChangeAspect="1"/>
            </p:cNvGraphicFramePr>
            <p:nvPr/>
          </p:nvGraphicFramePr>
          <p:xfrm>
            <a:off x="3288" y="2387"/>
            <a:ext cx="1620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7" r:id="rId5" imgW="1473835" imgH="622300" progId="Equation.DSMT4">
                    <p:embed/>
                  </p:oleObj>
                </mc:Choice>
                <mc:Fallback>
                  <p:oleObj r:id="rId5" imgW="1473835" imgH="622300" progId="Equation.DSMT4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88" y="2387"/>
                          <a:ext cx="1620" cy="7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89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3719513" y="5713413"/>
          <a:ext cx="48974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r:id="rId7" imgW="2325370" imgH="292100" progId="Equation.DSMT4">
                  <p:embed/>
                </p:oleObj>
              </mc:Choice>
              <mc:Fallback>
                <p:oleObj r:id="rId7" imgW="2325370" imgH="2921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19513" y="5713413"/>
                        <a:ext cx="4897437" cy="6159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8"/>
          <p:cNvSpPr/>
          <p:nvPr/>
        </p:nvSpPr>
        <p:spPr>
          <a:xfrm>
            <a:off x="3143250" y="1268413"/>
            <a:ext cx="48387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circular time-reversal operation</a:t>
            </a:r>
          </a:p>
        </p:txBody>
      </p:sp>
      <p:graphicFrame>
        <p:nvGraphicFramePr>
          <p:cNvPr id="16391" name="Object 9"/>
          <p:cNvGraphicFramePr>
            <a:graphicFrameLocks noChangeAspect="1"/>
          </p:cNvGraphicFramePr>
          <p:nvPr/>
        </p:nvGraphicFramePr>
        <p:xfrm>
          <a:off x="3719513" y="1916113"/>
          <a:ext cx="41735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r:id="rId9" imgW="1828800" imgH="292100" progId="Equation.DSMT4">
                  <p:embed/>
                </p:oleObj>
              </mc:Choice>
              <mc:Fallback>
                <p:oleObj r:id="rId9" imgW="1828800" imgH="2921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19513" y="1916113"/>
                        <a:ext cx="4173537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0"/>
          <p:cNvGraphicFramePr>
            <a:graphicFrameLocks noChangeAspect="1"/>
          </p:cNvGraphicFramePr>
          <p:nvPr/>
        </p:nvGraphicFramePr>
        <p:xfrm>
          <a:off x="2495550" y="4918075"/>
          <a:ext cx="40862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r:id="rId11" imgW="1791335" imgH="292100" progId="Equation.DSMT4">
                  <p:embed/>
                </p:oleObj>
              </mc:Choice>
              <mc:Fallback>
                <p:oleObj r:id="rId11" imgW="1791335" imgH="2921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95550" y="4918075"/>
                        <a:ext cx="4086225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1"/>
          <p:cNvGraphicFramePr>
            <a:graphicFrameLocks noChangeAspect="1"/>
          </p:cNvGraphicFramePr>
          <p:nvPr/>
        </p:nvGraphicFramePr>
        <p:xfrm>
          <a:off x="7319963" y="4975225"/>
          <a:ext cx="302418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r:id="rId13" imgW="1473835" imgH="279400" progId="Equation.DSMT4">
                  <p:embed/>
                </p:oleObj>
              </mc:Choice>
              <mc:Fallback>
                <p:oleObj r:id="rId13" imgW="1473835" imgH="2794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19963" y="4975225"/>
                        <a:ext cx="3024187" cy="573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2"/>
          <p:cNvGraphicFramePr>
            <a:graphicFrameLocks noChangeAspect="1"/>
          </p:cNvGraphicFramePr>
          <p:nvPr/>
        </p:nvGraphicFramePr>
        <p:xfrm>
          <a:off x="3503613" y="2708275"/>
          <a:ext cx="47259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r:id="rId15" imgW="2249170" imgH="279400" progId="Equation.DSMT4">
                  <p:embed/>
                </p:oleObj>
              </mc:Choice>
              <mc:Fallback>
                <p:oleObj r:id="rId15" imgW="2249170" imgH="2794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03613" y="2708275"/>
                        <a:ext cx="4725987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3" name="Object 2"/>
          <p:cNvGraphicFramePr>
            <a:graphicFrameLocks noChangeAspect="1"/>
          </p:cNvGraphicFramePr>
          <p:nvPr/>
        </p:nvGraphicFramePr>
        <p:xfrm>
          <a:off x="4079875" y="2852738"/>
          <a:ext cx="32512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r:id="rId4" imgW="3251200" imgH="482600" progId="Equation.3">
                  <p:embed/>
                </p:oleObj>
              </mc:Choice>
              <mc:Fallback>
                <p:oleObj r:id="rId4" imgW="3251200" imgH="4826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9875" y="2852738"/>
                        <a:ext cx="325120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4" name="Group 3"/>
          <p:cNvGrpSpPr/>
          <p:nvPr/>
        </p:nvGrpSpPr>
        <p:grpSpPr>
          <a:xfrm>
            <a:off x="2782888" y="4941888"/>
            <a:ext cx="6565900" cy="1081087"/>
            <a:chOff x="816" y="3072"/>
            <a:chExt cx="4136" cy="624"/>
          </a:xfrm>
        </p:grpSpPr>
        <p:graphicFrame>
          <p:nvGraphicFramePr>
            <p:cNvPr id="44035" name="Object 4"/>
            <p:cNvGraphicFramePr>
              <a:graphicFrameLocks noChangeAspect="1"/>
            </p:cNvGraphicFramePr>
            <p:nvPr/>
          </p:nvGraphicFramePr>
          <p:xfrm>
            <a:off x="816" y="3072"/>
            <a:ext cx="2312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7" r:id="rId6" imgW="3670300" imgH="990600" progId="Equation.3">
                    <p:embed/>
                  </p:oleObj>
                </mc:Choice>
                <mc:Fallback>
                  <p:oleObj r:id="rId6" imgW="3670300" imgH="9906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16" y="3072"/>
                          <a:ext cx="2312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36" name="Object 5"/>
            <p:cNvGraphicFramePr>
              <a:graphicFrameLocks noChangeAspect="1"/>
            </p:cNvGraphicFramePr>
            <p:nvPr/>
          </p:nvGraphicFramePr>
          <p:xfrm>
            <a:off x="3168" y="3080"/>
            <a:ext cx="178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8" r:id="rId8" imgW="2832100" imgH="965200" progId="Equation.3">
                    <p:embed/>
                  </p:oleObj>
                </mc:Choice>
                <mc:Fallback>
                  <p:oleObj r:id="rId8" imgW="2832100" imgH="9652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168" y="3080"/>
                          <a:ext cx="1784" cy="6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37" name="Text Box 6"/>
          <p:cNvSpPr txBox="1"/>
          <p:nvPr/>
        </p:nvSpPr>
        <p:spPr>
          <a:xfrm>
            <a:off x="2279650" y="3716338"/>
            <a:ext cx="76200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n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&gt;0 (right circular shift), the above equation implies</a:t>
            </a:r>
          </a:p>
        </p:txBody>
      </p:sp>
      <p:sp>
        <p:nvSpPr>
          <p:cNvPr id="44038" name="Rectangle 9"/>
          <p:cNvSpPr/>
          <p:nvPr/>
        </p:nvSpPr>
        <p:spPr>
          <a:xfrm>
            <a:off x="1703388" y="1916113"/>
            <a:ext cx="8699500" cy="4762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circular shift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is defined using a modulo operation:</a:t>
            </a:r>
          </a:p>
        </p:txBody>
      </p:sp>
      <p:sp>
        <p:nvSpPr>
          <p:cNvPr id="44039" name="Rectangle 10"/>
          <p:cNvSpPr/>
          <p:nvPr/>
        </p:nvSpPr>
        <p:spPr>
          <a:xfrm>
            <a:off x="3000375" y="1196975"/>
            <a:ext cx="52720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u="sng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2.3.2 Circular Shift of a Sequence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/>
          <p:nvPr/>
        </p:nvSpPr>
        <p:spPr>
          <a:xfrm>
            <a:off x="2566988" y="1754188"/>
            <a:ext cx="57832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rgbClr val="1825D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Classification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1825D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based on Symmetry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146" name="Rectangle 3"/>
          <p:cNvSpPr/>
          <p:nvPr/>
        </p:nvSpPr>
        <p:spPr>
          <a:xfrm>
            <a:off x="2276475" y="2943225"/>
            <a:ext cx="73152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Conjugate-symmetry sequence</a:t>
            </a:r>
          </a:p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x*[n] = x[-n]</a:t>
            </a:r>
          </a:p>
        </p:txBody>
      </p:sp>
      <p:sp>
        <p:nvSpPr>
          <p:cNvPr id="6147" name="Rectangle 4"/>
          <p:cNvSpPr/>
          <p:nvPr/>
        </p:nvSpPr>
        <p:spPr>
          <a:xfrm>
            <a:off x="2127250" y="4527550"/>
            <a:ext cx="73152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Conjugate-</a:t>
            </a:r>
            <a:r>
              <a:rPr lang="en-US" altLang="zh-CN" sz="2800" b="1" i="1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antisymmetry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sequence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x*[n] = -x[-n]</a:t>
            </a:r>
          </a:p>
        </p:txBody>
      </p:sp>
      <p:sp>
        <p:nvSpPr>
          <p:cNvPr id="6150" name="Rectangle 10"/>
          <p:cNvSpPr/>
          <p:nvPr/>
        </p:nvSpPr>
        <p:spPr>
          <a:xfrm>
            <a:off x="2803525" y="2341563"/>
            <a:ext cx="36909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complex sequence x[n] </a:t>
            </a:r>
          </a:p>
        </p:txBody>
      </p:sp>
      <p:grpSp>
        <p:nvGrpSpPr>
          <p:cNvPr id="37901" name="Group 13"/>
          <p:cNvGrpSpPr/>
          <p:nvPr/>
        </p:nvGrpSpPr>
        <p:grpSpPr>
          <a:xfrm>
            <a:off x="8320088" y="2428875"/>
            <a:ext cx="1943100" cy="3078163"/>
            <a:chOff x="4286" y="1382"/>
            <a:chExt cx="1224" cy="1939"/>
          </a:xfrm>
        </p:grpSpPr>
        <p:sp>
          <p:nvSpPr>
            <p:cNvPr id="46087" name="Rectangle 6"/>
            <p:cNvSpPr/>
            <p:nvPr/>
          </p:nvSpPr>
          <p:spPr>
            <a:xfrm>
              <a:off x="4286" y="1706"/>
              <a:ext cx="1149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Even</a:t>
              </a:r>
            </a:p>
            <a:p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x[n]=x[-n]</a:t>
              </a:r>
              <a:r>
                <a:rPr lang="en-US" altLang="zh-CN" sz="2400" b="1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6088" name="Rectangle 7"/>
            <p:cNvSpPr/>
            <p:nvPr/>
          </p:nvSpPr>
          <p:spPr>
            <a:xfrm>
              <a:off x="4286" y="2725"/>
              <a:ext cx="1224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Odd</a:t>
              </a:r>
            </a:p>
            <a:p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x[n]=-x[-n]</a:t>
              </a:r>
              <a:r>
                <a:rPr lang="en-US" altLang="zh-CN" sz="2400" b="1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6089" name="Rectangle 12"/>
            <p:cNvSpPr/>
            <p:nvPr/>
          </p:nvSpPr>
          <p:spPr>
            <a:xfrm>
              <a:off x="4286" y="1382"/>
              <a:ext cx="93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real x[n]</a:t>
              </a:r>
            </a:p>
          </p:txBody>
        </p:sp>
      </p:grpSp>
      <p:sp>
        <p:nvSpPr>
          <p:cNvPr id="46090" name="Rectangle 6"/>
          <p:cNvSpPr/>
          <p:nvPr/>
        </p:nvSpPr>
        <p:spPr>
          <a:xfrm>
            <a:off x="2432050" y="1082675"/>
            <a:ext cx="6705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200" b="1" u="sng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2.3.3 Classification of Sequences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5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/>
          <p:nvPr/>
        </p:nvSpPr>
        <p:spPr>
          <a:xfrm>
            <a:off x="2552700" y="2397125"/>
            <a:ext cx="7315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Conjugate-symmetry part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7170" name="Rectangle 3"/>
          <p:cNvSpPr/>
          <p:nvPr/>
        </p:nvSpPr>
        <p:spPr>
          <a:xfrm>
            <a:off x="2552700" y="4110038"/>
            <a:ext cx="7315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Conjugate-antisymmetry part</a:t>
            </a:r>
            <a:r>
              <a:rPr lang="en-US" altLang="zh-CN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7171" name="Rectangle 4"/>
          <p:cNvSpPr/>
          <p:nvPr/>
        </p:nvSpPr>
        <p:spPr>
          <a:xfrm>
            <a:off x="2855913" y="1582738"/>
            <a:ext cx="41941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x[n] is complex sequence, </a:t>
            </a:r>
            <a:endParaRPr lang="en-US" altLang="zh-CN" sz="2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3992563" y="2973388"/>
          <a:ext cx="41560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r:id="rId3" imgW="1549400" imgH="393700" progId="Equation.3">
                  <p:embed/>
                </p:oleObj>
              </mc:Choice>
              <mc:Fallback>
                <p:oleObj r:id="rId3" imgW="1549400" imgH="3937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2563" y="2973388"/>
                        <a:ext cx="4156075" cy="1055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6"/>
          <p:cNvGraphicFramePr>
            <a:graphicFrameLocks noChangeAspect="1"/>
          </p:cNvGraphicFramePr>
          <p:nvPr/>
        </p:nvGraphicFramePr>
        <p:xfrm>
          <a:off x="3705225" y="4614863"/>
          <a:ext cx="41910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r:id="rId5" imgW="1562735" imgH="393700" progId="Equation.3">
                  <p:embed/>
                </p:oleObj>
              </mc:Choice>
              <mc:Fallback>
                <p:oleObj r:id="rId5" imgW="1562735" imgH="3937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5225" y="4614863"/>
                        <a:ext cx="4191000" cy="1055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/>
      <p:bldP spid="7170" grpId="0"/>
      <p:bldP spid="717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/>
          <p:nvPr/>
        </p:nvSpPr>
        <p:spPr>
          <a:xfrm>
            <a:off x="1774825" y="2781300"/>
            <a:ext cx="7920038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{g﹡[n]}={0,    1-j4,  -2-j3,    4+j2,   -5+j6,   j2,     3}</a:t>
            </a: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</a:t>
            </a:r>
          </a:p>
        </p:txBody>
      </p:sp>
      <p:sp>
        <p:nvSpPr>
          <p:cNvPr id="8194" name="Rectangle 3"/>
          <p:cNvSpPr/>
          <p:nvPr/>
        </p:nvSpPr>
        <p:spPr>
          <a:xfrm>
            <a:off x="1774825" y="3716338"/>
            <a:ext cx="813752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{g﹡[-n]}={3,    j2,   -5+j6,   4+j2,   -2-j3,    1-j4,  0}</a:t>
            </a:r>
          </a:p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</a:t>
            </a:r>
          </a:p>
        </p:txBody>
      </p:sp>
      <p:sp>
        <p:nvSpPr>
          <p:cNvPr id="8196" name="Rectangle 6"/>
          <p:cNvSpPr/>
          <p:nvPr/>
        </p:nvSpPr>
        <p:spPr>
          <a:xfrm>
            <a:off x="1774825" y="1844675"/>
            <a:ext cx="8497888" cy="946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{g[n]} =  {0,    1+j4,   -2+j3,   4-j2,    -5-j6,  -j2,     3}</a:t>
            </a: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</a:t>
            </a:r>
          </a:p>
        </p:txBody>
      </p:sp>
      <p:sp>
        <p:nvSpPr>
          <p:cNvPr id="8197" name="Rectangle 8"/>
          <p:cNvSpPr/>
          <p:nvPr/>
        </p:nvSpPr>
        <p:spPr>
          <a:xfrm>
            <a:off x="1752600" y="1184275"/>
            <a:ext cx="67579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 2.8  A length-7 sequence(n:[-3,3]):</a:t>
            </a:r>
          </a:p>
        </p:txBody>
      </p:sp>
      <p:sp>
        <p:nvSpPr>
          <p:cNvPr id="8198" name="Rectangle 9"/>
          <p:cNvSpPr/>
          <p:nvPr/>
        </p:nvSpPr>
        <p:spPr>
          <a:xfrm>
            <a:off x="1774825" y="4581525"/>
            <a:ext cx="8208963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{g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[n]}={1.5,0.5+j3,-3.5+j4.5,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,-3.5-j4.5,0.5-j3,1.5}</a:t>
            </a:r>
          </a:p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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9" name="Rectangle 10"/>
          <p:cNvSpPr/>
          <p:nvPr/>
        </p:nvSpPr>
        <p:spPr>
          <a:xfrm>
            <a:off x="1774825" y="5535613"/>
            <a:ext cx="8532813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{g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[-n]}={-1.5,0.5+j,1.5-j1.5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,-j2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,-1.5-j1.5,-0.5+j,1.5}  </a:t>
            </a:r>
          </a:p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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/>
      <p:bldP spid="8194" grpId="0"/>
      <p:bldP spid="8196" grpId="0"/>
      <p:bldP spid="8197" grpId="0"/>
      <p:bldP spid="8198" grpId="0"/>
      <p:bldP spid="819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179513"/>
            <a:ext cx="7793038" cy="541338"/>
          </a:xfrm>
        </p:spPr>
        <p:txBody>
          <a:bodyPr/>
          <a:lstStyle/>
          <a:p>
            <a:pPr fontAlgn="base">
              <a:defRPr/>
            </a:pPr>
            <a:r>
              <a:rPr lang="en-US" altLang="zh-CN" sz="2800" strike="noStrike" noProof="1">
                <a:solidFill>
                  <a:srgbClr val="1825D4"/>
                </a:solidFill>
                <a:latin typeface="Times New Roman" panose="02020603050405020304" pitchFamily="18" charset="0"/>
              </a:rPr>
              <a:t>2.Classification of Sequences based on periodicity</a:t>
            </a:r>
            <a:r>
              <a:rPr lang="en-US" altLang="zh-CN" strike="noStrike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pSp>
        <p:nvGrpSpPr>
          <p:cNvPr id="49154" name="Group 3"/>
          <p:cNvGrpSpPr/>
          <p:nvPr/>
        </p:nvGrpSpPr>
        <p:grpSpPr>
          <a:xfrm>
            <a:off x="1992313" y="3960813"/>
            <a:ext cx="7623175" cy="2114550"/>
            <a:chOff x="246" y="2177"/>
            <a:chExt cx="4802" cy="1332"/>
          </a:xfrm>
        </p:grpSpPr>
        <p:sp>
          <p:nvSpPr>
            <p:cNvPr id="49155" name="Rectangle 4"/>
            <p:cNvSpPr/>
            <p:nvPr/>
          </p:nvSpPr>
          <p:spPr>
            <a:xfrm>
              <a:off x="246" y="2177"/>
              <a:ext cx="47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har char="•"/>
              </a:pPr>
              <a:r>
                <a:rPr lang="en-US" altLang="zh-CN" sz="3200" b="1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Example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4915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" y="2643"/>
              <a:ext cx="4752" cy="86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9158" name="Group 14"/>
          <p:cNvGrpSpPr/>
          <p:nvPr/>
        </p:nvGrpSpPr>
        <p:grpSpPr>
          <a:xfrm>
            <a:off x="1992313" y="1984375"/>
            <a:ext cx="7704137" cy="1816100"/>
            <a:chOff x="340" y="1253"/>
            <a:chExt cx="4853" cy="1144"/>
          </a:xfrm>
        </p:grpSpPr>
        <p:grpSp>
          <p:nvGrpSpPr>
            <p:cNvPr id="49159" name="Group 6"/>
            <p:cNvGrpSpPr/>
            <p:nvPr/>
          </p:nvGrpSpPr>
          <p:grpSpPr>
            <a:xfrm>
              <a:off x="340" y="1253"/>
              <a:ext cx="4853" cy="1144"/>
              <a:chOff x="884" y="1162"/>
              <a:chExt cx="4853" cy="1144"/>
            </a:xfrm>
          </p:grpSpPr>
          <p:sp>
            <p:nvSpPr>
              <p:cNvPr id="49160" name="Text Box 7"/>
              <p:cNvSpPr txBox="1"/>
              <p:nvPr/>
            </p:nvSpPr>
            <p:spPr>
              <a:xfrm>
                <a:off x="884" y="1162"/>
                <a:ext cx="4853" cy="1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spcBef>
                    <a:spcPct val="50000"/>
                  </a:spcBef>
                  <a:buChar char="•"/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 sequence satisfying the periodicity condition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is called an </a:t>
                </a:r>
                <a:r>
                  <a:rPr lang="en-US" altLang="zh-CN" sz="2800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periodic sequence</a:t>
                </a:r>
              </a:p>
            </p:txBody>
          </p:sp>
          <p:graphicFrame>
            <p:nvGraphicFramePr>
              <p:cNvPr id="49161" name="Object 8"/>
              <p:cNvGraphicFramePr>
                <a:graphicFrameLocks noChangeAspect="1"/>
              </p:cNvGraphicFramePr>
              <p:nvPr/>
            </p:nvGraphicFramePr>
            <p:xfrm>
              <a:off x="2472" y="1480"/>
              <a:ext cx="1875" cy="4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03" r:id="rId4" imgW="1016000" imgH="304800" progId="Equation.DSMT4">
                      <p:embed/>
                    </p:oleObj>
                  </mc:Choice>
                  <mc:Fallback>
                    <p:oleObj r:id="rId4" imgW="1016000" imgH="304800" progId="Equation.DSMT4">
                      <p:embed/>
                      <p:pic>
                        <p:nvPicPr>
                          <p:cNvPr id="0" name="图片 3147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472" y="1480"/>
                            <a:ext cx="1875" cy="47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9162" name="Rectangle 12"/>
            <p:cNvSpPr/>
            <p:nvPr/>
          </p:nvSpPr>
          <p:spPr>
            <a:xfrm>
              <a:off x="3878" y="1719"/>
              <a:ext cx="935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for all n</a:t>
              </a:r>
            </a:p>
          </p:txBody>
        </p:sp>
        <p:graphicFrame>
          <p:nvGraphicFramePr>
            <p:cNvPr id="49163" name="Object 13"/>
            <p:cNvGraphicFramePr>
              <a:graphicFrameLocks noChangeAspect="1"/>
            </p:cNvGraphicFramePr>
            <p:nvPr/>
          </p:nvGraphicFramePr>
          <p:xfrm>
            <a:off x="385" y="1979"/>
            <a:ext cx="401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4" r:id="rId6" imgW="292100" imgH="304800" progId="Equation.DSMT4">
                    <p:embed/>
                  </p:oleObj>
                </mc:Choice>
                <mc:Fallback>
                  <p:oleObj r:id="rId6" imgW="292100" imgH="304800" progId="Equation.DSMT4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5" y="1979"/>
                          <a:ext cx="401" cy="4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7" name="Object 2"/>
          <p:cNvGraphicFramePr>
            <a:graphicFrameLocks noChangeAspect="1"/>
          </p:cNvGraphicFramePr>
          <p:nvPr/>
        </p:nvGraphicFramePr>
        <p:xfrm>
          <a:off x="2790825" y="2592388"/>
          <a:ext cx="357187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r:id="rId3" imgW="1206500" imgH="317500" progId="Equation.3">
                  <p:embed/>
                </p:oleObj>
              </mc:Choice>
              <mc:Fallback>
                <p:oleObj r:id="rId3" imgW="1206500" imgH="3175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0825" y="2592388"/>
                        <a:ext cx="3571875" cy="941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8" name="Object 3"/>
          <p:cNvGraphicFramePr>
            <a:graphicFrameLocks noChangeAspect="1"/>
          </p:cNvGraphicFramePr>
          <p:nvPr/>
        </p:nvGraphicFramePr>
        <p:xfrm>
          <a:off x="7032625" y="2719388"/>
          <a:ext cx="58420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r:id="rId5" imgW="228600" imgH="317500" progId="Equation.3">
                  <p:embed/>
                </p:oleObj>
              </mc:Choice>
              <mc:Fallback>
                <p:oleObj r:id="rId5" imgW="228600" imgH="3175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2625" y="2719388"/>
                        <a:ext cx="584200" cy="814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4"/>
          <p:cNvGraphicFramePr>
            <a:graphicFrameLocks noChangeAspect="1"/>
          </p:cNvGraphicFramePr>
          <p:nvPr/>
        </p:nvGraphicFramePr>
        <p:xfrm>
          <a:off x="8007350" y="2719388"/>
          <a:ext cx="60801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r:id="rId7" imgW="228600" imgH="317500" progId="Equation.3">
                  <p:embed/>
                </p:oleObj>
              </mc:Choice>
              <mc:Fallback>
                <p:oleObj r:id="rId7" imgW="228600" imgH="3175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7350" y="2719388"/>
                        <a:ext cx="608013" cy="846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5"/>
          <p:cNvGraphicFramePr>
            <a:graphicFrameLocks noChangeAspect="1"/>
          </p:cNvGraphicFramePr>
          <p:nvPr/>
        </p:nvGraphicFramePr>
        <p:xfrm>
          <a:off x="2927350" y="4224338"/>
          <a:ext cx="6408738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r:id="rId9" imgW="2211070" imgH="431800" progId="Equation.DSMT4">
                  <p:embed/>
                </p:oleObj>
              </mc:Choice>
              <mc:Fallback>
                <p:oleObj r:id="rId9" imgW="2211070" imgH="4318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27350" y="4224338"/>
                        <a:ext cx="6408738" cy="1252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6"/>
          <p:cNvSpPr/>
          <p:nvPr/>
        </p:nvSpPr>
        <p:spPr>
          <a:xfrm>
            <a:off x="1271588" y="2090738"/>
            <a:ext cx="10656887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Adding two periodic sequences with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different fundamental periods</a:t>
            </a:r>
          </a:p>
        </p:txBody>
      </p:sp>
      <p:sp>
        <p:nvSpPr>
          <p:cNvPr id="50182" name="Rectangle 7"/>
          <p:cNvSpPr/>
          <p:nvPr/>
        </p:nvSpPr>
        <p:spPr>
          <a:xfrm>
            <a:off x="1271588" y="3760788"/>
            <a:ext cx="4278312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fundamental period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3" name="Rectangle 8"/>
          <p:cNvSpPr/>
          <p:nvPr/>
        </p:nvSpPr>
        <p:spPr>
          <a:xfrm>
            <a:off x="3367088" y="5884863"/>
            <a:ext cx="52482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GCD( )---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greatest common divider</a:t>
            </a:r>
          </a:p>
        </p:txBody>
      </p:sp>
      <p:sp>
        <p:nvSpPr>
          <p:cNvPr id="50185" name="Rectangle 11"/>
          <p:cNvSpPr/>
          <p:nvPr/>
        </p:nvSpPr>
        <p:spPr>
          <a:xfrm>
            <a:off x="3359150" y="5418138"/>
            <a:ext cx="50117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LCM( )---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least common multiple</a:t>
            </a:r>
          </a:p>
        </p:txBody>
      </p:sp>
      <p:graphicFrame>
        <p:nvGraphicFramePr>
          <p:cNvPr id="50186" name="Object 12"/>
          <p:cNvGraphicFramePr>
            <a:graphicFrameLocks noChangeAspect="1"/>
          </p:cNvGraphicFramePr>
          <p:nvPr/>
        </p:nvGraphicFramePr>
        <p:xfrm>
          <a:off x="6280150" y="1223963"/>
          <a:ext cx="30559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r:id="rId11" imgW="1181100" imgH="241300" progId="Equation.DSMT4">
                  <p:embed/>
                </p:oleObj>
              </mc:Choice>
              <mc:Fallback>
                <p:oleObj r:id="rId11" imgW="1181100" imgH="2413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80150" y="1223963"/>
                        <a:ext cx="3055938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Rectangle 14"/>
          <p:cNvSpPr/>
          <p:nvPr/>
        </p:nvSpPr>
        <p:spPr>
          <a:xfrm>
            <a:off x="2532063" y="1233488"/>
            <a:ext cx="32162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fundamental periods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/>
          <p:nvPr/>
        </p:nvSpPr>
        <p:spPr>
          <a:xfrm>
            <a:off x="2424113" y="1628775"/>
            <a:ext cx="7772400" cy="1447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Graphical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representation of a discrete-time signal with real-valued samples is as shown below:</a:t>
            </a:r>
          </a:p>
        </p:txBody>
      </p:sp>
      <p:pic>
        <p:nvPicPr>
          <p:cNvPr id="819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88" y="3429000"/>
            <a:ext cx="8153400" cy="2676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Rectangle 7"/>
          <p:cNvSpPr/>
          <p:nvPr/>
        </p:nvSpPr>
        <p:spPr>
          <a:xfrm>
            <a:off x="1752600" y="333375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1" name="Group 2"/>
          <p:cNvGrpSpPr/>
          <p:nvPr/>
        </p:nvGrpSpPr>
        <p:grpSpPr>
          <a:xfrm>
            <a:off x="1343025" y="1628775"/>
            <a:ext cx="8558213" cy="2286000"/>
            <a:chOff x="144" y="2880"/>
            <a:chExt cx="5391" cy="1440"/>
          </a:xfrm>
        </p:grpSpPr>
        <p:sp>
          <p:nvSpPr>
            <p:cNvPr id="51202" name="Rectangle 3"/>
            <p:cNvSpPr/>
            <p:nvPr/>
          </p:nvSpPr>
          <p:spPr>
            <a:xfrm>
              <a:off x="240" y="2983"/>
              <a:ext cx="108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3200" b="1" u="sng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Example</a:t>
              </a:r>
            </a:p>
          </p:txBody>
        </p:sp>
        <p:sp>
          <p:nvSpPr>
            <p:cNvPr id="51203" name="Rectangle 4"/>
            <p:cNvSpPr/>
            <p:nvPr/>
          </p:nvSpPr>
          <p:spPr>
            <a:xfrm>
              <a:off x="144" y="3648"/>
              <a:ext cx="5391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Its fundamental period is 48, because the GCD  of  16 and 12 is 4.</a:t>
              </a:r>
            </a:p>
          </p:txBody>
        </p:sp>
        <p:graphicFrame>
          <p:nvGraphicFramePr>
            <p:cNvPr id="51204" name="Object 5"/>
            <p:cNvGraphicFramePr>
              <a:graphicFrameLocks noChangeAspect="1"/>
            </p:cNvGraphicFramePr>
            <p:nvPr/>
          </p:nvGraphicFramePr>
          <p:xfrm>
            <a:off x="1680" y="2880"/>
            <a:ext cx="3024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0" r:id="rId3" imgW="1587500" imgH="393700" progId="Equation.3">
                    <p:embed/>
                  </p:oleObj>
                </mc:Choice>
                <mc:Fallback>
                  <p:oleObj r:id="rId3" imgW="1587500" imgH="3937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80" y="2880"/>
                          <a:ext cx="3024" cy="6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>
          <a:xfrm>
            <a:off x="2495550" y="1111250"/>
            <a:ext cx="5651500" cy="617538"/>
          </a:xfrm>
        </p:spPr>
        <p:txBody>
          <a:bodyPr wrap="square" lIns="91440" tIns="45720" rIns="91440" bIns="45720" anchor="ctr"/>
          <a:lstStyle/>
          <a:p>
            <a:r>
              <a:rPr lang="en-US" altLang="zh-CN" sz="3200" dirty="0">
                <a:solidFill>
                  <a:srgbClr val="1825D4"/>
                </a:solidFill>
                <a:latin typeface="Times New Roman" panose="02020603050405020304" pitchFamily="18" charset="0"/>
              </a:rPr>
              <a:t>3. Energy and Power Signals</a:t>
            </a:r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>
          <a:xfrm>
            <a:off x="2395538" y="1881188"/>
            <a:ext cx="7772400" cy="576262"/>
          </a:xfrm>
        </p:spPr>
        <p:txBody>
          <a:bodyPr wrap="square" lIns="91440" tIns="45720" rIns="91440" bIns="45720" anchor="t"/>
          <a:lstStyle/>
          <a:p>
            <a:r>
              <a:rPr lang="en-US" altLang="zh-CN" dirty="0">
                <a:latin typeface="Times New Roman" panose="02020603050405020304" pitchFamily="18" charset="0"/>
              </a:rPr>
              <a:t>Total energy of a sequence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] is defined by</a:t>
            </a: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4648200" y="2397125"/>
          <a:ext cx="2451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r:id="rId3" imgW="2451100" imgH="1066800" progId="Equation.3">
                  <p:embed/>
                </p:oleObj>
              </mc:Choice>
              <mc:Fallback>
                <p:oleObj r:id="rId3" imgW="2451100" imgH="10668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200" y="2397125"/>
                        <a:ext cx="24511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7"/>
          <p:cNvSpPr/>
          <p:nvPr/>
        </p:nvSpPr>
        <p:spPr>
          <a:xfrm>
            <a:off x="2395538" y="3581400"/>
            <a:ext cx="7772400" cy="574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The average power of a sequence is defined by</a:t>
            </a:r>
          </a:p>
        </p:txBody>
      </p:sp>
      <p:graphicFrame>
        <p:nvGraphicFramePr>
          <p:cNvPr id="12294" name="Object 8"/>
          <p:cNvGraphicFramePr>
            <a:graphicFrameLocks noChangeAspect="1"/>
          </p:cNvGraphicFramePr>
          <p:nvPr/>
        </p:nvGraphicFramePr>
        <p:xfrm>
          <a:off x="4037013" y="4271963"/>
          <a:ext cx="41021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r:id="rId5" imgW="1460500" imgH="431800" progId="Equation.DSMT4">
                  <p:embed/>
                </p:oleObj>
              </mc:Choice>
              <mc:Fallback>
                <p:oleObj r:id="rId5" imgW="1460500" imgH="4318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7013" y="4271963"/>
                        <a:ext cx="4102100" cy="1212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346200" y="5621338"/>
            <a:ext cx="987107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indent="-457200"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Energy signal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a finite energy signal with zero average power.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  <p:bldP spid="12293" grpId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idx="1"/>
          </p:nvPr>
        </p:nvSpPr>
        <p:spPr>
          <a:xfrm>
            <a:off x="1882775" y="1379538"/>
            <a:ext cx="8567738" cy="720725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u="sng" dirty="0">
                <a:latin typeface="Times New Roman" panose="02020603050405020304" pitchFamily="18" charset="0"/>
              </a:rPr>
              <a:t>Example</a:t>
            </a:r>
            <a:r>
              <a:rPr lang="en-US" altLang="zh-CN" dirty="0">
                <a:latin typeface="Times New Roman" panose="02020603050405020304" pitchFamily="18" charset="0"/>
              </a:rPr>
              <a:t> -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Power signal</a:t>
            </a:r>
            <a:r>
              <a:rPr lang="en-US" altLang="zh-CN" dirty="0">
                <a:latin typeface="Times New Roman" panose="02020603050405020304" pitchFamily="18" charset="0"/>
              </a:rPr>
              <a:t>: an infinite energy signal with finite average power.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4151313" y="2425700"/>
          <a:ext cx="3606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r:id="rId3" imgW="3606800" imgH="1066800" progId="Equation.3">
                  <p:embed/>
                </p:oleObj>
              </mc:Choice>
              <mc:Fallback>
                <p:oleObj r:id="rId3" imgW="3606800" imgH="10668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1313" y="2425700"/>
                        <a:ext cx="3606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4"/>
          <p:cNvSpPr txBox="1"/>
          <p:nvPr/>
        </p:nvSpPr>
        <p:spPr>
          <a:xfrm>
            <a:off x="2643188" y="3641725"/>
            <a:ext cx="7620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  <a:buChar char="•"/>
            </a:pP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has infinite energy</a:t>
            </a:r>
          </a:p>
        </p:txBody>
      </p:sp>
      <p:sp>
        <p:nvSpPr>
          <p:cNvPr id="13316" name="Text Box 5"/>
          <p:cNvSpPr txBox="1"/>
          <p:nvPr/>
        </p:nvSpPr>
        <p:spPr>
          <a:xfrm>
            <a:off x="2643188" y="4302125"/>
            <a:ext cx="7772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Its average power is given by</a:t>
            </a:r>
          </a:p>
        </p:txBody>
      </p:sp>
      <p:graphicFrame>
        <p:nvGraphicFramePr>
          <p:cNvPr id="13317" name="Object 6"/>
          <p:cNvGraphicFramePr>
            <a:graphicFrameLocks noChangeAspect="1"/>
          </p:cNvGraphicFramePr>
          <p:nvPr/>
        </p:nvGraphicFramePr>
        <p:xfrm>
          <a:off x="2495550" y="5080000"/>
          <a:ext cx="73421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r:id="rId5" imgW="7340600" imgH="1041400" progId="Equation.3">
                  <p:embed/>
                </p:oleObj>
              </mc:Choice>
              <mc:Fallback>
                <p:oleObj r:id="rId5" imgW="7340600" imgH="10414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550" y="5080000"/>
                        <a:ext cx="7342188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build="p"/>
      <p:bldP spid="13315" grpId="0"/>
      <p:bldP spid="133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xfrm>
            <a:off x="2927350" y="1196975"/>
            <a:ext cx="6130925" cy="523875"/>
          </a:xfrm>
        </p:spPr>
        <p:txBody>
          <a:bodyPr wrap="square" lIns="91440" tIns="45720" rIns="91440" bIns="45720" anchor="ctr"/>
          <a:lstStyle/>
          <a:p>
            <a:r>
              <a:rPr lang="en-US" altLang="zh-CN" sz="3200" dirty="0">
                <a:solidFill>
                  <a:srgbClr val="1825D4"/>
                </a:solidFill>
                <a:latin typeface="Times New Roman" panose="02020603050405020304" pitchFamily="18" charset="0"/>
              </a:rPr>
              <a:t>4. Other Types of Classification</a:t>
            </a:r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>
          <a:xfrm>
            <a:off x="2106613" y="2033588"/>
            <a:ext cx="7772400" cy="609600"/>
          </a:xfrm>
        </p:spPr>
        <p:txBody>
          <a:bodyPr wrap="square" lIns="91440" tIns="45720" rIns="91440" bIns="45720" anchor="t"/>
          <a:lstStyle/>
          <a:p>
            <a:r>
              <a:rPr lang="en-US" altLang="zh-CN" dirty="0">
                <a:latin typeface="Times New Roman" panose="02020603050405020304" pitchFamily="18" charset="0"/>
              </a:rPr>
              <a:t>A sequence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] is said to be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bounded</a:t>
            </a:r>
            <a:r>
              <a:rPr lang="en-US" altLang="zh-CN" dirty="0">
                <a:latin typeface="Times New Roman" panose="02020603050405020304" pitchFamily="18" charset="0"/>
              </a:rPr>
              <a:t> if</a:t>
            </a:r>
          </a:p>
        </p:txBody>
      </p:sp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4224338" y="2927350"/>
          <a:ext cx="3200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r:id="rId3" imgW="2274570" imgH="508000" progId="Equation.3">
                  <p:embed/>
                </p:oleObj>
              </mc:Choice>
              <mc:Fallback>
                <p:oleObj r:id="rId3" imgW="2274570" imgH="5080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4338" y="2927350"/>
                        <a:ext cx="3200400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5"/>
          <p:cNvSpPr txBox="1"/>
          <p:nvPr/>
        </p:nvSpPr>
        <p:spPr>
          <a:xfrm>
            <a:off x="2106613" y="4067175"/>
            <a:ext cx="7623175" cy="1006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- The sequence x[n]=cos(0.3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n)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is a bounded sequence as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59213" y="5357813"/>
          <a:ext cx="42672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r:id="rId5" imgW="3276600" imgH="508000" progId="Equation.3">
                  <p:embed/>
                </p:oleObj>
              </mc:Choice>
              <mc:Fallback>
                <p:oleObj r:id="rId5" imgW="3276600" imgH="5080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9213" y="5357813"/>
                        <a:ext cx="4267200" cy="661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  <p:bldP spid="1434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idx="1"/>
          </p:nvPr>
        </p:nvSpPr>
        <p:spPr>
          <a:xfrm>
            <a:off x="1416050" y="1485900"/>
            <a:ext cx="8999538" cy="576263"/>
          </a:xfrm>
        </p:spPr>
        <p:txBody>
          <a:bodyPr wrap="square" lIns="91440" tIns="45720" rIns="91440" bIns="45720" anchor="t"/>
          <a:lstStyle/>
          <a:p>
            <a:r>
              <a:rPr lang="en-US" altLang="zh-CN" dirty="0">
                <a:latin typeface="Times New Roman" panose="02020603050405020304" pitchFamily="18" charset="0"/>
              </a:rPr>
              <a:t>A sequence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] is said to be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absolutely </a:t>
            </a:r>
            <a:r>
              <a:rPr lang="en-US" altLang="zh-CN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summable</a:t>
            </a:r>
            <a:r>
              <a:rPr lang="en-US" altLang="zh-CN" dirty="0">
                <a:latin typeface="Times New Roman" panose="02020603050405020304" pitchFamily="18" charset="0"/>
              </a:rPr>
              <a:t> if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4295775" y="2146300"/>
          <a:ext cx="24384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r:id="rId3" imgW="1956435" imgH="915035" progId="Equation.3">
                  <p:embed/>
                </p:oleObj>
              </mc:Choice>
              <mc:Fallback>
                <p:oleObj r:id="rId3" imgW="1956435" imgH="915035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5775" y="2146300"/>
                        <a:ext cx="2438400" cy="1139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4"/>
          <p:cNvSpPr txBox="1"/>
          <p:nvPr/>
        </p:nvSpPr>
        <p:spPr>
          <a:xfrm>
            <a:off x="1992313" y="3530600"/>
            <a:ext cx="7620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- The sequence</a:t>
            </a: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6672263" y="3386138"/>
          <a:ext cx="28194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r:id="rId5" imgW="3149600" imgH="1041400" progId="Equation.3">
                  <p:embed/>
                </p:oleObj>
              </mc:Choice>
              <mc:Fallback>
                <p:oleObj r:id="rId5" imgW="3149600" imgH="10414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2263" y="3386138"/>
                        <a:ext cx="2819400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6"/>
          <p:cNvSpPr txBox="1"/>
          <p:nvPr/>
        </p:nvSpPr>
        <p:spPr>
          <a:xfrm>
            <a:off x="2379663" y="4473575"/>
            <a:ext cx="7620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an absolutely summable sequence as</a:t>
            </a:r>
          </a:p>
        </p:txBody>
      </p:sp>
      <p:graphicFrame>
        <p:nvGraphicFramePr>
          <p:cNvPr id="15366" name="Object 7"/>
          <p:cNvGraphicFramePr>
            <a:graphicFrameLocks noChangeAspect="1"/>
          </p:cNvGraphicFramePr>
          <p:nvPr/>
        </p:nvGraphicFramePr>
        <p:xfrm>
          <a:off x="3675063" y="5006975"/>
          <a:ext cx="4343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r:id="rId7" imgW="5105400" imgH="1104900" progId="Equation.3">
                  <p:embed/>
                </p:oleObj>
              </mc:Choice>
              <mc:Fallback>
                <p:oleObj r:id="rId7" imgW="5105400" imgH="11049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75063" y="5006975"/>
                        <a:ext cx="43434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" grpId="0" build="p"/>
      <p:bldP spid="15363" grpId="0"/>
      <p:bldP spid="1536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idx="1"/>
          </p:nvPr>
        </p:nvSpPr>
        <p:spPr>
          <a:xfrm>
            <a:off x="1487488" y="1412875"/>
            <a:ext cx="8491537" cy="573088"/>
          </a:xfrm>
        </p:spPr>
        <p:txBody>
          <a:bodyPr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A sequence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] is said to be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square-summable</a:t>
            </a:r>
            <a:r>
              <a:rPr lang="en-US" altLang="zh-CN">
                <a:latin typeface="Times New Roman" panose="02020603050405020304" pitchFamily="18" charset="0"/>
              </a:rPr>
              <a:t> if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4295775" y="2212975"/>
          <a:ext cx="25146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r:id="rId3" imgW="2133600" imgH="914400" progId="Equation.3">
                  <p:embed/>
                </p:oleObj>
              </mc:Choice>
              <mc:Fallback>
                <p:oleObj r:id="rId3" imgW="2133600" imgH="9144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5775" y="2212975"/>
                        <a:ext cx="2514600" cy="1077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4"/>
          <p:cNvSpPr txBox="1"/>
          <p:nvPr/>
        </p:nvSpPr>
        <p:spPr>
          <a:xfrm>
            <a:off x="1519238" y="3933825"/>
            <a:ext cx="7620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har char="•"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- The sequence</a:t>
            </a:r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6223000" y="3854450"/>
          <a:ext cx="24511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r:id="rId5" imgW="2058035" imgH="723900" progId="Equation.3">
                  <p:embed/>
                </p:oleObj>
              </mc:Choice>
              <mc:Fallback>
                <p:oleObj r:id="rId5" imgW="2058035" imgH="7239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23000" y="3854450"/>
                        <a:ext cx="2451100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6"/>
          <p:cNvSpPr txBox="1"/>
          <p:nvPr/>
        </p:nvSpPr>
        <p:spPr>
          <a:xfrm>
            <a:off x="2166938" y="5022850"/>
            <a:ext cx="781208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square-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summable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but not absolutely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summable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build="p"/>
      <p:bldP spid="16387" grpId="1"/>
      <p:bldP spid="1638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6"/>
          <p:cNvSpPr txBox="1"/>
          <p:nvPr/>
        </p:nvSpPr>
        <p:spPr>
          <a:xfrm>
            <a:off x="1757363" y="5480050"/>
            <a:ext cx="9239250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 is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neither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absolutely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summable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nor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square-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summable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</a:t>
            </a:r>
          </a:p>
        </p:txBody>
      </p:sp>
      <p:graphicFrame>
        <p:nvGraphicFramePr>
          <p:cNvPr id="17411" name="Object 11"/>
          <p:cNvGraphicFramePr>
            <a:graphicFrameLocks noChangeAspect="1"/>
          </p:cNvGraphicFramePr>
          <p:nvPr/>
        </p:nvGraphicFramePr>
        <p:xfrm>
          <a:off x="4151313" y="3127375"/>
          <a:ext cx="37560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r:id="rId3" imgW="1270000" imgH="431800" progId="Equation.DSMT4">
                  <p:embed/>
                </p:oleObj>
              </mc:Choice>
              <mc:Fallback>
                <p:oleObj r:id="rId3" imgW="1270000" imgH="4318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1313" y="3127375"/>
                        <a:ext cx="3756025" cy="1279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2" name="Group 13"/>
          <p:cNvGrpSpPr/>
          <p:nvPr/>
        </p:nvGrpSpPr>
        <p:grpSpPr>
          <a:xfrm>
            <a:off x="2495550" y="908050"/>
            <a:ext cx="7850188" cy="2151063"/>
            <a:chOff x="703" y="572"/>
            <a:chExt cx="4854" cy="1355"/>
          </a:xfrm>
        </p:grpSpPr>
        <p:sp>
          <p:nvSpPr>
            <p:cNvPr id="57349" name="Text Box 4"/>
            <p:cNvSpPr txBox="1"/>
            <p:nvPr/>
          </p:nvSpPr>
          <p:spPr>
            <a:xfrm>
              <a:off x="703" y="754"/>
              <a:ext cx="4800" cy="11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har char="•"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Example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- The sequence               obtained by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adding an absolutely 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summable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sequence    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with its replicas shifted by integer multiples of  N,</a:t>
              </a:r>
            </a:p>
          </p:txBody>
        </p:sp>
        <p:graphicFrame>
          <p:nvGraphicFramePr>
            <p:cNvPr id="57350" name="Object 10"/>
            <p:cNvGraphicFramePr>
              <a:graphicFrameLocks noChangeAspect="1"/>
            </p:cNvGraphicFramePr>
            <p:nvPr/>
          </p:nvGraphicFramePr>
          <p:xfrm>
            <a:off x="3424" y="572"/>
            <a:ext cx="568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9" r:id="rId5" imgW="304800" imgH="304800" progId="Equation.DSMT4">
                    <p:embed/>
                  </p:oleObj>
                </mc:Choice>
                <mc:Fallback>
                  <p:oleObj r:id="rId5" imgW="304800" imgH="304800" progId="Equation.DSMT4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24" y="572"/>
                          <a:ext cx="568" cy="5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1" name="Object 12"/>
            <p:cNvGraphicFramePr>
              <a:graphicFrameLocks noChangeAspect="1"/>
            </p:cNvGraphicFramePr>
            <p:nvPr/>
          </p:nvGraphicFramePr>
          <p:xfrm>
            <a:off x="5012" y="1207"/>
            <a:ext cx="545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0" r:id="rId7" imgW="292100" imgH="203200" progId="Equation.DSMT4">
                    <p:embed/>
                  </p:oleObj>
                </mc:Choice>
                <mc:Fallback>
                  <p:oleObj r:id="rId7" imgW="292100" imgH="203200" progId="Equation.DSMT4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12" y="1207"/>
                          <a:ext cx="545" cy="3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6" name="Group 17"/>
          <p:cNvGrpSpPr/>
          <p:nvPr/>
        </p:nvGrpSpPr>
        <p:grpSpPr>
          <a:xfrm>
            <a:off x="2649538" y="4394200"/>
            <a:ext cx="7416800" cy="792163"/>
            <a:chOff x="703" y="2795"/>
            <a:chExt cx="4672" cy="499"/>
          </a:xfrm>
        </p:grpSpPr>
        <p:sp>
          <p:nvSpPr>
            <p:cNvPr id="57353" name="Text Box 14"/>
            <p:cNvSpPr txBox="1"/>
            <p:nvPr/>
          </p:nvSpPr>
          <p:spPr>
            <a:xfrm>
              <a:off x="1292" y="2931"/>
              <a:ext cx="408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is called an N-periodic extension of         .</a:t>
              </a:r>
            </a:p>
          </p:txBody>
        </p:sp>
        <p:graphicFrame>
          <p:nvGraphicFramePr>
            <p:cNvPr id="57354" name="Object 15"/>
            <p:cNvGraphicFramePr>
              <a:graphicFrameLocks noChangeAspect="1"/>
            </p:cNvGraphicFramePr>
            <p:nvPr/>
          </p:nvGraphicFramePr>
          <p:xfrm>
            <a:off x="703" y="2795"/>
            <a:ext cx="499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1" r:id="rId9" imgW="304800" imgH="304800" progId="Equation.DSMT4">
                    <p:embed/>
                  </p:oleObj>
                </mc:Choice>
                <mc:Fallback>
                  <p:oleObj r:id="rId9" imgW="304800" imgH="304800" progId="Equation.DSMT4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03" y="2795"/>
                          <a:ext cx="499" cy="4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5" name="Object 16"/>
            <p:cNvGraphicFramePr>
              <a:graphicFrameLocks noChangeAspect="1"/>
            </p:cNvGraphicFramePr>
            <p:nvPr/>
          </p:nvGraphicFramePr>
          <p:xfrm>
            <a:off x="4740" y="2931"/>
            <a:ext cx="45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2" r:id="rId11" imgW="292100" imgH="203200" progId="Equation.DSMT4">
                    <p:embed/>
                  </p:oleObj>
                </mc:Choice>
                <mc:Fallback>
                  <p:oleObj r:id="rId11" imgW="292100" imgH="203200" progId="Equation.DSMT4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40" y="2931"/>
                          <a:ext cx="455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body" sz="half" idx="1"/>
          </p:nvPr>
        </p:nvSpPr>
        <p:spPr>
          <a:xfrm>
            <a:off x="1752600" y="2257425"/>
            <a:ext cx="4603750" cy="649288"/>
          </a:xfrm>
        </p:spPr>
        <p:txBody>
          <a:bodyPr wrap="square" lIns="91440" tIns="45720" rIns="91440" bIns="45720" anchor="t"/>
          <a:lstStyle/>
          <a:p>
            <a:r>
              <a:rPr lang="en-US" altLang="zh-CN" dirty="0">
                <a:latin typeface="Times New Roman" panose="02020603050405020304" pitchFamily="18" charset="0"/>
              </a:rPr>
              <a:t>Unit sample sequence  </a:t>
            </a:r>
          </a:p>
        </p:txBody>
      </p:sp>
      <p:graphicFrame>
        <p:nvGraphicFramePr>
          <p:cNvPr id="58370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89150" y="2770188"/>
          <a:ext cx="5040313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r:id="rId3" imgW="4667250" imgH="1209675" progId="Paint.Picture">
                  <p:embed/>
                </p:oleObj>
              </mc:Choice>
              <mc:Fallback>
                <p:oleObj r:id="rId3" imgW="4667250" imgH="1209675" progId="Paint.Picture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9150" y="2770188"/>
                        <a:ext cx="5040313" cy="13065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57388" y="4810125"/>
          <a:ext cx="55435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r:id="rId5" imgW="4629150" imgH="1143000" progId="Paint.Picture">
                  <p:embed/>
                </p:oleObj>
              </mc:Choice>
              <mc:Fallback>
                <p:oleObj r:id="rId5" imgW="4629150" imgH="1143000" progId="Paint.Picture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7388" y="4810125"/>
                        <a:ext cx="5543550" cy="13684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7319963" y="2409825"/>
          <a:ext cx="2819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r:id="rId7" imgW="2819400" imgH="1092200" progId="Equation.3">
                  <p:embed/>
                </p:oleObj>
              </mc:Choice>
              <mc:Fallback>
                <p:oleObj r:id="rId7" imgW="2819400" imgH="10922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19963" y="2409825"/>
                        <a:ext cx="28194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7319963" y="4221163"/>
          <a:ext cx="2832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r:id="rId9" imgW="2832100" imgH="1092200" progId="Equation.3">
                  <p:embed/>
                </p:oleObj>
              </mc:Choice>
              <mc:Fallback>
                <p:oleObj r:id="rId9" imgW="2832100" imgH="10922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19963" y="4221163"/>
                        <a:ext cx="28321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/>
          <p:nvPr/>
        </p:nvSpPr>
        <p:spPr>
          <a:xfrm>
            <a:off x="1830388" y="4105275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Unit step sequence </a:t>
            </a:r>
          </a:p>
        </p:txBody>
      </p:sp>
      <p:sp>
        <p:nvSpPr>
          <p:cNvPr id="58375" name="Rectangle 8"/>
          <p:cNvSpPr/>
          <p:nvPr/>
        </p:nvSpPr>
        <p:spPr>
          <a:xfrm>
            <a:off x="1757363" y="1111250"/>
            <a:ext cx="8027987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</a:t>
            </a:r>
            <a:r>
              <a:rPr lang="en-US" altLang="zh-CN" sz="3200" b="1" u="sng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2.4 Typical Sequences and Representation</a:t>
            </a:r>
          </a:p>
        </p:txBody>
      </p:sp>
      <p:sp>
        <p:nvSpPr>
          <p:cNvPr id="58376" name="Rectangle 9"/>
          <p:cNvSpPr/>
          <p:nvPr/>
        </p:nvSpPr>
        <p:spPr>
          <a:xfrm>
            <a:off x="1957388" y="1690688"/>
            <a:ext cx="39116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u="sng" dirty="0">
                <a:solidFill>
                  <a:srgbClr val="1825D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2.4.1 Basic Sequences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/>
          </p:nvPr>
        </p:nvSpPr>
        <p:spPr>
          <a:xfrm>
            <a:off x="1919288" y="1173163"/>
            <a:ext cx="6892925" cy="1143000"/>
          </a:xfrm>
        </p:spPr>
        <p:txBody>
          <a:bodyPr wrap="square" lIns="91440" tIns="45720" rIns="91440" bIns="45720" anchor="ctr"/>
          <a:lstStyle/>
          <a:p>
            <a:r>
              <a:rPr lang="en-US" altLang="zh-CN" sz="3200" u="sng" dirty="0">
                <a:solidFill>
                  <a:srgbClr val="1825D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2.4.3 Representation of an Arbitrary Sequence by impulses</a:t>
            </a:r>
          </a:p>
        </p:txBody>
      </p:sp>
      <p:sp>
        <p:nvSpPr>
          <p:cNvPr id="59394" name="Rectangle 3"/>
          <p:cNvSpPr>
            <a:spLocks noGrp="1"/>
          </p:cNvSpPr>
          <p:nvPr>
            <p:ph idx="1"/>
          </p:nvPr>
        </p:nvSpPr>
        <p:spPr>
          <a:xfrm>
            <a:off x="1931988" y="2441575"/>
            <a:ext cx="8556625" cy="1492250"/>
          </a:xfrm>
        </p:spPr>
        <p:txBody>
          <a:bodyPr wrap="square" lIns="91440" tIns="45720" rIns="91440" bIns="45720" anchor="t"/>
          <a:lstStyle/>
          <a:p>
            <a:r>
              <a:rPr lang="en-US" altLang="zh-CN" dirty="0">
                <a:latin typeface="Times New Roman" panose="02020603050405020304" pitchFamily="18" charset="0"/>
              </a:rPr>
              <a:t>An arbitrary sequence can be represented in the time-domain as a weighted sum of some basic sequence and its delayed (advanced) versions</a:t>
            </a:r>
          </a:p>
        </p:txBody>
      </p:sp>
      <p:graphicFrame>
        <p:nvGraphicFramePr>
          <p:cNvPr id="59395" name="Object 4"/>
          <p:cNvGraphicFramePr>
            <a:graphicFrameLocks noChangeAspect="1"/>
          </p:cNvGraphicFramePr>
          <p:nvPr/>
        </p:nvGraphicFramePr>
        <p:xfrm>
          <a:off x="3384550" y="4213225"/>
          <a:ext cx="39624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r:id="rId3" imgW="3594100" imgH="1016000" progId="Equation.3">
                  <p:embed/>
                </p:oleObj>
              </mc:Choice>
              <mc:Fallback>
                <p:oleObj r:id="rId3" imgW="3594100" imgH="10160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4550" y="4213225"/>
                        <a:ext cx="3962400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idx="1"/>
          </p:nvPr>
        </p:nvSpPr>
        <p:spPr>
          <a:xfrm>
            <a:off x="1919288" y="1412875"/>
            <a:ext cx="7620000" cy="533400"/>
          </a:xfrm>
        </p:spPr>
        <p:txBody>
          <a:bodyPr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Example</a:t>
            </a:r>
          </a:p>
        </p:txBody>
      </p:sp>
      <p:pic>
        <p:nvPicPr>
          <p:cNvPr id="2048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8" y="2276475"/>
            <a:ext cx="7162800" cy="20605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9396" name="Group 4"/>
          <p:cNvGrpSpPr/>
          <p:nvPr/>
        </p:nvGrpSpPr>
        <p:grpSpPr>
          <a:xfrm>
            <a:off x="2713038" y="4941888"/>
            <a:ext cx="6491287" cy="952500"/>
            <a:chOff x="864" y="3360"/>
            <a:chExt cx="4089" cy="600"/>
          </a:xfrm>
        </p:grpSpPr>
        <p:graphicFrame>
          <p:nvGraphicFramePr>
            <p:cNvPr id="60420" name="Object 5"/>
            <p:cNvGraphicFramePr>
              <a:graphicFrameLocks noChangeAspect="1"/>
            </p:cNvGraphicFramePr>
            <p:nvPr/>
          </p:nvGraphicFramePr>
          <p:xfrm>
            <a:off x="864" y="3360"/>
            <a:ext cx="408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7" r:id="rId4" imgW="5551805" imgH="351155" progId="Equation.3">
                    <p:embed/>
                  </p:oleObj>
                </mc:Choice>
                <mc:Fallback>
                  <p:oleObj r:id="rId4" imgW="5551805" imgH="35115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64" y="3360"/>
                          <a:ext cx="4089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1" name="Object 6"/>
            <p:cNvGraphicFramePr>
              <a:graphicFrameLocks noChangeAspect="1"/>
            </p:cNvGraphicFramePr>
            <p:nvPr/>
          </p:nvGraphicFramePr>
          <p:xfrm>
            <a:off x="1680" y="3696"/>
            <a:ext cx="24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8" r:id="rId6" imgW="3355340" imgH="351155" progId="Equation.3">
                    <p:embed/>
                  </p:oleObj>
                </mc:Choice>
                <mc:Fallback>
                  <p:oleObj r:id="rId6" imgW="3355340" imgH="351155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680" y="3696"/>
                          <a:ext cx="247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3"/>
          <p:cNvSpPr>
            <a:spLocks noGrp="1"/>
          </p:cNvSpPr>
          <p:nvPr>
            <p:ph idx="1"/>
          </p:nvPr>
        </p:nvSpPr>
        <p:spPr>
          <a:xfrm>
            <a:off x="2640013" y="1557338"/>
            <a:ext cx="7772400" cy="2133600"/>
          </a:xfrm>
        </p:spPr>
        <p:txBody>
          <a:bodyPr wrap="square" lIns="91440" tIns="45720" rIns="91440" bIns="45720" anchor="t"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In some applications, a discrete-time sequence {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]} may be generated by periodically sampling a continuous-time signal x</a:t>
            </a:r>
            <a:r>
              <a:rPr lang="en-US" altLang="zh-CN" baseline="-25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(t) at uniform intervals of time</a:t>
            </a:r>
          </a:p>
        </p:txBody>
      </p:sp>
      <p:pic>
        <p:nvPicPr>
          <p:cNvPr id="921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789363"/>
            <a:ext cx="6477000" cy="2049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Rectangle 6"/>
          <p:cNvSpPr/>
          <p:nvPr/>
        </p:nvSpPr>
        <p:spPr>
          <a:xfrm>
            <a:off x="1752600" y="333375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3898900" y="2416175"/>
          <a:ext cx="3889375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r:id="rId3" imgW="1562735" imgH="711200" progId="Equation.DSMT4">
                  <p:embed/>
                </p:oleObj>
              </mc:Choice>
              <mc:Fallback>
                <p:oleObj r:id="rId3" imgW="1562735" imgH="7112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8900" y="2416175"/>
                        <a:ext cx="3889375" cy="177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3" name="Rectangle 5"/>
          <p:cNvSpPr/>
          <p:nvPr/>
        </p:nvSpPr>
        <p:spPr>
          <a:xfrm>
            <a:off x="3432175" y="1125538"/>
            <a:ext cx="56245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u="sng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Rectangular Window Sequence</a:t>
            </a:r>
          </a:p>
        </p:txBody>
      </p:sp>
      <p:sp>
        <p:nvSpPr>
          <p:cNvPr id="21508" name="Rectangle 6"/>
          <p:cNvSpPr/>
          <p:nvPr/>
        </p:nvSpPr>
        <p:spPr>
          <a:xfrm>
            <a:off x="1992313" y="1831975"/>
            <a:ext cx="3319462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457200" indent="-457200">
              <a:buChar char="•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Box-car sequence</a:t>
            </a:r>
          </a:p>
        </p:txBody>
      </p:sp>
      <p:sp>
        <p:nvSpPr>
          <p:cNvPr id="21509" name="Rectangle 7"/>
          <p:cNvSpPr/>
          <p:nvPr/>
        </p:nvSpPr>
        <p:spPr>
          <a:xfrm>
            <a:off x="8688388" y="3170238"/>
            <a:ext cx="1143000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(2.56)</a:t>
            </a:r>
          </a:p>
        </p:txBody>
      </p:sp>
      <p:graphicFrame>
        <p:nvGraphicFramePr>
          <p:cNvPr id="21510" name="Object 3"/>
          <p:cNvGraphicFramePr>
            <a:graphicFrameLocks noChangeAspect="1"/>
          </p:cNvGraphicFramePr>
          <p:nvPr/>
        </p:nvGraphicFramePr>
        <p:xfrm>
          <a:off x="3143250" y="4508500"/>
          <a:ext cx="54006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r:id="rId5" imgW="2134235" imgH="711200" progId="Equation.DSMT4">
                  <p:embed/>
                </p:oleObj>
              </mc:Choice>
              <mc:Fallback>
                <p:oleObj r:id="rId5" imgW="2134235" imgH="7112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3250" y="4508500"/>
                        <a:ext cx="5400675" cy="180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9"/>
          <p:cNvSpPr/>
          <p:nvPr/>
        </p:nvSpPr>
        <p:spPr>
          <a:xfrm>
            <a:off x="8904288" y="5157788"/>
            <a:ext cx="10445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(2.57)</a:t>
            </a:r>
          </a:p>
        </p:txBody>
      </p:sp>
      <p:sp>
        <p:nvSpPr>
          <p:cNvPr id="21512" name="Rectangle 10"/>
          <p:cNvSpPr/>
          <p:nvPr/>
        </p:nvSpPr>
        <p:spPr>
          <a:xfrm>
            <a:off x="1992313" y="4386263"/>
            <a:ext cx="241617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457200" indent="-457200">
              <a:buChar char="•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Windowing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/>
      <p:bldP spid="21511" grpId="0"/>
      <p:bldP spid="215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/>
          </p:cNvSpPr>
          <p:nvPr>
            <p:ph idx="1"/>
          </p:nvPr>
        </p:nvSpPr>
        <p:spPr>
          <a:xfrm>
            <a:off x="1847850" y="1273175"/>
            <a:ext cx="8928100" cy="3621088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dirty="0"/>
              <a:t> </a:t>
            </a:r>
            <a:r>
              <a:rPr lang="en-US" altLang="zh-CN" u="sng" dirty="0">
                <a:latin typeface="Times New Roman" panose="02020603050405020304" pitchFamily="18" charset="0"/>
              </a:rPr>
              <a:t>Sinusoidal Sequence</a:t>
            </a:r>
          </a:p>
          <a:p>
            <a:pPr eaLnBrk="1" hangingPunct="1">
              <a:buNone/>
            </a:pPr>
            <a:endParaRPr lang="en-US" altLang="zh-CN" sz="2000" dirty="0">
              <a:solidFill>
                <a:schemeClr val="bg2"/>
              </a:solidFill>
            </a:endParaRPr>
          </a:p>
          <a:p>
            <a:pPr eaLnBrk="1" hangingPunct="1"/>
            <a:endParaRPr lang="en-US" altLang="zh-CN" sz="2000" dirty="0">
              <a:solidFill>
                <a:schemeClr val="bg2"/>
              </a:solidFill>
            </a:endParaRPr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3479800" y="1804988"/>
          <a:ext cx="54038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r:id="rId3" imgW="49377600" imgH="5486400" progId="Equation.DSMT4">
                  <p:embed/>
                </p:oleObj>
              </mc:Choice>
              <mc:Fallback>
                <p:oleObj r:id="rId3" imgW="49377600" imgH="54864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800" y="1804988"/>
                        <a:ext cx="5403850" cy="654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Rectangle 11"/>
          <p:cNvSpPr/>
          <p:nvPr/>
        </p:nvSpPr>
        <p:spPr>
          <a:xfrm>
            <a:off x="1524000" y="-323850"/>
            <a:ext cx="184150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36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8" name="Rectangle 13"/>
          <p:cNvSpPr/>
          <p:nvPr/>
        </p:nvSpPr>
        <p:spPr>
          <a:xfrm>
            <a:off x="1524000" y="-323850"/>
            <a:ext cx="184150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36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Rectangle 8"/>
          <p:cNvSpPr/>
          <p:nvPr/>
        </p:nvSpPr>
        <p:spPr>
          <a:xfrm>
            <a:off x="2035175" y="2708275"/>
            <a:ext cx="8296275" cy="10810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where A is the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amplitude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is the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normalized angular frequency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and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the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phase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of x[n].</a:t>
            </a:r>
          </a:p>
        </p:txBody>
      </p:sp>
      <p:sp>
        <p:nvSpPr>
          <p:cNvPr id="16" name="Rectangle 10"/>
          <p:cNvSpPr/>
          <p:nvPr/>
        </p:nvSpPr>
        <p:spPr>
          <a:xfrm>
            <a:off x="2279650" y="4076700"/>
            <a:ext cx="7691438" cy="7921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unit of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radians/sample</a:t>
            </a:r>
          </a:p>
        </p:txBody>
      </p:sp>
      <p:sp>
        <p:nvSpPr>
          <p:cNvPr id="17" name="Rectangle 11"/>
          <p:cNvSpPr/>
          <p:nvPr/>
        </p:nvSpPr>
        <p:spPr>
          <a:xfrm>
            <a:off x="2279650" y="4868863"/>
            <a:ext cx="8137525" cy="17287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Often in practice,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expressed as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Where f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normalized frequency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cycles/sample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  <p:bldP spid="15" grpId="0"/>
      <p:bldP spid="16" grpId="0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/>
          </p:cNvSpPr>
          <p:nvPr>
            <p:ph idx="1"/>
          </p:nvPr>
        </p:nvSpPr>
        <p:spPr>
          <a:xfrm>
            <a:off x="1847850" y="1273175"/>
            <a:ext cx="8928100" cy="3621088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dirty="0"/>
              <a:t> </a:t>
            </a:r>
            <a:r>
              <a:rPr lang="en-US" altLang="zh-CN" u="sng" dirty="0">
                <a:latin typeface="Times New Roman" panose="02020603050405020304" pitchFamily="18" charset="0"/>
              </a:rPr>
              <a:t>Sinusoidal Sequence</a:t>
            </a:r>
          </a:p>
          <a:p>
            <a:pPr eaLnBrk="1" hangingPunct="1">
              <a:buNone/>
            </a:pPr>
            <a:endParaRPr lang="en-US" altLang="zh-CN" sz="2000" dirty="0">
              <a:solidFill>
                <a:schemeClr val="bg2"/>
              </a:solidFill>
            </a:endParaRPr>
          </a:p>
          <a:p>
            <a:pPr eaLnBrk="1" hangingPunct="1"/>
            <a:endParaRPr lang="en-US" altLang="zh-CN" sz="2000" dirty="0">
              <a:solidFill>
                <a:schemeClr val="bg2"/>
              </a:solidFill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We can write as </a:t>
            </a:r>
          </a:p>
          <a:p>
            <a:pPr eaLnBrk="1" hangingPunct="1"/>
            <a:endParaRPr lang="en-US" altLang="zh-CN" sz="3600" dirty="0"/>
          </a:p>
          <a:p>
            <a:pPr lvl="1" eaLnBrk="1" hangingPunct="1"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latin typeface="Times New Roman" panose="02020603050405020304" pitchFamily="18" charset="0"/>
              </a:rPr>
              <a:t>is the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in-phase components</a:t>
            </a:r>
            <a:r>
              <a:rPr lang="en-US" altLang="zh-CN" dirty="0">
                <a:latin typeface="Times New Roman" panose="02020603050405020304" pitchFamily="18" charset="0"/>
              </a:rPr>
              <a:t> of x[n] and</a:t>
            </a:r>
          </a:p>
          <a:p>
            <a:pPr lvl="1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is the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quadrature components </a:t>
            </a:r>
            <a:r>
              <a:rPr lang="en-US" altLang="zh-CN" dirty="0">
                <a:latin typeface="Times New Roman" panose="02020603050405020304" pitchFamily="18" charset="0"/>
              </a:rPr>
              <a:t>of x[n].</a:t>
            </a:r>
          </a:p>
        </p:txBody>
      </p:sp>
      <p:graphicFrame>
        <p:nvGraphicFramePr>
          <p:cNvPr id="194566" name="Object 6"/>
          <p:cNvGraphicFramePr>
            <a:graphicFrameLocks noChangeAspect="1"/>
          </p:cNvGraphicFramePr>
          <p:nvPr/>
        </p:nvGraphicFramePr>
        <p:xfrm>
          <a:off x="4079875" y="3044825"/>
          <a:ext cx="31686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r:id="rId3" imgW="1180465" imgH="241300" progId="Equation.3">
                  <p:embed/>
                </p:oleObj>
              </mc:Choice>
              <mc:Fallback>
                <p:oleObj r:id="rId3" imgW="1180465" imgH="2413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9875" y="3044825"/>
                        <a:ext cx="3168650" cy="623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8" name="Object 8"/>
          <p:cNvGraphicFramePr>
            <a:graphicFrameLocks noChangeAspect="1"/>
          </p:cNvGraphicFramePr>
          <p:nvPr/>
        </p:nvGraphicFramePr>
        <p:xfrm>
          <a:off x="2798763" y="5426075"/>
          <a:ext cx="34575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r:id="rId5" imgW="1447800" imgH="228600" progId="Equation.3">
                  <p:embed/>
                </p:oleObj>
              </mc:Choice>
              <mc:Fallback>
                <p:oleObj r:id="rId5" imgW="1447800" imgH="2286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8763" y="5426075"/>
                        <a:ext cx="3457575" cy="546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0" name="Object 10"/>
          <p:cNvGraphicFramePr>
            <a:graphicFrameLocks noChangeAspect="1"/>
          </p:cNvGraphicFramePr>
          <p:nvPr/>
        </p:nvGraphicFramePr>
        <p:xfrm>
          <a:off x="6672263" y="5449888"/>
          <a:ext cx="33845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r:id="rId7" imgW="1511300" imgH="241300" progId="Equation.3">
                  <p:embed/>
                </p:oleObj>
              </mc:Choice>
              <mc:Fallback>
                <p:oleObj r:id="rId7" imgW="1511300" imgH="2413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72263" y="5449888"/>
                        <a:ext cx="3384550" cy="531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Rectangle 11"/>
          <p:cNvSpPr/>
          <p:nvPr/>
        </p:nvSpPr>
        <p:spPr>
          <a:xfrm>
            <a:off x="1524000" y="-323850"/>
            <a:ext cx="184150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36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572" name="Object 12"/>
          <p:cNvGraphicFramePr>
            <a:graphicFrameLocks noChangeAspect="1"/>
          </p:cNvGraphicFramePr>
          <p:nvPr/>
        </p:nvGraphicFramePr>
        <p:xfrm>
          <a:off x="2798763" y="3675063"/>
          <a:ext cx="6477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r:id="rId9" imgW="330200" imgH="228600" progId="Equation.3">
                  <p:embed/>
                </p:oleObj>
              </mc:Choice>
              <mc:Fallback>
                <p:oleObj r:id="rId9" imgW="330200" imgH="2286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98763" y="3675063"/>
                        <a:ext cx="64770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Rectangle 13"/>
          <p:cNvSpPr/>
          <p:nvPr/>
        </p:nvSpPr>
        <p:spPr>
          <a:xfrm>
            <a:off x="1524000" y="-323850"/>
            <a:ext cx="184150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36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574" name="Object 14"/>
          <p:cNvGraphicFramePr>
            <a:graphicFrameLocks noChangeAspect="1"/>
          </p:cNvGraphicFramePr>
          <p:nvPr/>
        </p:nvGraphicFramePr>
        <p:xfrm>
          <a:off x="2727325" y="4292600"/>
          <a:ext cx="7921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r:id="rId11" imgW="355600" imgH="241300" progId="Equation.3">
                  <p:embed/>
                </p:oleObj>
              </mc:Choice>
              <mc:Fallback>
                <p:oleObj r:id="rId11" imgW="355600" imgH="2413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27325" y="4292600"/>
                        <a:ext cx="792163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3479800" y="1804988"/>
          <a:ext cx="54038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r:id="rId13" imgW="49377600" imgH="5486400" progId="Equation.DSMT4">
                  <p:embed/>
                </p:oleObj>
              </mc:Choice>
              <mc:Fallback>
                <p:oleObj r:id="rId13" imgW="49377600" imgH="54864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79800" y="1804988"/>
                        <a:ext cx="5403850" cy="654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3" name="Object 2"/>
          <p:cNvGraphicFramePr>
            <a:graphicFrameLocks noChangeAspect="1"/>
          </p:cNvGraphicFramePr>
          <p:nvPr/>
        </p:nvGraphicFramePr>
        <p:xfrm>
          <a:off x="2711450" y="2065338"/>
          <a:ext cx="5256213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r:id="rId3" imgW="1931035" imgH="292100" progId="Equation.3">
                  <p:embed/>
                </p:oleObj>
              </mc:Choice>
              <mc:Fallback>
                <p:oleObj r:id="rId3" imgW="1931035" imgH="2921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1450" y="2065338"/>
                        <a:ext cx="5256213" cy="801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14" name="Group 3"/>
          <p:cNvGrpSpPr/>
          <p:nvPr/>
        </p:nvGrpSpPr>
        <p:grpSpPr>
          <a:xfrm>
            <a:off x="2014538" y="3214688"/>
            <a:ext cx="8077200" cy="946150"/>
            <a:chOff x="249" y="1797"/>
            <a:chExt cx="5088" cy="596"/>
          </a:xfrm>
        </p:grpSpPr>
        <p:sp>
          <p:nvSpPr>
            <p:cNvPr id="64515" name="Rectangle 4"/>
            <p:cNvSpPr/>
            <p:nvPr/>
          </p:nvSpPr>
          <p:spPr>
            <a:xfrm>
              <a:off x="249" y="1797"/>
              <a:ext cx="5088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when A and      are </a:t>
              </a:r>
              <a:r>
                <a:rPr lang="en-US" altLang="zh-CN" sz="28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real or complex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numbers.</a:t>
              </a:r>
            </a:p>
            <a:p>
              <a:pPr algn="just"/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By expressing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4516" name="Object 5"/>
            <p:cNvGraphicFramePr>
              <a:graphicFrameLocks noChangeAspect="1"/>
            </p:cNvGraphicFramePr>
            <p:nvPr/>
          </p:nvGraphicFramePr>
          <p:xfrm>
            <a:off x="1462" y="1886"/>
            <a:ext cx="24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5" r:id="rId5" imgW="177800" imgH="165100" progId="Equation.3">
                    <p:embed/>
                  </p:oleObj>
                </mc:Choice>
                <mc:Fallback>
                  <p:oleObj r:id="rId5" imgW="177800" imgH="16510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62" y="1886"/>
                          <a:ext cx="240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3503613" y="4789488"/>
          <a:ext cx="4665662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r:id="rId7" imgW="1397000" imgH="254000" progId="Equation.DSMT4">
                  <p:embed/>
                </p:oleObj>
              </mc:Choice>
              <mc:Fallback>
                <p:oleObj r:id="rId7" imgW="1397000" imgH="2540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3613" y="4789488"/>
                        <a:ext cx="4665662" cy="849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Rectangle 9"/>
          <p:cNvSpPr/>
          <p:nvPr/>
        </p:nvSpPr>
        <p:spPr>
          <a:xfrm>
            <a:off x="8904288" y="2206625"/>
            <a:ext cx="10445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(2.51)</a:t>
            </a:r>
          </a:p>
        </p:txBody>
      </p:sp>
      <p:sp>
        <p:nvSpPr>
          <p:cNvPr id="64520" name="Rectangle 10"/>
          <p:cNvSpPr/>
          <p:nvPr/>
        </p:nvSpPr>
        <p:spPr>
          <a:xfrm>
            <a:off x="2116138" y="1214438"/>
            <a:ext cx="402907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457200" indent="-457200">
              <a:buChar char="•"/>
            </a:pPr>
            <a:r>
              <a:rPr lang="en-US" altLang="zh-CN" sz="2800" b="1" u="sng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Exponential Sequence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/>
          <p:nvPr/>
        </p:nvSpPr>
        <p:spPr>
          <a:xfrm>
            <a:off x="1992313" y="1989138"/>
            <a:ext cx="4572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 can rewrite</a:t>
            </a:r>
          </a:p>
        </p:txBody>
      </p:sp>
      <p:graphicFrame>
        <p:nvGraphicFramePr>
          <p:cNvPr id="65538" name="Object 4"/>
          <p:cNvGraphicFramePr>
            <a:graphicFrameLocks noChangeAspect="1"/>
          </p:cNvGraphicFramePr>
          <p:nvPr/>
        </p:nvGraphicFramePr>
        <p:xfrm>
          <a:off x="2640013" y="2636838"/>
          <a:ext cx="4495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r:id="rId3" imgW="1765935" imgH="330200" progId="Equation.3">
                  <p:embed/>
                </p:oleObj>
              </mc:Choice>
              <mc:Fallback>
                <p:oleObj r:id="rId3" imgW="1765935" imgH="3302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0013" y="2636838"/>
                        <a:ext cx="4495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5"/>
          <p:cNvGraphicFramePr>
            <a:graphicFrameLocks noChangeAspect="1"/>
          </p:cNvGraphicFramePr>
          <p:nvPr/>
        </p:nvGraphicFramePr>
        <p:xfrm>
          <a:off x="3503613" y="5184775"/>
          <a:ext cx="45370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r:id="rId5" imgW="1778635" imgH="279400" progId="Equation.3">
                  <p:embed/>
                </p:oleObj>
              </mc:Choice>
              <mc:Fallback>
                <p:oleObj r:id="rId5" imgW="1778635" imgH="2794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613" y="5184775"/>
                        <a:ext cx="4537075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Rectangle 6"/>
          <p:cNvSpPr/>
          <p:nvPr/>
        </p:nvSpPr>
        <p:spPr>
          <a:xfrm>
            <a:off x="2279650" y="5157788"/>
            <a:ext cx="10302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 </a:t>
            </a:r>
          </a:p>
        </p:txBody>
      </p:sp>
      <p:sp>
        <p:nvSpPr>
          <p:cNvPr id="65542" name="Rectangle 13"/>
          <p:cNvSpPr/>
          <p:nvPr/>
        </p:nvSpPr>
        <p:spPr>
          <a:xfrm>
            <a:off x="3216275" y="1268413"/>
            <a:ext cx="55245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Complex Exponential Sequence</a:t>
            </a:r>
          </a:p>
        </p:txBody>
      </p:sp>
      <p:graphicFrame>
        <p:nvGraphicFramePr>
          <p:cNvPr id="65543" name="Object 14"/>
          <p:cNvGraphicFramePr>
            <a:graphicFrameLocks noChangeAspect="1"/>
          </p:cNvGraphicFramePr>
          <p:nvPr/>
        </p:nvGraphicFramePr>
        <p:xfrm>
          <a:off x="2566988" y="3716338"/>
          <a:ext cx="67627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r:id="rId7" imgW="2705100" imgH="254000" progId="Equation.DSMT4">
                  <p:embed/>
                </p:oleObj>
              </mc:Choice>
              <mc:Fallback>
                <p:oleObj r:id="rId7" imgW="2705100" imgH="2540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66988" y="3716338"/>
                        <a:ext cx="6762750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Rectangle 15"/>
          <p:cNvSpPr/>
          <p:nvPr/>
        </p:nvSpPr>
        <p:spPr>
          <a:xfrm>
            <a:off x="9329738" y="2595563"/>
            <a:ext cx="12223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(2.52a)</a:t>
            </a:r>
          </a:p>
        </p:txBody>
      </p:sp>
      <p:sp>
        <p:nvSpPr>
          <p:cNvPr id="65545" name="Rectangle 16"/>
          <p:cNvSpPr/>
          <p:nvPr/>
        </p:nvSpPr>
        <p:spPr>
          <a:xfrm>
            <a:off x="9424988" y="3716338"/>
            <a:ext cx="12430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(2.52b)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7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3200400" y="2765425"/>
          <a:ext cx="57912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r:id="rId3" imgW="2274570" imgH="330200" progId="Equation.DSMT4">
                  <p:embed/>
                </p:oleObj>
              </mc:Choice>
              <mc:Fallback>
                <p:oleObj r:id="rId3" imgW="2274570" imgH="3302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2765425"/>
                        <a:ext cx="5791200" cy="8413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3205163" y="1535113"/>
          <a:ext cx="57150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r:id="rId5" imgW="2287270" imgH="330200" progId="Equation.3">
                  <p:embed/>
                </p:oleObj>
              </mc:Choice>
              <mc:Fallback>
                <p:oleObj r:id="rId5" imgW="2287270" imgH="3302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5163" y="1535113"/>
                        <a:ext cx="5715000" cy="833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3205163" y="4924425"/>
          <a:ext cx="60436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r:id="rId7" imgW="1651635" imgH="241300" progId="Equation.3">
                  <p:embed/>
                </p:oleObj>
              </mc:Choice>
              <mc:Fallback>
                <p:oleObj r:id="rId7" imgW="1651635" imgH="2413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5163" y="4924425"/>
                        <a:ext cx="6043612" cy="879475"/>
                      </a:xfrm>
                      <a:prstGeom prst="rect">
                        <a:avLst/>
                      </a:prstGeom>
                      <a:solidFill>
                        <a:srgbClr val="DAEDE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7"/>
          <p:cNvSpPr/>
          <p:nvPr/>
        </p:nvSpPr>
        <p:spPr>
          <a:xfrm>
            <a:off x="2332038" y="4003675"/>
            <a:ext cx="5138737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complex sinusoidal sequence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5" name="Object 3"/>
          <p:cNvGraphicFramePr>
            <a:graphicFrameLocks noChangeAspect="1"/>
          </p:cNvGraphicFramePr>
          <p:nvPr/>
        </p:nvGraphicFramePr>
        <p:xfrm>
          <a:off x="3432175" y="1911350"/>
          <a:ext cx="504031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r:id="rId3" imgW="1931035" imgH="292100" progId="Equation.3">
                  <p:embed/>
                </p:oleObj>
              </mc:Choice>
              <mc:Fallback>
                <p:oleObj r:id="rId3" imgW="1931035" imgH="2921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2175" y="1911350"/>
                        <a:ext cx="5040313" cy="769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86" name="Group 20"/>
          <p:cNvGrpSpPr/>
          <p:nvPr/>
        </p:nvGrpSpPr>
        <p:grpSpPr>
          <a:xfrm>
            <a:off x="1919288" y="2852738"/>
            <a:ext cx="7993062" cy="946150"/>
            <a:chOff x="249" y="1797"/>
            <a:chExt cx="5035" cy="596"/>
          </a:xfrm>
        </p:grpSpPr>
        <p:sp>
          <p:nvSpPr>
            <p:cNvPr id="67587" name="Rectangle 5"/>
            <p:cNvSpPr/>
            <p:nvPr/>
          </p:nvSpPr>
          <p:spPr>
            <a:xfrm>
              <a:off x="249" y="1797"/>
              <a:ext cx="5035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when A and  are </a:t>
              </a:r>
              <a:r>
                <a:rPr lang="en-US" altLang="zh-CN" sz="28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real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numbers, it’s a real exponential sequence.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7588" name="Object 6"/>
            <p:cNvGraphicFramePr>
              <a:graphicFrameLocks noChangeAspect="1"/>
            </p:cNvGraphicFramePr>
            <p:nvPr/>
          </p:nvGraphicFramePr>
          <p:xfrm>
            <a:off x="1781" y="1871"/>
            <a:ext cx="24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8" r:id="rId5" imgW="177800" imgH="165100" progId="Equation.3">
                    <p:embed/>
                  </p:oleObj>
                </mc:Choice>
                <mc:Fallback>
                  <p:oleObj r:id="rId5" imgW="177800" imgH="1651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81" y="1871"/>
                          <a:ext cx="240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589" name="Group 7"/>
          <p:cNvGrpSpPr/>
          <p:nvPr/>
        </p:nvGrpSpPr>
        <p:grpSpPr>
          <a:xfrm>
            <a:off x="1990725" y="3630613"/>
            <a:ext cx="7923213" cy="2600325"/>
            <a:chOff x="385" y="1765"/>
            <a:chExt cx="4991" cy="1638"/>
          </a:xfrm>
        </p:grpSpPr>
        <p:grpSp>
          <p:nvGrpSpPr>
            <p:cNvPr id="67590" name="Group 8"/>
            <p:cNvGrpSpPr/>
            <p:nvPr/>
          </p:nvGrpSpPr>
          <p:grpSpPr>
            <a:xfrm>
              <a:off x="385" y="1765"/>
              <a:ext cx="2448" cy="1638"/>
              <a:chOff x="673" y="2293"/>
              <a:chExt cx="2448" cy="1638"/>
            </a:xfrm>
          </p:grpSpPr>
          <p:graphicFrame>
            <p:nvGraphicFramePr>
              <p:cNvPr id="67591" name="Object 9"/>
              <p:cNvGraphicFramePr>
                <a:graphicFrameLocks noChangeAspect="1"/>
              </p:cNvGraphicFramePr>
              <p:nvPr/>
            </p:nvGraphicFramePr>
            <p:xfrm>
              <a:off x="673" y="2545"/>
              <a:ext cx="2448" cy="1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39" r:id="rId7" imgW="4171950" imgH="2362200" progId="Paint.Picture">
                      <p:embed/>
                    </p:oleObj>
                  </mc:Choice>
                  <mc:Fallback>
                    <p:oleObj r:id="rId7" imgW="4171950" imgH="2362200" progId="Paint.Picture">
                      <p:embed/>
                      <p:pic>
                        <p:nvPicPr>
                          <p:cNvPr id="0" name="图片 319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673" y="2545"/>
                            <a:ext cx="2448" cy="13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592" name="Text Box 10"/>
              <p:cNvSpPr txBox="1"/>
              <p:nvPr/>
            </p:nvSpPr>
            <p:spPr>
              <a:xfrm>
                <a:off x="1540" y="2293"/>
                <a:ext cx="52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=1.2</a:t>
                </a:r>
              </a:p>
            </p:txBody>
          </p:sp>
        </p:grpSp>
        <p:grpSp>
          <p:nvGrpSpPr>
            <p:cNvPr id="67593" name="Group 11"/>
            <p:cNvGrpSpPr/>
            <p:nvPr/>
          </p:nvGrpSpPr>
          <p:grpSpPr>
            <a:xfrm>
              <a:off x="2976" y="1776"/>
              <a:ext cx="2400" cy="1627"/>
              <a:chOff x="3168" y="2352"/>
              <a:chExt cx="2400" cy="1627"/>
            </a:xfrm>
          </p:grpSpPr>
          <p:graphicFrame>
            <p:nvGraphicFramePr>
              <p:cNvPr id="67594" name="Object 12"/>
              <p:cNvGraphicFramePr>
                <a:graphicFrameLocks noChangeAspect="1"/>
              </p:cNvGraphicFramePr>
              <p:nvPr/>
            </p:nvGraphicFramePr>
            <p:xfrm>
              <a:off x="3168" y="2592"/>
              <a:ext cx="2400" cy="1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40" r:id="rId9" imgW="4219575" imgH="2438400" progId="Paint.Picture">
                      <p:embed/>
                    </p:oleObj>
                  </mc:Choice>
                  <mc:Fallback>
                    <p:oleObj r:id="rId9" imgW="4219575" imgH="2438400" progId="Paint.Picture">
                      <p:embed/>
                      <p:pic>
                        <p:nvPicPr>
                          <p:cNvPr id="0" name="图片 3195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168" y="2592"/>
                            <a:ext cx="2400" cy="13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595" name="Text Box 13"/>
              <p:cNvSpPr txBox="1"/>
              <p:nvPr/>
            </p:nvSpPr>
            <p:spPr>
              <a:xfrm>
                <a:off x="4032" y="2352"/>
                <a:ext cx="8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=0.9</a:t>
                </a:r>
              </a:p>
            </p:txBody>
          </p:sp>
        </p:grpSp>
      </p:grpSp>
      <p:sp>
        <p:nvSpPr>
          <p:cNvPr id="67597" name="Rectangle 19"/>
          <p:cNvSpPr/>
          <p:nvPr/>
        </p:nvSpPr>
        <p:spPr>
          <a:xfrm>
            <a:off x="1722438" y="1201738"/>
            <a:ext cx="42306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Real Exponential Sequence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/>
          <p:nvPr/>
        </p:nvSpPr>
        <p:spPr>
          <a:xfrm>
            <a:off x="2208213" y="4794250"/>
            <a:ext cx="6343650" cy="1493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 verify the above fact, consider</a:t>
            </a: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x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[n]=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Acos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n+)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x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[n]=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Acos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n+N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)+)</a:t>
            </a:r>
          </a:p>
        </p:txBody>
      </p:sp>
      <p:sp>
        <p:nvSpPr>
          <p:cNvPr id="68611" name="Rectangle 6"/>
          <p:cNvSpPr/>
          <p:nvPr/>
        </p:nvSpPr>
        <p:spPr>
          <a:xfrm>
            <a:off x="550863" y="1846263"/>
            <a:ext cx="8208962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indent="-457200"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2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/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an 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rational number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the sequence x[n]=</a:t>
            </a:r>
            <a:r>
              <a:rPr lang="en-US" altLang="zh-CN" sz="32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Acos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n+)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periodic.</a:t>
            </a:r>
          </a:p>
          <a:p>
            <a:pPr marL="457200" indent="-457200"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Otherwise, it</a:t>
            </a:r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aperiodic.</a:t>
            </a:r>
          </a:p>
        </p:txBody>
      </p:sp>
      <p:sp>
        <p:nvSpPr>
          <p:cNvPr id="68612" name="Rectangle 8"/>
          <p:cNvSpPr/>
          <p:nvPr/>
        </p:nvSpPr>
        <p:spPr>
          <a:xfrm>
            <a:off x="327025" y="1117600"/>
            <a:ext cx="1032351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lang="en-US" altLang="zh-CN" sz="32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lang="en-US" altLang="zh-CN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periodicity</a:t>
            </a:r>
            <a:r>
              <a:rPr lang="en-US" altLang="zh-CN" sz="32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of sinusoidal and exponential sequence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*</a:t>
            </a:r>
          </a:p>
        </p:txBody>
      </p:sp>
      <p:sp>
        <p:nvSpPr>
          <p:cNvPr id="68614" name="波形 1"/>
          <p:cNvSpPr/>
          <p:nvPr/>
        </p:nvSpPr>
        <p:spPr>
          <a:xfrm>
            <a:off x="3575050" y="3478213"/>
            <a:ext cx="6913563" cy="1368425"/>
          </a:xfrm>
          <a:prstGeom prst="wave">
            <a:avLst>
              <a:gd name="adj1" fmla="val 13500"/>
              <a:gd name="adj2" fmla="val -79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1" dir="16200000">
              <a:schemeClr val="bg2">
                <a:alpha val="50000"/>
              </a:schemeClr>
            </a:prstShdw>
          </a:effectLst>
        </p:spPr>
        <p:txBody>
          <a:bodyPr wrap="square" lIns="91440" tIns="45720" rIns="91440" bIns="45720" anchor="t"/>
          <a:lstStyle/>
          <a:p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How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to determine the 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fundamental period?</a:t>
            </a:r>
            <a:endParaRPr lang="zh-CN" altLang="en-US" sz="28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5" name="爆炸形 1 2"/>
          <p:cNvSpPr/>
          <p:nvPr/>
        </p:nvSpPr>
        <p:spPr>
          <a:xfrm>
            <a:off x="7607300" y="2433638"/>
            <a:ext cx="2089150" cy="1079500"/>
          </a:xfrm>
          <a:prstGeom prst="irregularSeal1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1" dir="16200000">
              <a:schemeClr val="bg2">
                <a:alpha val="50000"/>
              </a:schemeClr>
            </a:prstShdw>
          </a:effectLst>
        </p:spPr>
        <p:txBody>
          <a:bodyPr wrap="square" lIns="91440" tIns="45720" rIns="91440" bIns="45720" anchor="t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Why? 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/>
          <p:nvPr/>
        </p:nvSpPr>
        <p:spPr>
          <a:xfrm>
            <a:off x="2208213" y="1125538"/>
            <a:ext cx="8153400" cy="3478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x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[n]= cos(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n+N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+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= cos(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+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-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sin(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+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which will be equal to cos(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=x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[n] </a:t>
            </a: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only if 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N= 0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and cos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= 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These two conditions are met if and only if </a:t>
            </a: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r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(2.53a)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 /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N/r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(2.53b)</a:t>
            </a:r>
          </a:p>
        </p:txBody>
      </p:sp>
      <p:sp>
        <p:nvSpPr>
          <p:cNvPr id="69634" name="Rectangle 3"/>
          <p:cNvSpPr/>
          <p:nvPr/>
        </p:nvSpPr>
        <p:spPr>
          <a:xfrm>
            <a:off x="2495550" y="4700588"/>
            <a:ext cx="56721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where N and  r are positive integers.</a:t>
            </a:r>
          </a:p>
        </p:txBody>
      </p:sp>
      <p:sp>
        <p:nvSpPr>
          <p:cNvPr id="69635" name="Rectangle 4"/>
          <p:cNvSpPr/>
          <p:nvPr/>
        </p:nvSpPr>
        <p:spPr>
          <a:xfrm>
            <a:off x="2208213" y="5178425"/>
            <a:ext cx="7772400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Smallest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value of N satisfying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r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the 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fundamental period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of the sequence.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idx="1"/>
          </p:nvPr>
        </p:nvSpPr>
        <p:spPr>
          <a:xfrm>
            <a:off x="1717675" y="1306513"/>
            <a:ext cx="7772400" cy="676275"/>
          </a:xfrm>
        </p:spPr>
        <p:txBody>
          <a:bodyPr wrap="square" lIns="91440" tIns="45720" rIns="91440" bIns="45720" anchor="t"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dirty="0">
                <a:latin typeface="Times New Roman" panose="02020603050405020304" pitchFamily="18" charset="0"/>
              </a:rPr>
              <a:t>Example</a:t>
            </a:r>
            <a:r>
              <a:rPr lang="en-US" altLang="zh-CN" dirty="0">
                <a:latin typeface="Times New Roman" panose="02020603050405020304" pitchFamily="18" charset="0"/>
              </a:rPr>
              <a:t> -  x[n]=sin(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3n) </a:t>
            </a:r>
            <a:r>
              <a:rPr lang="en-US" altLang="zh-CN" dirty="0">
                <a:latin typeface="Times New Roman" panose="02020603050405020304" pitchFamily="18" charset="0"/>
              </a:rPr>
              <a:t>is an 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aperiodic</a:t>
            </a:r>
            <a:r>
              <a:rPr lang="en-US" altLang="zh-CN" dirty="0">
                <a:latin typeface="Times New Roman" panose="02020603050405020304" pitchFamily="18" charset="0"/>
              </a:rPr>
              <a:t> sequence.</a:t>
            </a:r>
          </a:p>
        </p:txBody>
      </p:sp>
      <p:sp>
        <p:nvSpPr>
          <p:cNvPr id="70658" name="Rectangle 3"/>
          <p:cNvSpPr/>
          <p:nvPr/>
        </p:nvSpPr>
        <p:spPr>
          <a:xfrm>
            <a:off x="3365500" y="2179638"/>
            <a:ext cx="6161088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y[n]=cos(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0.1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n)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a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periodic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sequence.</a:t>
            </a:r>
          </a:p>
        </p:txBody>
      </p:sp>
      <p:grpSp>
        <p:nvGrpSpPr>
          <p:cNvPr id="70659" name="Group 10"/>
          <p:cNvGrpSpPr/>
          <p:nvPr/>
        </p:nvGrpSpPr>
        <p:grpSpPr>
          <a:xfrm>
            <a:off x="6210300" y="2747963"/>
            <a:ext cx="3425825" cy="2405062"/>
            <a:chOff x="3061" y="2064"/>
            <a:chExt cx="2158" cy="1515"/>
          </a:xfrm>
        </p:grpSpPr>
        <p:graphicFrame>
          <p:nvGraphicFramePr>
            <p:cNvPr id="70660" name="Object 5"/>
            <p:cNvGraphicFramePr>
              <a:graphicFrameLocks noChangeAspect="1"/>
            </p:cNvGraphicFramePr>
            <p:nvPr/>
          </p:nvGraphicFramePr>
          <p:xfrm>
            <a:off x="3061" y="2341"/>
            <a:ext cx="2158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8" r:id="rId3" imgW="4248150" imgH="2438400" progId="Paint.Picture">
                    <p:embed/>
                  </p:oleObj>
                </mc:Choice>
                <mc:Fallback>
                  <p:oleObj r:id="rId3" imgW="4248150" imgH="2438400" progId="Paint.Picture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61" y="2341"/>
                          <a:ext cx="2158" cy="1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1" name="Text Box 6"/>
            <p:cNvSpPr txBox="1"/>
            <p:nvPr/>
          </p:nvSpPr>
          <p:spPr>
            <a:xfrm>
              <a:off x="3552" y="2064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= 0.1</a:t>
              </a:r>
            </a:p>
          </p:txBody>
        </p:sp>
      </p:grpSp>
      <p:sp>
        <p:nvSpPr>
          <p:cNvPr id="70662" name="Rectangle 7"/>
          <p:cNvSpPr/>
          <p:nvPr/>
        </p:nvSpPr>
        <p:spPr>
          <a:xfrm>
            <a:off x="3055938" y="3302000"/>
            <a:ext cx="28511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Hence N= 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r/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for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</a:t>
            </a:r>
          </a:p>
        </p:txBody>
      </p:sp>
      <p:sp>
        <p:nvSpPr>
          <p:cNvPr id="70664" name="Rectangle 12"/>
          <p:cNvSpPr/>
          <p:nvPr/>
        </p:nvSpPr>
        <p:spPr>
          <a:xfrm>
            <a:off x="2287588" y="5613400"/>
            <a:ext cx="72390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Read Example 2.11 and 2.12 by yourself.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/>
          </p:cNvSpPr>
          <p:nvPr>
            <p:ph idx="1"/>
          </p:nvPr>
        </p:nvSpPr>
        <p:spPr>
          <a:xfrm>
            <a:off x="2324100" y="1700213"/>
            <a:ext cx="7772400" cy="4114800"/>
          </a:xfrm>
        </p:spPr>
        <p:txBody>
          <a:bodyPr wrap="square" lIns="91440" tIns="45720" rIns="91440" bIns="45720" anchor="t"/>
          <a:lstStyle/>
          <a:p>
            <a:r>
              <a:rPr lang="en-US" altLang="zh-CN">
                <a:latin typeface="Times New Roman" panose="02020603050405020304" pitchFamily="18" charset="0"/>
              </a:rPr>
              <a:t>Here, n-th sample is given by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x[n]=x</a:t>
            </a:r>
            <a:r>
              <a:rPr lang="en-US" altLang="zh-CN" baseline="-25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(t)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en-US" altLang="zh-CN" baseline="-25000">
                <a:latin typeface="Times New Roman" panose="02020603050405020304" pitchFamily="18" charset="0"/>
              </a:rPr>
              <a:t>t=nT</a:t>
            </a:r>
            <a:r>
              <a:rPr lang="en-US" altLang="zh-CN">
                <a:latin typeface="Times New Roman" panose="02020603050405020304" pitchFamily="18" charset="0"/>
              </a:rPr>
              <a:t>=x</a:t>
            </a:r>
            <a:r>
              <a:rPr lang="en-US" altLang="zh-CN" baseline="-25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(nT),  n=…,-2,-1,0,1,…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The spacing T between two consecutive samples is called the 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</a:rPr>
              <a:t>sampling interval</a:t>
            </a:r>
            <a:r>
              <a:rPr lang="en-US" altLang="zh-CN">
                <a:latin typeface="Times New Roman" panose="02020603050405020304" pitchFamily="18" charset="0"/>
              </a:rPr>
              <a:t> or 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</a:rPr>
              <a:t>sampling period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Reciprocal of sampling interval T, denoted as F</a:t>
            </a:r>
            <a:r>
              <a:rPr lang="en-US" altLang="zh-CN" baseline="-25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 , is called the 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</a:rPr>
              <a:t>sampling frequency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         F</a:t>
            </a:r>
            <a:r>
              <a:rPr lang="en-US" altLang="zh-CN" baseline="-25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=1/T</a:t>
            </a:r>
          </a:p>
        </p:txBody>
      </p:sp>
      <p:sp>
        <p:nvSpPr>
          <p:cNvPr id="13314" name="Rectangle 5"/>
          <p:cNvSpPr/>
          <p:nvPr/>
        </p:nvSpPr>
        <p:spPr>
          <a:xfrm>
            <a:off x="1752600" y="333375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/>
          <p:nvPr/>
        </p:nvSpPr>
        <p:spPr>
          <a:xfrm>
            <a:off x="2640013" y="1341438"/>
            <a:ext cx="6985000" cy="5191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Two Properties of Sinusoidal Sequence</a:t>
            </a:r>
          </a:p>
        </p:txBody>
      </p:sp>
      <p:sp>
        <p:nvSpPr>
          <p:cNvPr id="71683" name="Rectangle 6"/>
          <p:cNvSpPr/>
          <p:nvPr/>
        </p:nvSpPr>
        <p:spPr>
          <a:xfrm>
            <a:off x="1919288" y="1916113"/>
            <a:ext cx="8351837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Consider: x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[n]=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Acos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x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[n]=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Acos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71684" name="Rectangle 7"/>
          <p:cNvSpPr/>
          <p:nvPr/>
        </p:nvSpPr>
        <p:spPr>
          <a:xfrm>
            <a:off x="2605088" y="2581275"/>
            <a:ext cx="65468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Where, 0≤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&lt;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π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and 2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π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≤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&lt;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π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(k+1)</a:t>
            </a:r>
          </a:p>
        </p:txBody>
      </p:sp>
      <p:sp>
        <p:nvSpPr>
          <p:cNvPr id="71685" name="Rectangle 8"/>
          <p:cNvSpPr/>
          <p:nvPr/>
        </p:nvSpPr>
        <p:spPr>
          <a:xfrm>
            <a:off x="2616200" y="3090863"/>
            <a:ext cx="43132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is an any positive integer.</a:t>
            </a:r>
          </a:p>
        </p:txBody>
      </p:sp>
      <p:sp>
        <p:nvSpPr>
          <p:cNvPr id="71686" name="Rectangle 9"/>
          <p:cNvSpPr/>
          <p:nvPr/>
        </p:nvSpPr>
        <p:spPr>
          <a:xfrm>
            <a:off x="2058988" y="4573588"/>
            <a:ext cx="6465887" cy="5857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Then x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[n] =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Acos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((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+2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π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n+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[n]</a:t>
            </a:r>
          </a:p>
        </p:txBody>
      </p:sp>
      <p:sp>
        <p:nvSpPr>
          <p:cNvPr id="71687" name="Rectangle 10"/>
          <p:cNvSpPr/>
          <p:nvPr/>
        </p:nvSpPr>
        <p:spPr>
          <a:xfrm>
            <a:off x="2640013" y="3860800"/>
            <a:ext cx="5302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</a:p>
        </p:txBody>
      </p:sp>
      <p:sp>
        <p:nvSpPr>
          <p:cNvPr id="71688" name="Rectangle 11"/>
          <p:cNvSpPr/>
          <p:nvPr/>
        </p:nvSpPr>
        <p:spPr>
          <a:xfrm>
            <a:off x="4178300" y="3822700"/>
            <a:ext cx="222567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π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71689" name="Rectangle 12"/>
          <p:cNvSpPr/>
          <p:nvPr/>
        </p:nvSpPr>
        <p:spPr>
          <a:xfrm>
            <a:off x="7715250" y="3836988"/>
            <a:ext cx="10445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(2.55)</a:t>
            </a:r>
          </a:p>
        </p:txBody>
      </p:sp>
      <p:sp>
        <p:nvSpPr>
          <p:cNvPr id="71690" name="Rectangle 14"/>
          <p:cNvSpPr/>
          <p:nvPr/>
        </p:nvSpPr>
        <p:spPr>
          <a:xfrm>
            <a:off x="6084888" y="5429250"/>
            <a:ext cx="31019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indistinguishable)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1692" name="Rectangle 15"/>
          <p:cNvSpPr/>
          <p:nvPr/>
        </p:nvSpPr>
        <p:spPr>
          <a:xfrm>
            <a:off x="2058988" y="5370513"/>
            <a:ext cx="3563937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equivalent to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·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/>
          <p:cNvSpPr/>
          <p:nvPr/>
        </p:nvSpPr>
        <p:spPr>
          <a:xfrm>
            <a:off x="2033588" y="3684588"/>
            <a:ext cx="835342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 pitchFamily="49" charset="-122"/>
              </a:rPr>
              <a:t>2.The highest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 pitchFamily="49" charset="-122"/>
              </a:rPr>
              <a:t> of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Sinusoidal Sequence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 pitchFamily="49" charset="-122"/>
              </a:rPr>
              <a:t>is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5364" name="Rectangle 14"/>
          <p:cNvSpPr/>
          <p:nvPr/>
        </p:nvSpPr>
        <p:spPr>
          <a:xfrm>
            <a:off x="2279650" y="1298575"/>
            <a:ext cx="57848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i.e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equivalent to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modulo 2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π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5366" name="Rectangle 17"/>
          <p:cNvSpPr/>
          <p:nvPr/>
        </p:nvSpPr>
        <p:spPr>
          <a:xfrm>
            <a:off x="3722688" y="1965325"/>
            <a:ext cx="222567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π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15367" name="Rectangle 19"/>
          <p:cNvSpPr/>
          <p:nvPr/>
        </p:nvSpPr>
        <p:spPr>
          <a:xfrm>
            <a:off x="3575050" y="2727325"/>
            <a:ext cx="301942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{range 0≤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&lt;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π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5368" name="Rectangle 21"/>
          <p:cNvSpPr/>
          <p:nvPr/>
        </p:nvSpPr>
        <p:spPr>
          <a:xfrm>
            <a:off x="2355850" y="4356100"/>
            <a:ext cx="77009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 err="1">
                <a:solidFill>
                  <a:srgbClr val="06070E"/>
                </a:solidFill>
                <a:latin typeface="Times New Roman" panose="02020603050405020304" pitchFamily="18" charset="0"/>
                <a:ea typeface="楷体_GB2312" pitchFamily="49" charset="-122"/>
              </a:rPr>
              <a:t>Observate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 pitchFamily="49" charset="-122"/>
              </a:rPr>
              <a:t> the Oscillation of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Sinusoidal Sequence</a:t>
            </a:r>
            <a:r>
              <a:rPr lang="en-US" altLang="zh-CN" sz="2800" b="1" dirty="0">
                <a:solidFill>
                  <a:srgbClr val="06070E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2" name="矩形标注 1"/>
          <p:cNvSpPr/>
          <p:nvPr/>
        </p:nvSpPr>
        <p:spPr>
          <a:xfrm>
            <a:off x="8616950" y="3311525"/>
            <a:ext cx="2879725" cy="477838"/>
          </a:xfrm>
          <a:prstGeom prst="wedgeRectCallout">
            <a:avLst>
              <a:gd name="adj1" fmla="val -42657"/>
              <a:gd name="adj2" fmla="val 7965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1" dir="16200000">
              <a:schemeClr val="bg2">
                <a:alpha val="50000"/>
              </a:schemeClr>
            </a:prstShdw>
          </a:effectLst>
        </p:spPr>
        <p:txBody>
          <a:bodyPr wrap="square" lIns="91440" tIns="45720" rIns="91440" bIns="45720" anchor="t"/>
          <a:lstStyle/>
          <a:p>
            <a:pPr algn="ctr"/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folding frequency</a:t>
            </a:r>
            <a:endParaRPr lang="zh-CN" altLang="en-US" sz="24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Object 17"/>
          <p:cNvGraphicFramePr>
            <a:graphicFrameLocks noChangeAspect="1"/>
          </p:cNvGraphicFramePr>
          <p:nvPr/>
        </p:nvGraphicFramePr>
        <p:xfrm>
          <a:off x="2373313" y="5038725"/>
          <a:ext cx="71977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r:id="rId3" imgW="2679700" imgH="203200" progId="Equation.3">
                  <p:embed/>
                </p:oleObj>
              </mc:Choice>
              <mc:Fallback>
                <p:oleObj r:id="rId3" imgW="2679700" imgH="203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3313" y="5038725"/>
                        <a:ext cx="7197725" cy="5524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/>
        </p:nvGraphicFramePr>
        <p:xfrm>
          <a:off x="2373313" y="5710238"/>
          <a:ext cx="72993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r:id="rId5" imgW="2717800" imgH="203200" progId="Equation.3">
                  <p:embed/>
                </p:oleObj>
              </mc:Choice>
              <mc:Fallback>
                <p:oleObj r:id="rId5" imgW="2717800" imgH="203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3313" y="5710238"/>
                        <a:ext cx="7299325" cy="5524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4" grpId="0"/>
      <p:bldP spid="15366" grpId="0"/>
      <p:bldP spid="15367" grpId="0"/>
      <p:bldP spid="15368" grpId="0"/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8" descr="未定标题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125538"/>
            <a:ext cx="8569325" cy="5553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/>
          </p:cNvSpPr>
          <p:nvPr>
            <p:ph type="title"/>
          </p:nvPr>
        </p:nvSpPr>
        <p:spPr>
          <a:xfrm>
            <a:off x="1752600" y="1236663"/>
            <a:ext cx="7999413" cy="685800"/>
          </a:xfrm>
        </p:spPr>
        <p:txBody>
          <a:bodyPr wrap="square" lIns="91440" tIns="45720" rIns="91440" bIns="45720" anchor="ctr"/>
          <a:lstStyle/>
          <a:p>
            <a:r>
              <a:rPr lang="en-US" altLang="zh-CN" sz="3200" u="sng" dirty="0">
                <a:solidFill>
                  <a:schemeClr val="folHlink"/>
                </a:solidFill>
                <a:latin typeface="Times New Roman" panose="02020603050405020304" pitchFamily="18" charset="0"/>
              </a:rPr>
              <a:t>2.4.2 Sequence Generation Using MATLAB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4" name="Rectangle 3"/>
          <p:cNvSpPr/>
          <p:nvPr/>
        </p:nvSpPr>
        <p:spPr>
          <a:xfrm>
            <a:off x="3462338" y="1452563"/>
            <a:ext cx="9144000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Rectangle 5"/>
          <p:cNvSpPr/>
          <p:nvPr/>
        </p:nvSpPr>
        <p:spPr>
          <a:xfrm>
            <a:off x="2208213" y="3033713"/>
            <a:ext cx="4572000" cy="2462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n=0:40;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K=1;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c=(-1+j*pi)/12;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x=K*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(c*n);</a:t>
            </a:r>
          </a:p>
        </p:txBody>
      </p:sp>
      <p:graphicFrame>
        <p:nvGraphicFramePr>
          <p:cNvPr id="17414" name="Object 8"/>
          <p:cNvGraphicFramePr>
            <a:graphicFrameLocks noChangeAspect="1"/>
          </p:cNvGraphicFramePr>
          <p:nvPr/>
        </p:nvGraphicFramePr>
        <p:xfrm>
          <a:off x="5303838" y="2173288"/>
          <a:ext cx="35052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r:id="rId3" imgW="3505200" imgH="609600" progId="Equation.3">
                  <p:embed/>
                </p:oleObj>
              </mc:Choice>
              <mc:Fallback>
                <p:oleObj r:id="rId3" imgW="3505200" imgH="6096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03838" y="2173288"/>
                        <a:ext cx="3505200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9"/>
          <p:cNvSpPr/>
          <p:nvPr/>
        </p:nvSpPr>
        <p:spPr>
          <a:xfrm>
            <a:off x="1992313" y="2101850"/>
            <a:ext cx="19558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-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/>
          <p:nvPr/>
        </p:nvSpPr>
        <p:spPr>
          <a:xfrm>
            <a:off x="3462338" y="1452563"/>
            <a:ext cx="9144000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8" name="Rectangle 3"/>
          <p:cNvSpPr/>
          <p:nvPr/>
        </p:nvSpPr>
        <p:spPr>
          <a:xfrm>
            <a:off x="3429000" y="1428750"/>
            <a:ext cx="9144000" cy="369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4"/>
          <p:cNvSpPr/>
          <p:nvPr/>
        </p:nvSpPr>
        <p:spPr>
          <a:xfrm>
            <a:off x="2055813" y="1220788"/>
            <a:ext cx="27622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stem(n, real(x));</a:t>
            </a: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title('Real part');</a:t>
            </a:r>
          </a:p>
        </p:txBody>
      </p:sp>
      <p:sp>
        <p:nvSpPr>
          <p:cNvPr id="18436" name="Rectangle 5"/>
          <p:cNvSpPr/>
          <p:nvPr/>
        </p:nvSpPr>
        <p:spPr>
          <a:xfrm>
            <a:off x="6348413" y="1220788"/>
            <a:ext cx="3671887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stem(n,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imag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(x));</a:t>
            </a: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title('Imaginary part');</a:t>
            </a:r>
          </a:p>
        </p:txBody>
      </p:sp>
      <p:pic>
        <p:nvPicPr>
          <p:cNvPr id="1843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75" y="2616200"/>
            <a:ext cx="4176713" cy="31321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338" y="2562225"/>
            <a:ext cx="4319587" cy="3240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/>
          </p:cNvSpPr>
          <p:nvPr>
            <p:ph idx="1"/>
          </p:nvPr>
        </p:nvSpPr>
        <p:spPr>
          <a:xfrm>
            <a:off x="1752600" y="1836738"/>
            <a:ext cx="8640763" cy="1233487"/>
          </a:xfrm>
        </p:spPr>
        <p:txBody>
          <a:bodyPr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Often, a discrete-time sequence x[n] is developed by uniformly sampling a continuous-time signal </a:t>
            </a:r>
            <a:r>
              <a:rPr lang="en-US" altLang="zh-CN" dirty="0" err="1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(t) as indicated below</a:t>
            </a:r>
          </a:p>
        </p:txBody>
      </p:sp>
      <p:pic>
        <p:nvPicPr>
          <p:cNvPr id="7680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8" y="3070225"/>
            <a:ext cx="7696200" cy="2433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803" name="Text Box 4"/>
          <p:cNvSpPr txBox="1"/>
          <p:nvPr/>
        </p:nvSpPr>
        <p:spPr>
          <a:xfrm>
            <a:off x="2305050" y="5546725"/>
            <a:ext cx="7620000" cy="4762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x[n]=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(t)|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t=</a:t>
            </a:r>
            <a:r>
              <a:rPr lang="en-US" altLang="zh-CN" sz="28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 n=…, -2, -1, 0, 1, 2, …</a:t>
            </a:r>
            <a:endParaRPr lang="en-US" altLang="zh-CN" sz="36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4" name="Rectangle 5"/>
          <p:cNvSpPr/>
          <p:nvPr/>
        </p:nvSpPr>
        <p:spPr>
          <a:xfrm>
            <a:off x="2438400" y="228600"/>
            <a:ext cx="7793038" cy="1066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r>
              <a:rPr lang="en-US" altLang="zh-CN" sz="32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3200" b="1">
              <a:solidFill>
                <a:srgbClr val="1825D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5" name="Rectangle 6"/>
          <p:cNvSpPr/>
          <p:nvPr/>
        </p:nvSpPr>
        <p:spPr>
          <a:xfrm>
            <a:off x="1487488" y="1098550"/>
            <a:ext cx="7696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</a:t>
            </a:r>
            <a:r>
              <a:rPr lang="en-US" altLang="zh-CN" sz="3200" b="1" u="sng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2.5 The Sampling Process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/>
          </p:cNvSpPr>
          <p:nvPr>
            <p:ph idx="1"/>
          </p:nvPr>
        </p:nvSpPr>
        <p:spPr>
          <a:xfrm>
            <a:off x="1697038" y="2000250"/>
            <a:ext cx="8678862" cy="935038"/>
          </a:xfrm>
        </p:spPr>
        <p:txBody>
          <a:bodyPr wrap="square" lIns="91440" tIns="45720" rIns="91440" bIns="45720" anchor="t"/>
          <a:lstStyle/>
          <a:p>
            <a:r>
              <a:rPr lang="en-US" altLang="zh-CN" dirty="0">
                <a:latin typeface="Times New Roman" panose="02020603050405020304" pitchFamily="18" charset="0"/>
              </a:rPr>
              <a:t>Time variable t of </a:t>
            </a:r>
            <a:r>
              <a:rPr lang="en-US" altLang="zh-CN" dirty="0" err="1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(t) is related to the time variable n of x[n] only at discrete-time instants  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given by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77828" name="Object 5"/>
          <p:cNvGraphicFramePr>
            <a:graphicFrameLocks noChangeAspect="1"/>
          </p:cNvGraphicFramePr>
          <p:nvPr/>
        </p:nvGraphicFramePr>
        <p:xfrm>
          <a:off x="3432175" y="3043238"/>
          <a:ext cx="41910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r:id="rId3" imgW="1269365" imgH="431800" progId="Equation.3">
                  <p:embed/>
                </p:oleObj>
              </mc:Choice>
              <mc:Fallback>
                <p:oleObj r:id="rId3" imgW="1269365" imgH="4318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2175" y="3043238"/>
                        <a:ext cx="4191000" cy="1030287"/>
                      </a:xfrm>
                      <a:prstGeom prst="rect">
                        <a:avLst/>
                      </a:prstGeom>
                      <a:solidFill>
                        <a:srgbClr val="DAEDE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Text Box 7"/>
          <p:cNvSpPr txBox="1"/>
          <p:nvPr/>
        </p:nvSpPr>
        <p:spPr>
          <a:xfrm>
            <a:off x="1931988" y="4214813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Here:</a:t>
            </a:r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071813" y="4221163"/>
          <a:ext cx="217805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r:id="rId5" imgW="596900" imgH="215900" progId="Equation.3">
                  <p:embed/>
                </p:oleObj>
              </mc:Choice>
              <mc:Fallback>
                <p:oleObj r:id="rId5" imgW="596900" imgH="2159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1813" y="4221163"/>
                        <a:ext cx="2178050" cy="6207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Text Box 9"/>
          <p:cNvSpPr txBox="1"/>
          <p:nvPr/>
        </p:nvSpPr>
        <p:spPr>
          <a:xfrm>
            <a:off x="5321300" y="4297363"/>
            <a:ext cx="3967163" cy="4762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---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sampling frequency</a:t>
            </a:r>
          </a:p>
        </p:txBody>
      </p:sp>
      <p:graphicFrame>
        <p:nvGraphicFramePr>
          <p:cNvPr id="77832" name="Object 10"/>
          <p:cNvGraphicFramePr>
            <a:graphicFrameLocks noChangeAspect="1"/>
          </p:cNvGraphicFramePr>
          <p:nvPr/>
        </p:nvGraphicFramePr>
        <p:xfrm>
          <a:off x="2081213" y="4926013"/>
          <a:ext cx="2503487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r:id="rId7" imgW="685800" imgH="215900" progId="Equation.3">
                  <p:embed/>
                </p:oleObj>
              </mc:Choice>
              <mc:Fallback>
                <p:oleObj r:id="rId7" imgW="685800" imgH="2159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1213" y="4926013"/>
                        <a:ext cx="2503487" cy="6207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Text Box 11"/>
          <p:cNvSpPr txBox="1"/>
          <p:nvPr/>
        </p:nvSpPr>
        <p:spPr>
          <a:xfrm>
            <a:off x="4602163" y="4997450"/>
            <a:ext cx="48958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---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sampling angular frequency</a:t>
            </a:r>
          </a:p>
        </p:txBody>
      </p:sp>
      <p:graphicFrame>
        <p:nvGraphicFramePr>
          <p:cNvPr id="77834" name="Object 4"/>
          <p:cNvGraphicFramePr>
            <a:graphicFrameLocks noChangeAspect="1"/>
          </p:cNvGraphicFramePr>
          <p:nvPr/>
        </p:nvGraphicFramePr>
        <p:xfrm>
          <a:off x="3151188" y="1235075"/>
          <a:ext cx="5029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r:id="rId9" imgW="1562100" imgH="228600" progId="Equation.3">
                  <p:embed/>
                </p:oleObj>
              </mc:Choice>
              <mc:Fallback>
                <p:oleObj r:id="rId9" imgW="1562100" imgH="2286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51188" y="1235075"/>
                        <a:ext cx="5029200" cy="762000"/>
                      </a:xfrm>
                      <a:prstGeom prst="rect">
                        <a:avLst/>
                      </a:prstGeom>
                      <a:solidFill>
                        <a:srgbClr val="DAEDE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/>
          </p:cNvSpPr>
          <p:nvPr>
            <p:ph idx="1"/>
          </p:nvPr>
        </p:nvSpPr>
        <p:spPr>
          <a:xfrm>
            <a:off x="2033588" y="1179513"/>
            <a:ext cx="7772400" cy="609600"/>
          </a:xfrm>
        </p:spPr>
        <p:txBody>
          <a:bodyPr wrap="square" lIns="91440" tIns="45720" rIns="91440" bIns="45720" anchor="t"/>
          <a:lstStyle/>
          <a:p>
            <a:r>
              <a:rPr lang="en-US" altLang="zh-CN" dirty="0">
                <a:latin typeface="Times New Roman" panose="02020603050405020304" pitchFamily="18" charset="0"/>
              </a:rPr>
              <a:t>Sampling a continuous-time </a:t>
            </a:r>
            <a:r>
              <a:rPr lang="en-US" altLang="zh-CN" i="1" dirty="0">
                <a:latin typeface="Times New Roman" panose="02020603050405020304" pitchFamily="18" charset="0"/>
              </a:rPr>
              <a:t>Sinusoidal</a:t>
            </a:r>
            <a:r>
              <a:rPr lang="en-US" altLang="zh-CN" dirty="0">
                <a:latin typeface="Times New Roman" panose="02020603050405020304" pitchFamily="18" charset="0"/>
              </a:rPr>
              <a:t> signal</a:t>
            </a:r>
          </a:p>
        </p:txBody>
      </p:sp>
      <p:graphicFrame>
        <p:nvGraphicFramePr>
          <p:cNvPr id="78850" name="Object 3"/>
          <p:cNvGraphicFramePr>
            <a:graphicFrameLocks noChangeAspect="1"/>
          </p:cNvGraphicFramePr>
          <p:nvPr/>
        </p:nvGraphicFramePr>
        <p:xfrm>
          <a:off x="3143250" y="2133600"/>
          <a:ext cx="5867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r:id="rId3" imgW="6311900" imgH="482600" progId="Equation.3">
                  <p:embed/>
                </p:oleObj>
              </mc:Choice>
              <mc:Fallback>
                <p:oleObj r:id="rId3" imgW="6311900" imgH="4826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3250" y="2133600"/>
                        <a:ext cx="58674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51" name="Group 4"/>
          <p:cNvGrpSpPr/>
          <p:nvPr/>
        </p:nvGrpSpPr>
        <p:grpSpPr>
          <a:xfrm>
            <a:off x="2927350" y="3573463"/>
            <a:ext cx="6324600" cy="1287462"/>
            <a:chOff x="912" y="2016"/>
            <a:chExt cx="3984" cy="811"/>
          </a:xfrm>
        </p:grpSpPr>
        <p:graphicFrame>
          <p:nvGraphicFramePr>
            <p:cNvPr id="78852" name="Object 5"/>
            <p:cNvGraphicFramePr>
              <a:graphicFrameLocks noChangeAspect="1"/>
            </p:cNvGraphicFramePr>
            <p:nvPr/>
          </p:nvGraphicFramePr>
          <p:xfrm>
            <a:off x="912" y="2016"/>
            <a:ext cx="3984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8" r:id="rId5" imgW="7073900" imgH="1041400" progId="Equation.3">
                    <p:embed/>
                  </p:oleObj>
                </mc:Choice>
                <mc:Fallback>
                  <p:oleObj r:id="rId5" imgW="7073900" imgH="10414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2" y="2016"/>
                          <a:ext cx="3984" cy="5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3" name="Object 6"/>
            <p:cNvGraphicFramePr>
              <a:graphicFrameLocks noChangeAspect="1"/>
            </p:cNvGraphicFramePr>
            <p:nvPr/>
          </p:nvGraphicFramePr>
          <p:xfrm>
            <a:off x="1344" y="2544"/>
            <a:ext cx="158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9" r:id="rId7" imgW="2692400" imgH="482600" progId="Equation.3">
                    <p:embed/>
                  </p:oleObj>
                </mc:Choice>
                <mc:Fallback>
                  <p:oleObj r:id="rId7" imgW="2692400" imgH="4826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44" y="2544"/>
                          <a:ext cx="1584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54" name="组合 1"/>
          <p:cNvGrpSpPr/>
          <p:nvPr/>
        </p:nvGrpSpPr>
        <p:grpSpPr>
          <a:xfrm>
            <a:off x="1704975" y="5235575"/>
            <a:ext cx="8101013" cy="1036638"/>
            <a:chOff x="1704975" y="5235846"/>
            <a:chExt cx="8101013" cy="1036638"/>
          </a:xfrm>
        </p:grpSpPr>
        <p:grpSp>
          <p:nvGrpSpPr>
            <p:cNvPr id="78855" name="Group 7"/>
            <p:cNvGrpSpPr/>
            <p:nvPr/>
          </p:nvGrpSpPr>
          <p:grpSpPr>
            <a:xfrm>
              <a:off x="1704975" y="5296171"/>
              <a:ext cx="8101013" cy="976313"/>
              <a:chOff x="672" y="2976"/>
              <a:chExt cx="4848" cy="615"/>
            </a:xfrm>
          </p:grpSpPr>
          <p:graphicFrame>
            <p:nvGraphicFramePr>
              <p:cNvPr id="78856" name="Object 8"/>
              <p:cNvGraphicFramePr>
                <a:graphicFrameLocks noChangeAspect="1"/>
              </p:cNvGraphicFramePr>
              <p:nvPr/>
            </p:nvGraphicFramePr>
            <p:xfrm>
              <a:off x="2016" y="2976"/>
              <a:ext cx="2208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60" r:id="rId9" imgW="3759200" imgH="482600" progId="Equation.3">
                      <p:embed/>
                    </p:oleObj>
                  </mc:Choice>
                  <mc:Fallback>
                    <p:oleObj r:id="rId9" imgW="3759200" imgH="482600" progId="Equation.3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016" y="2976"/>
                            <a:ext cx="2208" cy="2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857" name="Text Box 9"/>
              <p:cNvSpPr txBox="1"/>
              <p:nvPr/>
            </p:nvSpPr>
            <p:spPr>
              <a:xfrm>
                <a:off x="672" y="3264"/>
                <a:ext cx="484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is the </a:t>
                </a: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normalized digital angular frequency</a:t>
                </a:r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of x[n]</a:t>
                </a:r>
              </a:p>
            </p:txBody>
          </p:sp>
        </p:grpSp>
        <p:sp>
          <p:nvSpPr>
            <p:cNvPr id="78858" name="Text Box 10"/>
            <p:cNvSpPr txBox="1"/>
            <p:nvPr/>
          </p:nvSpPr>
          <p:spPr>
            <a:xfrm>
              <a:off x="2123905" y="5235846"/>
              <a:ext cx="1371600" cy="5175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where</a:t>
              </a:r>
            </a:p>
          </p:txBody>
        </p:sp>
      </p:grpSp>
      <p:sp>
        <p:nvSpPr>
          <p:cNvPr id="78859" name="Text Box 11"/>
          <p:cNvSpPr txBox="1"/>
          <p:nvPr/>
        </p:nvSpPr>
        <p:spPr>
          <a:xfrm>
            <a:off x="2566988" y="2781300"/>
            <a:ext cx="7239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corresponding discrete-time signal is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/>
          </p:cNvSpPr>
          <p:nvPr>
            <p:ph idx="1"/>
          </p:nvPr>
        </p:nvSpPr>
        <p:spPr>
          <a:xfrm>
            <a:off x="2640013" y="1844675"/>
            <a:ext cx="7620000" cy="504825"/>
          </a:xfrm>
        </p:spPr>
        <p:txBody>
          <a:bodyPr wrap="square" lIns="91440" tIns="45720" rIns="91440" bIns="45720" anchor="t"/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 unit of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is radians/sample</a:t>
            </a:r>
          </a:p>
        </p:txBody>
      </p:sp>
      <p:sp>
        <p:nvSpPr>
          <p:cNvPr id="79874" name="Rectangle 3"/>
          <p:cNvSpPr/>
          <p:nvPr/>
        </p:nvSpPr>
        <p:spPr>
          <a:xfrm>
            <a:off x="2566988" y="1196975"/>
            <a:ext cx="6867525" cy="4333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unit of sampling period T is in seconds</a:t>
            </a:r>
          </a:p>
        </p:txBody>
      </p:sp>
      <p:sp>
        <p:nvSpPr>
          <p:cNvPr id="22532" name="Rectangle 27"/>
          <p:cNvSpPr>
            <a:spLocks noChangeArrowheads="1"/>
          </p:cNvSpPr>
          <p:nvPr/>
        </p:nvSpPr>
        <p:spPr bwMode="auto">
          <a:xfrm>
            <a:off x="1384300" y="2546350"/>
            <a:ext cx="10488613" cy="7524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 strike="noStrike" noProof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Note:</a:t>
            </a:r>
            <a:r>
              <a:rPr lang="en-US" altLang="zh-CN" sz="28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The </a:t>
            </a:r>
            <a:r>
              <a:rPr lang="en-US" altLang="zh-CN" sz="2800" b="1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Ambiguity </a:t>
            </a:r>
            <a:r>
              <a:rPr lang="en-US" altLang="zh-CN" sz="28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 the DT Representation of CT Signals</a:t>
            </a:r>
            <a:endParaRPr lang="en-US" altLang="zh-CN" sz="2800" b="1" strike="noStrike" noProof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7" name="Rectangle 29"/>
          <p:cNvSpPr/>
          <p:nvPr/>
        </p:nvSpPr>
        <p:spPr>
          <a:xfrm>
            <a:off x="1752600" y="3228975"/>
            <a:ext cx="22383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 2.15</a:t>
            </a:r>
          </a:p>
        </p:txBody>
      </p:sp>
      <p:sp>
        <p:nvSpPr>
          <p:cNvPr id="79878" name="Rectangle 30"/>
          <p:cNvSpPr/>
          <p:nvPr/>
        </p:nvSpPr>
        <p:spPr>
          <a:xfrm>
            <a:off x="4333875" y="3178175"/>
            <a:ext cx="5472113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Three continuous-time signals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9" name="Rectangle 35"/>
          <p:cNvSpPr/>
          <p:nvPr/>
        </p:nvSpPr>
        <p:spPr>
          <a:xfrm>
            <a:off x="4375150" y="3748088"/>
            <a:ext cx="57816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 frequencies 3 Hz, 7 Hz, and 13 Hz,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1774825" y="4325938"/>
          <a:ext cx="777716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r:id="rId3" imgW="3175000" imgH="228600" progId="Equation.3">
                  <p:embed/>
                </p:oleObj>
              </mc:Choice>
              <mc:Fallback>
                <p:oleObj r:id="rId3" imgW="3175000" imgH="228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4825" y="4325938"/>
                        <a:ext cx="7777163" cy="566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"/>
          <p:cNvSpPr txBox="1"/>
          <p:nvPr/>
        </p:nvSpPr>
        <p:spPr>
          <a:xfrm>
            <a:off x="1774825" y="4892675"/>
            <a:ext cx="81772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sample distance T=0.1sec, the derived sequences are:</a:t>
            </a:r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1731963" y="5561013"/>
          <a:ext cx="79644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r:id="rId5" imgW="3441700" imgH="228600" progId="Equation.3">
                  <p:embed/>
                </p:oleObj>
              </mc:Choice>
              <mc:Fallback>
                <p:oleObj r:id="rId5" imgW="3441700" imgH="2286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1963" y="5561013"/>
                        <a:ext cx="7964487" cy="5762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/>
          </p:cNvSpPr>
          <p:nvPr>
            <p:ph idx="1"/>
          </p:nvPr>
        </p:nvSpPr>
        <p:spPr>
          <a:xfrm>
            <a:off x="911225" y="1052513"/>
            <a:ext cx="9501188" cy="884237"/>
          </a:xfrm>
        </p:spPr>
        <p:txBody>
          <a:bodyPr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Plots of these sequences (shown with circles) and their parent time functions :</a:t>
            </a:r>
          </a:p>
        </p:txBody>
      </p:sp>
      <p:sp>
        <p:nvSpPr>
          <p:cNvPr id="80898" name="Text Box 3"/>
          <p:cNvSpPr txBox="1"/>
          <p:nvPr/>
        </p:nvSpPr>
        <p:spPr>
          <a:xfrm>
            <a:off x="1382713" y="5467350"/>
            <a:ext cx="8183562" cy="860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Note that each sequence has exactly the same sample value for any given n</a:t>
            </a:r>
            <a:endParaRPr lang="en-US" altLang="zh-CN" sz="36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0899" name="Group 5"/>
          <p:cNvGrpSpPr/>
          <p:nvPr/>
        </p:nvGrpSpPr>
        <p:grpSpPr>
          <a:xfrm>
            <a:off x="1771650" y="1958975"/>
            <a:ext cx="7086600" cy="3486150"/>
            <a:chOff x="644" y="1361"/>
            <a:chExt cx="2910" cy="1734"/>
          </a:xfrm>
        </p:grpSpPr>
        <p:sp>
          <p:nvSpPr>
            <p:cNvPr id="80900" name="Rectangle 6"/>
            <p:cNvSpPr/>
            <p:nvPr/>
          </p:nvSpPr>
          <p:spPr>
            <a:xfrm>
              <a:off x="958" y="1416"/>
              <a:ext cx="2565" cy="144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01" name="Rectangle 7"/>
            <p:cNvSpPr/>
            <p:nvPr/>
          </p:nvSpPr>
          <p:spPr>
            <a:xfrm>
              <a:off x="958" y="1416"/>
              <a:ext cx="2565" cy="1446"/>
            </a:xfrm>
            <a:prstGeom prst="rect">
              <a:avLst/>
            </a:prstGeom>
            <a:noFill/>
            <a:ln w="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02" name="Line 8"/>
            <p:cNvSpPr/>
            <p:nvPr/>
          </p:nvSpPr>
          <p:spPr>
            <a:xfrm>
              <a:off x="958" y="1416"/>
              <a:ext cx="256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03" name="Freeform 9"/>
            <p:cNvSpPr/>
            <p:nvPr/>
          </p:nvSpPr>
          <p:spPr>
            <a:xfrm>
              <a:off x="958" y="1416"/>
              <a:ext cx="2565" cy="1446"/>
            </a:xfrm>
            <a:custGeom>
              <a:avLst/>
              <a:gdLst/>
              <a:ahLst/>
              <a:cxnLst>
                <a:cxn ang="0">
                  <a:pos x="0" y="1446"/>
                </a:cxn>
                <a:cxn ang="0">
                  <a:pos x="2565" y="1446"/>
                </a:cxn>
                <a:cxn ang="0">
                  <a:pos x="2565" y="0"/>
                </a:cxn>
              </a:cxnLst>
              <a:rect l="0" t="0" r="0" b="0"/>
              <a:pathLst>
                <a:path w="417" h="235">
                  <a:moveTo>
                    <a:pt x="0" y="235"/>
                  </a:moveTo>
                  <a:lnTo>
                    <a:pt x="417" y="235"/>
                  </a:lnTo>
                  <a:lnTo>
                    <a:pt x="417" y="0"/>
                  </a:lnTo>
                </a:path>
              </a:pathLst>
            </a:custGeom>
            <a:noFill/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4" name="Line 10"/>
            <p:cNvSpPr/>
            <p:nvPr/>
          </p:nvSpPr>
          <p:spPr>
            <a:xfrm flipV="1">
              <a:off x="958" y="1416"/>
              <a:ext cx="1" cy="144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05" name="Line 11"/>
            <p:cNvSpPr/>
            <p:nvPr/>
          </p:nvSpPr>
          <p:spPr>
            <a:xfrm>
              <a:off x="958" y="2862"/>
              <a:ext cx="256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06" name="Line 12"/>
            <p:cNvSpPr/>
            <p:nvPr/>
          </p:nvSpPr>
          <p:spPr>
            <a:xfrm flipV="1">
              <a:off x="958" y="1416"/>
              <a:ext cx="1" cy="144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07" name="Line 13"/>
            <p:cNvSpPr/>
            <p:nvPr/>
          </p:nvSpPr>
          <p:spPr>
            <a:xfrm flipV="1">
              <a:off x="958" y="2831"/>
              <a:ext cx="1" cy="3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08" name="Line 14"/>
            <p:cNvSpPr/>
            <p:nvPr/>
          </p:nvSpPr>
          <p:spPr>
            <a:xfrm>
              <a:off x="958" y="1416"/>
              <a:ext cx="1" cy="25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09" name="Rectangle 15"/>
            <p:cNvSpPr/>
            <p:nvPr/>
          </p:nvSpPr>
          <p:spPr>
            <a:xfrm>
              <a:off x="934" y="2880"/>
              <a:ext cx="32" cy="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10" name="Line 16"/>
            <p:cNvSpPr/>
            <p:nvPr/>
          </p:nvSpPr>
          <p:spPr>
            <a:xfrm flipV="1">
              <a:off x="1469" y="2831"/>
              <a:ext cx="1" cy="3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11" name="Line 17"/>
            <p:cNvSpPr/>
            <p:nvPr/>
          </p:nvSpPr>
          <p:spPr>
            <a:xfrm>
              <a:off x="1469" y="1416"/>
              <a:ext cx="1" cy="25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12" name="Rectangle 18"/>
            <p:cNvSpPr/>
            <p:nvPr/>
          </p:nvSpPr>
          <p:spPr>
            <a:xfrm>
              <a:off x="1407" y="2880"/>
              <a:ext cx="79" cy="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0.2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13" name="Line 19"/>
            <p:cNvSpPr/>
            <p:nvPr/>
          </p:nvSpPr>
          <p:spPr>
            <a:xfrm flipV="1">
              <a:off x="1979" y="2831"/>
              <a:ext cx="1" cy="3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14" name="Line 20"/>
            <p:cNvSpPr/>
            <p:nvPr/>
          </p:nvSpPr>
          <p:spPr>
            <a:xfrm>
              <a:off x="1979" y="1416"/>
              <a:ext cx="1" cy="25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15" name="Rectangle 21"/>
            <p:cNvSpPr/>
            <p:nvPr/>
          </p:nvSpPr>
          <p:spPr>
            <a:xfrm>
              <a:off x="1918" y="2880"/>
              <a:ext cx="79" cy="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0.4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16" name="Line 22"/>
            <p:cNvSpPr/>
            <p:nvPr/>
          </p:nvSpPr>
          <p:spPr>
            <a:xfrm flipV="1">
              <a:off x="2496" y="2831"/>
              <a:ext cx="1" cy="3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17" name="Line 23"/>
            <p:cNvSpPr/>
            <p:nvPr/>
          </p:nvSpPr>
          <p:spPr>
            <a:xfrm>
              <a:off x="2496" y="1416"/>
              <a:ext cx="1" cy="25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18" name="Rectangle 24"/>
            <p:cNvSpPr/>
            <p:nvPr/>
          </p:nvSpPr>
          <p:spPr>
            <a:xfrm>
              <a:off x="2434" y="2880"/>
              <a:ext cx="79" cy="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0.6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19" name="Line 25"/>
            <p:cNvSpPr/>
            <p:nvPr/>
          </p:nvSpPr>
          <p:spPr>
            <a:xfrm flipV="1">
              <a:off x="3006" y="2831"/>
              <a:ext cx="1" cy="3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20" name="Line 26"/>
            <p:cNvSpPr/>
            <p:nvPr/>
          </p:nvSpPr>
          <p:spPr>
            <a:xfrm>
              <a:off x="3006" y="1416"/>
              <a:ext cx="1" cy="25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21" name="Rectangle 27"/>
            <p:cNvSpPr/>
            <p:nvPr/>
          </p:nvSpPr>
          <p:spPr>
            <a:xfrm>
              <a:off x="2945" y="2880"/>
              <a:ext cx="79" cy="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0.8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22" name="Line 28"/>
            <p:cNvSpPr/>
            <p:nvPr/>
          </p:nvSpPr>
          <p:spPr>
            <a:xfrm flipV="1">
              <a:off x="3523" y="2831"/>
              <a:ext cx="1" cy="3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23" name="Line 29"/>
            <p:cNvSpPr/>
            <p:nvPr/>
          </p:nvSpPr>
          <p:spPr>
            <a:xfrm>
              <a:off x="3523" y="1416"/>
              <a:ext cx="1" cy="25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24" name="Rectangle 30"/>
            <p:cNvSpPr/>
            <p:nvPr/>
          </p:nvSpPr>
          <p:spPr>
            <a:xfrm>
              <a:off x="3498" y="2880"/>
              <a:ext cx="32" cy="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25" name="Line 31"/>
            <p:cNvSpPr/>
            <p:nvPr/>
          </p:nvSpPr>
          <p:spPr>
            <a:xfrm>
              <a:off x="958" y="2862"/>
              <a:ext cx="2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26" name="Line 32"/>
            <p:cNvSpPr/>
            <p:nvPr/>
          </p:nvSpPr>
          <p:spPr>
            <a:xfrm flipH="1">
              <a:off x="3492" y="2862"/>
              <a:ext cx="31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27" name="Rectangle 33"/>
            <p:cNvSpPr/>
            <p:nvPr/>
          </p:nvSpPr>
          <p:spPr>
            <a:xfrm>
              <a:off x="854" y="2806"/>
              <a:ext cx="53" cy="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-1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28" name="Line 34"/>
            <p:cNvSpPr/>
            <p:nvPr/>
          </p:nvSpPr>
          <p:spPr>
            <a:xfrm>
              <a:off x="958" y="2499"/>
              <a:ext cx="2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29" name="Line 35"/>
            <p:cNvSpPr/>
            <p:nvPr/>
          </p:nvSpPr>
          <p:spPr>
            <a:xfrm flipH="1">
              <a:off x="3492" y="2499"/>
              <a:ext cx="31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30" name="Rectangle 36"/>
            <p:cNvSpPr/>
            <p:nvPr/>
          </p:nvSpPr>
          <p:spPr>
            <a:xfrm>
              <a:off x="780" y="2443"/>
              <a:ext cx="100" cy="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-0.5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31" name="Line 37"/>
            <p:cNvSpPr/>
            <p:nvPr/>
          </p:nvSpPr>
          <p:spPr>
            <a:xfrm>
              <a:off x="958" y="2136"/>
              <a:ext cx="2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32" name="Line 38"/>
            <p:cNvSpPr/>
            <p:nvPr/>
          </p:nvSpPr>
          <p:spPr>
            <a:xfrm flipH="1">
              <a:off x="3492" y="2136"/>
              <a:ext cx="31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33" name="Rectangle 39"/>
            <p:cNvSpPr/>
            <p:nvPr/>
          </p:nvSpPr>
          <p:spPr>
            <a:xfrm>
              <a:off x="885" y="2081"/>
              <a:ext cx="32" cy="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34" name="Line 40"/>
            <p:cNvSpPr/>
            <p:nvPr/>
          </p:nvSpPr>
          <p:spPr>
            <a:xfrm>
              <a:off x="958" y="1773"/>
              <a:ext cx="2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35" name="Line 41"/>
            <p:cNvSpPr/>
            <p:nvPr/>
          </p:nvSpPr>
          <p:spPr>
            <a:xfrm flipH="1">
              <a:off x="3492" y="1773"/>
              <a:ext cx="31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36" name="Rectangle 42"/>
            <p:cNvSpPr/>
            <p:nvPr/>
          </p:nvSpPr>
          <p:spPr>
            <a:xfrm>
              <a:off x="811" y="1718"/>
              <a:ext cx="79" cy="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0.5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37" name="Line 43"/>
            <p:cNvSpPr/>
            <p:nvPr/>
          </p:nvSpPr>
          <p:spPr>
            <a:xfrm>
              <a:off x="958" y="1416"/>
              <a:ext cx="2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38" name="Line 44"/>
            <p:cNvSpPr/>
            <p:nvPr/>
          </p:nvSpPr>
          <p:spPr>
            <a:xfrm flipH="1">
              <a:off x="3492" y="1416"/>
              <a:ext cx="31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39" name="Rectangle 45"/>
            <p:cNvSpPr/>
            <p:nvPr/>
          </p:nvSpPr>
          <p:spPr>
            <a:xfrm>
              <a:off x="885" y="1361"/>
              <a:ext cx="32" cy="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40" name="Line 46"/>
            <p:cNvSpPr/>
            <p:nvPr/>
          </p:nvSpPr>
          <p:spPr>
            <a:xfrm>
              <a:off x="958" y="1416"/>
              <a:ext cx="256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41" name="Freeform 47"/>
            <p:cNvSpPr/>
            <p:nvPr/>
          </p:nvSpPr>
          <p:spPr>
            <a:xfrm>
              <a:off x="958" y="1416"/>
              <a:ext cx="2565" cy="1446"/>
            </a:xfrm>
            <a:custGeom>
              <a:avLst/>
              <a:gdLst/>
              <a:ahLst/>
              <a:cxnLst>
                <a:cxn ang="0">
                  <a:pos x="0" y="1446"/>
                </a:cxn>
                <a:cxn ang="0">
                  <a:pos x="2565" y="1446"/>
                </a:cxn>
                <a:cxn ang="0">
                  <a:pos x="2565" y="0"/>
                </a:cxn>
              </a:cxnLst>
              <a:rect l="0" t="0" r="0" b="0"/>
              <a:pathLst>
                <a:path w="417" h="235">
                  <a:moveTo>
                    <a:pt x="0" y="235"/>
                  </a:moveTo>
                  <a:lnTo>
                    <a:pt x="417" y="235"/>
                  </a:lnTo>
                  <a:lnTo>
                    <a:pt x="417" y="0"/>
                  </a:lnTo>
                </a:path>
              </a:pathLst>
            </a:custGeom>
            <a:noFill/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2" name="Line 48"/>
            <p:cNvSpPr/>
            <p:nvPr/>
          </p:nvSpPr>
          <p:spPr>
            <a:xfrm flipV="1">
              <a:off x="958" y="1416"/>
              <a:ext cx="1" cy="144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43" name="Freeform 49"/>
            <p:cNvSpPr/>
            <p:nvPr/>
          </p:nvSpPr>
          <p:spPr>
            <a:xfrm>
              <a:off x="958" y="1416"/>
              <a:ext cx="456" cy="1439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37" y="25"/>
                </a:cxn>
                <a:cxn ang="0">
                  <a:pos x="44" y="43"/>
                </a:cxn>
                <a:cxn ang="0">
                  <a:pos x="62" y="68"/>
                </a:cxn>
                <a:cxn ang="0">
                  <a:pos x="68" y="93"/>
                </a:cxn>
                <a:cxn ang="0">
                  <a:pos x="80" y="123"/>
                </a:cxn>
                <a:cxn ang="0">
                  <a:pos x="87" y="148"/>
                </a:cxn>
                <a:cxn ang="0">
                  <a:pos x="99" y="185"/>
                </a:cxn>
                <a:cxn ang="0">
                  <a:pos x="105" y="222"/>
                </a:cxn>
                <a:cxn ang="0">
                  <a:pos x="117" y="253"/>
                </a:cxn>
                <a:cxn ang="0">
                  <a:pos x="123" y="296"/>
                </a:cxn>
                <a:cxn ang="0">
                  <a:pos x="136" y="326"/>
                </a:cxn>
                <a:cxn ang="0">
                  <a:pos x="142" y="376"/>
                </a:cxn>
                <a:cxn ang="0">
                  <a:pos x="154" y="412"/>
                </a:cxn>
                <a:cxn ang="0">
                  <a:pos x="160" y="462"/>
                </a:cxn>
                <a:cxn ang="0">
                  <a:pos x="173" y="517"/>
                </a:cxn>
                <a:cxn ang="0">
                  <a:pos x="179" y="554"/>
                </a:cxn>
                <a:cxn ang="0">
                  <a:pos x="191" y="609"/>
                </a:cxn>
                <a:cxn ang="0">
                  <a:pos x="197" y="658"/>
                </a:cxn>
                <a:cxn ang="0">
                  <a:pos x="210" y="701"/>
                </a:cxn>
                <a:cxn ang="0">
                  <a:pos x="216" y="757"/>
                </a:cxn>
                <a:cxn ang="0">
                  <a:pos x="228" y="800"/>
                </a:cxn>
                <a:cxn ang="0">
                  <a:pos x="234" y="849"/>
                </a:cxn>
                <a:cxn ang="0">
                  <a:pos x="246" y="892"/>
                </a:cxn>
                <a:cxn ang="0">
                  <a:pos x="253" y="941"/>
                </a:cxn>
                <a:cxn ang="0">
                  <a:pos x="265" y="997"/>
                </a:cxn>
                <a:cxn ang="0">
                  <a:pos x="271" y="1034"/>
                </a:cxn>
                <a:cxn ang="0">
                  <a:pos x="283" y="1083"/>
                </a:cxn>
                <a:cxn ang="0">
                  <a:pos x="290" y="1126"/>
                </a:cxn>
                <a:cxn ang="0">
                  <a:pos x="302" y="1156"/>
                </a:cxn>
                <a:cxn ang="0">
                  <a:pos x="308" y="1200"/>
                </a:cxn>
                <a:cxn ang="0">
                  <a:pos x="320" y="1230"/>
                </a:cxn>
                <a:cxn ang="0">
                  <a:pos x="326" y="1267"/>
                </a:cxn>
                <a:cxn ang="0">
                  <a:pos x="339" y="1292"/>
                </a:cxn>
                <a:cxn ang="0">
                  <a:pos x="345" y="1323"/>
                </a:cxn>
                <a:cxn ang="0">
                  <a:pos x="357" y="1353"/>
                </a:cxn>
                <a:cxn ang="0">
                  <a:pos x="363" y="1372"/>
                </a:cxn>
                <a:cxn ang="0">
                  <a:pos x="376" y="1396"/>
                </a:cxn>
                <a:cxn ang="0">
                  <a:pos x="394" y="1421"/>
                </a:cxn>
                <a:cxn ang="0">
                  <a:pos x="406" y="1439"/>
                </a:cxn>
                <a:cxn ang="0">
                  <a:pos x="425" y="1439"/>
                </a:cxn>
                <a:cxn ang="0">
                  <a:pos x="443" y="1433"/>
                </a:cxn>
              </a:cxnLst>
              <a:rect l="0" t="0" r="0" b="0"/>
              <a:pathLst>
                <a:path w="456" h="1439">
                  <a:moveTo>
                    <a:pt x="0" y="0"/>
                  </a:moveTo>
                  <a:lnTo>
                    <a:pt x="7" y="0"/>
                  </a:lnTo>
                  <a:lnTo>
                    <a:pt x="13" y="7"/>
                  </a:lnTo>
                  <a:lnTo>
                    <a:pt x="19" y="7"/>
                  </a:lnTo>
                  <a:lnTo>
                    <a:pt x="25" y="13"/>
                  </a:lnTo>
                  <a:lnTo>
                    <a:pt x="37" y="25"/>
                  </a:lnTo>
                  <a:lnTo>
                    <a:pt x="37" y="31"/>
                  </a:lnTo>
                  <a:lnTo>
                    <a:pt x="44" y="37"/>
                  </a:lnTo>
                  <a:lnTo>
                    <a:pt x="44" y="43"/>
                  </a:lnTo>
                  <a:lnTo>
                    <a:pt x="56" y="56"/>
                  </a:lnTo>
                  <a:lnTo>
                    <a:pt x="56" y="62"/>
                  </a:lnTo>
                  <a:lnTo>
                    <a:pt x="62" y="68"/>
                  </a:lnTo>
                  <a:lnTo>
                    <a:pt x="62" y="80"/>
                  </a:lnTo>
                  <a:lnTo>
                    <a:pt x="68" y="87"/>
                  </a:lnTo>
                  <a:lnTo>
                    <a:pt x="68" y="93"/>
                  </a:lnTo>
                  <a:lnTo>
                    <a:pt x="74" y="105"/>
                  </a:lnTo>
                  <a:lnTo>
                    <a:pt x="74" y="117"/>
                  </a:lnTo>
                  <a:lnTo>
                    <a:pt x="80" y="123"/>
                  </a:lnTo>
                  <a:lnTo>
                    <a:pt x="80" y="136"/>
                  </a:lnTo>
                  <a:lnTo>
                    <a:pt x="87" y="142"/>
                  </a:lnTo>
                  <a:lnTo>
                    <a:pt x="87" y="148"/>
                  </a:lnTo>
                  <a:lnTo>
                    <a:pt x="93" y="160"/>
                  </a:lnTo>
                  <a:lnTo>
                    <a:pt x="93" y="173"/>
                  </a:lnTo>
                  <a:lnTo>
                    <a:pt x="99" y="185"/>
                  </a:lnTo>
                  <a:lnTo>
                    <a:pt x="99" y="191"/>
                  </a:lnTo>
                  <a:lnTo>
                    <a:pt x="105" y="203"/>
                  </a:lnTo>
                  <a:lnTo>
                    <a:pt x="105" y="222"/>
                  </a:lnTo>
                  <a:lnTo>
                    <a:pt x="111" y="234"/>
                  </a:lnTo>
                  <a:lnTo>
                    <a:pt x="111" y="240"/>
                  </a:lnTo>
                  <a:lnTo>
                    <a:pt x="117" y="253"/>
                  </a:lnTo>
                  <a:lnTo>
                    <a:pt x="117" y="265"/>
                  </a:lnTo>
                  <a:lnTo>
                    <a:pt x="123" y="271"/>
                  </a:lnTo>
                  <a:lnTo>
                    <a:pt x="123" y="296"/>
                  </a:lnTo>
                  <a:lnTo>
                    <a:pt x="130" y="308"/>
                  </a:lnTo>
                  <a:lnTo>
                    <a:pt x="130" y="320"/>
                  </a:lnTo>
                  <a:lnTo>
                    <a:pt x="136" y="326"/>
                  </a:lnTo>
                  <a:lnTo>
                    <a:pt x="136" y="351"/>
                  </a:lnTo>
                  <a:lnTo>
                    <a:pt x="142" y="363"/>
                  </a:lnTo>
                  <a:lnTo>
                    <a:pt x="142" y="376"/>
                  </a:lnTo>
                  <a:lnTo>
                    <a:pt x="148" y="388"/>
                  </a:lnTo>
                  <a:lnTo>
                    <a:pt x="148" y="400"/>
                  </a:lnTo>
                  <a:lnTo>
                    <a:pt x="154" y="412"/>
                  </a:lnTo>
                  <a:lnTo>
                    <a:pt x="154" y="437"/>
                  </a:lnTo>
                  <a:lnTo>
                    <a:pt x="160" y="449"/>
                  </a:lnTo>
                  <a:lnTo>
                    <a:pt x="160" y="462"/>
                  </a:lnTo>
                  <a:lnTo>
                    <a:pt x="167" y="474"/>
                  </a:lnTo>
                  <a:lnTo>
                    <a:pt x="167" y="499"/>
                  </a:lnTo>
                  <a:lnTo>
                    <a:pt x="173" y="517"/>
                  </a:lnTo>
                  <a:lnTo>
                    <a:pt x="173" y="529"/>
                  </a:lnTo>
                  <a:lnTo>
                    <a:pt x="179" y="542"/>
                  </a:lnTo>
                  <a:lnTo>
                    <a:pt x="179" y="554"/>
                  </a:lnTo>
                  <a:lnTo>
                    <a:pt x="185" y="566"/>
                  </a:lnTo>
                  <a:lnTo>
                    <a:pt x="185" y="591"/>
                  </a:lnTo>
                  <a:lnTo>
                    <a:pt x="191" y="609"/>
                  </a:lnTo>
                  <a:lnTo>
                    <a:pt x="191" y="622"/>
                  </a:lnTo>
                  <a:lnTo>
                    <a:pt x="197" y="634"/>
                  </a:lnTo>
                  <a:lnTo>
                    <a:pt x="197" y="658"/>
                  </a:lnTo>
                  <a:lnTo>
                    <a:pt x="203" y="677"/>
                  </a:lnTo>
                  <a:lnTo>
                    <a:pt x="203" y="689"/>
                  </a:lnTo>
                  <a:lnTo>
                    <a:pt x="210" y="701"/>
                  </a:lnTo>
                  <a:lnTo>
                    <a:pt x="210" y="714"/>
                  </a:lnTo>
                  <a:lnTo>
                    <a:pt x="216" y="726"/>
                  </a:lnTo>
                  <a:lnTo>
                    <a:pt x="216" y="757"/>
                  </a:lnTo>
                  <a:lnTo>
                    <a:pt x="222" y="769"/>
                  </a:lnTo>
                  <a:lnTo>
                    <a:pt x="222" y="781"/>
                  </a:lnTo>
                  <a:lnTo>
                    <a:pt x="228" y="800"/>
                  </a:lnTo>
                  <a:lnTo>
                    <a:pt x="228" y="824"/>
                  </a:lnTo>
                  <a:lnTo>
                    <a:pt x="234" y="837"/>
                  </a:lnTo>
                  <a:lnTo>
                    <a:pt x="234" y="849"/>
                  </a:lnTo>
                  <a:lnTo>
                    <a:pt x="240" y="861"/>
                  </a:lnTo>
                  <a:lnTo>
                    <a:pt x="240" y="880"/>
                  </a:lnTo>
                  <a:lnTo>
                    <a:pt x="246" y="892"/>
                  </a:lnTo>
                  <a:lnTo>
                    <a:pt x="246" y="917"/>
                  </a:lnTo>
                  <a:lnTo>
                    <a:pt x="253" y="929"/>
                  </a:lnTo>
                  <a:lnTo>
                    <a:pt x="253" y="941"/>
                  </a:lnTo>
                  <a:lnTo>
                    <a:pt x="259" y="954"/>
                  </a:lnTo>
                  <a:lnTo>
                    <a:pt x="259" y="984"/>
                  </a:lnTo>
                  <a:lnTo>
                    <a:pt x="265" y="997"/>
                  </a:lnTo>
                  <a:lnTo>
                    <a:pt x="265" y="1009"/>
                  </a:lnTo>
                  <a:lnTo>
                    <a:pt x="271" y="1021"/>
                  </a:lnTo>
                  <a:lnTo>
                    <a:pt x="271" y="1034"/>
                  </a:lnTo>
                  <a:lnTo>
                    <a:pt x="277" y="1046"/>
                  </a:lnTo>
                  <a:lnTo>
                    <a:pt x="277" y="1070"/>
                  </a:lnTo>
                  <a:lnTo>
                    <a:pt x="283" y="1083"/>
                  </a:lnTo>
                  <a:lnTo>
                    <a:pt x="283" y="1089"/>
                  </a:lnTo>
                  <a:lnTo>
                    <a:pt x="290" y="1101"/>
                  </a:lnTo>
                  <a:lnTo>
                    <a:pt x="290" y="1126"/>
                  </a:lnTo>
                  <a:lnTo>
                    <a:pt x="296" y="1138"/>
                  </a:lnTo>
                  <a:lnTo>
                    <a:pt x="296" y="1150"/>
                  </a:lnTo>
                  <a:lnTo>
                    <a:pt x="302" y="1156"/>
                  </a:lnTo>
                  <a:lnTo>
                    <a:pt x="302" y="1169"/>
                  </a:lnTo>
                  <a:lnTo>
                    <a:pt x="308" y="1181"/>
                  </a:lnTo>
                  <a:lnTo>
                    <a:pt x="308" y="1200"/>
                  </a:lnTo>
                  <a:lnTo>
                    <a:pt x="314" y="1212"/>
                  </a:lnTo>
                  <a:lnTo>
                    <a:pt x="314" y="1224"/>
                  </a:lnTo>
                  <a:lnTo>
                    <a:pt x="320" y="1230"/>
                  </a:lnTo>
                  <a:lnTo>
                    <a:pt x="320" y="1249"/>
                  </a:lnTo>
                  <a:lnTo>
                    <a:pt x="326" y="1261"/>
                  </a:lnTo>
                  <a:lnTo>
                    <a:pt x="326" y="1267"/>
                  </a:lnTo>
                  <a:lnTo>
                    <a:pt x="333" y="1279"/>
                  </a:lnTo>
                  <a:lnTo>
                    <a:pt x="333" y="1286"/>
                  </a:lnTo>
                  <a:lnTo>
                    <a:pt x="339" y="1292"/>
                  </a:lnTo>
                  <a:lnTo>
                    <a:pt x="339" y="1310"/>
                  </a:lnTo>
                  <a:lnTo>
                    <a:pt x="345" y="1316"/>
                  </a:lnTo>
                  <a:lnTo>
                    <a:pt x="345" y="1323"/>
                  </a:lnTo>
                  <a:lnTo>
                    <a:pt x="351" y="1335"/>
                  </a:lnTo>
                  <a:lnTo>
                    <a:pt x="351" y="1347"/>
                  </a:lnTo>
                  <a:lnTo>
                    <a:pt x="357" y="1353"/>
                  </a:lnTo>
                  <a:lnTo>
                    <a:pt x="357" y="1359"/>
                  </a:lnTo>
                  <a:lnTo>
                    <a:pt x="363" y="1366"/>
                  </a:lnTo>
                  <a:lnTo>
                    <a:pt x="363" y="1372"/>
                  </a:lnTo>
                  <a:lnTo>
                    <a:pt x="369" y="1378"/>
                  </a:lnTo>
                  <a:lnTo>
                    <a:pt x="369" y="1390"/>
                  </a:lnTo>
                  <a:lnTo>
                    <a:pt x="376" y="1396"/>
                  </a:lnTo>
                  <a:lnTo>
                    <a:pt x="382" y="1402"/>
                  </a:lnTo>
                  <a:lnTo>
                    <a:pt x="382" y="1409"/>
                  </a:lnTo>
                  <a:lnTo>
                    <a:pt x="394" y="1421"/>
                  </a:lnTo>
                  <a:lnTo>
                    <a:pt x="394" y="1427"/>
                  </a:lnTo>
                  <a:lnTo>
                    <a:pt x="400" y="1433"/>
                  </a:lnTo>
                  <a:lnTo>
                    <a:pt x="406" y="1439"/>
                  </a:lnTo>
                  <a:lnTo>
                    <a:pt x="413" y="1439"/>
                  </a:lnTo>
                  <a:lnTo>
                    <a:pt x="419" y="1439"/>
                  </a:lnTo>
                  <a:lnTo>
                    <a:pt x="425" y="1439"/>
                  </a:lnTo>
                  <a:lnTo>
                    <a:pt x="431" y="1439"/>
                  </a:lnTo>
                  <a:lnTo>
                    <a:pt x="437" y="1439"/>
                  </a:lnTo>
                  <a:lnTo>
                    <a:pt x="443" y="1433"/>
                  </a:lnTo>
                  <a:lnTo>
                    <a:pt x="449" y="1427"/>
                  </a:lnTo>
                  <a:lnTo>
                    <a:pt x="456" y="1421"/>
                  </a:lnTo>
                </a:path>
              </a:pathLst>
            </a:custGeom>
            <a:noFill/>
            <a:ln w="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Freeform 50"/>
            <p:cNvSpPr/>
            <p:nvPr/>
          </p:nvSpPr>
          <p:spPr>
            <a:xfrm>
              <a:off x="1414" y="1416"/>
              <a:ext cx="448" cy="1421"/>
            </a:xfrm>
            <a:custGeom>
              <a:avLst/>
              <a:gdLst/>
              <a:ahLst/>
              <a:cxnLst>
                <a:cxn ang="0">
                  <a:pos x="18" y="1402"/>
                </a:cxn>
                <a:cxn ang="0">
                  <a:pos x="24" y="1378"/>
                </a:cxn>
                <a:cxn ang="0">
                  <a:pos x="36" y="1359"/>
                </a:cxn>
                <a:cxn ang="0">
                  <a:pos x="43" y="1335"/>
                </a:cxn>
                <a:cxn ang="0">
                  <a:pos x="55" y="1304"/>
                </a:cxn>
                <a:cxn ang="0">
                  <a:pos x="61" y="1279"/>
                </a:cxn>
                <a:cxn ang="0">
                  <a:pos x="73" y="1243"/>
                </a:cxn>
                <a:cxn ang="0">
                  <a:pos x="80" y="1206"/>
                </a:cxn>
                <a:cxn ang="0">
                  <a:pos x="92" y="1175"/>
                </a:cxn>
                <a:cxn ang="0">
                  <a:pos x="98" y="1132"/>
                </a:cxn>
                <a:cxn ang="0">
                  <a:pos x="110" y="1095"/>
                </a:cxn>
                <a:cxn ang="0">
                  <a:pos x="116" y="1046"/>
                </a:cxn>
                <a:cxn ang="0">
                  <a:pos x="129" y="1009"/>
                </a:cxn>
                <a:cxn ang="0">
                  <a:pos x="135" y="960"/>
                </a:cxn>
                <a:cxn ang="0">
                  <a:pos x="147" y="911"/>
                </a:cxn>
                <a:cxn ang="0">
                  <a:pos x="153" y="867"/>
                </a:cxn>
                <a:cxn ang="0">
                  <a:pos x="166" y="812"/>
                </a:cxn>
                <a:cxn ang="0">
                  <a:pos x="172" y="763"/>
                </a:cxn>
                <a:cxn ang="0">
                  <a:pos x="184" y="720"/>
                </a:cxn>
                <a:cxn ang="0">
                  <a:pos x="190" y="665"/>
                </a:cxn>
                <a:cxn ang="0">
                  <a:pos x="203" y="628"/>
                </a:cxn>
                <a:cxn ang="0">
                  <a:pos x="209" y="572"/>
                </a:cxn>
                <a:cxn ang="0">
                  <a:pos x="221" y="529"/>
                </a:cxn>
                <a:cxn ang="0">
                  <a:pos x="227" y="480"/>
                </a:cxn>
                <a:cxn ang="0">
                  <a:pos x="239" y="443"/>
                </a:cxn>
                <a:cxn ang="0">
                  <a:pos x="246" y="394"/>
                </a:cxn>
                <a:cxn ang="0">
                  <a:pos x="258" y="345"/>
                </a:cxn>
                <a:cxn ang="0">
                  <a:pos x="264" y="308"/>
                </a:cxn>
                <a:cxn ang="0">
                  <a:pos x="276" y="265"/>
                </a:cxn>
                <a:cxn ang="0">
                  <a:pos x="282" y="228"/>
                </a:cxn>
                <a:cxn ang="0">
                  <a:pos x="295" y="197"/>
                </a:cxn>
                <a:cxn ang="0">
                  <a:pos x="301" y="160"/>
                </a:cxn>
                <a:cxn ang="0">
                  <a:pos x="313" y="136"/>
                </a:cxn>
                <a:cxn ang="0">
                  <a:pos x="319" y="105"/>
                </a:cxn>
                <a:cxn ang="0">
                  <a:pos x="332" y="87"/>
                </a:cxn>
                <a:cxn ang="0">
                  <a:pos x="338" y="62"/>
                </a:cxn>
                <a:cxn ang="0">
                  <a:pos x="350" y="37"/>
                </a:cxn>
                <a:cxn ang="0">
                  <a:pos x="369" y="13"/>
                </a:cxn>
                <a:cxn ang="0">
                  <a:pos x="387" y="0"/>
                </a:cxn>
                <a:cxn ang="0">
                  <a:pos x="405" y="0"/>
                </a:cxn>
                <a:cxn ang="0">
                  <a:pos x="424" y="13"/>
                </a:cxn>
                <a:cxn ang="0">
                  <a:pos x="436" y="31"/>
                </a:cxn>
              </a:cxnLst>
              <a:rect l="0" t="0" r="0" b="0"/>
              <a:pathLst>
                <a:path w="448" h="1421">
                  <a:moveTo>
                    <a:pt x="0" y="1421"/>
                  </a:moveTo>
                  <a:lnTo>
                    <a:pt x="6" y="1415"/>
                  </a:lnTo>
                  <a:lnTo>
                    <a:pt x="18" y="1402"/>
                  </a:lnTo>
                  <a:lnTo>
                    <a:pt x="18" y="1390"/>
                  </a:lnTo>
                  <a:lnTo>
                    <a:pt x="24" y="1384"/>
                  </a:lnTo>
                  <a:lnTo>
                    <a:pt x="24" y="1378"/>
                  </a:lnTo>
                  <a:lnTo>
                    <a:pt x="30" y="1372"/>
                  </a:lnTo>
                  <a:lnTo>
                    <a:pt x="30" y="1366"/>
                  </a:lnTo>
                  <a:lnTo>
                    <a:pt x="36" y="1359"/>
                  </a:lnTo>
                  <a:lnTo>
                    <a:pt x="36" y="1347"/>
                  </a:lnTo>
                  <a:lnTo>
                    <a:pt x="43" y="1341"/>
                  </a:lnTo>
                  <a:lnTo>
                    <a:pt x="43" y="1335"/>
                  </a:lnTo>
                  <a:lnTo>
                    <a:pt x="49" y="1329"/>
                  </a:lnTo>
                  <a:lnTo>
                    <a:pt x="49" y="1310"/>
                  </a:lnTo>
                  <a:lnTo>
                    <a:pt x="55" y="1304"/>
                  </a:lnTo>
                  <a:lnTo>
                    <a:pt x="55" y="1298"/>
                  </a:lnTo>
                  <a:lnTo>
                    <a:pt x="61" y="1286"/>
                  </a:lnTo>
                  <a:lnTo>
                    <a:pt x="61" y="1279"/>
                  </a:lnTo>
                  <a:lnTo>
                    <a:pt x="67" y="1273"/>
                  </a:lnTo>
                  <a:lnTo>
                    <a:pt x="67" y="1255"/>
                  </a:lnTo>
                  <a:lnTo>
                    <a:pt x="73" y="1243"/>
                  </a:lnTo>
                  <a:lnTo>
                    <a:pt x="73" y="1236"/>
                  </a:lnTo>
                  <a:lnTo>
                    <a:pt x="80" y="1224"/>
                  </a:lnTo>
                  <a:lnTo>
                    <a:pt x="80" y="1206"/>
                  </a:lnTo>
                  <a:lnTo>
                    <a:pt x="86" y="1193"/>
                  </a:lnTo>
                  <a:lnTo>
                    <a:pt x="86" y="1181"/>
                  </a:lnTo>
                  <a:lnTo>
                    <a:pt x="92" y="1175"/>
                  </a:lnTo>
                  <a:lnTo>
                    <a:pt x="92" y="1163"/>
                  </a:lnTo>
                  <a:lnTo>
                    <a:pt x="98" y="1150"/>
                  </a:lnTo>
                  <a:lnTo>
                    <a:pt x="98" y="1132"/>
                  </a:lnTo>
                  <a:lnTo>
                    <a:pt x="104" y="1120"/>
                  </a:lnTo>
                  <a:lnTo>
                    <a:pt x="104" y="1107"/>
                  </a:lnTo>
                  <a:lnTo>
                    <a:pt x="110" y="1095"/>
                  </a:lnTo>
                  <a:lnTo>
                    <a:pt x="110" y="1070"/>
                  </a:lnTo>
                  <a:lnTo>
                    <a:pt x="116" y="1058"/>
                  </a:lnTo>
                  <a:lnTo>
                    <a:pt x="116" y="1046"/>
                  </a:lnTo>
                  <a:lnTo>
                    <a:pt x="123" y="1034"/>
                  </a:lnTo>
                  <a:lnTo>
                    <a:pt x="123" y="1021"/>
                  </a:lnTo>
                  <a:lnTo>
                    <a:pt x="129" y="1009"/>
                  </a:lnTo>
                  <a:lnTo>
                    <a:pt x="129" y="984"/>
                  </a:lnTo>
                  <a:lnTo>
                    <a:pt x="135" y="972"/>
                  </a:lnTo>
                  <a:lnTo>
                    <a:pt x="135" y="960"/>
                  </a:lnTo>
                  <a:lnTo>
                    <a:pt x="141" y="947"/>
                  </a:lnTo>
                  <a:lnTo>
                    <a:pt x="141" y="923"/>
                  </a:lnTo>
                  <a:lnTo>
                    <a:pt x="147" y="911"/>
                  </a:lnTo>
                  <a:lnTo>
                    <a:pt x="147" y="898"/>
                  </a:lnTo>
                  <a:lnTo>
                    <a:pt x="153" y="880"/>
                  </a:lnTo>
                  <a:lnTo>
                    <a:pt x="153" y="867"/>
                  </a:lnTo>
                  <a:lnTo>
                    <a:pt x="159" y="855"/>
                  </a:lnTo>
                  <a:lnTo>
                    <a:pt x="159" y="831"/>
                  </a:lnTo>
                  <a:lnTo>
                    <a:pt x="166" y="812"/>
                  </a:lnTo>
                  <a:lnTo>
                    <a:pt x="166" y="800"/>
                  </a:lnTo>
                  <a:lnTo>
                    <a:pt x="172" y="788"/>
                  </a:lnTo>
                  <a:lnTo>
                    <a:pt x="172" y="763"/>
                  </a:lnTo>
                  <a:lnTo>
                    <a:pt x="178" y="744"/>
                  </a:lnTo>
                  <a:lnTo>
                    <a:pt x="178" y="732"/>
                  </a:lnTo>
                  <a:lnTo>
                    <a:pt x="184" y="720"/>
                  </a:lnTo>
                  <a:lnTo>
                    <a:pt x="184" y="708"/>
                  </a:lnTo>
                  <a:lnTo>
                    <a:pt x="190" y="695"/>
                  </a:lnTo>
                  <a:lnTo>
                    <a:pt x="190" y="665"/>
                  </a:lnTo>
                  <a:lnTo>
                    <a:pt x="196" y="652"/>
                  </a:lnTo>
                  <a:lnTo>
                    <a:pt x="196" y="640"/>
                  </a:lnTo>
                  <a:lnTo>
                    <a:pt x="203" y="628"/>
                  </a:lnTo>
                  <a:lnTo>
                    <a:pt x="203" y="609"/>
                  </a:lnTo>
                  <a:lnTo>
                    <a:pt x="209" y="597"/>
                  </a:lnTo>
                  <a:lnTo>
                    <a:pt x="209" y="572"/>
                  </a:lnTo>
                  <a:lnTo>
                    <a:pt x="215" y="560"/>
                  </a:lnTo>
                  <a:lnTo>
                    <a:pt x="215" y="542"/>
                  </a:lnTo>
                  <a:lnTo>
                    <a:pt x="221" y="529"/>
                  </a:lnTo>
                  <a:lnTo>
                    <a:pt x="221" y="505"/>
                  </a:lnTo>
                  <a:lnTo>
                    <a:pt x="227" y="492"/>
                  </a:lnTo>
                  <a:lnTo>
                    <a:pt x="227" y="480"/>
                  </a:lnTo>
                  <a:lnTo>
                    <a:pt x="233" y="468"/>
                  </a:lnTo>
                  <a:lnTo>
                    <a:pt x="233" y="455"/>
                  </a:lnTo>
                  <a:lnTo>
                    <a:pt x="239" y="443"/>
                  </a:lnTo>
                  <a:lnTo>
                    <a:pt x="239" y="419"/>
                  </a:lnTo>
                  <a:lnTo>
                    <a:pt x="246" y="406"/>
                  </a:lnTo>
                  <a:lnTo>
                    <a:pt x="246" y="394"/>
                  </a:lnTo>
                  <a:lnTo>
                    <a:pt x="252" y="382"/>
                  </a:lnTo>
                  <a:lnTo>
                    <a:pt x="252" y="357"/>
                  </a:lnTo>
                  <a:lnTo>
                    <a:pt x="258" y="345"/>
                  </a:lnTo>
                  <a:lnTo>
                    <a:pt x="258" y="332"/>
                  </a:lnTo>
                  <a:lnTo>
                    <a:pt x="264" y="320"/>
                  </a:lnTo>
                  <a:lnTo>
                    <a:pt x="264" y="308"/>
                  </a:lnTo>
                  <a:lnTo>
                    <a:pt x="270" y="302"/>
                  </a:lnTo>
                  <a:lnTo>
                    <a:pt x="270" y="277"/>
                  </a:lnTo>
                  <a:lnTo>
                    <a:pt x="276" y="265"/>
                  </a:lnTo>
                  <a:lnTo>
                    <a:pt x="276" y="259"/>
                  </a:lnTo>
                  <a:lnTo>
                    <a:pt x="282" y="246"/>
                  </a:lnTo>
                  <a:lnTo>
                    <a:pt x="282" y="228"/>
                  </a:lnTo>
                  <a:lnTo>
                    <a:pt x="289" y="216"/>
                  </a:lnTo>
                  <a:lnTo>
                    <a:pt x="289" y="203"/>
                  </a:lnTo>
                  <a:lnTo>
                    <a:pt x="295" y="197"/>
                  </a:lnTo>
                  <a:lnTo>
                    <a:pt x="295" y="185"/>
                  </a:lnTo>
                  <a:lnTo>
                    <a:pt x="301" y="179"/>
                  </a:lnTo>
                  <a:lnTo>
                    <a:pt x="301" y="160"/>
                  </a:lnTo>
                  <a:lnTo>
                    <a:pt x="307" y="154"/>
                  </a:lnTo>
                  <a:lnTo>
                    <a:pt x="307" y="142"/>
                  </a:lnTo>
                  <a:lnTo>
                    <a:pt x="313" y="136"/>
                  </a:lnTo>
                  <a:lnTo>
                    <a:pt x="313" y="117"/>
                  </a:lnTo>
                  <a:lnTo>
                    <a:pt x="319" y="111"/>
                  </a:lnTo>
                  <a:lnTo>
                    <a:pt x="319" y="105"/>
                  </a:lnTo>
                  <a:lnTo>
                    <a:pt x="325" y="99"/>
                  </a:lnTo>
                  <a:lnTo>
                    <a:pt x="325" y="93"/>
                  </a:lnTo>
                  <a:lnTo>
                    <a:pt x="332" y="87"/>
                  </a:lnTo>
                  <a:lnTo>
                    <a:pt x="332" y="74"/>
                  </a:lnTo>
                  <a:lnTo>
                    <a:pt x="338" y="68"/>
                  </a:lnTo>
                  <a:lnTo>
                    <a:pt x="338" y="62"/>
                  </a:lnTo>
                  <a:lnTo>
                    <a:pt x="344" y="56"/>
                  </a:lnTo>
                  <a:lnTo>
                    <a:pt x="344" y="43"/>
                  </a:lnTo>
                  <a:lnTo>
                    <a:pt x="350" y="37"/>
                  </a:lnTo>
                  <a:lnTo>
                    <a:pt x="362" y="25"/>
                  </a:lnTo>
                  <a:lnTo>
                    <a:pt x="362" y="19"/>
                  </a:lnTo>
                  <a:lnTo>
                    <a:pt x="369" y="13"/>
                  </a:lnTo>
                  <a:lnTo>
                    <a:pt x="375" y="7"/>
                  </a:lnTo>
                  <a:lnTo>
                    <a:pt x="381" y="0"/>
                  </a:lnTo>
                  <a:lnTo>
                    <a:pt x="387" y="0"/>
                  </a:lnTo>
                  <a:lnTo>
                    <a:pt x="393" y="0"/>
                  </a:lnTo>
                  <a:lnTo>
                    <a:pt x="399" y="0"/>
                  </a:lnTo>
                  <a:lnTo>
                    <a:pt x="405" y="0"/>
                  </a:lnTo>
                  <a:lnTo>
                    <a:pt x="412" y="0"/>
                  </a:lnTo>
                  <a:lnTo>
                    <a:pt x="418" y="7"/>
                  </a:lnTo>
                  <a:lnTo>
                    <a:pt x="424" y="13"/>
                  </a:lnTo>
                  <a:lnTo>
                    <a:pt x="430" y="19"/>
                  </a:lnTo>
                  <a:lnTo>
                    <a:pt x="436" y="25"/>
                  </a:lnTo>
                  <a:lnTo>
                    <a:pt x="436" y="31"/>
                  </a:lnTo>
                  <a:lnTo>
                    <a:pt x="448" y="43"/>
                  </a:lnTo>
                  <a:lnTo>
                    <a:pt x="448" y="50"/>
                  </a:lnTo>
                </a:path>
              </a:pathLst>
            </a:custGeom>
            <a:noFill/>
            <a:ln w="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5" name="Freeform 51"/>
            <p:cNvSpPr/>
            <p:nvPr/>
          </p:nvSpPr>
          <p:spPr>
            <a:xfrm>
              <a:off x="1862" y="1466"/>
              <a:ext cx="443" cy="1389"/>
            </a:xfrm>
            <a:custGeom>
              <a:avLst/>
              <a:gdLst/>
              <a:ahLst/>
              <a:cxnLst>
                <a:cxn ang="0">
                  <a:pos x="7" y="18"/>
                </a:cxn>
                <a:cxn ang="0">
                  <a:pos x="19" y="37"/>
                </a:cxn>
                <a:cxn ang="0">
                  <a:pos x="25" y="67"/>
                </a:cxn>
                <a:cxn ang="0">
                  <a:pos x="37" y="86"/>
                </a:cxn>
                <a:cxn ang="0">
                  <a:pos x="44" y="123"/>
                </a:cxn>
                <a:cxn ang="0">
                  <a:pos x="56" y="159"/>
                </a:cxn>
                <a:cxn ang="0">
                  <a:pos x="62" y="190"/>
                </a:cxn>
                <a:cxn ang="0">
                  <a:pos x="74" y="233"/>
                </a:cxn>
                <a:cxn ang="0">
                  <a:pos x="80" y="276"/>
                </a:cxn>
                <a:cxn ang="0">
                  <a:pos x="93" y="307"/>
                </a:cxn>
                <a:cxn ang="0">
                  <a:pos x="99" y="356"/>
                </a:cxn>
                <a:cxn ang="0">
                  <a:pos x="111" y="393"/>
                </a:cxn>
                <a:cxn ang="0">
                  <a:pos x="117" y="449"/>
                </a:cxn>
                <a:cxn ang="0">
                  <a:pos x="130" y="485"/>
                </a:cxn>
                <a:cxn ang="0">
                  <a:pos x="136" y="541"/>
                </a:cxn>
                <a:cxn ang="0">
                  <a:pos x="148" y="590"/>
                </a:cxn>
                <a:cxn ang="0">
                  <a:pos x="154" y="633"/>
                </a:cxn>
                <a:cxn ang="0">
                  <a:pos x="167" y="688"/>
                </a:cxn>
                <a:cxn ang="0">
                  <a:pos x="173" y="744"/>
                </a:cxn>
                <a:cxn ang="0">
                  <a:pos x="185" y="781"/>
                </a:cxn>
                <a:cxn ang="0">
                  <a:pos x="191" y="836"/>
                </a:cxn>
                <a:cxn ang="0">
                  <a:pos x="203" y="873"/>
                </a:cxn>
                <a:cxn ang="0">
                  <a:pos x="210" y="928"/>
                </a:cxn>
                <a:cxn ang="0">
                  <a:pos x="222" y="965"/>
                </a:cxn>
                <a:cxn ang="0">
                  <a:pos x="228" y="1014"/>
                </a:cxn>
                <a:cxn ang="0">
                  <a:pos x="240" y="1063"/>
                </a:cxn>
                <a:cxn ang="0">
                  <a:pos x="246" y="1094"/>
                </a:cxn>
                <a:cxn ang="0">
                  <a:pos x="259" y="1137"/>
                </a:cxn>
                <a:cxn ang="0">
                  <a:pos x="265" y="1180"/>
                </a:cxn>
                <a:cxn ang="0">
                  <a:pos x="277" y="1205"/>
                </a:cxn>
                <a:cxn ang="0">
                  <a:pos x="283" y="1242"/>
                </a:cxn>
                <a:cxn ang="0">
                  <a:pos x="296" y="1266"/>
                </a:cxn>
                <a:cxn ang="0">
                  <a:pos x="302" y="1297"/>
                </a:cxn>
                <a:cxn ang="0">
                  <a:pos x="314" y="1316"/>
                </a:cxn>
                <a:cxn ang="0">
                  <a:pos x="326" y="1340"/>
                </a:cxn>
                <a:cxn ang="0">
                  <a:pos x="339" y="1365"/>
                </a:cxn>
                <a:cxn ang="0">
                  <a:pos x="357" y="1389"/>
                </a:cxn>
                <a:cxn ang="0">
                  <a:pos x="382" y="1389"/>
                </a:cxn>
                <a:cxn ang="0">
                  <a:pos x="388" y="1389"/>
                </a:cxn>
                <a:cxn ang="0">
                  <a:pos x="406" y="1371"/>
                </a:cxn>
                <a:cxn ang="0">
                  <a:pos x="425" y="1352"/>
                </a:cxn>
                <a:cxn ang="0">
                  <a:pos x="437" y="1328"/>
                </a:cxn>
              </a:cxnLst>
              <a:rect l="0" t="0" r="0" b="0"/>
              <a:pathLst>
                <a:path w="443" h="1389">
                  <a:moveTo>
                    <a:pt x="0" y="0"/>
                  </a:moveTo>
                  <a:lnTo>
                    <a:pt x="7" y="6"/>
                  </a:lnTo>
                  <a:lnTo>
                    <a:pt x="7" y="18"/>
                  </a:lnTo>
                  <a:lnTo>
                    <a:pt x="13" y="24"/>
                  </a:lnTo>
                  <a:lnTo>
                    <a:pt x="13" y="30"/>
                  </a:lnTo>
                  <a:lnTo>
                    <a:pt x="19" y="37"/>
                  </a:lnTo>
                  <a:lnTo>
                    <a:pt x="19" y="49"/>
                  </a:lnTo>
                  <a:lnTo>
                    <a:pt x="25" y="55"/>
                  </a:lnTo>
                  <a:lnTo>
                    <a:pt x="25" y="67"/>
                  </a:lnTo>
                  <a:lnTo>
                    <a:pt x="31" y="73"/>
                  </a:lnTo>
                  <a:lnTo>
                    <a:pt x="31" y="80"/>
                  </a:lnTo>
                  <a:lnTo>
                    <a:pt x="37" y="86"/>
                  </a:lnTo>
                  <a:lnTo>
                    <a:pt x="37" y="104"/>
                  </a:lnTo>
                  <a:lnTo>
                    <a:pt x="44" y="110"/>
                  </a:lnTo>
                  <a:lnTo>
                    <a:pt x="44" y="123"/>
                  </a:lnTo>
                  <a:lnTo>
                    <a:pt x="50" y="129"/>
                  </a:lnTo>
                  <a:lnTo>
                    <a:pt x="50" y="147"/>
                  </a:lnTo>
                  <a:lnTo>
                    <a:pt x="56" y="159"/>
                  </a:lnTo>
                  <a:lnTo>
                    <a:pt x="56" y="166"/>
                  </a:lnTo>
                  <a:lnTo>
                    <a:pt x="62" y="178"/>
                  </a:lnTo>
                  <a:lnTo>
                    <a:pt x="62" y="190"/>
                  </a:lnTo>
                  <a:lnTo>
                    <a:pt x="68" y="196"/>
                  </a:lnTo>
                  <a:lnTo>
                    <a:pt x="68" y="221"/>
                  </a:lnTo>
                  <a:lnTo>
                    <a:pt x="74" y="233"/>
                  </a:lnTo>
                  <a:lnTo>
                    <a:pt x="74" y="239"/>
                  </a:lnTo>
                  <a:lnTo>
                    <a:pt x="80" y="252"/>
                  </a:lnTo>
                  <a:lnTo>
                    <a:pt x="80" y="276"/>
                  </a:lnTo>
                  <a:lnTo>
                    <a:pt x="87" y="289"/>
                  </a:lnTo>
                  <a:lnTo>
                    <a:pt x="87" y="301"/>
                  </a:lnTo>
                  <a:lnTo>
                    <a:pt x="93" y="307"/>
                  </a:lnTo>
                  <a:lnTo>
                    <a:pt x="93" y="319"/>
                  </a:lnTo>
                  <a:lnTo>
                    <a:pt x="99" y="332"/>
                  </a:lnTo>
                  <a:lnTo>
                    <a:pt x="99" y="356"/>
                  </a:lnTo>
                  <a:lnTo>
                    <a:pt x="105" y="369"/>
                  </a:lnTo>
                  <a:lnTo>
                    <a:pt x="105" y="381"/>
                  </a:lnTo>
                  <a:lnTo>
                    <a:pt x="111" y="393"/>
                  </a:lnTo>
                  <a:lnTo>
                    <a:pt x="111" y="424"/>
                  </a:lnTo>
                  <a:lnTo>
                    <a:pt x="117" y="436"/>
                  </a:lnTo>
                  <a:lnTo>
                    <a:pt x="117" y="449"/>
                  </a:lnTo>
                  <a:lnTo>
                    <a:pt x="123" y="461"/>
                  </a:lnTo>
                  <a:lnTo>
                    <a:pt x="123" y="473"/>
                  </a:lnTo>
                  <a:lnTo>
                    <a:pt x="130" y="485"/>
                  </a:lnTo>
                  <a:lnTo>
                    <a:pt x="130" y="510"/>
                  </a:lnTo>
                  <a:lnTo>
                    <a:pt x="136" y="528"/>
                  </a:lnTo>
                  <a:lnTo>
                    <a:pt x="136" y="541"/>
                  </a:lnTo>
                  <a:lnTo>
                    <a:pt x="142" y="553"/>
                  </a:lnTo>
                  <a:lnTo>
                    <a:pt x="142" y="578"/>
                  </a:lnTo>
                  <a:lnTo>
                    <a:pt x="148" y="590"/>
                  </a:lnTo>
                  <a:lnTo>
                    <a:pt x="148" y="608"/>
                  </a:lnTo>
                  <a:lnTo>
                    <a:pt x="154" y="621"/>
                  </a:lnTo>
                  <a:lnTo>
                    <a:pt x="154" y="633"/>
                  </a:lnTo>
                  <a:lnTo>
                    <a:pt x="160" y="645"/>
                  </a:lnTo>
                  <a:lnTo>
                    <a:pt x="160" y="676"/>
                  </a:lnTo>
                  <a:lnTo>
                    <a:pt x="167" y="688"/>
                  </a:lnTo>
                  <a:lnTo>
                    <a:pt x="167" y="701"/>
                  </a:lnTo>
                  <a:lnTo>
                    <a:pt x="173" y="713"/>
                  </a:lnTo>
                  <a:lnTo>
                    <a:pt x="173" y="744"/>
                  </a:lnTo>
                  <a:lnTo>
                    <a:pt x="179" y="756"/>
                  </a:lnTo>
                  <a:lnTo>
                    <a:pt x="179" y="768"/>
                  </a:lnTo>
                  <a:lnTo>
                    <a:pt x="185" y="781"/>
                  </a:lnTo>
                  <a:lnTo>
                    <a:pt x="185" y="799"/>
                  </a:lnTo>
                  <a:lnTo>
                    <a:pt x="191" y="811"/>
                  </a:lnTo>
                  <a:lnTo>
                    <a:pt x="191" y="836"/>
                  </a:lnTo>
                  <a:lnTo>
                    <a:pt x="197" y="848"/>
                  </a:lnTo>
                  <a:lnTo>
                    <a:pt x="197" y="861"/>
                  </a:lnTo>
                  <a:lnTo>
                    <a:pt x="203" y="873"/>
                  </a:lnTo>
                  <a:lnTo>
                    <a:pt x="203" y="904"/>
                  </a:lnTo>
                  <a:lnTo>
                    <a:pt x="210" y="916"/>
                  </a:lnTo>
                  <a:lnTo>
                    <a:pt x="210" y="928"/>
                  </a:lnTo>
                  <a:lnTo>
                    <a:pt x="216" y="940"/>
                  </a:lnTo>
                  <a:lnTo>
                    <a:pt x="216" y="953"/>
                  </a:lnTo>
                  <a:lnTo>
                    <a:pt x="222" y="965"/>
                  </a:lnTo>
                  <a:lnTo>
                    <a:pt x="222" y="990"/>
                  </a:lnTo>
                  <a:lnTo>
                    <a:pt x="228" y="1002"/>
                  </a:lnTo>
                  <a:lnTo>
                    <a:pt x="228" y="1014"/>
                  </a:lnTo>
                  <a:lnTo>
                    <a:pt x="234" y="1027"/>
                  </a:lnTo>
                  <a:lnTo>
                    <a:pt x="234" y="1051"/>
                  </a:lnTo>
                  <a:lnTo>
                    <a:pt x="240" y="1063"/>
                  </a:lnTo>
                  <a:lnTo>
                    <a:pt x="240" y="1070"/>
                  </a:lnTo>
                  <a:lnTo>
                    <a:pt x="246" y="1082"/>
                  </a:lnTo>
                  <a:lnTo>
                    <a:pt x="246" y="1094"/>
                  </a:lnTo>
                  <a:lnTo>
                    <a:pt x="253" y="1106"/>
                  </a:lnTo>
                  <a:lnTo>
                    <a:pt x="253" y="1125"/>
                  </a:lnTo>
                  <a:lnTo>
                    <a:pt x="259" y="1137"/>
                  </a:lnTo>
                  <a:lnTo>
                    <a:pt x="259" y="1150"/>
                  </a:lnTo>
                  <a:lnTo>
                    <a:pt x="265" y="1156"/>
                  </a:lnTo>
                  <a:lnTo>
                    <a:pt x="265" y="1180"/>
                  </a:lnTo>
                  <a:lnTo>
                    <a:pt x="271" y="1186"/>
                  </a:lnTo>
                  <a:lnTo>
                    <a:pt x="271" y="1199"/>
                  </a:lnTo>
                  <a:lnTo>
                    <a:pt x="277" y="1205"/>
                  </a:lnTo>
                  <a:lnTo>
                    <a:pt x="277" y="1217"/>
                  </a:lnTo>
                  <a:lnTo>
                    <a:pt x="283" y="1223"/>
                  </a:lnTo>
                  <a:lnTo>
                    <a:pt x="283" y="1242"/>
                  </a:lnTo>
                  <a:lnTo>
                    <a:pt x="290" y="1248"/>
                  </a:lnTo>
                  <a:lnTo>
                    <a:pt x="290" y="1254"/>
                  </a:lnTo>
                  <a:lnTo>
                    <a:pt x="296" y="1266"/>
                  </a:lnTo>
                  <a:lnTo>
                    <a:pt x="296" y="1279"/>
                  </a:lnTo>
                  <a:lnTo>
                    <a:pt x="302" y="1285"/>
                  </a:lnTo>
                  <a:lnTo>
                    <a:pt x="302" y="1297"/>
                  </a:lnTo>
                  <a:lnTo>
                    <a:pt x="308" y="1303"/>
                  </a:lnTo>
                  <a:lnTo>
                    <a:pt x="308" y="1309"/>
                  </a:lnTo>
                  <a:lnTo>
                    <a:pt x="314" y="1316"/>
                  </a:lnTo>
                  <a:lnTo>
                    <a:pt x="314" y="1328"/>
                  </a:lnTo>
                  <a:lnTo>
                    <a:pt x="320" y="1334"/>
                  </a:lnTo>
                  <a:lnTo>
                    <a:pt x="326" y="1340"/>
                  </a:lnTo>
                  <a:lnTo>
                    <a:pt x="326" y="1352"/>
                  </a:lnTo>
                  <a:lnTo>
                    <a:pt x="333" y="1359"/>
                  </a:lnTo>
                  <a:lnTo>
                    <a:pt x="339" y="1365"/>
                  </a:lnTo>
                  <a:lnTo>
                    <a:pt x="351" y="1377"/>
                  </a:lnTo>
                  <a:lnTo>
                    <a:pt x="351" y="1383"/>
                  </a:lnTo>
                  <a:lnTo>
                    <a:pt x="357" y="1389"/>
                  </a:lnTo>
                  <a:lnTo>
                    <a:pt x="363" y="1389"/>
                  </a:lnTo>
                  <a:lnTo>
                    <a:pt x="369" y="1389"/>
                  </a:lnTo>
                  <a:lnTo>
                    <a:pt x="382" y="1389"/>
                  </a:lnTo>
                  <a:lnTo>
                    <a:pt x="376" y="1389"/>
                  </a:lnTo>
                  <a:lnTo>
                    <a:pt x="382" y="1389"/>
                  </a:lnTo>
                  <a:lnTo>
                    <a:pt x="388" y="1389"/>
                  </a:lnTo>
                  <a:lnTo>
                    <a:pt x="394" y="1383"/>
                  </a:lnTo>
                  <a:lnTo>
                    <a:pt x="400" y="1377"/>
                  </a:lnTo>
                  <a:lnTo>
                    <a:pt x="406" y="1371"/>
                  </a:lnTo>
                  <a:lnTo>
                    <a:pt x="413" y="1365"/>
                  </a:lnTo>
                  <a:lnTo>
                    <a:pt x="419" y="1359"/>
                  </a:lnTo>
                  <a:lnTo>
                    <a:pt x="425" y="1352"/>
                  </a:lnTo>
                  <a:lnTo>
                    <a:pt x="425" y="1340"/>
                  </a:lnTo>
                  <a:lnTo>
                    <a:pt x="431" y="1334"/>
                  </a:lnTo>
                  <a:lnTo>
                    <a:pt x="437" y="1328"/>
                  </a:lnTo>
                  <a:lnTo>
                    <a:pt x="437" y="1316"/>
                  </a:lnTo>
                  <a:lnTo>
                    <a:pt x="443" y="1309"/>
                  </a:lnTo>
                </a:path>
              </a:pathLst>
            </a:custGeom>
            <a:noFill/>
            <a:ln w="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6" name="Freeform 52"/>
            <p:cNvSpPr/>
            <p:nvPr/>
          </p:nvSpPr>
          <p:spPr>
            <a:xfrm>
              <a:off x="2305" y="1416"/>
              <a:ext cx="437" cy="1359"/>
            </a:xfrm>
            <a:custGeom>
              <a:avLst/>
              <a:gdLst/>
              <a:ahLst/>
              <a:cxnLst>
                <a:cxn ang="0">
                  <a:pos x="6" y="1347"/>
                </a:cxn>
                <a:cxn ang="0">
                  <a:pos x="13" y="1316"/>
                </a:cxn>
                <a:cxn ang="0">
                  <a:pos x="25" y="1292"/>
                </a:cxn>
                <a:cxn ang="0">
                  <a:pos x="31" y="1255"/>
                </a:cxn>
                <a:cxn ang="0">
                  <a:pos x="43" y="1230"/>
                </a:cxn>
                <a:cxn ang="0">
                  <a:pos x="49" y="1187"/>
                </a:cxn>
                <a:cxn ang="0">
                  <a:pos x="62" y="1144"/>
                </a:cxn>
                <a:cxn ang="0">
                  <a:pos x="68" y="1113"/>
                </a:cxn>
                <a:cxn ang="0">
                  <a:pos x="80" y="1064"/>
                </a:cxn>
                <a:cxn ang="0">
                  <a:pos x="86" y="1015"/>
                </a:cxn>
                <a:cxn ang="0">
                  <a:pos x="99" y="978"/>
                </a:cxn>
                <a:cxn ang="0">
                  <a:pos x="105" y="923"/>
                </a:cxn>
                <a:cxn ang="0">
                  <a:pos x="117" y="886"/>
                </a:cxn>
                <a:cxn ang="0">
                  <a:pos x="123" y="831"/>
                </a:cxn>
                <a:cxn ang="0">
                  <a:pos x="136" y="794"/>
                </a:cxn>
                <a:cxn ang="0">
                  <a:pos x="142" y="738"/>
                </a:cxn>
                <a:cxn ang="0">
                  <a:pos x="154" y="683"/>
                </a:cxn>
                <a:cxn ang="0">
                  <a:pos x="160" y="640"/>
                </a:cxn>
                <a:cxn ang="0">
                  <a:pos x="172" y="591"/>
                </a:cxn>
                <a:cxn ang="0">
                  <a:pos x="179" y="535"/>
                </a:cxn>
                <a:cxn ang="0">
                  <a:pos x="191" y="499"/>
                </a:cxn>
                <a:cxn ang="0">
                  <a:pos x="197" y="443"/>
                </a:cxn>
                <a:cxn ang="0">
                  <a:pos x="209" y="406"/>
                </a:cxn>
                <a:cxn ang="0">
                  <a:pos x="216" y="357"/>
                </a:cxn>
                <a:cxn ang="0">
                  <a:pos x="228" y="326"/>
                </a:cxn>
                <a:cxn ang="0">
                  <a:pos x="234" y="283"/>
                </a:cxn>
                <a:cxn ang="0">
                  <a:pos x="246" y="240"/>
                </a:cxn>
                <a:cxn ang="0">
                  <a:pos x="252" y="209"/>
                </a:cxn>
                <a:cxn ang="0">
                  <a:pos x="265" y="173"/>
                </a:cxn>
                <a:cxn ang="0">
                  <a:pos x="271" y="136"/>
                </a:cxn>
                <a:cxn ang="0">
                  <a:pos x="283" y="117"/>
                </a:cxn>
                <a:cxn ang="0">
                  <a:pos x="289" y="87"/>
                </a:cxn>
                <a:cxn ang="0">
                  <a:pos x="302" y="68"/>
                </a:cxn>
                <a:cxn ang="0">
                  <a:pos x="314" y="37"/>
                </a:cxn>
                <a:cxn ang="0">
                  <a:pos x="326" y="19"/>
                </a:cxn>
                <a:cxn ang="0">
                  <a:pos x="339" y="7"/>
                </a:cxn>
                <a:cxn ang="0">
                  <a:pos x="357" y="0"/>
                </a:cxn>
                <a:cxn ang="0">
                  <a:pos x="375" y="0"/>
                </a:cxn>
                <a:cxn ang="0">
                  <a:pos x="394" y="25"/>
                </a:cxn>
                <a:cxn ang="0">
                  <a:pos x="412" y="43"/>
                </a:cxn>
                <a:cxn ang="0">
                  <a:pos x="418" y="68"/>
                </a:cxn>
                <a:cxn ang="0">
                  <a:pos x="431" y="93"/>
                </a:cxn>
              </a:cxnLst>
              <a:rect l="0" t="0" r="0" b="0"/>
              <a:pathLst>
                <a:path w="437" h="1359">
                  <a:moveTo>
                    <a:pt x="0" y="1359"/>
                  </a:moveTo>
                  <a:lnTo>
                    <a:pt x="0" y="1353"/>
                  </a:lnTo>
                  <a:lnTo>
                    <a:pt x="6" y="1347"/>
                  </a:lnTo>
                  <a:lnTo>
                    <a:pt x="6" y="1335"/>
                  </a:lnTo>
                  <a:lnTo>
                    <a:pt x="13" y="1329"/>
                  </a:lnTo>
                  <a:lnTo>
                    <a:pt x="13" y="1316"/>
                  </a:lnTo>
                  <a:lnTo>
                    <a:pt x="19" y="1304"/>
                  </a:lnTo>
                  <a:lnTo>
                    <a:pt x="19" y="1298"/>
                  </a:lnTo>
                  <a:lnTo>
                    <a:pt x="25" y="1292"/>
                  </a:lnTo>
                  <a:lnTo>
                    <a:pt x="25" y="1273"/>
                  </a:lnTo>
                  <a:lnTo>
                    <a:pt x="31" y="1267"/>
                  </a:lnTo>
                  <a:lnTo>
                    <a:pt x="31" y="1255"/>
                  </a:lnTo>
                  <a:lnTo>
                    <a:pt x="37" y="1249"/>
                  </a:lnTo>
                  <a:lnTo>
                    <a:pt x="37" y="1236"/>
                  </a:lnTo>
                  <a:lnTo>
                    <a:pt x="43" y="1230"/>
                  </a:lnTo>
                  <a:lnTo>
                    <a:pt x="43" y="1206"/>
                  </a:lnTo>
                  <a:lnTo>
                    <a:pt x="49" y="1200"/>
                  </a:lnTo>
                  <a:lnTo>
                    <a:pt x="49" y="1187"/>
                  </a:lnTo>
                  <a:lnTo>
                    <a:pt x="56" y="1175"/>
                  </a:lnTo>
                  <a:lnTo>
                    <a:pt x="56" y="1156"/>
                  </a:lnTo>
                  <a:lnTo>
                    <a:pt x="62" y="1144"/>
                  </a:lnTo>
                  <a:lnTo>
                    <a:pt x="62" y="1132"/>
                  </a:lnTo>
                  <a:lnTo>
                    <a:pt x="68" y="1120"/>
                  </a:lnTo>
                  <a:lnTo>
                    <a:pt x="68" y="1113"/>
                  </a:lnTo>
                  <a:lnTo>
                    <a:pt x="74" y="1101"/>
                  </a:lnTo>
                  <a:lnTo>
                    <a:pt x="74" y="1077"/>
                  </a:lnTo>
                  <a:lnTo>
                    <a:pt x="80" y="1064"/>
                  </a:lnTo>
                  <a:lnTo>
                    <a:pt x="80" y="1052"/>
                  </a:lnTo>
                  <a:lnTo>
                    <a:pt x="86" y="1040"/>
                  </a:lnTo>
                  <a:lnTo>
                    <a:pt x="86" y="1015"/>
                  </a:lnTo>
                  <a:lnTo>
                    <a:pt x="93" y="1003"/>
                  </a:lnTo>
                  <a:lnTo>
                    <a:pt x="93" y="990"/>
                  </a:lnTo>
                  <a:lnTo>
                    <a:pt x="99" y="978"/>
                  </a:lnTo>
                  <a:lnTo>
                    <a:pt x="99" y="966"/>
                  </a:lnTo>
                  <a:lnTo>
                    <a:pt x="105" y="954"/>
                  </a:lnTo>
                  <a:lnTo>
                    <a:pt x="105" y="923"/>
                  </a:lnTo>
                  <a:lnTo>
                    <a:pt x="111" y="911"/>
                  </a:lnTo>
                  <a:lnTo>
                    <a:pt x="111" y="898"/>
                  </a:lnTo>
                  <a:lnTo>
                    <a:pt x="117" y="886"/>
                  </a:lnTo>
                  <a:lnTo>
                    <a:pt x="117" y="861"/>
                  </a:lnTo>
                  <a:lnTo>
                    <a:pt x="123" y="849"/>
                  </a:lnTo>
                  <a:lnTo>
                    <a:pt x="123" y="831"/>
                  </a:lnTo>
                  <a:lnTo>
                    <a:pt x="129" y="818"/>
                  </a:lnTo>
                  <a:lnTo>
                    <a:pt x="129" y="806"/>
                  </a:lnTo>
                  <a:lnTo>
                    <a:pt x="136" y="794"/>
                  </a:lnTo>
                  <a:lnTo>
                    <a:pt x="136" y="763"/>
                  </a:lnTo>
                  <a:lnTo>
                    <a:pt x="142" y="751"/>
                  </a:lnTo>
                  <a:lnTo>
                    <a:pt x="142" y="738"/>
                  </a:lnTo>
                  <a:lnTo>
                    <a:pt x="148" y="726"/>
                  </a:lnTo>
                  <a:lnTo>
                    <a:pt x="148" y="695"/>
                  </a:lnTo>
                  <a:lnTo>
                    <a:pt x="154" y="683"/>
                  </a:lnTo>
                  <a:lnTo>
                    <a:pt x="154" y="671"/>
                  </a:lnTo>
                  <a:lnTo>
                    <a:pt x="160" y="658"/>
                  </a:lnTo>
                  <a:lnTo>
                    <a:pt x="160" y="640"/>
                  </a:lnTo>
                  <a:lnTo>
                    <a:pt x="166" y="628"/>
                  </a:lnTo>
                  <a:lnTo>
                    <a:pt x="166" y="603"/>
                  </a:lnTo>
                  <a:lnTo>
                    <a:pt x="172" y="591"/>
                  </a:lnTo>
                  <a:lnTo>
                    <a:pt x="172" y="578"/>
                  </a:lnTo>
                  <a:lnTo>
                    <a:pt x="179" y="560"/>
                  </a:lnTo>
                  <a:lnTo>
                    <a:pt x="179" y="535"/>
                  </a:lnTo>
                  <a:lnTo>
                    <a:pt x="185" y="523"/>
                  </a:lnTo>
                  <a:lnTo>
                    <a:pt x="185" y="511"/>
                  </a:lnTo>
                  <a:lnTo>
                    <a:pt x="191" y="499"/>
                  </a:lnTo>
                  <a:lnTo>
                    <a:pt x="191" y="486"/>
                  </a:lnTo>
                  <a:lnTo>
                    <a:pt x="197" y="474"/>
                  </a:lnTo>
                  <a:lnTo>
                    <a:pt x="197" y="443"/>
                  </a:lnTo>
                  <a:lnTo>
                    <a:pt x="203" y="431"/>
                  </a:lnTo>
                  <a:lnTo>
                    <a:pt x="203" y="419"/>
                  </a:lnTo>
                  <a:lnTo>
                    <a:pt x="209" y="406"/>
                  </a:lnTo>
                  <a:lnTo>
                    <a:pt x="209" y="382"/>
                  </a:lnTo>
                  <a:lnTo>
                    <a:pt x="216" y="369"/>
                  </a:lnTo>
                  <a:lnTo>
                    <a:pt x="216" y="357"/>
                  </a:lnTo>
                  <a:lnTo>
                    <a:pt x="222" y="351"/>
                  </a:lnTo>
                  <a:lnTo>
                    <a:pt x="222" y="339"/>
                  </a:lnTo>
                  <a:lnTo>
                    <a:pt x="228" y="326"/>
                  </a:lnTo>
                  <a:lnTo>
                    <a:pt x="228" y="302"/>
                  </a:lnTo>
                  <a:lnTo>
                    <a:pt x="234" y="289"/>
                  </a:lnTo>
                  <a:lnTo>
                    <a:pt x="234" y="283"/>
                  </a:lnTo>
                  <a:lnTo>
                    <a:pt x="240" y="271"/>
                  </a:lnTo>
                  <a:lnTo>
                    <a:pt x="240" y="246"/>
                  </a:lnTo>
                  <a:lnTo>
                    <a:pt x="246" y="240"/>
                  </a:lnTo>
                  <a:lnTo>
                    <a:pt x="246" y="228"/>
                  </a:lnTo>
                  <a:lnTo>
                    <a:pt x="252" y="216"/>
                  </a:lnTo>
                  <a:lnTo>
                    <a:pt x="252" y="209"/>
                  </a:lnTo>
                  <a:lnTo>
                    <a:pt x="259" y="197"/>
                  </a:lnTo>
                  <a:lnTo>
                    <a:pt x="259" y="179"/>
                  </a:lnTo>
                  <a:lnTo>
                    <a:pt x="265" y="173"/>
                  </a:lnTo>
                  <a:lnTo>
                    <a:pt x="265" y="160"/>
                  </a:lnTo>
                  <a:lnTo>
                    <a:pt x="271" y="154"/>
                  </a:lnTo>
                  <a:lnTo>
                    <a:pt x="271" y="136"/>
                  </a:lnTo>
                  <a:lnTo>
                    <a:pt x="277" y="130"/>
                  </a:lnTo>
                  <a:lnTo>
                    <a:pt x="277" y="123"/>
                  </a:lnTo>
                  <a:lnTo>
                    <a:pt x="283" y="117"/>
                  </a:lnTo>
                  <a:lnTo>
                    <a:pt x="283" y="105"/>
                  </a:lnTo>
                  <a:lnTo>
                    <a:pt x="289" y="99"/>
                  </a:lnTo>
                  <a:lnTo>
                    <a:pt x="289" y="87"/>
                  </a:lnTo>
                  <a:lnTo>
                    <a:pt x="295" y="80"/>
                  </a:lnTo>
                  <a:lnTo>
                    <a:pt x="295" y="74"/>
                  </a:lnTo>
                  <a:lnTo>
                    <a:pt x="302" y="68"/>
                  </a:lnTo>
                  <a:lnTo>
                    <a:pt x="302" y="56"/>
                  </a:lnTo>
                  <a:lnTo>
                    <a:pt x="314" y="43"/>
                  </a:lnTo>
                  <a:lnTo>
                    <a:pt x="314" y="37"/>
                  </a:lnTo>
                  <a:lnTo>
                    <a:pt x="320" y="31"/>
                  </a:lnTo>
                  <a:lnTo>
                    <a:pt x="320" y="25"/>
                  </a:lnTo>
                  <a:lnTo>
                    <a:pt x="326" y="19"/>
                  </a:lnTo>
                  <a:lnTo>
                    <a:pt x="339" y="7"/>
                  </a:lnTo>
                  <a:lnTo>
                    <a:pt x="332" y="7"/>
                  </a:lnTo>
                  <a:lnTo>
                    <a:pt x="339" y="7"/>
                  </a:lnTo>
                  <a:lnTo>
                    <a:pt x="345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63" y="0"/>
                  </a:lnTo>
                  <a:lnTo>
                    <a:pt x="369" y="0"/>
                  </a:lnTo>
                  <a:lnTo>
                    <a:pt x="375" y="0"/>
                  </a:lnTo>
                  <a:lnTo>
                    <a:pt x="382" y="7"/>
                  </a:lnTo>
                  <a:lnTo>
                    <a:pt x="388" y="13"/>
                  </a:lnTo>
                  <a:lnTo>
                    <a:pt x="394" y="25"/>
                  </a:lnTo>
                  <a:lnTo>
                    <a:pt x="400" y="31"/>
                  </a:lnTo>
                  <a:lnTo>
                    <a:pt x="406" y="37"/>
                  </a:lnTo>
                  <a:lnTo>
                    <a:pt x="412" y="43"/>
                  </a:lnTo>
                  <a:lnTo>
                    <a:pt x="412" y="56"/>
                  </a:lnTo>
                  <a:lnTo>
                    <a:pt x="418" y="62"/>
                  </a:lnTo>
                  <a:lnTo>
                    <a:pt x="418" y="68"/>
                  </a:lnTo>
                  <a:lnTo>
                    <a:pt x="425" y="74"/>
                  </a:lnTo>
                  <a:lnTo>
                    <a:pt x="425" y="87"/>
                  </a:lnTo>
                  <a:lnTo>
                    <a:pt x="431" y="93"/>
                  </a:lnTo>
                  <a:lnTo>
                    <a:pt x="431" y="99"/>
                  </a:lnTo>
                  <a:lnTo>
                    <a:pt x="437" y="105"/>
                  </a:lnTo>
                </a:path>
              </a:pathLst>
            </a:custGeom>
            <a:noFill/>
            <a:ln w="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7" name="Freeform 53"/>
            <p:cNvSpPr/>
            <p:nvPr/>
          </p:nvSpPr>
          <p:spPr>
            <a:xfrm>
              <a:off x="2742" y="1521"/>
              <a:ext cx="437" cy="1334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2" y="49"/>
                </a:cxn>
                <a:cxn ang="0">
                  <a:pos x="25" y="80"/>
                </a:cxn>
                <a:cxn ang="0">
                  <a:pos x="31" y="111"/>
                </a:cxn>
                <a:cxn ang="0">
                  <a:pos x="43" y="154"/>
                </a:cxn>
                <a:cxn ang="0">
                  <a:pos x="49" y="197"/>
                </a:cxn>
                <a:cxn ang="0">
                  <a:pos x="61" y="227"/>
                </a:cxn>
                <a:cxn ang="0">
                  <a:pos x="68" y="277"/>
                </a:cxn>
                <a:cxn ang="0">
                  <a:pos x="80" y="314"/>
                </a:cxn>
                <a:cxn ang="0">
                  <a:pos x="86" y="363"/>
                </a:cxn>
                <a:cxn ang="0">
                  <a:pos x="98" y="400"/>
                </a:cxn>
                <a:cxn ang="0">
                  <a:pos x="104" y="455"/>
                </a:cxn>
                <a:cxn ang="0">
                  <a:pos x="117" y="504"/>
                </a:cxn>
                <a:cxn ang="0">
                  <a:pos x="123" y="547"/>
                </a:cxn>
                <a:cxn ang="0">
                  <a:pos x="135" y="603"/>
                </a:cxn>
                <a:cxn ang="0">
                  <a:pos x="141" y="639"/>
                </a:cxn>
                <a:cxn ang="0">
                  <a:pos x="154" y="695"/>
                </a:cxn>
                <a:cxn ang="0">
                  <a:pos x="160" y="750"/>
                </a:cxn>
                <a:cxn ang="0">
                  <a:pos x="172" y="793"/>
                </a:cxn>
                <a:cxn ang="0">
                  <a:pos x="178" y="842"/>
                </a:cxn>
                <a:cxn ang="0">
                  <a:pos x="191" y="879"/>
                </a:cxn>
                <a:cxn ang="0">
                  <a:pos x="197" y="929"/>
                </a:cxn>
                <a:cxn ang="0">
                  <a:pos x="209" y="965"/>
                </a:cxn>
                <a:cxn ang="0">
                  <a:pos x="215" y="1015"/>
                </a:cxn>
                <a:cxn ang="0">
                  <a:pos x="227" y="1058"/>
                </a:cxn>
                <a:cxn ang="0">
                  <a:pos x="234" y="1088"/>
                </a:cxn>
                <a:cxn ang="0">
                  <a:pos x="246" y="1131"/>
                </a:cxn>
                <a:cxn ang="0">
                  <a:pos x="252" y="1168"/>
                </a:cxn>
                <a:cxn ang="0">
                  <a:pos x="264" y="1193"/>
                </a:cxn>
                <a:cxn ang="0">
                  <a:pos x="270" y="1224"/>
                </a:cxn>
                <a:cxn ang="0">
                  <a:pos x="283" y="1242"/>
                </a:cxn>
                <a:cxn ang="0">
                  <a:pos x="289" y="1267"/>
                </a:cxn>
                <a:cxn ang="0">
                  <a:pos x="301" y="1285"/>
                </a:cxn>
                <a:cxn ang="0">
                  <a:pos x="320" y="1316"/>
                </a:cxn>
                <a:cxn ang="0">
                  <a:pos x="332" y="1334"/>
                </a:cxn>
                <a:cxn ang="0">
                  <a:pos x="350" y="1334"/>
                </a:cxn>
                <a:cxn ang="0">
                  <a:pos x="369" y="1328"/>
                </a:cxn>
                <a:cxn ang="0">
                  <a:pos x="387" y="1310"/>
                </a:cxn>
                <a:cxn ang="0">
                  <a:pos x="400" y="1291"/>
                </a:cxn>
                <a:cxn ang="0">
                  <a:pos x="412" y="1267"/>
                </a:cxn>
                <a:cxn ang="0">
                  <a:pos x="418" y="1248"/>
                </a:cxn>
                <a:cxn ang="0">
                  <a:pos x="430" y="1218"/>
                </a:cxn>
              </a:cxnLst>
              <a:rect l="0" t="0" r="0" b="0"/>
              <a:pathLst>
                <a:path w="437" h="1334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49"/>
                  </a:lnTo>
                  <a:lnTo>
                    <a:pt x="18" y="55"/>
                  </a:lnTo>
                  <a:lnTo>
                    <a:pt x="18" y="74"/>
                  </a:lnTo>
                  <a:lnTo>
                    <a:pt x="25" y="80"/>
                  </a:lnTo>
                  <a:lnTo>
                    <a:pt x="25" y="92"/>
                  </a:lnTo>
                  <a:lnTo>
                    <a:pt x="31" y="98"/>
                  </a:lnTo>
                  <a:lnTo>
                    <a:pt x="31" y="111"/>
                  </a:lnTo>
                  <a:lnTo>
                    <a:pt x="37" y="123"/>
                  </a:lnTo>
                  <a:lnTo>
                    <a:pt x="37" y="141"/>
                  </a:lnTo>
                  <a:lnTo>
                    <a:pt x="43" y="154"/>
                  </a:lnTo>
                  <a:lnTo>
                    <a:pt x="43" y="160"/>
                  </a:lnTo>
                  <a:lnTo>
                    <a:pt x="49" y="172"/>
                  </a:lnTo>
                  <a:lnTo>
                    <a:pt x="49" y="197"/>
                  </a:lnTo>
                  <a:lnTo>
                    <a:pt x="55" y="203"/>
                  </a:lnTo>
                  <a:lnTo>
                    <a:pt x="55" y="215"/>
                  </a:lnTo>
                  <a:lnTo>
                    <a:pt x="61" y="227"/>
                  </a:lnTo>
                  <a:lnTo>
                    <a:pt x="61" y="240"/>
                  </a:lnTo>
                  <a:lnTo>
                    <a:pt x="68" y="252"/>
                  </a:lnTo>
                  <a:lnTo>
                    <a:pt x="68" y="277"/>
                  </a:lnTo>
                  <a:lnTo>
                    <a:pt x="74" y="289"/>
                  </a:lnTo>
                  <a:lnTo>
                    <a:pt x="74" y="301"/>
                  </a:lnTo>
                  <a:lnTo>
                    <a:pt x="80" y="314"/>
                  </a:lnTo>
                  <a:lnTo>
                    <a:pt x="80" y="338"/>
                  </a:lnTo>
                  <a:lnTo>
                    <a:pt x="86" y="350"/>
                  </a:lnTo>
                  <a:lnTo>
                    <a:pt x="86" y="363"/>
                  </a:lnTo>
                  <a:lnTo>
                    <a:pt x="92" y="375"/>
                  </a:lnTo>
                  <a:lnTo>
                    <a:pt x="92" y="387"/>
                  </a:lnTo>
                  <a:lnTo>
                    <a:pt x="98" y="400"/>
                  </a:lnTo>
                  <a:lnTo>
                    <a:pt x="98" y="424"/>
                  </a:lnTo>
                  <a:lnTo>
                    <a:pt x="104" y="437"/>
                  </a:lnTo>
                  <a:lnTo>
                    <a:pt x="104" y="455"/>
                  </a:lnTo>
                  <a:lnTo>
                    <a:pt x="111" y="467"/>
                  </a:lnTo>
                  <a:lnTo>
                    <a:pt x="111" y="492"/>
                  </a:lnTo>
                  <a:lnTo>
                    <a:pt x="117" y="504"/>
                  </a:lnTo>
                  <a:lnTo>
                    <a:pt x="117" y="523"/>
                  </a:lnTo>
                  <a:lnTo>
                    <a:pt x="123" y="535"/>
                  </a:lnTo>
                  <a:lnTo>
                    <a:pt x="123" y="547"/>
                  </a:lnTo>
                  <a:lnTo>
                    <a:pt x="129" y="560"/>
                  </a:lnTo>
                  <a:lnTo>
                    <a:pt x="129" y="590"/>
                  </a:lnTo>
                  <a:lnTo>
                    <a:pt x="135" y="603"/>
                  </a:lnTo>
                  <a:lnTo>
                    <a:pt x="135" y="615"/>
                  </a:lnTo>
                  <a:lnTo>
                    <a:pt x="141" y="627"/>
                  </a:lnTo>
                  <a:lnTo>
                    <a:pt x="141" y="639"/>
                  </a:lnTo>
                  <a:lnTo>
                    <a:pt x="148" y="658"/>
                  </a:lnTo>
                  <a:lnTo>
                    <a:pt x="148" y="683"/>
                  </a:lnTo>
                  <a:lnTo>
                    <a:pt x="154" y="695"/>
                  </a:lnTo>
                  <a:lnTo>
                    <a:pt x="154" y="707"/>
                  </a:lnTo>
                  <a:lnTo>
                    <a:pt x="160" y="726"/>
                  </a:lnTo>
                  <a:lnTo>
                    <a:pt x="160" y="750"/>
                  </a:lnTo>
                  <a:lnTo>
                    <a:pt x="166" y="762"/>
                  </a:lnTo>
                  <a:lnTo>
                    <a:pt x="166" y="775"/>
                  </a:lnTo>
                  <a:lnTo>
                    <a:pt x="172" y="793"/>
                  </a:lnTo>
                  <a:lnTo>
                    <a:pt x="172" y="806"/>
                  </a:lnTo>
                  <a:lnTo>
                    <a:pt x="178" y="818"/>
                  </a:lnTo>
                  <a:lnTo>
                    <a:pt x="178" y="842"/>
                  </a:lnTo>
                  <a:lnTo>
                    <a:pt x="184" y="855"/>
                  </a:lnTo>
                  <a:lnTo>
                    <a:pt x="184" y="867"/>
                  </a:lnTo>
                  <a:lnTo>
                    <a:pt x="191" y="879"/>
                  </a:lnTo>
                  <a:lnTo>
                    <a:pt x="191" y="904"/>
                  </a:lnTo>
                  <a:lnTo>
                    <a:pt x="197" y="916"/>
                  </a:lnTo>
                  <a:lnTo>
                    <a:pt x="197" y="929"/>
                  </a:lnTo>
                  <a:lnTo>
                    <a:pt x="203" y="941"/>
                  </a:lnTo>
                  <a:lnTo>
                    <a:pt x="203" y="953"/>
                  </a:lnTo>
                  <a:lnTo>
                    <a:pt x="209" y="965"/>
                  </a:lnTo>
                  <a:lnTo>
                    <a:pt x="209" y="990"/>
                  </a:lnTo>
                  <a:lnTo>
                    <a:pt x="215" y="1002"/>
                  </a:lnTo>
                  <a:lnTo>
                    <a:pt x="215" y="1015"/>
                  </a:lnTo>
                  <a:lnTo>
                    <a:pt x="221" y="1027"/>
                  </a:lnTo>
                  <a:lnTo>
                    <a:pt x="221" y="1045"/>
                  </a:lnTo>
                  <a:lnTo>
                    <a:pt x="227" y="1058"/>
                  </a:lnTo>
                  <a:lnTo>
                    <a:pt x="227" y="1070"/>
                  </a:lnTo>
                  <a:lnTo>
                    <a:pt x="234" y="1076"/>
                  </a:lnTo>
                  <a:lnTo>
                    <a:pt x="234" y="1088"/>
                  </a:lnTo>
                  <a:lnTo>
                    <a:pt x="240" y="1101"/>
                  </a:lnTo>
                  <a:lnTo>
                    <a:pt x="240" y="1119"/>
                  </a:lnTo>
                  <a:lnTo>
                    <a:pt x="246" y="1131"/>
                  </a:lnTo>
                  <a:lnTo>
                    <a:pt x="246" y="1138"/>
                  </a:lnTo>
                  <a:lnTo>
                    <a:pt x="252" y="1150"/>
                  </a:lnTo>
                  <a:lnTo>
                    <a:pt x="252" y="1168"/>
                  </a:lnTo>
                  <a:lnTo>
                    <a:pt x="258" y="1174"/>
                  </a:lnTo>
                  <a:lnTo>
                    <a:pt x="258" y="1181"/>
                  </a:lnTo>
                  <a:lnTo>
                    <a:pt x="264" y="1193"/>
                  </a:lnTo>
                  <a:lnTo>
                    <a:pt x="264" y="1199"/>
                  </a:lnTo>
                  <a:lnTo>
                    <a:pt x="270" y="1205"/>
                  </a:lnTo>
                  <a:lnTo>
                    <a:pt x="270" y="1224"/>
                  </a:lnTo>
                  <a:lnTo>
                    <a:pt x="277" y="1230"/>
                  </a:lnTo>
                  <a:lnTo>
                    <a:pt x="277" y="1236"/>
                  </a:lnTo>
                  <a:lnTo>
                    <a:pt x="283" y="1242"/>
                  </a:lnTo>
                  <a:lnTo>
                    <a:pt x="283" y="1254"/>
                  </a:lnTo>
                  <a:lnTo>
                    <a:pt x="289" y="1261"/>
                  </a:lnTo>
                  <a:lnTo>
                    <a:pt x="289" y="1267"/>
                  </a:lnTo>
                  <a:lnTo>
                    <a:pt x="295" y="1273"/>
                  </a:lnTo>
                  <a:lnTo>
                    <a:pt x="295" y="1279"/>
                  </a:lnTo>
                  <a:lnTo>
                    <a:pt x="301" y="1285"/>
                  </a:lnTo>
                  <a:lnTo>
                    <a:pt x="301" y="1297"/>
                  </a:lnTo>
                  <a:lnTo>
                    <a:pt x="307" y="1304"/>
                  </a:lnTo>
                  <a:lnTo>
                    <a:pt x="320" y="1316"/>
                  </a:lnTo>
                  <a:lnTo>
                    <a:pt x="320" y="1322"/>
                  </a:lnTo>
                  <a:lnTo>
                    <a:pt x="326" y="1328"/>
                  </a:lnTo>
                  <a:lnTo>
                    <a:pt x="332" y="1334"/>
                  </a:lnTo>
                  <a:lnTo>
                    <a:pt x="338" y="1334"/>
                  </a:lnTo>
                  <a:lnTo>
                    <a:pt x="344" y="1334"/>
                  </a:lnTo>
                  <a:lnTo>
                    <a:pt x="350" y="1334"/>
                  </a:lnTo>
                  <a:lnTo>
                    <a:pt x="357" y="1334"/>
                  </a:lnTo>
                  <a:lnTo>
                    <a:pt x="363" y="1334"/>
                  </a:lnTo>
                  <a:lnTo>
                    <a:pt x="369" y="1328"/>
                  </a:lnTo>
                  <a:lnTo>
                    <a:pt x="375" y="1322"/>
                  </a:lnTo>
                  <a:lnTo>
                    <a:pt x="381" y="1316"/>
                  </a:lnTo>
                  <a:lnTo>
                    <a:pt x="387" y="1310"/>
                  </a:lnTo>
                  <a:lnTo>
                    <a:pt x="393" y="1304"/>
                  </a:lnTo>
                  <a:lnTo>
                    <a:pt x="393" y="1297"/>
                  </a:lnTo>
                  <a:lnTo>
                    <a:pt x="400" y="1291"/>
                  </a:lnTo>
                  <a:lnTo>
                    <a:pt x="406" y="1285"/>
                  </a:lnTo>
                  <a:lnTo>
                    <a:pt x="406" y="1273"/>
                  </a:lnTo>
                  <a:lnTo>
                    <a:pt x="412" y="1267"/>
                  </a:lnTo>
                  <a:lnTo>
                    <a:pt x="412" y="1261"/>
                  </a:lnTo>
                  <a:lnTo>
                    <a:pt x="418" y="1254"/>
                  </a:lnTo>
                  <a:lnTo>
                    <a:pt x="418" y="1248"/>
                  </a:lnTo>
                  <a:lnTo>
                    <a:pt x="424" y="1242"/>
                  </a:lnTo>
                  <a:lnTo>
                    <a:pt x="424" y="1230"/>
                  </a:lnTo>
                  <a:lnTo>
                    <a:pt x="430" y="1218"/>
                  </a:lnTo>
                  <a:lnTo>
                    <a:pt x="430" y="1211"/>
                  </a:lnTo>
                  <a:lnTo>
                    <a:pt x="437" y="1205"/>
                  </a:lnTo>
                </a:path>
              </a:pathLst>
            </a:custGeom>
            <a:noFill/>
            <a:ln w="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8" name="Freeform 54"/>
            <p:cNvSpPr/>
            <p:nvPr/>
          </p:nvSpPr>
          <p:spPr>
            <a:xfrm>
              <a:off x="3179" y="1416"/>
              <a:ext cx="344" cy="1310"/>
            </a:xfrm>
            <a:custGeom>
              <a:avLst/>
              <a:gdLst/>
              <a:ahLst/>
              <a:cxnLst>
                <a:cxn ang="0">
                  <a:pos x="0" y="1292"/>
                </a:cxn>
                <a:cxn ang="0">
                  <a:pos x="6" y="1279"/>
                </a:cxn>
                <a:cxn ang="0">
                  <a:pos x="12" y="1261"/>
                </a:cxn>
                <a:cxn ang="0">
                  <a:pos x="18" y="1230"/>
                </a:cxn>
                <a:cxn ang="0">
                  <a:pos x="24" y="1212"/>
                </a:cxn>
                <a:cxn ang="0">
                  <a:pos x="30" y="1181"/>
                </a:cxn>
                <a:cxn ang="0">
                  <a:pos x="36" y="1156"/>
                </a:cxn>
                <a:cxn ang="0">
                  <a:pos x="43" y="1138"/>
                </a:cxn>
                <a:cxn ang="0">
                  <a:pos x="49" y="1101"/>
                </a:cxn>
                <a:cxn ang="0">
                  <a:pos x="55" y="1083"/>
                </a:cxn>
                <a:cxn ang="0">
                  <a:pos x="61" y="1046"/>
                </a:cxn>
                <a:cxn ang="0">
                  <a:pos x="67" y="1021"/>
                </a:cxn>
                <a:cxn ang="0">
                  <a:pos x="73" y="997"/>
                </a:cxn>
                <a:cxn ang="0">
                  <a:pos x="79" y="954"/>
                </a:cxn>
                <a:cxn ang="0">
                  <a:pos x="86" y="929"/>
                </a:cxn>
                <a:cxn ang="0">
                  <a:pos x="92" y="892"/>
                </a:cxn>
                <a:cxn ang="0">
                  <a:pos x="98" y="861"/>
                </a:cxn>
                <a:cxn ang="0">
                  <a:pos x="104" y="837"/>
                </a:cxn>
                <a:cxn ang="0">
                  <a:pos x="110" y="800"/>
                </a:cxn>
                <a:cxn ang="0">
                  <a:pos x="116" y="769"/>
                </a:cxn>
                <a:cxn ang="0">
                  <a:pos x="123" y="726"/>
                </a:cxn>
                <a:cxn ang="0">
                  <a:pos x="129" y="701"/>
                </a:cxn>
                <a:cxn ang="0">
                  <a:pos x="135" y="677"/>
                </a:cxn>
                <a:cxn ang="0">
                  <a:pos x="141" y="634"/>
                </a:cxn>
                <a:cxn ang="0">
                  <a:pos x="147" y="609"/>
                </a:cxn>
                <a:cxn ang="0">
                  <a:pos x="153" y="566"/>
                </a:cxn>
                <a:cxn ang="0">
                  <a:pos x="159" y="542"/>
                </a:cxn>
                <a:cxn ang="0">
                  <a:pos x="166" y="517"/>
                </a:cxn>
                <a:cxn ang="0">
                  <a:pos x="172" y="474"/>
                </a:cxn>
                <a:cxn ang="0">
                  <a:pos x="178" y="449"/>
                </a:cxn>
                <a:cxn ang="0">
                  <a:pos x="184" y="412"/>
                </a:cxn>
                <a:cxn ang="0">
                  <a:pos x="190" y="388"/>
                </a:cxn>
                <a:cxn ang="0">
                  <a:pos x="196" y="363"/>
                </a:cxn>
                <a:cxn ang="0">
                  <a:pos x="202" y="326"/>
                </a:cxn>
                <a:cxn ang="0">
                  <a:pos x="209" y="308"/>
                </a:cxn>
                <a:cxn ang="0">
                  <a:pos x="215" y="271"/>
                </a:cxn>
                <a:cxn ang="0">
                  <a:pos x="221" y="253"/>
                </a:cxn>
                <a:cxn ang="0">
                  <a:pos x="227" y="234"/>
                </a:cxn>
                <a:cxn ang="0">
                  <a:pos x="233" y="203"/>
                </a:cxn>
                <a:cxn ang="0">
                  <a:pos x="239" y="185"/>
                </a:cxn>
                <a:cxn ang="0">
                  <a:pos x="246" y="160"/>
                </a:cxn>
                <a:cxn ang="0">
                  <a:pos x="252" y="142"/>
                </a:cxn>
                <a:cxn ang="0">
                  <a:pos x="258" y="123"/>
                </a:cxn>
                <a:cxn ang="0">
                  <a:pos x="264" y="105"/>
                </a:cxn>
                <a:cxn ang="0">
                  <a:pos x="270" y="87"/>
                </a:cxn>
                <a:cxn ang="0">
                  <a:pos x="276" y="68"/>
                </a:cxn>
                <a:cxn ang="0">
                  <a:pos x="289" y="50"/>
                </a:cxn>
                <a:cxn ang="0">
                  <a:pos x="295" y="31"/>
                </a:cxn>
                <a:cxn ang="0">
                  <a:pos x="313" y="13"/>
                </a:cxn>
                <a:cxn ang="0">
                  <a:pos x="313" y="13"/>
                </a:cxn>
                <a:cxn ang="0">
                  <a:pos x="325" y="0"/>
                </a:cxn>
                <a:cxn ang="0">
                  <a:pos x="338" y="0"/>
                </a:cxn>
              </a:cxnLst>
              <a:rect l="0" t="0" r="0" b="0"/>
              <a:pathLst>
                <a:path w="344" h="1310">
                  <a:moveTo>
                    <a:pt x="0" y="1310"/>
                  </a:moveTo>
                  <a:lnTo>
                    <a:pt x="0" y="1292"/>
                  </a:lnTo>
                  <a:lnTo>
                    <a:pt x="6" y="1286"/>
                  </a:lnTo>
                  <a:lnTo>
                    <a:pt x="6" y="1279"/>
                  </a:lnTo>
                  <a:lnTo>
                    <a:pt x="12" y="1267"/>
                  </a:lnTo>
                  <a:lnTo>
                    <a:pt x="12" y="1261"/>
                  </a:lnTo>
                  <a:lnTo>
                    <a:pt x="18" y="1249"/>
                  </a:lnTo>
                  <a:lnTo>
                    <a:pt x="18" y="1230"/>
                  </a:lnTo>
                  <a:lnTo>
                    <a:pt x="24" y="1224"/>
                  </a:lnTo>
                  <a:lnTo>
                    <a:pt x="24" y="1212"/>
                  </a:lnTo>
                  <a:lnTo>
                    <a:pt x="30" y="1200"/>
                  </a:lnTo>
                  <a:lnTo>
                    <a:pt x="30" y="1181"/>
                  </a:lnTo>
                  <a:lnTo>
                    <a:pt x="36" y="1169"/>
                  </a:lnTo>
                  <a:lnTo>
                    <a:pt x="36" y="1156"/>
                  </a:lnTo>
                  <a:lnTo>
                    <a:pt x="43" y="1150"/>
                  </a:lnTo>
                  <a:lnTo>
                    <a:pt x="43" y="1138"/>
                  </a:lnTo>
                  <a:lnTo>
                    <a:pt x="49" y="1126"/>
                  </a:lnTo>
                  <a:lnTo>
                    <a:pt x="49" y="1101"/>
                  </a:lnTo>
                  <a:lnTo>
                    <a:pt x="55" y="1089"/>
                  </a:lnTo>
                  <a:lnTo>
                    <a:pt x="55" y="1083"/>
                  </a:lnTo>
                  <a:lnTo>
                    <a:pt x="61" y="1070"/>
                  </a:lnTo>
                  <a:lnTo>
                    <a:pt x="61" y="1046"/>
                  </a:lnTo>
                  <a:lnTo>
                    <a:pt x="67" y="1034"/>
                  </a:lnTo>
                  <a:lnTo>
                    <a:pt x="67" y="1021"/>
                  </a:lnTo>
                  <a:lnTo>
                    <a:pt x="73" y="1009"/>
                  </a:lnTo>
                  <a:lnTo>
                    <a:pt x="73" y="997"/>
                  </a:lnTo>
                  <a:lnTo>
                    <a:pt x="79" y="984"/>
                  </a:lnTo>
                  <a:lnTo>
                    <a:pt x="79" y="954"/>
                  </a:lnTo>
                  <a:lnTo>
                    <a:pt x="86" y="941"/>
                  </a:lnTo>
                  <a:lnTo>
                    <a:pt x="86" y="929"/>
                  </a:lnTo>
                  <a:lnTo>
                    <a:pt x="92" y="917"/>
                  </a:lnTo>
                  <a:lnTo>
                    <a:pt x="92" y="892"/>
                  </a:lnTo>
                  <a:lnTo>
                    <a:pt x="98" y="880"/>
                  </a:lnTo>
                  <a:lnTo>
                    <a:pt x="98" y="861"/>
                  </a:lnTo>
                  <a:lnTo>
                    <a:pt x="104" y="849"/>
                  </a:lnTo>
                  <a:lnTo>
                    <a:pt x="104" y="837"/>
                  </a:lnTo>
                  <a:lnTo>
                    <a:pt x="110" y="824"/>
                  </a:lnTo>
                  <a:lnTo>
                    <a:pt x="110" y="800"/>
                  </a:lnTo>
                  <a:lnTo>
                    <a:pt x="116" y="781"/>
                  </a:lnTo>
                  <a:lnTo>
                    <a:pt x="116" y="769"/>
                  </a:lnTo>
                  <a:lnTo>
                    <a:pt x="123" y="757"/>
                  </a:lnTo>
                  <a:lnTo>
                    <a:pt x="123" y="726"/>
                  </a:lnTo>
                  <a:lnTo>
                    <a:pt x="129" y="714"/>
                  </a:lnTo>
                  <a:lnTo>
                    <a:pt x="129" y="701"/>
                  </a:lnTo>
                  <a:lnTo>
                    <a:pt x="135" y="689"/>
                  </a:lnTo>
                  <a:lnTo>
                    <a:pt x="135" y="677"/>
                  </a:lnTo>
                  <a:lnTo>
                    <a:pt x="141" y="658"/>
                  </a:lnTo>
                  <a:lnTo>
                    <a:pt x="141" y="634"/>
                  </a:lnTo>
                  <a:lnTo>
                    <a:pt x="147" y="622"/>
                  </a:lnTo>
                  <a:lnTo>
                    <a:pt x="147" y="609"/>
                  </a:lnTo>
                  <a:lnTo>
                    <a:pt x="153" y="591"/>
                  </a:lnTo>
                  <a:lnTo>
                    <a:pt x="153" y="566"/>
                  </a:lnTo>
                  <a:lnTo>
                    <a:pt x="159" y="554"/>
                  </a:lnTo>
                  <a:lnTo>
                    <a:pt x="159" y="542"/>
                  </a:lnTo>
                  <a:lnTo>
                    <a:pt x="166" y="529"/>
                  </a:lnTo>
                  <a:lnTo>
                    <a:pt x="166" y="517"/>
                  </a:lnTo>
                  <a:lnTo>
                    <a:pt x="172" y="499"/>
                  </a:lnTo>
                  <a:lnTo>
                    <a:pt x="172" y="474"/>
                  </a:lnTo>
                  <a:lnTo>
                    <a:pt x="178" y="462"/>
                  </a:lnTo>
                  <a:lnTo>
                    <a:pt x="178" y="449"/>
                  </a:lnTo>
                  <a:lnTo>
                    <a:pt x="184" y="437"/>
                  </a:lnTo>
                  <a:lnTo>
                    <a:pt x="184" y="412"/>
                  </a:lnTo>
                  <a:lnTo>
                    <a:pt x="190" y="400"/>
                  </a:lnTo>
                  <a:lnTo>
                    <a:pt x="190" y="388"/>
                  </a:lnTo>
                  <a:lnTo>
                    <a:pt x="196" y="376"/>
                  </a:lnTo>
                  <a:lnTo>
                    <a:pt x="196" y="363"/>
                  </a:lnTo>
                  <a:lnTo>
                    <a:pt x="202" y="351"/>
                  </a:lnTo>
                  <a:lnTo>
                    <a:pt x="202" y="326"/>
                  </a:lnTo>
                  <a:lnTo>
                    <a:pt x="209" y="320"/>
                  </a:lnTo>
                  <a:lnTo>
                    <a:pt x="209" y="308"/>
                  </a:lnTo>
                  <a:lnTo>
                    <a:pt x="215" y="296"/>
                  </a:lnTo>
                  <a:lnTo>
                    <a:pt x="215" y="271"/>
                  </a:lnTo>
                  <a:lnTo>
                    <a:pt x="221" y="265"/>
                  </a:lnTo>
                  <a:lnTo>
                    <a:pt x="221" y="253"/>
                  </a:lnTo>
                  <a:lnTo>
                    <a:pt x="227" y="240"/>
                  </a:lnTo>
                  <a:lnTo>
                    <a:pt x="227" y="234"/>
                  </a:lnTo>
                  <a:lnTo>
                    <a:pt x="233" y="222"/>
                  </a:lnTo>
                  <a:lnTo>
                    <a:pt x="233" y="203"/>
                  </a:lnTo>
                  <a:lnTo>
                    <a:pt x="239" y="191"/>
                  </a:lnTo>
                  <a:lnTo>
                    <a:pt x="239" y="185"/>
                  </a:lnTo>
                  <a:lnTo>
                    <a:pt x="246" y="173"/>
                  </a:lnTo>
                  <a:lnTo>
                    <a:pt x="246" y="160"/>
                  </a:lnTo>
                  <a:lnTo>
                    <a:pt x="252" y="148"/>
                  </a:lnTo>
                  <a:lnTo>
                    <a:pt x="252" y="142"/>
                  </a:lnTo>
                  <a:lnTo>
                    <a:pt x="258" y="136"/>
                  </a:lnTo>
                  <a:lnTo>
                    <a:pt x="258" y="123"/>
                  </a:lnTo>
                  <a:lnTo>
                    <a:pt x="264" y="117"/>
                  </a:lnTo>
                  <a:lnTo>
                    <a:pt x="264" y="105"/>
                  </a:lnTo>
                  <a:lnTo>
                    <a:pt x="270" y="93"/>
                  </a:lnTo>
                  <a:lnTo>
                    <a:pt x="270" y="87"/>
                  </a:lnTo>
                  <a:lnTo>
                    <a:pt x="276" y="80"/>
                  </a:lnTo>
                  <a:lnTo>
                    <a:pt x="276" y="68"/>
                  </a:lnTo>
                  <a:lnTo>
                    <a:pt x="289" y="56"/>
                  </a:lnTo>
                  <a:lnTo>
                    <a:pt x="289" y="50"/>
                  </a:lnTo>
                  <a:lnTo>
                    <a:pt x="295" y="43"/>
                  </a:lnTo>
                  <a:lnTo>
                    <a:pt x="295" y="31"/>
                  </a:lnTo>
                  <a:lnTo>
                    <a:pt x="301" y="25"/>
                  </a:lnTo>
                  <a:lnTo>
                    <a:pt x="313" y="13"/>
                  </a:lnTo>
                  <a:lnTo>
                    <a:pt x="307" y="13"/>
                  </a:lnTo>
                  <a:lnTo>
                    <a:pt x="313" y="13"/>
                  </a:lnTo>
                  <a:lnTo>
                    <a:pt x="319" y="7"/>
                  </a:lnTo>
                  <a:lnTo>
                    <a:pt x="325" y="0"/>
                  </a:lnTo>
                  <a:lnTo>
                    <a:pt x="332" y="0"/>
                  </a:lnTo>
                  <a:lnTo>
                    <a:pt x="338" y="0"/>
                  </a:lnTo>
                  <a:lnTo>
                    <a:pt x="344" y="0"/>
                  </a:lnTo>
                </a:path>
              </a:pathLst>
            </a:custGeom>
            <a:noFill/>
            <a:ln w="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9" name="Rectangle 55"/>
            <p:cNvSpPr/>
            <p:nvPr/>
          </p:nvSpPr>
          <p:spPr>
            <a:xfrm>
              <a:off x="2145" y="3003"/>
              <a:ext cx="113" cy="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time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50" name="Rectangle 56"/>
            <p:cNvSpPr/>
            <p:nvPr/>
          </p:nvSpPr>
          <p:spPr>
            <a:xfrm rot="-5400000">
              <a:off x="518" y="2145"/>
              <a:ext cx="328" cy="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itchFamily="18" charset="0"/>
                  <a:ea typeface="宋体" panose="02010600030101010101" pitchFamily="2" charset="-122"/>
                </a:rPr>
                <a:t>Amplitude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51" name="Oval 57"/>
            <p:cNvSpPr/>
            <p:nvPr/>
          </p:nvSpPr>
          <p:spPr>
            <a:xfrm>
              <a:off x="934" y="1392"/>
              <a:ext cx="55" cy="55"/>
            </a:xfrm>
            <a:prstGeom prst="ellipse">
              <a:avLst/>
            </a:pr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52" name="Oval 58"/>
            <p:cNvSpPr/>
            <p:nvPr/>
          </p:nvSpPr>
          <p:spPr>
            <a:xfrm>
              <a:off x="1186" y="2333"/>
              <a:ext cx="55" cy="55"/>
            </a:xfrm>
            <a:prstGeom prst="ellipse">
              <a:avLst/>
            </a:pr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53" name="Oval 59"/>
            <p:cNvSpPr/>
            <p:nvPr/>
          </p:nvSpPr>
          <p:spPr>
            <a:xfrm>
              <a:off x="1444" y="2695"/>
              <a:ext cx="56" cy="56"/>
            </a:xfrm>
            <a:prstGeom prst="ellipse">
              <a:avLst/>
            </a:pr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54" name="Oval 60"/>
            <p:cNvSpPr/>
            <p:nvPr/>
          </p:nvSpPr>
          <p:spPr>
            <a:xfrm>
              <a:off x="1703" y="1527"/>
              <a:ext cx="55" cy="55"/>
            </a:xfrm>
            <a:prstGeom prst="ellipse">
              <a:avLst/>
            </a:pr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55" name="Oval 61"/>
            <p:cNvSpPr/>
            <p:nvPr/>
          </p:nvSpPr>
          <p:spPr>
            <a:xfrm>
              <a:off x="1955" y="1890"/>
              <a:ext cx="55" cy="55"/>
            </a:xfrm>
            <a:prstGeom prst="ellipse">
              <a:avLst/>
            </a:pr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56" name="Oval 62"/>
            <p:cNvSpPr/>
            <p:nvPr/>
          </p:nvSpPr>
          <p:spPr>
            <a:xfrm>
              <a:off x="2213" y="2837"/>
              <a:ext cx="55" cy="55"/>
            </a:xfrm>
            <a:prstGeom prst="ellipse">
              <a:avLst/>
            </a:pr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57" name="Oval 63"/>
            <p:cNvSpPr/>
            <p:nvPr/>
          </p:nvSpPr>
          <p:spPr>
            <a:xfrm>
              <a:off x="2471" y="1890"/>
              <a:ext cx="56" cy="55"/>
            </a:xfrm>
            <a:prstGeom prst="ellipse">
              <a:avLst/>
            </a:pr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58" name="Oval 64"/>
            <p:cNvSpPr/>
            <p:nvPr/>
          </p:nvSpPr>
          <p:spPr>
            <a:xfrm>
              <a:off x="2723" y="1527"/>
              <a:ext cx="56" cy="55"/>
            </a:xfrm>
            <a:prstGeom prst="ellipse">
              <a:avLst/>
            </a:pr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59" name="Oval 65"/>
            <p:cNvSpPr/>
            <p:nvPr/>
          </p:nvSpPr>
          <p:spPr>
            <a:xfrm>
              <a:off x="2982" y="2695"/>
              <a:ext cx="55" cy="56"/>
            </a:xfrm>
            <a:prstGeom prst="ellipse">
              <a:avLst/>
            </a:pr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60" name="Oval 66"/>
            <p:cNvSpPr/>
            <p:nvPr/>
          </p:nvSpPr>
          <p:spPr>
            <a:xfrm>
              <a:off x="3240" y="2333"/>
              <a:ext cx="55" cy="55"/>
            </a:xfrm>
            <a:prstGeom prst="ellipse">
              <a:avLst/>
            </a:pr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61" name="Oval 67"/>
            <p:cNvSpPr/>
            <p:nvPr/>
          </p:nvSpPr>
          <p:spPr>
            <a:xfrm>
              <a:off x="3498" y="1392"/>
              <a:ext cx="56" cy="55"/>
            </a:xfrm>
            <a:prstGeom prst="ellipse">
              <a:avLst/>
            </a:pr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62" name="Freeform 68"/>
            <p:cNvSpPr/>
            <p:nvPr/>
          </p:nvSpPr>
          <p:spPr>
            <a:xfrm>
              <a:off x="958" y="1416"/>
              <a:ext cx="419" cy="143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9" y="56"/>
                </a:cxn>
                <a:cxn ang="0">
                  <a:pos x="31" y="93"/>
                </a:cxn>
                <a:cxn ang="0">
                  <a:pos x="37" y="166"/>
                </a:cxn>
                <a:cxn ang="0">
                  <a:pos x="50" y="259"/>
                </a:cxn>
                <a:cxn ang="0">
                  <a:pos x="56" y="339"/>
                </a:cxn>
                <a:cxn ang="0">
                  <a:pos x="68" y="449"/>
                </a:cxn>
                <a:cxn ang="0">
                  <a:pos x="74" y="572"/>
                </a:cxn>
                <a:cxn ang="0">
                  <a:pos x="87" y="665"/>
                </a:cxn>
                <a:cxn ang="0">
                  <a:pos x="93" y="794"/>
                </a:cxn>
                <a:cxn ang="0">
                  <a:pos x="105" y="886"/>
                </a:cxn>
                <a:cxn ang="0">
                  <a:pos x="111" y="1009"/>
                </a:cxn>
                <a:cxn ang="0">
                  <a:pos x="123" y="1089"/>
                </a:cxn>
                <a:cxn ang="0">
                  <a:pos x="130" y="1193"/>
                </a:cxn>
                <a:cxn ang="0">
                  <a:pos x="142" y="1279"/>
                </a:cxn>
                <a:cxn ang="0">
                  <a:pos x="148" y="1335"/>
                </a:cxn>
                <a:cxn ang="0">
                  <a:pos x="160" y="1396"/>
                </a:cxn>
                <a:cxn ang="0">
                  <a:pos x="167" y="1427"/>
                </a:cxn>
                <a:cxn ang="0">
                  <a:pos x="179" y="1439"/>
                </a:cxn>
                <a:cxn ang="0">
                  <a:pos x="197" y="1421"/>
                </a:cxn>
                <a:cxn ang="0">
                  <a:pos x="203" y="1378"/>
                </a:cxn>
                <a:cxn ang="0">
                  <a:pos x="216" y="1335"/>
                </a:cxn>
                <a:cxn ang="0">
                  <a:pos x="222" y="1261"/>
                </a:cxn>
                <a:cxn ang="0">
                  <a:pos x="234" y="1169"/>
                </a:cxn>
                <a:cxn ang="0">
                  <a:pos x="240" y="1089"/>
                </a:cxn>
                <a:cxn ang="0">
                  <a:pos x="253" y="972"/>
                </a:cxn>
                <a:cxn ang="0">
                  <a:pos x="259" y="849"/>
                </a:cxn>
                <a:cxn ang="0">
                  <a:pos x="271" y="757"/>
                </a:cxn>
                <a:cxn ang="0">
                  <a:pos x="277" y="628"/>
                </a:cxn>
                <a:cxn ang="0">
                  <a:pos x="290" y="535"/>
                </a:cxn>
                <a:cxn ang="0">
                  <a:pos x="296" y="419"/>
                </a:cxn>
                <a:cxn ang="0">
                  <a:pos x="308" y="332"/>
                </a:cxn>
                <a:cxn ang="0">
                  <a:pos x="314" y="234"/>
                </a:cxn>
                <a:cxn ang="0">
                  <a:pos x="326" y="148"/>
                </a:cxn>
                <a:cxn ang="0">
                  <a:pos x="333" y="93"/>
                </a:cxn>
                <a:cxn ang="0">
                  <a:pos x="345" y="37"/>
                </a:cxn>
                <a:cxn ang="0">
                  <a:pos x="351" y="7"/>
                </a:cxn>
                <a:cxn ang="0">
                  <a:pos x="369" y="7"/>
                </a:cxn>
                <a:cxn ang="0">
                  <a:pos x="382" y="43"/>
                </a:cxn>
                <a:cxn ang="0">
                  <a:pos x="394" y="80"/>
                </a:cxn>
                <a:cxn ang="0">
                  <a:pos x="400" y="154"/>
                </a:cxn>
                <a:cxn ang="0">
                  <a:pos x="413" y="216"/>
                </a:cxn>
              </a:cxnLst>
              <a:rect l="0" t="0" r="0" b="0"/>
              <a:pathLst>
                <a:path w="419" h="1439">
                  <a:moveTo>
                    <a:pt x="0" y="0"/>
                  </a:moveTo>
                  <a:lnTo>
                    <a:pt x="7" y="7"/>
                  </a:lnTo>
                  <a:lnTo>
                    <a:pt x="13" y="13"/>
                  </a:lnTo>
                  <a:lnTo>
                    <a:pt x="13" y="31"/>
                  </a:lnTo>
                  <a:lnTo>
                    <a:pt x="19" y="43"/>
                  </a:lnTo>
                  <a:lnTo>
                    <a:pt x="19" y="56"/>
                  </a:lnTo>
                  <a:lnTo>
                    <a:pt x="25" y="68"/>
                  </a:lnTo>
                  <a:lnTo>
                    <a:pt x="25" y="80"/>
                  </a:lnTo>
                  <a:lnTo>
                    <a:pt x="31" y="93"/>
                  </a:lnTo>
                  <a:lnTo>
                    <a:pt x="31" y="130"/>
                  </a:lnTo>
                  <a:lnTo>
                    <a:pt x="37" y="148"/>
                  </a:lnTo>
                  <a:lnTo>
                    <a:pt x="37" y="166"/>
                  </a:lnTo>
                  <a:lnTo>
                    <a:pt x="44" y="191"/>
                  </a:lnTo>
                  <a:lnTo>
                    <a:pt x="44" y="234"/>
                  </a:lnTo>
                  <a:lnTo>
                    <a:pt x="50" y="259"/>
                  </a:lnTo>
                  <a:lnTo>
                    <a:pt x="50" y="283"/>
                  </a:lnTo>
                  <a:lnTo>
                    <a:pt x="56" y="308"/>
                  </a:lnTo>
                  <a:lnTo>
                    <a:pt x="56" y="339"/>
                  </a:lnTo>
                  <a:lnTo>
                    <a:pt x="62" y="363"/>
                  </a:lnTo>
                  <a:lnTo>
                    <a:pt x="62" y="419"/>
                  </a:lnTo>
                  <a:lnTo>
                    <a:pt x="68" y="449"/>
                  </a:lnTo>
                  <a:lnTo>
                    <a:pt x="68" y="480"/>
                  </a:lnTo>
                  <a:lnTo>
                    <a:pt x="74" y="511"/>
                  </a:lnTo>
                  <a:lnTo>
                    <a:pt x="74" y="572"/>
                  </a:lnTo>
                  <a:lnTo>
                    <a:pt x="80" y="603"/>
                  </a:lnTo>
                  <a:lnTo>
                    <a:pt x="80" y="634"/>
                  </a:lnTo>
                  <a:lnTo>
                    <a:pt x="87" y="665"/>
                  </a:lnTo>
                  <a:lnTo>
                    <a:pt x="87" y="695"/>
                  </a:lnTo>
                  <a:lnTo>
                    <a:pt x="93" y="726"/>
                  </a:lnTo>
                  <a:lnTo>
                    <a:pt x="93" y="794"/>
                  </a:lnTo>
                  <a:lnTo>
                    <a:pt x="99" y="824"/>
                  </a:lnTo>
                  <a:lnTo>
                    <a:pt x="99" y="855"/>
                  </a:lnTo>
                  <a:lnTo>
                    <a:pt x="105" y="886"/>
                  </a:lnTo>
                  <a:lnTo>
                    <a:pt x="105" y="947"/>
                  </a:lnTo>
                  <a:lnTo>
                    <a:pt x="111" y="978"/>
                  </a:lnTo>
                  <a:lnTo>
                    <a:pt x="111" y="1009"/>
                  </a:lnTo>
                  <a:lnTo>
                    <a:pt x="117" y="1034"/>
                  </a:lnTo>
                  <a:lnTo>
                    <a:pt x="117" y="1064"/>
                  </a:lnTo>
                  <a:lnTo>
                    <a:pt x="123" y="1089"/>
                  </a:lnTo>
                  <a:lnTo>
                    <a:pt x="123" y="1144"/>
                  </a:lnTo>
                  <a:lnTo>
                    <a:pt x="130" y="1169"/>
                  </a:lnTo>
                  <a:lnTo>
                    <a:pt x="130" y="1193"/>
                  </a:lnTo>
                  <a:lnTo>
                    <a:pt x="136" y="1218"/>
                  </a:lnTo>
                  <a:lnTo>
                    <a:pt x="136" y="1261"/>
                  </a:lnTo>
                  <a:lnTo>
                    <a:pt x="142" y="1279"/>
                  </a:lnTo>
                  <a:lnTo>
                    <a:pt x="142" y="1304"/>
                  </a:lnTo>
                  <a:lnTo>
                    <a:pt x="148" y="1323"/>
                  </a:lnTo>
                  <a:lnTo>
                    <a:pt x="148" y="1335"/>
                  </a:lnTo>
                  <a:lnTo>
                    <a:pt x="154" y="1353"/>
                  </a:lnTo>
                  <a:lnTo>
                    <a:pt x="154" y="1384"/>
                  </a:lnTo>
                  <a:lnTo>
                    <a:pt x="160" y="1396"/>
                  </a:lnTo>
                  <a:lnTo>
                    <a:pt x="160" y="1402"/>
                  </a:lnTo>
                  <a:lnTo>
                    <a:pt x="167" y="1415"/>
                  </a:lnTo>
                  <a:lnTo>
                    <a:pt x="167" y="1427"/>
                  </a:lnTo>
                  <a:lnTo>
                    <a:pt x="179" y="1439"/>
                  </a:lnTo>
                  <a:lnTo>
                    <a:pt x="173" y="1439"/>
                  </a:lnTo>
                  <a:lnTo>
                    <a:pt x="179" y="1439"/>
                  </a:lnTo>
                  <a:lnTo>
                    <a:pt x="185" y="1439"/>
                  </a:lnTo>
                  <a:lnTo>
                    <a:pt x="191" y="1427"/>
                  </a:lnTo>
                  <a:lnTo>
                    <a:pt x="197" y="1421"/>
                  </a:lnTo>
                  <a:lnTo>
                    <a:pt x="197" y="1402"/>
                  </a:lnTo>
                  <a:lnTo>
                    <a:pt x="203" y="1390"/>
                  </a:lnTo>
                  <a:lnTo>
                    <a:pt x="203" y="1378"/>
                  </a:lnTo>
                  <a:lnTo>
                    <a:pt x="210" y="1366"/>
                  </a:lnTo>
                  <a:lnTo>
                    <a:pt x="210" y="1353"/>
                  </a:lnTo>
                  <a:lnTo>
                    <a:pt x="216" y="1335"/>
                  </a:lnTo>
                  <a:lnTo>
                    <a:pt x="216" y="1298"/>
                  </a:lnTo>
                  <a:lnTo>
                    <a:pt x="222" y="1279"/>
                  </a:lnTo>
                  <a:lnTo>
                    <a:pt x="222" y="1261"/>
                  </a:lnTo>
                  <a:lnTo>
                    <a:pt x="228" y="1236"/>
                  </a:lnTo>
                  <a:lnTo>
                    <a:pt x="228" y="1193"/>
                  </a:lnTo>
                  <a:lnTo>
                    <a:pt x="234" y="1169"/>
                  </a:lnTo>
                  <a:lnTo>
                    <a:pt x="234" y="1138"/>
                  </a:lnTo>
                  <a:lnTo>
                    <a:pt x="240" y="1113"/>
                  </a:lnTo>
                  <a:lnTo>
                    <a:pt x="240" y="1089"/>
                  </a:lnTo>
                  <a:lnTo>
                    <a:pt x="246" y="1058"/>
                  </a:lnTo>
                  <a:lnTo>
                    <a:pt x="246" y="1003"/>
                  </a:lnTo>
                  <a:lnTo>
                    <a:pt x="253" y="972"/>
                  </a:lnTo>
                  <a:lnTo>
                    <a:pt x="253" y="941"/>
                  </a:lnTo>
                  <a:lnTo>
                    <a:pt x="259" y="911"/>
                  </a:lnTo>
                  <a:lnTo>
                    <a:pt x="259" y="849"/>
                  </a:lnTo>
                  <a:lnTo>
                    <a:pt x="265" y="818"/>
                  </a:lnTo>
                  <a:lnTo>
                    <a:pt x="265" y="788"/>
                  </a:lnTo>
                  <a:lnTo>
                    <a:pt x="271" y="757"/>
                  </a:lnTo>
                  <a:lnTo>
                    <a:pt x="271" y="726"/>
                  </a:lnTo>
                  <a:lnTo>
                    <a:pt x="277" y="695"/>
                  </a:lnTo>
                  <a:lnTo>
                    <a:pt x="277" y="628"/>
                  </a:lnTo>
                  <a:lnTo>
                    <a:pt x="283" y="597"/>
                  </a:lnTo>
                  <a:lnTo>
                    <a:pt x="283" y="566"/>
                  </a:lnTo>
                  <a:lnTo>
                    <a:pt x="290" y="535"/>
                  </a:lnTo>
                  <a:lnTo>
                    <a:pt x="290" y="474"/>
                  </a:lnTo>
                  <a:lnTo>
                    <a:pt x="296" y="443"/>
                  </a:lnTo>
                  <a:lnTo>
                    <a:pt x="296" y="419"/>
                  </a:lnTo>
                  <a:lnTo>
                    <a:pt x="302" y="388"/>
                  </a:lnTo>
                  <a:lnTo>
                    <a:pt x="302" y="357"/>
                  </a:lnTo>
                  <a:lnTo>
                    <a:pt x="308" y="332"/>
                  </a:lnTo>
                  <a:lnTo>
                    <a:pt x="308" y="283"/>
                  </a:lnTo>
                  <a:lnTo>
                    <a:pt x="314" y="259"/>
                  </a:lnTo>
                  <a:lnTo>
                    <a:pt x="314" y="234"/>
                  </a:lnTo>
                  <a:lnTo>
                    <a:pt x="320" y="209"/>
                  </a:lnTo>
                  <a:lnTo>
                    <a:pt x="320" y="166"/>
                  </a:lnTo>
                  <a:lnTo>
                    <a:pt x="326" y="148"/>
                  </a:lnTo>
                  <a:lnTo>
                    <a:pt x="326" y="130"/>
                  </a:lnTo>
                  <a:lnTo>
                    <a:pt x="333" y="111"/>
                  </a:lnTo>
                  <a:lnTo>
                    <a:pt x="333" y="93"/>
                  </a:lnTo>
                  <a:lnTo>
                    <a:pt x="339" y="80"/>
                  </a:lnTo>
                  <a:lnTo>
                    <a:pt x="339" y="50"/>
                  </a:lnTo>
                  <a:lnTo>
                    <a:pt x="345" y="37"/>
                  </a:lnTo>
                  <a:lnTo>
                    <a:pt x="345" y="31"/>
                  </a:lnTo>
                  <a:lnTo>
                    <a:pt x="351" y="19"/>
                  </a:lnTo>
                  <a:lnTo>
                    <a:pt x="351" y="7"/>
                  </a:lnTo>
                  <a:lnTo>
                    <a:pt x="357" y="0"/>
                  </a:lnTo>
                  <a:lnTo>
                    <a:pt x="363" y="0"/>
                  </a:lnTo>
                  <a:lnTo>
                    <a:pt x="369" y="7"/>
                  </a:lnTo>
                  <a:lnTo>
                    <a:pt x="376" y="13"/>
                  </a:lnTo>
                  <a:lnTo>
                    <a:pt x="382" y="25"/>
                  </a:lnTo>
                  <a:lnTo>
                    <a:pt x="382" y="43"/>
                  </a:lnTo>
                  <a:lnTo>
                    <a:pt x="388" y="56"/>
                  </a:lnTo>
                  <a:lnTo>
                    <a:pt x="388" y="68"/>
                  </a:lnTo>
                  <a:lnTo>
                    <a:pt x="394" y="80"/>
                  </a:lnTo>
                  <a:lnTo>
                    <a:pt x="394" y="99"/>
                  </a:lnTo>
                  <a:lnTo>
                    <a:pt x="400" y="117"/>
                  </a:lnTo>
                  <a:lnTo>
                    <a:pt x="400" y="154"/>
                  </a:lnTo>
                  <a:lnTo>
                    <a:pt x="406" y="173"/>
                  </a:lnTo>
                  <a:lnTo>
                    <a:pt x="406" y="191"/>
                  </a:lnTo>
                  <a:lnTo>
                    <a:pt x="413" y="216"/>
                  </a:lnTo>
                  <a:lnTo>
                    <a:pt x="413" y="265"/>
                  </a:lnTo>
                  <a:lnTo>
                    <a:pt x="419" y="289"/>
                  </a:lnTo>
                </a:path>
              </a:pathLst>
            </a:custGeom>
            <a:noFill/>
            <a:ln w="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3" name="Freeform 69"/>
            <p:cNvSpPr/>
            <p:nvPr/>
          </p:nvSpPr>
          <p:spPr>
            <a:xfrm>
              <a:off x="1377" y="1416"/>
              <a:ext cx="406" cy="1439"/>
            </a:xfrm>
            <a:custGeom>
              <a:avLst/>
              <a:gdLst/>
              <a:ahLst/>
              <a:cxnLst>
                <a:cxn ang="0">
                  <a:pos x="6" y="339"/>
                </a:cxn>
                <a:cxn ang="0">
                  <a:pos x="12" y="455"/>
                </a:cxn>
                <a:cxn ang="0">
                  <a:pos x="24" y="542"/>
                </a:cxn>
                <a:cxn ang="0">
                  <a:pos x="30" y="671"/>
                </a:cxn>
                <a:cxn ang="0">
                  <a:pos x="43" y="763"/>
                </a:cxn>
                <a:cxn ang="0">
                  <a:pos x="49" y="892"/>
                </a:cxn>
                <a:cxn ang="0">
                  <a:pos x="61" y="1009"/>
                </a:cxn>
                <a:cxn ang="0">
                  <a:pos x="67" y="1095"/>
                </a:cxn>
                <a:cxn ang="0">
                  <a:pos x="80" y="1200"/>
                </a:cxn>
                <a:cxn ang="0">
                  <a:pos x="86" y="1286"/>
                </a:cxn>
                <a:cxn ang="0">
                  <a:pos x="98" y="1341"/>
                </a:cxn>
                <a:cxn ang="0">
                  <a:pos x="104" y="1396"/>
                </a:cxn>
                <a:cxn ang="0">
                  <a:pos x="117" y="1421"/>
                </a:cxn>
                <a:cxn ang="0">
                  <a:pos x="129" y="1439"/>
                </a:cxn>
                <a:cxn ang="0">
                  <a:pos x="141" y="1421"/>
                </a:cxn>
                <a:cxn ang="0">
                  <a:pos x="153" y="1378"/>
                </a:cxn>
                <a:cxn ang="0">
                  <a:pos x="160" y="1335"/>
                </a:cxn>
                <a:cxn ang="0">
                  <a:pos x="172" y="1255"/>
                </a:cxn>
                <a:cxn ang="0">
                  <a:pos x="178" y="1163"/>
                </a:cxn>
                <a:cxn ang="0">
                  <a:pos x="190" y="1083"/>
                </a:cxn>
                <a:cxn ang="0">
                  <a:pos x="196" y="966"/>
                </a:cxn>
                <a:cxn ang="0">
                  <a:pos x="209" y="880"/>
                </a:cxn>
                <a:cxn ang="0">
                  <a:pos x="215" y="751"/>
                </a:cxn>
                <a:cxn ang="0">
                  <a:pos x="227" y="658"/>
                </a:cxn>
                <a:cxn ang="0">
                  <a:pos x="233" y="529"/>
                </a:cxn>
                <a:cxn ang="0">
                  <a:pos x="246" y="443"/>
                </a:cxn>
                <a:cxn ang="0">
                  <a:pos x="252" y="326"/>
                </a:cxn>
                <a:cxn ang="0">
                  <a:pos x="264" y="228"/>
                </a:cxn>
                <a:cxn ang="0">
                  <a:pos x="270" y="160"/>
                </a:cxn>
                <a:cxn ang="0">
                  <a:pos x="283" y="93"/>
                </a:cxn>
                <a:cxn ang="0">
                  <a:pos x="289" y="37"/>
                </a:cxn>
                <a:cxn ang="0">
                  <a:pos x="301" y="13"/>
                </a:cxn>
                <a:cxn ang="0">
                  <a:pos x="319" y="7"/>
                </a:cxn>
                <a:cxn ang="0">
                  <a:pos x="326" y="25"/>
                </a:cxn>
                <a:cxn ang="0">
                  <a:pos x="338" y="56"/>
                </a:cxn>
                <a:cxn ang="0">
                  <a:pos x="344" y="117"/>
                </a:cxn>
                <a:cxn ang="0">
                  <a:pos x="356" y="197"/>
                </a:cxn>
                <a:cxn ang="0">
                  <a:pos x="362" y="265"/>
                </a:cxn>
                <a:cxn ang="0">
                  <a:pos x="375" y="369"/>
                </a:cxn>
                <a:cxn ang="0">
                  <a:pos x="381" y="486"/>
                </a:cxn>
                <a:cxn ang="0">
                  <a:pos x="393" y="578"/>
                </a:cxn>
                <a:cxn ang="0">
                  <a:pos x="399" y="708"/>
                </a:cxn>
              </a:cxnLst>
              <a:rect l="0" t="0" r="0" b="0"/>
              <a:pathLst>
                <a:path w="406" h="1439">
                  <a:moveTo>
                    <a:pt x="0" y="289"/>
                  </a:moveTo>
                  <a:lnTo>
                    <a:pt x="0" y="314"/>
                  </a:lnTo>
                  <a:lnTo>
                    <a:pt x="6" y="339"/>
                  </a:lnTo>
                  <a:lnTo>
                    <a:pt x="6" y="369"/>
                  </a:lnTo>
                  <a:lnTo>
                    <a:pt x="12" y="394"/>
                  </a:lnTo>
                  <a:lnTo>
                    <a:pt x="12" y="455"/>
                  </a:lnTo>
                  <a:lnTo>
                    <a:pt x="18" y="486"/>
                  </a:lnTo>
                  <a:lnTo>
                    <a:pt x="18" y="517"/>
                  </a:lnTo>
                  <a:lnTo>
                    <a:pt x="24" y="542"/>
                  </a:lnTo>
                  <a:lnTo>
                    <a:pt x="24" y="609"/>
                  </a:lnTo>
                  <a:lnTo>
                    <a:pt x="30" y="640"/>
                  </a:lnTo>
                  <a:lnTo>
                    <a:pt x="30" y="671"/>
                  </a:lnTo>
                  <a:lnTo>
                    <a:pt x="37" y="701"/>
                  </a:lnTo>
                  <a:lnTo>
                    <a:pt x="37" y="732"/>
                  </a:lnTo>
                  <a:lnTo>
                    <a:pt x="43" y="763"/>
                  </a:lnTo>
                  <a:lnTo>
                    <a:pt x="43" y="831"/>
                  </a:lnTo>
                  <a:lnTo>
                    <a:pt x="49" y="861"/>
                  </a:lnTo>
                  <a:lnTo>
                    <a:pt x="49" y="892"/>
                  </a:lnTo>
                  <a:lnTo>
                    <a:pt x="55" y="923"/>
                  </a:lnTo>
                  <a:lnTo>
                    <a:pt x="55" y="984"/>
                  </a:lnTo>
                  <a:lnTo>
                    <a:pt x="61" y="1009"/>
                  </a:lnTo>
                  <a:lnTo>
                    <a:pt x="61" y="1040"/>
                  </a:lnTo>
                  <a:lnTo>
                    <a:pt x="67" y="1070"/>
                  </a:lnTo>
                  <a:lnTo>
                    <a:pt x="67" y="1095"/>
                  </a:lnTo>
                  <a:lnTo>
                    <a:pt x="73" y="1120"/>
                  </a:lnTo>
                  <a:lnTo>
                    <a:pt x="73" y="1175"/>
                  </a:lnTo>
                  <a:lnTo>
                    <a:pt x="80" y="1200"/>
                  </a:lnTo>
                  <a:lnTo>
                    <a:pt x="80" y="1224"/>
                  </a:lnTo>
                  <a:lnTo>
                    <a:pt x="86" y="1243"/>
                  </a:lnTo>
                  <a:lnTo>
                    <a:pt x="86" y="1286"/>
                  </a:lnTo>
                  <a:lnTo>
                    <a:pt x="92" y="1304"/>
                  </a:lnTo>
                  <a:lnTo>
                    <a:pt x="92" y="1323"/>
                  </a:lnTo>
                  <a:lnTo>
                    <a:pt x="98" y="1341"/>
                  </a:lnTo>
                  <a:lnTo>
                    <a:pt x="98" y="1353"/>
                  </a:lnTo>
                  <a:lnTo>
                    <a:pt x="104" y="1372"/>
                  </a:lnTo>
                  <a:lnTo>
                    <a:pt x="104" y="1396"/>
                  </a:lnTo>
                  <a:lnTo>
                    <a:pt x="110" y="1409"/>
                  </a:lnTo>
                  <a:lnTo>
                    <a:pt x="110" y="1415"/>
                  </a:lnTo>
                  <a:lnTo>
                    <a:pt x="117" y="1421"/>
                  </a:lnTo>
                  <a:lnTo>
                    <a:pt x="117" y="1433"/>
                  </a:lnTo>
                  <a:lnTo>
                    <a:pt x="123" y="1439"/>
                  </a:lnTo>
                  <a:lnTo>
                    <a:pt x="129" y="1439"/>
                  </a:lnTo>
                  <a:lnTo>
                    <a:pt x="135" y="1433"/>
                  </a:lnTo>
                  <a:lnTo>
                    <a:pt x="141" y="1427"/>
                  </a:lnTo>
                  <a:lnTo>
                    <a:pt x="141" y="1421"/>
                  </a:lnTo>
                  <a:lnTo>
                    <a:pt x="147" y="1409"/>
                  </a:lnTo>
                  <a:lnTo>
                    <a:pt x="147" y="1390"/>
                  </a:lnTo>
                  <a:lnTo>
                    <a:pt x="153" y="1378"/>
                  </a:lnTo>
                  <a:lnTo>
                    <a:pt x="153" y="1366"/>
                  </a:lnTo>
                  <a:lnTo>
                    <a:pt x="160" y="1347"/>
                  </a:lnTo>
                  <a:lnTo>
                    <a:pt x="160" y="1335"/>
                  </a:lnTo>
                  <a:lnTo>
                    <a:pt x="166" y="1316"/>
                  </a:lnTo>
                  <a:lnTo>
                    <a:pt x="166" y="1279"/>
                  </a:lnTo>
                  <a:lnTo>
                    <a:pt x="172" y="1255"/>
                  </a:lnTo>
                  <a:lnTo>
                    <a:pt x="172" y="1236"/>
                  </a:lnTo>
                  <a:lnTo>
                    <a:pt x="178" y="1212"/>
                  </a:lnTo>
                  <a:lnTo>
                    <a:pt x="178" y="1163"/>
                  </a:lnTo>
                  <a:lnTo>
                    <a:pt x="184" y="1138"/>
                  </a:lnTo>
                  <a:lnTo>
                    <a:pt x="184" y="1113"/>
                  </a:lnTo>
                  <a:lnTo>
                    <a:pt x="190" y="1083"/>
                  </a:lnTo>
                  <a:lnTo>
                    <a:pt x="190" y="1058"/>
                  </a:lnTo>
                  <a:lnTo>
                    <a:pt x="196" y="1027"/>
                  </a:lnTo>
                  <a:lnTo>
                    <a:pt x="196" y="966"/>
                  </a:lnTo>
                  <a:lnTo>
                    <a:pt x="203" y="941"/>
                  </a:lnTo>
                  <a:lnTo>
                    <a:pt x="203" y="911"/>
                  </a:lnTo>
                  <a:lnTo>
                    <a:pt x="209" y="880"/>
                  </a:lnTo>
                  <a:lnTo>
                    <a:pt x="209" y="812"/>
                  </a:lnTo>
                  <a:lnTo>
                    <a:pt x="215" y="781"/>
                  </a:lnTo>
                  <a:lnTo>
                    <a:pt x="215" y="751"/>
                  </a:lnTo>
                  <a:lnTo>
                    <a:pt x="221" y="720"/>
                  </a:lnTo>
                  <a:lnTo>
                    <a:pt x="221" y="689"/>
                  </a:lnTo>
                  <a:lnTo>
                    <a:pt x="227" y="658"/>
                  </a:lnTo>
                  <a:lnTo>
                    <a:pt x="227" y="591"/>
                  </a:lnTo>
                  <a:lnTo>
                    <a:pt x="233" y="560"/>
                  </a:lnTo>
                  <a:lnTo>
                    <a:pt x="233" y="529"/>
                  </a:lnTo>
                  <a:lnTo>
                    <a:pt x="240" y="499"/>
                  </a:lnTo>
                  <a:lnTo>
                    <a:pt x="240" y="474"/>
                  </a:lnTo>
                  <a:lnTo>
                    <a:pt x="246" y="443"/>
                  </a:lnTo>
                  <a:lnTo>
                    <a:pt x="246" y="382"/>
                  </a:lnTo>
                  <a:lnTo>
                    <a:pt x="252" y="357"/>
                  </a:lnTo>
                  <a:lnTo>
                    <a:pt x="252" y="326"/>
                  </a:lnTo>
                  <a:lnTo>
                    <a:pt x="258" y="302"/>
                  </a:lnTo>
                  <a:lnTo>
                    <a:pt x="258" y="253"/>
                  </a:lnTo>
                  <a:lnTo>
                    <a:pt x="264" y="228"/>
                  </a:lnTo>
                  <a:lnTo>
                    <a:pt x="264" y="203"/>
                  </a:lnTo>
                  <a:lnTo>
                    <a:pt x="270" y="185"/>
                  </a:lnTo>
                  <a:lnTo>
                    <a:pt x="270" y="160"/>
                  </a:lnTo>
                  <a:lnTo>
                    <a:pt x="276" y="142"/>
                  </a:lnTo>
                  <a:lnTo>
                    <a:pt x="276" y="105"/>
                  </a:lnTo>
                  <a:lnTo>
                    <a:pt x="283" y="93"/>
                  </a:lnTo>
                  <a:lnTo>
                    <a:pt x="283" y="74"/>
                  </a:lnTo>
                  <a:lnTo>
                    <a:pt x="289" y="62"/>
                  </a:lnTo>
                  <a:lnTo>
                    <a:pt x="289" y="37"/>
                  </a:lnTo>
                  <a:lnTo>
                    <a:pt x="295" y="31"/>
                  </a:lnTo>
                  <a:lnTo>
                    <a:pt x="295" y="19"/>
                  </a:lnTo>
                  <a:lnTo>
                    <a:pt x="301" y="13"/>
                  </a:lnTo>
                  <a:lnTo>
                    <a:pt x="301" y="7"/>
                  </a:lnTo>
                  <a:lnTo>
                    <a:pt x="313" y="0"/>
                  </a:lnTo>
                  <a:lnTo>
                    <a:pt x="319" y="7"/>
                  </a:lnTo>
                  <a:lnTo>
                    <a:pt x="319" y="13"/>
                  </a:lnTo>
                  <a:lnTo>
                    <a:pt x="326" y="19"/>
                  </a:lnTo>
                  <a:lnTo>
                    <a:pt x="326" y="25"/>
                  </a:lnTo>
                  <a:lnTo>
                    <a:pt x="332" y="31"/>
                  </a:lnTo>
                  <a:lnTo>
                    <a:pt x="332" y="43"/>
                  </a:lnTo>
                  <a:lnTo>
                    <a:pt x="338" y="56"/>
                  </a:lnTo>
                  <a:lnTo>
                    <a:pt x="338" y="87"/>
                  </a:lnTo>
                  <a:lnTo>
                    <a:pt x="344" y="99"/>
                  </a:lnTo>
                  <a:lnTo>
                    <a:pt x="344" y="117"/>
                  </a:lnTo>
                  <a:lnTo>
                    <a:pt x="350" y="136"/>
                  </a:lnTo>
                  <a:lnTo>
                    <a:pt x="350" y="173"/>
                  </a:lnTo>
                  <a:lnTo>
                    <a:pt x="356" y="197"/>
                  </a:lnTo>
                  <a:lnTo>
                    <a:pt x="356" y="216"/>
                  </a:lnTo>
                  <a:lnTo>
                    <a:pt x="362" y="240"/>
                  </a:lnTo>
                  <a:lnTo>
                    <a:pt x="362" y="265"/>
                  </a:lnTo>
                  <a:lnTo>
                    <a:pt x="369" y="289"/>
                  </a:lnTo>
                  <a:lnTo>
                    <a:pt x="369" y="345"/>
                  </a:lnTo>
                  <a:lnTo>
                    <a:pt x="375" y="369"/>
                  </a:lnTo>
                  <a:lnTo>
                    <a:pt x="375" y="400"/>
                  </a:lnTo>
                  <a:lnTo>
                    <a:pt x="381" y="431"/>
                  </a:lnTo>
                  <a:lnTo>
                    <a:pt x="381" y="486"/>
                  </a:lnTo>
                  <a:lnTo>
                    <a:pt x="387" y="517"/>
                  </a:lnTo>
                  <a:lnTo>
                    <a:pt x="387" y="548"/>
                  </a:lnTo>
                  <a:lnTo>
                    <a:pt x="393" y="578"/>
                  </a:lnTo>
                  <a:lnTo>
                    <a:pt x="393" y="609"/>
                  </a:lnTo>
                  <a:lnTo>
                    <a:pt x="399" y="640"/>
                  </a:lnTo>
                  <a:lnTo>
                    <a:pt x="399" y="708"/>
                  </a:lnTo>
                  <a:lnTo>
                    <a:pt x="406" y="738"/>
                  </a:lnTo>
                  <a:lnTo>
                    <a:pt x="406" y="769"/>
                  </a:lnTo>
                </a:path>
              </a:pathLst>
            </a:custGeom>
            <a:noFill/>
            <a:ln w="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4" name="Freeform 70"/>
            <p:cNvSpPr/>
            <p:nvPr/>
          </p:nvSpPr>
          <p:spPr>
            <a:xfrm>
              <a:off x="1783" y="1416"/>
              <a:ext cx="405" cy="1439"/>
            </a:xfrm>
            <a:custGeom>
              <a:avLst/>
              <a:gdLst/>
              <a:ahLst/>
              <a:cxnLst>
                <a:cxn ang="0">
                  <a:pos x="6" y="861"/>
                </a:cxn>
                <a:cxn ang="0">
                  <a:pos x="18" y="954"/>
                </a:cxn>
                <a:cxn ang="0">
                  <a:pos x="24" y="1070"/>
                </a:cxn>
                <a:cxn ang="0">
                  <a:pos x="36" y="1150"/>
                </a:cxn>
                <a:cxn ang="0">
                  <a:pos x="43" y="1249"/>
                </a:cxn>
                <a:cxn ang="0">
                  <a:pos x="55" y="1304"/>
                </a:cxn>
                <a:cxn ang="0">
                  <a:pos x="61" y="1372"/>
                </a:cxn>
                <a:cxn ang="0">
                  <a:pos x="73" y="1415"/>
                </a:cxn>
                <a:cxn ang="0">
                  <a:pos x="86" y="1439"/>
                </a:cxn>
                <a:cxn ang="0">
                  <a:pos x="98" y="1427"/>
                </a:cxn>
                <a:cxn ang="0">
                  <a:pos x="110" y="1402"/>
                </a:cxn>
                <a:cxn ang="0">
                  <a:pos x="116" y="1347"/>
                </a:cxn>
                <a:cxn ang="0">
                  <a:pos x="129" y="1292"/>
                </a:cxn>
                <a:cxn ang="0">
                  <a:pos x="135" y="1206"/>
                </a:cxn>
                <a:cxn ang="0">
                  <a:pos x="147" y="1132"/>
                </a:cxn>
                <a:cxn ang="0">
                  <a:pos x="153" y="1021"/>
                </a:cxn>
                <a:cxn ang="0">
                  <a:pos x="166" y="904"/>
                </a:cxn>
                <a:cxn ang="0">
                  <a:pos x="172" y="812"/>
                </a:cxn>
                <a:cxn ang="0">
                  <a:pos x="184" y="683"/>
                </a:cxn>
                <a:cxn ang="0">
                  <a:pos x="190" y="560"/>
                </a:cxn>
                <a:cxn ang="0">
                  <a:pos x="202" y="468"/>
                </a:cxn>
                <a:cxn ang="0">
                  <a:pos x="209" y="351"/>
                </a:cxn>
                <a:cxn ang="0">
                  <a:pos x="221" y="271"/>
                </a:cxn>
                <a:cxn ang="0">
                  <a:pos x="227" y="179"/>
                </a:cxn>
                <a:cxn ang="0">
                  <a:pos x="239" y="123"/>
                </a:cxn>
                <a:cxn ang="0">
                  <a:pos x="246" y="62"/>
                </a:cxn>
                <a:cxn ang="0">
                  <a:pos x="258" y="19"/>
                </a:cxn>
                <a:cxn ang="0">
                  <a:pos x="264" y="0"/>
                </a:cxn>
                <a:cxn ang="0">
                  <a:pos x="282" y="13"/>
                </a:cxn>
                <a:cxn ang="0">
                  <a:pos x="289" y="37"/>
                </a:cxn>
                <a:cxn ang="0">
                  <a:pos x="301" y="74"/>
                </a:cxn>
                <a:cxn ang="0">
                  <a:pos x="307" y="136"/>
                </a:cxn>
                <a:cxn ang="0">
                  <a:pos x="319" y="222"/>
                </a:cxn>
                <a:cxn ang="0">
                  <a:pos x="325" y="296"/>
                </a:cxn>
                <a:cxn ang="0">
                  <a:pos x="338" y="406"/>
                </a:cxn>
                <a:cxn ang="0">
                  <a:pos x="344" y="523"/>
                </a:cxn>
                <a:cxn ang="0">
                  <a:pos x="356" y="615"/>
                </a:cxn>
                <a:cxn ang="0">
                  <a:pos x="362" y="744"/>
                </a:cxn>
                <a:cxn ang="0">
                  <a:pos x="375" y="837"/>
                </a:cxn>
                <a:cxn ang="0">
                  <a:pos x="381" y="960"/>
                </a:cxn>
                <a:cxn ang="0">
                  <a:pos x="393" y="1046"/>
                </a:cxn>
                <a:cxn ang="0">
                  <a:pos x="399" y="1156"/>
                </a:cxn>
              </a:cxnLst>
              <a:rect l="0" t="0" r="0" b="0"/>
              <a:pathLst>
                <a:path w="405" h="1439">
                  <a:moveTo>
                    <a:pt x="0" y="769"/>
                  </a:moveTo>
                  <a:lnTo>
                    <a:pt x="6" y="800"/>
                  </a:lnTo>
                  <a:lnTo>
                    <a:pt x="6" y="861"/>
                  </a:lnTo>
                  <a:lnTo>
                    <a:pt x="12" y="898"/>
                  </a:lnTo>
                  <a:lnTo>
                    <a:pt x="12" y="923"/>
                  </a:lnTo>
                  <a:lnTo>
                    <a:pt x="18" y="954"/>
                  </a:lnTo>
                  <a:lnTo>
                    <a:pt x="18" y="984"/>
                  </a:lnTo>
                  <a:lnTo>
                    <a:pt x="24" y="1015"/>
                  </a:lnTo>
                  <a:lnTo>
                    <a:pt x="24" y="1070"/>
                  </a:lnTo>
                  <a:lnTo>
                    <a:pt x="30" y="1101"/>
                  </a:lnTo>
                  <a:lnTo>
                    <a:pt x="30" y="1126"/>
                  </a:lnTo>
                  <a:lnTo>
                    <a:pt x="36" y="1150"/>
                  </a:lnTo>
                  <a:lnTo>
                    <a:pt x="36" y="1200"/>
                  </a:lnTo>
                  <a:lnTo>
                    <a:pt x="43" y="1224"/>
                  </a:lnTo>
                  <a:lnTo>
                    <a:pt x="43" y="1249"/>
                  </a:lnTo>
                  <a:lnTo>
                    <a:pt x="49" y="1267"/>
                  </a:lnTo>
                  <a:lnTo>
                    <a:pt x="49" y="1286"/>
                  </a:lnTo>
                  <a:lnTo>
                    <a:pt x="55" y="1304"/>
                  </a:lnTo>
                  <a:lnTo>
                    <a:pt x="55" y="1341"/>
                  </a:lnTo>
                  <a:lnTo>
                    <a:pt x="61" y="1359"/>
                  </a:lnTo>
                  <a:lnTo>
                    <a:pt x="61" y="1372"/>
                  </a:lnTo>
                  <a:lnTo>
                    <a:pt x="67" y="1384"/>
                  </a:lnTo>
                  <a:lnTo>
                    <a:pt x="67" y="1409"/>
                  </a:lnTo>
                  <a:lnTo>
                    <a:pt x="73" y="1415"/>
                  </a:lnTo>
                  <a:lnTo>
                    <a:pt x="73" y="1427"/>
                  </a:lnTo>
                  <a:lnTo>
                    <a:pt x="79" y="1433"/>
                  </a:lnTo>
                  <a:lnTo>
                    <a:pt x="86" y="1439"/>
                  </a:lnTo>
                  <a:lnTo>
                    <a:pt x="92" y="1439"/>
                  </a:lnTo>
                  <a:lnTo>
                    <a:pt x="98" y="1433"/>
                  </a:lnTo>
                  <a:lnTo>
                    <a:pt x="98" y="1427"/>
                  </a:lnTo>
                  <a:lnTo>
                    <a:pt x="104" y="1421"/>
                  </a:lnTo>
                  <a:lnTo>
                    <a:pt x="104" y="1409"/>
                  </a:lnTo>
                  <a:lnTo>
                    <a:pt x="110" y="1402"/>
                  </a:lnTo>
                  <a:lnTo>
                    <a:pt x="110" y="1390"/>
                  </a:lnTo>
                  <a:lnTo>
                    <a:pt x="116" y="1378"/>
                  </a:lnTo>
                  <a:lnTo>
                    <a:pt x="116" y="1347"/>
                  </a:lnTo>
                  <a:lnTo>
                    <a:pt x="123" y="1329"/>
                  </a:lnTo>
                  <a:lnTo>
                    <a:pt x="123" y="1310"/>
                  </a:lnTo>
                  <a:lnTo>
                    <a:pt x="129" y="1292"/>
                  </a:lnTo>
                  <a:lnTo>
                    <a:pt x="129" y="1255"/>
                  </a:lnTo>
                  <a:lnTo>
                    <a:pt x="135" y="1230"/>
                  </a:lnTo>
                  <a:lnTo>
                    <a:pt x="135" y="1206"/>
                  </a:lnTo>
                  <a:lnTo>
                    <a:pt x="141" y="1181"/>
                  </a:lnTo>
                  <a:lnTo>
                    <a:pt x="141" y="1156"/>
                  </a:lnTo>
                  <a:lnTo>
                    <a:pt x="147" y="1132"/>
                  </a:lnTo>
                  <a:lnTo>
                    <a:pt x="147" y="1083"/>
                  </a:lnTo>
                  <a:lnTo>
                    <a:pt x="153" y="1052"/>
                  </a:lnTo>
                  <a:lnTo>
                    <a:pt x="153" y="1021"/>
                  </a:lnTo>
                  <a:lnTo>
                    <a:pt x="159" y="997"/>
                  </a:lnTo>
                  <a:lnTo>
                    <a:pt x="159" y="935"/>
                  </a:lnTo>
                  <a:lnTo>
                    <a:pt x="166" y="904"/>
                  </a:lnTo>
                  <a:lnTo>
                    <a:pt x="166" y="874"/>
                  </a:lnTo>
                  <a:lnTo>
                    <a:pt x="172" y="843"/>
                  </a:lnTo>
                  <a:lnTo>
                    <a:pt x="172" y="812"/>
                  </a:lnTo>
                  <a:lnTo>
                    <a:pt x="178" y="781"/>
                  </a:lnTo>
                  <a:lnTo>
                    <a:pt x="178" y="714"/>
                  </a:lnTo>
                  <a:lnTo>
                    <a:pt x="184" y="683"/>
                  </a:lnTo>
                  <a:lnTo>
                    <a:pt x="184" y="652"/>
                  </a:lnTo>
                  <a:lnTo>
                    <a:pt x="190" y="622"/>
                  </a:lnTo>
                  <a:lnTo>
                    <a:pt x="190" y="560"/>
                  </a:lnTo>
                  <a:lnTo>
                    <a:pt x="196" y="529"/>
                  </a:lnTo>
                  <a:lnTo>
                    <a:pt x="196" y="499"/>
                  </a:lnTo>
                  <a:lnTo>
                    <a:pt x="202" y="468"/>
                  </a:lnTo>
                  <a:lnTo>
                    <a:pt x="202" y="437"/>
                  </a:lnTo>
                  <a:lnTo>
                    <a:pt x="209" y="406"/>
                  </a:lnTo>
                  <a:lnTo>
                    <a:pt x="209" y="351"/>
                  </a:lnTo>
                  <a:lnTo>
                    <a:pt x="215" y="326"/>
                  </a:lnTo>
                  <a:lnTo>
                    <a:pt x="215" y="302"/>
                  </a:lnTo>
                  <a:lnTo>
                    <a:pt x="221" y="271"/>
                  </a:lnTo>
                  <a:lnTo>
                    <a:pt x="221" y="228"/>
                  </a:lnTo>
                  <a:lnTo>
                    <a:pt x="227" y="203"/>
                  </a:lnTo>
                  <a:lnTo>
                    <a:pt x="227" y="179"/>
                  </a:lnTo>
                  <a:lnTo>
                    <a:pt x="233" y="160"/>
                  </a:lnTo>
                  <a:lnTo>
                    <a:pt x="233" y="142"/>
                  </a:lnTo>
                  <a:lnTo>
                    <a:pt x="239" y="123"/>
                  </a:lnTo>
                  <a:lnTo>
                    <a:pt x="239" y="87"/>
                  </a:lnTo>
                  <a:lnTo>
                    <a:pt x="246" y="74"/>
                  </a:lnTo>
                  <a:lnTo>
                    <a:pt x="246" y="62"/>
                  </a:lnTo>
                  <a:lnTo>
                    <a:pt x="252" y="50"/>
                  </a:lnTo>
                  <a:lnTo>
                    <a:pt x="252" y="25"/>
                  </a:lnTo>
                  <a:lnTo>
                    <a:pt x="258" y="19"/>
                  </a:lnTo>
                  <a:lnTo>
                    <a:pt x="258" y="13"/>
                  </a:lnTo>
                  <a:lnTo>
                    <a:pt x="270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13"/>
                  </a:lnTo>
                  <a:lnTo>
                    <a:pt x="282" y="19"/>
                  </a:lnTo>
                  <a:lnTo>
                    <a:pt x="289" y="25"/>
                  </a:lnTo>
                  <a:lnTo>
                    <a:pt x="289" y="37"/>
                  </a:lnTo>
                  <a:lnTo>
                    <a:pt x="295" y="43"/>
                  </a:lnTo>
                  <a:lnTo>
                    <a:pt x="295" y="56"/>
                  </a:lnTo>
                  <a:lnTo>
                    <a:pt x="301" y="74"/>
                  </a:lnTo>
                  <a:lnTo>
                    <a:pt x="301" y="105"/>
                  </a:lnTo>
                  <a:lnTo>
                    <a:pt x="307" y="117"/>
                  </a:lnTo>
                  <a:lnTo>
                    <a:pt x="307" y="136"/>
                  </a:lnTo>
                  <a:lnTo>
                    <a:pt x="313" y="160"/>
                  </a:lnTo>
                  <a:lnTo>
                    <a:pt x="313" y="197"/>
                  </a:lnTo>
                  <a:lnTo>
                    <a:pt x="319" y="222"/>
                  </a:lnTo>
                  <a:lnTo>
                    <a:pt x="319" y="246"/>
                  </a:lnTo>
                  <a:lnTo>
                    <a:pt x="325" y="271"/>
                  </a:lnTo>
                  <a:lnTo>
                    <a:pt x="325" y="296"/>
                  </a:lnTo>
                  <a:lnTo>
                    <a:pt x="332" y="320"/>
                  </a:lnTo>
                  <a:lnTo>
                    <a:pt x="332" y="376"/>
                  </a:lnTo>
                  <a:lnTo>
                    <a:pt x="338" y="406"/>
                  </a:lnTo>
                  <a:lnTo>
                    <a:pt x="338" y="431"/>
                  </a:lnTo>
                  <a:lnTo>
                    <a:pt x="344" y="462"/>
                  </a:lnTo>
                  <a:lnTo>
                    <a:pt x="344" y="523"/>
                  </a:lnTo>
                  <a:lnTo>
                    <a:pt x="350" y="554"/>
                  </a:lnTo>
                  <a:lnTo>
                    <a:pt x="350" y="585"/>
                  </a:lnTo>
                  <a:lnTo>
                    <a:pt x="356" y="615"/>
                  </a:lnTo>
                  <a:lnTo>
                    <a:pt x="356" y="646"/>
                  </a:lnTo>
                  <a:lnTo>
                    <a:pt x="362" y="677"/>
                  </a:lnTo>
                  <a:lnTo>
                    <a:pt x="362" y="744"/>
                  </a:lnTo>
                  <a:lnTo>
                    <a:pt x="369" y="775"/>
                  </a:lnTo>
                  <a:lnTo>
                    <a:pt x="369" y="806"/>
                  </a:lnTo>
                  <a:lnTo>
                    <a:pt x="375" y="837"/>
                  </a:lnTo>
                  <a:lnTo>
                    <a:pt x="375" y="898"/>
                  </a:lnTo>
                  <a:lnTo>
                    <a:pt x="381" y="929"/>
                  </a:lnTo>
                  <a:lnTo>
                    <a:pt x="381" y="960"/>
                  </a:lnTo>
                  <a:lnTo>
                    <a:pt x="387" y="990"/>
                  </a:lnTo>
                  <a:lnTo>
                    <a:pt x="387" y="1021"/>
                  </a:lnTo>
                  <a:lnTo>
                    <a:pt x="393" y="1046"/>
                  </a:lnTo>
                  <a:lnTo>
                    <a:pt x="393" y="1101"/>
                  </a:lnTo>
                  <a:lnTo>
                    <a:pt x="399" y="1132"/>
                  </a:lnTo>
                  <a:lnTo>
                    <a:pt x="399" y="1156"/>
                  </a:lnTo>
                  <a:lnTo>
                    <a:pt x="405" y="1181"/>
                  </a:lnTo>
                  <a:lnTo>
                    <a:pt x="405" y="1230"/>
                  </a:lnTo>
                </a:path>
              </a:pathLst>
            </a:custGeom>
            <a:noFill/>
            <a:ln w="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5" name="Freeform 71"/>
            <p:cNvSpPr/>
            <p:nvPr/>
          </p:nvSpPr>
          <p:spPr>
            <a:xfrm>
              <a:off x="2188" y="1416"/>
              <a:ext cx="425" cy="1439"/>
            </a:xfrm>
            <a:custGeom>
              <a:avLst/>
              <a:gdLst/>
              <a:ahLst/>
              <a:cxnLst>
                <a:cxn ang="0">
                  <a:pos x="7" y="1273"/>
                </a:cxn>
                <a:cxn ang="0">
                  <a:pos x="19" y="1329"/>
                </a:cxn>
                <a:cxn ang="0">
                  <a:pos x="25" y="1384"/>
                </a:cxn>
                <a:cxn ang="0">
                  <a:pos x="43" y="1433"/>
                </a:cxn>
                <a:cxn ang="0">
                  <a:pos x="56" y="1433"/>
                </a:cxn>
                <a:cxn ang="0">
                  <a:pos x="68" y="1396"/>
                </a:cxn>
                <a:cxn ang="0">
                  <a:pos x="80" y="1359"/>
                </a:cxn>
                <a:cxn ang="0">
                  <a:pos x="87" y="1292"/>
                </a:cxn>
                <a:cxn ang="0">
                  <a:pos x="99" y="1230"/>
                </a:cxn>
                <a:cxn ang="0">
                  <a:pos x="105" y="1132"/>
                </a:cxn>
                <a:cxn ang="0">
                  <a:pos x="117" y="1021"/>
                </a:cxn>
                <a:cxn ang="0">
                  <a:pos x="123" y="929"/>
                </a:cxn>
                <a:cxn ang="0">
                  <a:pos x="136" y="806"/>
                </a:cxn>
                <a:cxn ang="0">
                  <a:pos x="142" y="677"/>
                </a:cxn>
                <a:cxn ang="0">
                  <a:pos x="154" y="585"/>
                </a:cxn>
                <a:cxn ang="0">
                  <a:pos x="160" y="462"/>
                </a:cxn>
                <a:cxn ang="0">
                  <a:pos x="173" y="376"/>
                </a:cxn>
                <a:cxn ang="0">
                  <a:pos x="179" y="271"/>
                </a:cxn>
                <a:cxn ang="0">
                  <a:pos x="191" y="197"/>
                </a:cxn>
                <a:cxn ang="0">
                  <a:pos x="197" y="117"/>
                </a:cxn>
                <a:cxn ang="0">
                  <a:pos x="210" y="56"/>
                </a:cxn>
                <a:cxn ang="0">
                  <a:pos x="216" y="25"/>
                </a:cxn>
                <a:cxn ang="0">
                  <a:pos x="228" y="0"/>
                </a:cxn>
                <a:cxn ang="0">
                  <a:pos x="246" y="13"/>
                </a:cxn>
                <a:cxn ang="0">
                  <a:pos x="253" y="50"/>
                </a:cxn>
                <a:cxn ang="0">
                  <a:pos x="265" y="87"/>
                </a:cxn>
                <a:cxn ang="0">
                  <a:pos x="271" y="160"/>
                </a:cxn>
                <a:cxn ang="0">
                  <a:pos x="283" y="228"/>
                </a:cxn>
                <a:cxn ang="0">
                  <a:pos x="289" y="326"/>
                </a:cxn>
                <a:cxn ang="0">
                  <a:pos x="302" y="437"/>
                </a:cxn>
                <a:cxn ang="0">
                  <a:pos x="308" y="529"/>
                </a:cxn>
                <a:cxn ang="0">
                  <a:pos x="320" y="652"/>
                </a:cxn>
                <a:cxn ang="0">
                  <a:pos x="326" y="781"/>
                </a:cxn>
                <a:cxn ang="0">
                  <a:pos x="339" y="874"/>
                </a:cxn>
                <a:cxn ang="0">
                  <a:pos x="345" y="997"/>
                </a:cxn>
                <a:cxn ang="0">
                  <a:pos x="357" y="1083"/>
                </a:cxn>
                <a:cxn ang="0">
                  <a:pos x="363" y="1181"/>
                </a:cxn>
                <a:cxn ang="0">
                  <a:pos x="376" y="1255"/>
                </a:cxn>
                <a:cxn ang="0">
                  <a:pos x="382" y="1329"/>
                </a:cxn>
                <a:cxn ang="0">
                  <a:pos x="394" y="1390"/>
                </a:cxn>
                <a:cxn ang="0">
                  <a:pos x="400" y="1421"/>
                </a:cxn>
                <a:cxn ang="0">
                  <a:pos x="412" y="1439"/>
                </a:cxn>
              </a:cxnLst>
              <a:rect l="0" t="0" r="0" b="0"/>
              <a:pathLst>
                <a:path w="425" h="1439">
                  <a:moveTo>
                    <a:pt x="0" y="1230"/>
                  </a:moveTo>
                  <a:lnTo>
                    <a:pt x="7" y="1249"/>
                  </a:lnTo>
                  <a:lnTo>
                    <a:pt x="7" y="1273"/>
                  </a:lnTo>
                  <a:lnTo>
                    <a:pt x="13" y="1292"/>
                  </a:lnTo>
                  <a:lnTo>
                    <a:pt x="13" y="1310"/>
                  </a:lnTo>
                  <a:lnTo>
                    <a:pt x="19" y="1329"/>
                  </a:lnTo>
                  <a:lnTo>
                    <a:pt x="19" y="1359"/>
                  </a:lnTo>
                  <a:lnTo>
                    <a:pt x="25" y="1372"/>
                  </a:lnTo>
                  <a:lnTo>
                    <a:pt x="25" y="1384"/>
                  </a:lnTo>
                  <a:lnTo>
                    <a:pt x="31" y="1396"/>
                  </a:lnTo>
                  <a:lnTo>
                    <a:pt x="31" y="1415"/>
                  </a:lnTo>
                  <a:lnTo>
                    <a:pt x="43" y="1433"/>
                  </a:lnTo>
                  <a:lnTo>
                    <a:pt x="43" y="1439"/>
                  </a:lnTo>
                  <a:lnTo>
                    <a:pt x="56" y="1439"/>
                  </a:lnTo>
                  <a:lnTo>
                    <a:pt x="56" y="1433"/>
                  </a:lnTo>
                  <a:lnTo>
                    <a:pt x="62" y="1427"/>
                  </a:lnTo>
                  <a:lnTo>
                    <a:pt x="68" y="1415"/>
                  </a:lnTo>
                  <a:lnTo>
                    <a:pt x="68" y="1396"/>
                  </a:lnTo>
                  <a:lnTo>
                    <a:pt x="74" y="1384"/>
                  </a:lnTo>
                  <a:lnTo>
                    <a:pt x="74" y="1372"/>
                  </a:lnTo>
                  <a:lnTo>
                    <a:pt x="80" y="1359"/>
                  </a:lnTo>
                  <a:lnTo>
                    <a:pt x="80" y="1329"/>
                  </a:lnTo>
                  <a:lnTo>
                    <a:pt x="87" y="1310"/>
                  </a:lnTo>
                  <a:lnTo>
                    <a:pt x="87" y="1292"/>
                  </a:lnTo>
                  <a:lnTo>
                    <a:pt x="93" y="1273"/>
                  </a:lnTo>
                  <a:lnTo>
                    <a:pt x="93" y="1249"/>
                  </a:lnTo>
                  <a:lnTo>
                    <a:pt x="99" y="1230"/>
                  </a:lnTo>
                  <a:lnTo>
                    <a:pt x="99" y="1181"/>
                  </a:lnTo>
                  <a:lnTo>
                    <a:pt x="105" y="1156"/>
                  </a:lnTo>
                  <a:lnTo>
                    <a:pt x="105" y="1132"/>
                  </a:lnTo>
                  <a:lnTo>
                    <a:pt x="111" y="1101"/>
                  </a:lnTo>
                  <a:lnTo>
                    <a:pt x="111" y="1046"/>
                  </a:lnTo>
                  <a:lnTo>
                    <a:pt x="117" y="1021"/>
                  </a:lnTo>
                  <a:lnTo>
                    <a:pt x="117" y="990"/>
                  </a:lnTo>
                  <a:lnTo>
                    <a:pt x="123" y="960"/>
                  </a:lnTo>
                  <a:lnTo>
                    <a:pt x="123" y="929"/>
                  </a:lnTo>
                  <a:lnTo>
                    <a:pt x="130" y="898"/>
                  </a:lnTo>
                  <a:lnTo>
                    <a:pt x="130" y="837"/>
                  </a:lnTo>
                  <a:lnTo>
                    <a:pt x="136" y="806"/>
                  </a:lnTo>
                  <a:lnTo>
                    <a:pt x="136" y="775"/>
                  </a:lnTo>
                  <a:lnTo>
                    <a:pt x="142" y="744"/>
                  </a:lnTo>
                  <a:lnTo>
                    <a:pt x="142" y="677"/>
                  </a:lnTo>
                  <a:lnTo>
                    <a:pt x="148" y="646"/>
                  </a:lnTo>
                  <a:lnTo>
                    <a:pt x="148" y="615"/>
                  </a:lnTo>
                  <a:lnTo>
                    <a:pt x="154" y="585"/>
                  </a:lnTo>
                  <a:lnTo>
                    <a:pt x="154" y="554"/>
                  </a:lnTo>
                  <a:lnTo>
                    <a:pt x="160" y="523"/>
                  </a:lnTo>
                  <a:lnTo>
                    <a:pt x="160" y="462"/>
                  </a:lnTo>
                  <a:lnTo>
                    <a:pt x="166" y="431"/>
                  </a:lnTo>
                  <a:lnTo>
                    <a:pt x="166" y="406"/>
                  </a:lnTo>
                  <a:lnTo>
                    <a:pt x="173" y="376"/>
                  </a:lnTo>
                  <a:lnTo>
                    <a:pt x="173" y="320"/>
                  </a:lnTo>
                  <a:lnTo>
                    <a:pt x="179" y="296"/>
                  </a:lnTo>
                  <a:lnTo>
                    <a:pt x="179" y="271"/>
                  </a:lnTo>
                  <a:lnTo>
                    <a:pt x="185" y="246"/>
                  </a:lnTo>
                  <a:lnTo>
                    <a:pt x="185" y="222"/>
                  </a:lnTo>
                  <a:lnTo>
                    <a:pt x="191" y="197"/>
                  </a:lnTo>
                  <a:lnTo>
                    <a:pt x="191" y="160"/>
                  </a:lnTo>
                  <a:lnTo>
                    <a:pt x="197" y="136"/>
                  </a:lnTo>
                  <a:lnTo>
                    <a:pt x="197" y="117"/>
                  </a:lnTo>
                  <a:lnTo>
                    <a:pt x="203" y="105"/>
                  </a:lnTo>
                  <a:lnTo>
                    <a:pt x="203" y="74"/>
                  </a:lnTo>
                  <a:lnTo>
                    <a:pt x="210" y="56"/>
                  </a:lnTo>
                  <a:lnTo>
                    <a:pt x="210" y="43"/>
                  </a:lnTo>
                  <a:lnTo>
                    <a:pt x="216" y="37"/>
                  </a:lnTo>
                  <a:lnTo>
                    <a:pt x="216" y="25"/>
                  </a:lnTo>
                  <a:lnTo>
                    <a:pt x="222" y="19"/>
                  </a:lnTo>
                  <a:lnTo>
                    <a:pt x="222" y="7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7"/>
                  </a:lnTo>
                  <a:lnTo>
                    <a:pt x="246" y="13"/>
                  </a:lnTo>
                  <a:lnTo>
                    <a:pt x="246" y="19"/>
                  </a:lnTo>
                  <a:lnTo>
                    <a:pt x="253" y="25"/>
                  </a:lnTo>
                  <a:lnTo>
                    <a:pt x="253" y="50"/>
                  </a:lnTo>
                  <a:lnTo>
                    <a:pt x="259" y="62"/>
                  </a:lnTo>
                  <a:lnTo>
                    <a:pt x="259" y="74"/>
                  </a:lnTo>
                  <a:lnTo>
                    <a:pt x="265" y="87"/>
                  </a:lnTo>
                  <a:lnTo>
                    <a:pt x="265" y="123"/>
                  </a:lnTo>
                  <a:lnTo>
                    <a:pt x="271" y="142"/>
                  </a:lnTo>
                  <a:lnTo>
                    <a:pt x="271" y="160"/>
                  </a:lnTo>
                  <a:lnTo>
                    <a:pt x="277" y="179"/>
                  </a:lnTo>
                  <a:lnTo>
                    <a:pt x="277" y="203"/>
                  </a:lnTo>
                  <a:lnTo>
                    <a:pt x="283" y="228"/>
                  </a:lnTo>
                  <a:lnTo>
                    <a:pt x="283" y="271"/>
                  </a:lnTo>
                  <a:lnTo>
                    <a:pt x="289" y="302"/>
                  </a:lnTo>
                  <a:lnTo>
                    <a:pt x="289" y="326"/>
                  </a:lnTo>
                  <a:lnTo>
                    <a:pt x="296" y="351"/>
                  </a:lnTo>
                  <a:lnTo>
                    <a:pt x="296" y="406"/>
                  </a:lnTo>
                  <a:lnTo>
                    <a:pt x="302" y="437"/>
                  </a:lnTo>
                  <a:lnTo>
                    <a:pt x="302" y="468"/>
                  </a:lnTo>
                  <a:lnTo>
                    <a:pt x="308" y="499"/>
                  </a:lnTo>
                  <a:lnTo>
                    <a:pt x="308" y="529"/>
                  </a:lnTo>
                  <a:lnTo>
                    <a:pt x="314" y="560"/>
                  </a:lnTo>
                  <a:lnTo>
                    <a:pt x="314" y="622"/>
                  </a:lnTo>
                  <a:lnTo>
                    <a:pt x="320" y="652"/>
                  </a:lnTo>
                  <a:lnTo>
                    <a:pt x="320" y="683"/>
                  </a:lnTo>
                  <a:lnTo>
                    <a:pt x="326" y="714"/>
                  </a:lnTo>
                  <a:lnTo>
                    <a:pt x="326" y="781"/>
                  </a:lnTo>
                  <a:lnTo>
                    <a:pt x="333" y="812"/>
                  </a:lnTo>
                  <a:lnTo>
                    <a:pt x="333" y="843"/>
                  </a:lnTo>
                  <a:lnTo>
                    <a:pt x="339" y="874"/>
                  </a:lnTo>
                  <a:lnTo>
                    <a:pt x="339" y="904"/>
                  </a:lnTo>
                  <a:lnTo>
                    <a:pt x="345" y="935"/>
                  </a:lnTo>
                  <a:lnTo>
                    <a:pt x="345" y="997"/>
                  </a:lnTo>
                  <a:lnTo>
                    <a:pt x="351" y="1021"/>
                  </a:lnTo>
                  <a:lnTo>
                    <a:pt x="351" y="1052"/>
                  </a:lnTo>
                  <a:lnTo>
                    <a:pt x="357" y="1083"/>
                  </a:lnTo>
                  <a:lnTo>
                    <a:pt x="357" y="1132"/>
                  </a:lnTo>
                  <a:lnTo>
                    <a:pt x="363" y="1156"/>
                  </a:lnTo>
                  <a:lnTo>
                    <a:pt x="363" y="1181"/>
                  </a:lnTo>
                  <a:lnTo>
                    <a:pt x="369" y="1206"/>
                  </a:lnTo>
                  <a:lnTo>
                    <a:pt x="369" y="1230"/>
                  </a:lnTo>
                  <a:lnTo>
                    <a:pt x="376" y="1255"/>
                  </a:lnTo>
                  <a:lnTo>
                    <a:pt x="376" y="1292"/>
                  </a:lnTo>
                  <a:lnTo>
                    <a:pt x="382" y="1310"/>
                  </a:lnTo>
                  <a:lnTo>
                    <a:pt x="382" y="1329"/>
                  </a:lnTo>
                  <a:lnTo>
                    <a:pt x="388" y="1347"/>
                  </a:lnTo>
                  <a:lnTo>
                    <a:pt x="388" y="1378"/>
                  </a:lnTo>
                  <a:lnTo>
                    <a:pt x="394" y="1390"/>
                  </a:lnTo>
                  <a:lnTo>
                    <a:pt x="394" y="1402"/>
                  </a:lnTo>
                  <a:lnTo>
                    <a:pt x="400" y="1409"/>
                  </a:lnTo>
                  <a:lnTo>
                    <a:pt x="400" y="1421"/>
                  </a:lnTo>
                  <a:lnTo>
                    <a:pt x="406" y="1427"/>
                  </a:lnTo>
                  <a:lnTo>
                    <a:pt x="406" y="1439"/>
                  </a:lnTo>
                  <a:lnTo>
                    <a:pt x="412" y="1439"/>
                  </a:lnTo>
                  <a:lnTo>
                    <a:pt x="419" y="1439"/>
                  </a:lnTo>
                  <a:lnTo>
                    <a:pt x="425" y="1433"/>
                  </a:lnTo>
                </a:path>
              </a:pathLst>
            </a:custGeom>
            <a:noFill/>
            <a:ln w="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6" name="Freeform 72"/>
            <p:cNvSpPr/>
            <p:nvPr/>
          </p:nvSpPr>
          <p:spPr>
            <a:xfrm>
              <a:off x="2613" y="1416"/>
              <a:ext cx="406" cy="1439"/>
            </a:xfrm>
            <a:custGeom>
              <a:avLst/>
              <a:gdLst/>
              <a:ahLst/>
              <a:cxnLst>
                <a:cxn ang="0">
                  <a:pos x="6" y="1415"/>
                </a:cxn>
                <a:cxn ang="0">
                  <a:pos x="18" y="1372"/>
                </a:cxn>
                <a:cxn ang="0">
                  <a:pos x="24" y="1304"/>
                </a:cxn>
                <a:cxn ang="0">
                  <a:pos x="37" y="1249"/>
                </a:cxn>
                <a:cxn ang="0">
                  <a:pos x="43" y="1150"/>
                </a:cxn>
                <a:cxn ang="0">
                  <a:pos x="55" y="1070"/>
                </a:cxn>
                <a:cxn ang="0">
                  <a:pos x="61" y="954"/>
                </a:cxn>
                <a:cxn ang="0">
                  <a:pos x="74" y="861"/>
                </a:cxn>
                <a:cxn ang="0">
                  <a:pos x="80" y="738"/>
                </a:cxn>
                <a:cxn ang="0">
                  <a:pos x="92" y="609"/>
                </a:cxn>
                <a:cxn ang="0">
                  <a:pos x="98" y="517"/>
                </a:cxn>
                <a:cxn ang="0">
                  <a:pos x="110" y="400"/>
                </a:cxn>
                <a:cxn ang="0">
                  <a:pos x="117" y="289"/>
                </a:cxn>
                <a:cxn ang="0">
                  <a:pos x="129" y="216"/>
                </a:cxn>
                <a:cxn ang="0">
                  <a:pos x="135" y="136"/>
                </a:cxn>
                <a:cxn ang="0">
                  <a:pos x="147" y="87"/>
                </a:cxn>
                <a:cxn ang="0">
                  <a:pos x="154" y="31"/>
                </a:cxn>
                <a:cxn ang="0">
                  <a:pos x="166" y="13"/>
                </a:cxn>
                <a:cxn ang="0">
                  <a:pos x="178" y="0"/>
                </a:cxn>
                <a:cxn ang="0">
                  <a:pos x="190" y="31"/>
                </a:cxn>
                <a:cxn ang="0">
                  <a:pos x="203" y="74"/>
                </a:cxn>
                <a:cxn ang="0">
                  <a:pos x="209" y="142"/>
                </a:cxn>
                <a:cxn ang="0">
                  <a:pos x="221" y="203"/>
                </a:cxn>
                <a:cxn ang="0">
                  <a:pos x="227" y="302"/>
                </a:cxn>
                <a:cxn ang="0">
                  <a:pos x="240" y="382"/>
                </a:cxn>
                <a:cxn ang="0">
                  <a:pos x="246" y="499"/>
                </a:cxn>
                <a:cxn ang="0">
                  <a:pos x="258" y="591"/>
                </a:cxn>
                <a:cxn ang="0">
                  <a:pos x="264" y="720"/>
                </a:cxn>
                <a:cxn ang="0">
                  <a:pos x="277" y="812"/>
                </a:cxn>
                <a:cxn ang="0">
                  <a:pos x="283" y="941"/>
                </a:cxn>
                <a:cxn ang="0">
                  <a:pos x="295" y="1058"/>
                </a:cxn>
                <a:cxn ang="0">
                  <a:pos x="301" y="1138"/>
                </a:cxn>
                <a:cxn ang="0">
                  <a:pos x="313" y="1236"/>
                </a:cxn>
                <a:cxn ang="0">
                  <a:pos x="320" y="1316"/>
                </a:cxn>
                <a:cxn ang="0">
                  <a:pos x="332" y="1366"/>
                </a:cxn>
                <a:cxn ang="0">
                  <a:pos x="338" y="1409"/>
                </a:cxn>
                <a:cxn ang="0">
                  <a:pos x="356" y="1439"/>
                </a:cxn>
                <a:cxn ang="0">
                  <a:pos x="363" y="1439"/>
                </a:cxn>
                <a:cxn ang="0">
                  <a:pos x="375" y="1415"/>
                </a:cxn>
                <a:cxn ang="0">
                  <a:pos x="381" y="1372"/>
                </a:cxn>
                <a:cxn ang="0">
                  <a:pos x="393" y="1323"/>
                </a:cxn>
                <a:cxn ang="0">
                  <a:pos x="399" y="1243"/>
                </a:cxn>
              </a:cxnLst>
              <a:rect l="0" t="0" r="0" b="0"/>
              <a:pathLst>
                <a:path w="406" h="1439">
                  <a:moveTo>
                    <a:pt x="0" y="1433"/>
                  </a:moveTo>
                  <a:lnTo>
                    <a:pt x="6" y="1427"/>
                  </a:lnTo>
                  <a:lnTo>
                    <a:pt x="6" y="1415"/>
                  </a:lnTo>
                  <a:lnTo>
                    <a:pt x="12" y="1409"/>
                  </a:lnTo>
                  <a:lnTo>
                    <a:pt x="12" y="1384"/>
                  </a:lnTo>
                  <a:lnTo>
                    <a:pt x="18" y="1372"/>
                  </a:lnTo>
                  <a:lnTo>
                    <a:pt x="18" y="1359"/>
                  </a:lnTo>
                  <a:lnTo>
                    <a:pt x="24" y="1341"/>
                  </a:lnTo>
                  <a:lnTo>
                    <a:pt x="24" y="1304"/>
                  </a:lnTo>
                  <a:lnTo>
                    <a:pt x="31" y="1286"/>
                  </a:lnTo>
                  <a:lnTo>
                    <a:pt x="31" y="1267"/>
                  </a:lnTo>
                  <a:lnTo>
                    <a:pt x="37" y="1249"/>
                  </a:lnTo>
                  <a:lnTo>
                    <a:pt x="37" y="1224"/>
                  </a:lnTo>
                  <a:lnTo>
                    <a:pt x="43" y="1200"/>
                  </a:lnTo>
                  <a:lnTo>
                    <a:pt x="43" y="1150"/>
                  </a:lnTo>
                  <a:lnTo>
                    <a:pt x="49" y="1126"/>
                  </a:lnTo>
                  <a:lnTo>
                    <a:pt x="49" y="1101"/>
                  </a:lnTo>
                  <a:lnTo>
                    <a:pt x="55" y="1070"/>
                  </a:lnTo>
                  <a:lnTo>
                    <a:pt x="55" y="1015"/>
                  </a:lnTo>
                  <a:lnTo>
                    <a:pt x="61" y="984"/>
                  </a:lnTo>
                  <a:lnTo>
                    <a:pt x="61" y="954"/>
                  </a:lnTo>
                  <a:lnTo>
                    <a:pt x="67" y="923"/>
                  </a:lnTo>
                  <a:lnTo>
                    <a:pt x="67" y="898"/>
                  </a:lnTo>
                  <a:lnTo>
                    <a:pt x="74" y="861"/>
                  </a:lnTo>
                  <a:lnTo>
                    <a:pt x="74" y="800"/>
                  </a:lnTo>
                  <a:lnTo>
                    <a:pt x="80" y="769"/>
                  </a:lnTo>
                  <a:lnTo>
                    <a:pt x="80" y="738"/>
                  </a:lnTo>
                  <a:lnTo>
                    <a:pt x="86" y="708"/>
                  </a:lnTo>
                  <a:lnTo>
                    <a:pt x="86" y="640"/>
                  </a:lnTo>
                  <a:lnTo>
                    <a:pt x="92" y="609"/>
                  </a:lnTo>
                  <a:lnTo>
                    <a:pt x="92" y="578"/>
                  </a:lnTo>
                  <a:lnTo>
                    <a:pt x="98" y="548"/>
                  </a:lnTo>
                  <a:lnTo>
                    <a:pt x="98" y="517"/>
                  </a:lnTo>
                  <a:lnTo>
                    <a:pt x="104" y="486"/>
                  </a:lnTo>
                  <a:lnTo>
                    <a:pt x="104" y="431"/>
                  </a:lnTo>
                  <a:lnTo>
                    <a:pt x="110" y="400"/>
                  </a:lnTo>
                  <a:lnTo>
                    <a:pt x="110" y="369"/>
                  </a:lnTo>
                  <a:lnTo>
                    <a:pt x="117" y="345"/>
                  </a:lnTo>
                  <a:lnTo>
                    <a:pt x="117" y="289"/>
                  </a:lnTo>
                  <a:lnTo>
                    <a:pt x="123" y="265"/>
                  </a:lnTo>
                  <a:lnTo>
                    <a:pt x="123" y="240"/>
                  </a:lnTo>
                  <a:lnTo>
                    <a:pt x="129" y="216"/>
                  </a:lnTo>
                  <a:lnTo>
                    <a:pt x="129" y="197"/>
                  </a:lnTo>
                  <a:lnTo>
                    <a:pt x="135" y="173"/>
                  </a:lnTo>
                  <a:lnTo>
                    <a:pt x="135" y="136"/>
                  </a:lnTo>
                  <a:lnTo>
                    <a:pt x="141" y="117"/>
                  </a:lnTo>
                  <a:lnTo>
                    <a:pt x="141" y="99"/>
                  </a:lnTo>
                  <a:lnTo>
                    <a:pt x="147" y="87"/>
                  </a:lnTo>
                  <a:lnTo>
                    <a:pt x="147" y="56"/>
                  </a:lnTo>
                  <a:lnTo>
                    <a:pt x="154" y="43"/>
                  </a:lnTo>
                  <a:lnTo>
                    <a:pt x="154" y="31"/>
                  </a:lnTo>
                  <a:lnTo>
                    <a:pt x="160" y="25"/>
                  </a:lnTo>
                  <a:lnTo>
                    <a:pt x="160" y="19"/>
                  </a:lnTo>
                  <a:lnTo>
                    <a:pt x="166" y="13"/>
                  </a:lnTo>
                  <a:lnTo>
                    <a:pt x="166" y="0"/>
                  </a:lnTo>
                  <a:lnTo>
                    <a:pt x="172" y="0"/>
                  </a:lnTo>
                  <a:lnTo>
                    <a:pt x="178" y="0"/>
                  </a:lnTo>
                  <a:lnTo>
                    <a:pt x="184" y="13"/>
                  </a:lnTo>
                  <a:lnTo>
                    <a:pt x="190" y="19"/>
                  </a:lnTo>
                  <a:lnTo>
                    <a:pt x="190" y="31"/>
                  </a:lnTo>
                  <a:lnTo>
                    <a:pt x="197" y="37"/>
                  </a:lnTo>
                  <a:lnTo>
                    <a:pt x="197" y="62"/>
                  </a:lnTo>
                  <a:lnTo>
                    <a:pt x="203" y="74"/>
                  </a:lnTo>
                  <a:lnTo>
                    <a:pt x="203" y="93"/>
                  </a:lnTo>
                  <a:lnTo>
                    <a:pt x="209" y="105"/>
                  </a:lnTo>
                  <a:lnTo>
                    <a:pt x="209" y="142"/>
                  </a:lnTo>
                  <a:lnTo>
                    <a:pt x="215" y="160"/>
                  </a:lnTo>
                  <a:lnTo>
                    <a:pt x="215" y="185"/>
                  </a:lnTo>
                  <a:lnTo>
                    <a:pt x="221" y="203"/>
                  </a:lnTo>
                  <a:lnTo>
                    <a:pt x="221" y="228"/>
                  </a:lnTo>
                  <a:lnTo>
                    <a:pt x="227" y="253"/>
                  </a:lnTo>
                  <a:lnTo>
                    <a:pt x="227" y="302"/>
                  </a:lnTo>
                  <a:lnTo>
                    <a:pt x="233" y="326"/>
                  </a:lnTo>
                  <a:lnTo>
                    <a:pt x="233" y="357"/>
                  </a:lnTo>
                  <a:lnTo>
                    <a:pt x="240" y="382"/>
                  </a:lnTo>
                  <a:lnTo>
                    <a:pt x="240" y="443"/>
                  </a:lnTo>
                  <a:lnTo>
                    <a:pt x="246" y="474"/>
                  </a:lnTo>
                  <a:lnTo>
                    <a:pt x="246" y="499"/>
                  </a:lnTo>
                  <a:lnTo>
                    <a:pt x="252" y="529"/>
                  </a:lnTo>
                  <a:lnTo>
                    <a:pt x="252" y="560"/>
                  </a:lnTo>
                  <a:lnTo>
                    <a:pt x="258" y="591"/>
                  </a:lnTo>
                  <a:lnTo>
                    <a:pt x="258" y="658"/>
                  </a:lnTo>
                  <a:lnTo>
                    <a:pt x="264" y="689"/>
                  </a:lnTo>
                  <a:lnTo>
                    <a:pt x="264" y="720"/>
                  </a:lnTo>
                  <a:lnTo>
                    <a:pt x="270" y="751"/>
                  </a:lnTo>
                  <a:lnTo>
                    <a:pt x="270" y="781"/>
                  </a:lnTo>
                  <a:lnTo>
                    <a:pt x="277" y="812"/>
                  </a:lnTo>
                  <a:lnTo>
                    <a:pt x="277" y="880"/>
                  </a:lnTo>
                  <a:lnTo>
                    <a:pt x="283" y="911"/>
                  </a:lnTo>
                  <a:lnTo>
                    <a:pt x="283" y="941"/>
                  </a:lnTo>
                  <a:lnTo>
                    <a:pt x="289" y="966"/>
                  </a:lnTo>
                  <a:lnTo>
                    <a:pt x="289" y="1027"/>
                  </a:lnTo>
                  <a:lnTo>
                    <a:pt x="295" y="1058"/>
                  </a:lnTo>
                  <a:lnTo>
                    <a:pt x="295" y="1083"/>
                  </a:lnTo>
                  <a:lnTo>
                    <a:pt x="301" y="1113"/>
                  </a:lnTo>
                  <a:lnTo>
                    <a:pt x="301" y="1138"/>
                  </a:lnTo>
                  <a:lnTo>
                    <a:pt x="307" y="1163"/>
                  </a:lnTo>
                  <a:lnTo>
                    <a:pt x="307" y="1212"/>
                  </a:lnTo>
                  <a:lnTo>
                    <a:pt x="313" y="1236"/>
                  </a:lnTo>
                  <a:lnTo>
                    <a:pt x="313" y="1255"/>
                  </a:lnTo>
                  <a:lnTo>
                    <a:pt x="320" y="1279"/>
                  </a:lnTo>
                  <a:lnTo>
                    <a:pt x="320" y="1316"/>
                  </a:lnTo>
                  <a:lnTo>
                    <a:pt x="326" y="1335"/>
                  </a:lnTo>
                  <a:lnTo>
                    <a:pt x="326" y="1347"/>
                  </a:lnTo>
                  <a:lnTo>
                    <a:pt x="332" y="1366"/>
                  </a:lnTo>
                  <a:lnTo>
                    <a:pt x="332" y="1378"/>
                  </a:lnTo>
                  <a:lnTo>
                    <a:pt x="338" y="1390"/>
                  </a:lnTo>
                  <a:lnTo>
                    <a:pt x="338" y="1409"/>
                  </a:lnTo>
                  <a:lnTo>
                    <a:pt x="344" y="1421"/>
                  </a:lnTo>
                  <a:lnTo>
                    <a:pt x="344" y="1427"/>
                  </a:lnTo>
                  <a:lnTo>
                    <a:pt x="356" y="1439"/>
                  </a:lnTo>
                  <a:lnTo>
                    <a:pt x="350" y="1439"/>
                  </a:lnTo>
                  <a:lnTo>
                    <a:pt x="356" y="1439"/>
                  </a:lnTo>
                  <a:lnTo>
                    <a:pt x="363" y="1439"/>
                  </a:lnTo>
                  <a:lnTo>
                    <a:pt x="369" y="1427"/>
                  </a:lnTo>
                  <a:lnTo>
                    <a:pt x="369" y="1421"/>
                  </a:lnTo>
                  <a:lnTo>
                    <a:pt x="375" y="1415"/>
                  </a:lnTo>
                  <a:lnTo>
                    <a:pt x="375" y="1409"/>
                  </a:lnTo>
                  <a:lnTo>
                    <a:pt x="381" y="1396"/>
                  </a:lnTo>
                  <a:lnTo>
                    <a:pt x="381" y="1372"/>
                  </a:lnTo>
                  <a:lnTo>
                    <a:pt x="387" y="1353"/>
                  </a:lnTo>
                  <a:lnTo>
                    <a:pt x="387" y="1341"/>
                  </a:lnTo>
                  <a:lnTo>
                    <a:pt x="393" y="1323"/>
                  </a:lnTo>
                  <a:lnTo>
                    <a:pt x="393" y="1304"/>
                  </a:lnTo>
                  <a:lnTo>
                    <a:pt x="399" y="1286"/>
                  </a:lnTo>
                  <a:lnTo>
                    <a:pt x="399" y="1243"/>
                  </a:lnTo>
                  <a:lnTo>
                    <a:pt x="406" y="1224"/>
                  </a:lnTo>
                  <a:lnTo>
                    <a:pt x="406" y="1200"/>
                  </a:lnTo>
                </a:path>
              </a:pathLst>
            </a:custGeom>
            <a:noFill/>
            <a:ln w="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7" name="Freeform 73"/>
            <p:cNvSpPr/>
            <p:nvPr/>
          </p:nvSpPr>
          <p:spPr>
            <a:xfrm>
              <a:off x="3019" y="1416"/>
              <a:ext cx="418" cy="1439"/>
            </a:xfrm>
            <a:custGeom>
              <a:avLst/>
              <a:gdLst/>
              <a:ahLst/>
              <a:cxnLst>
                <a:cxn ang="0">
                  <a:pos x="6" y="1120"/>
                </a:cxn>
                <a:cxn ang="0">
                  <a:pos x="18" y="1040"/>
                </a:cxn>
                <a:cxn ang="0">
                  <a:pos x="24" y="923"/>
                </a:cxn>
                <a:cxn ang="0">
                  <a:pos x="37" y="831"/>
                </a:cxn>
                <a:cxn ang="0">
                  <a:pos x="43" y="701"/>
                </a:cxn>
                <a:cxn ang="0">
                  <a:pos x="55" y="609"/>
                </a:cxn>
                <a:cxn ang="0">
                  <a:pos x="61" y="486"/>
                </a:cxn>
                <a:cxn ang="0">
                  <a:pos x="73" y="369"/>
                </a:cxn>
                <a:cxn ang="0">
                  <a:pos x="80" y="289"/>
                </a:cxn>
                <a:cxn ang="0">
                  <a:pos x="92" y="191"/>
                </a:cxn>
                <a:cxn ang="0">
                  <a:pos x="98" y="117"/>
                </a:cxn>
                <a:cxn ang="0">
                  <a:pos x="110" y="68"/>
                </a:cxn>
                <a:cxn ang="0">
                  <a:pos x="116" y="25"/>
                </a:cxn>
                <a:cxn ang="0">
                  <a:pos x="135" y="0"/>
                </a:cxn>
                <a:cxn ang="0">
                  <a:pos x="147" y="19"/>
                </a:cxn>
                <a:cxn ang="0">
                  <a:pos x="160" y="50"/>
                </a:cxn>
                <a:cxn ang="0">
                  <a:pos x="166" y="111"/>
                </a:cxn>
                <a:cxn ang="0">
                  <a:pos x="178" y="166"/>
                </a:cxn>
                <a:cxn ang="0">
                  <a:pos x="184" y="259"/>
                </a:cxn>
                <a:cxn ang="0">
                  <a:pos x="196" y="357"/>
                </a:cxn>
                <a:cxn ang="0">
                  <a:pos x="203" y="443"/>
                </a:cxn>
                <a:cxn ang="0">
                  <a:pos x="215" y="566"/>
                </a:cxn>
                <a:cxn ang="0">
                  <a:pos x="221" y="695"/>
                </a:cxn>
                <a:cxn ang="0">
                  <a:pos x="233" y="788"/>
                </a:cxn>
                <a:cxn ang="0">
                  <a:pos x="239" y="911"/>
                </a:cxn>
                <a:cxn ang="0">
                  <a:pos x="252" y="1003"/>
                </a:cxn>
                <a:cxn ang="0">
                  <a:pos x="258" y="1113"/>
                </a:cxn>
                <a:cxn ang="0">
                  <a:pos x="270" y="1193"/>
                </a:cxn>
                <a:cxn ang="0">
                  <a:pos x="276" y="1279"/>
                </a:cxn>
                <a:cxn ang="0">
                  <a:pos x="289" y="1353"/>
                </a:cxn>
                <a:cxn ang="0">
                  <a:pos x="295" y="1390"/>
                </a:cxn>
                <a:cxn ang="0">
                  <a:pos x="307" y="1427"/>
                </a:cxn>
                <a:cxn ang="0">
                  <a:pos x="326" y="1433"/>
                </a:cxn>
                <a:cxn ang="0">
                  <a:pos x="338" y="1402"/>
                </a:cxn>
                <a:cxn ang="0">
                  <a:pos x="344" y="1353"/>
                </a:cxn>
                <a:cxn ang="0">
                  <a:pos x="356" y="1304"/>
                </a:cxn>
                <a:cxn ang="0">
                  <a:pos x="362" y="1218"/>
                </a:cxn>
                <a:cxn ang="0">
                  <a:pos x="375" y="1144"/>
                </a:cxn>
                <a:cxn ang="0">
                  <a:pos x="381" y="1034"/>
                </a:cxn>
                <a:cxn ang="0">
                  <a:pos x="393" y="947"/>
                </a:cxn>
                <a:cxn ang="0">
                  <a:pos x="399" y="824"/>
                </a:cxn>
                <a:cxn ang="0">
                  <a:pos x="412" y="695"/>
                </a:cxn>
              </a:cxnLst>
              <a:rect l="0" t="0" r="0" b="0"/>
              <a:pathLst>
                <a:path w="418" h="1439">
                  <a:moveTo>
                    <a:pt x="0" y="1200"/>
                  </a:moveTo>
                  <a:lnTo>
                    <a:pt x="6" y="1175"/>
                  </a:lnTo>
                  <a:lnTo>
                    <a:pt x="6" y="1120"/>
                  </a:lnTo>
                  <a:lnTo>
                    <a:pt x="12" y="1095"/>
                  </a:lnTo>
                  <a:lnTo>
                    <a:pt x="12" y="1070"/>
                  </a:lnTo>
                  <a:lnTo>
                    <a:pt x="18" y="1040"/>
                  </a:lnTo>
                  <a:lnTo>
                    <a:pt x="18" y="1009"/>
                  </a:lnTo>
                  <a:lnTo>
                    <a:pt x="24" y="984"/>
                  </a:lnTo>
                  <a:lnTo>
                    <a:pt x="24" y="923"/>
                  </a:lnTo>
                  <a:lnTo>
                    <a:pt x="30" y="892"/>
                  </a:lnTo>
                  <a:lnTo>
                    <a:pt x="30" y="861"/>
                  </a:lnTo>
                  <a:lnTo>
                    <a:pt x="37" y="831"/>
                  </a:lnTo>
                  <a:lnTo>
                    <a:pt x="37" y="763"/>
                  </a:lnTo>
                  <a:lnTo>
                    <a:pt x="43" y="732"/>
                  </a:lnTo>
                  <a:lnTo>
                    <a:pt x="43" y="701"/>
                  </a:lnTo>
                  <a:lnTo>
                    <a:pt x="49" y="671"/>
                  </a:lnTo>
                  <a:lnTo>
                    <a:pt x="49" y="640"/>
                  </a:lnTo>
                  <a:lnTo>
                    <a:pt x="55" y="609"/>
                  </a:lnTo>
                  <a:lnTo>
                    <a:pt x="55" y="542"/>
                  </a:lnTo>
                  <a:lnTo>
                    <a:pt x="61" y="517"/>
                  </a:lnTo>
                  <a:lnTo>
                    <a:pt x="61" y="486"/>
                  </a:lnTo>
                  <a:lnTo>
                    <a:pt x="67" y="455"/>
                  </a:lnTo>
                  <a:lnTo>
                    <a:pt x="67" y="394"/>
                  </a:lnTo>
                  <a:lnTo>
                    <a:pt x="73" y="369"/>
                  </a:lnTo>
                  <a:lnTo>
                    <a:pt x="73" y="339"/>
                  </a:lnTo>
                  <a:lnTo>
                    <a:pt x="80" y="314"/>
                  </a:lnTo>
                  <a:lnTo>
                    <a:pt x="80" y="289"/>
                  </a:lnTo>
                  <a:lnTo>
                    <a:pt x="86" y="265"/>
                  </a:lnTo>
                  <a:lnTo>
                    <a:pt x="86" y="216"/>
                  </a:lnTo>
                  <a:lnTo>
                    <a:pt x="92" y="191"/>
                  </a:lnTo>
                  <a:lnTo>
                    <a:pt x="92" y="173"/>
                  </a:lnTo>
                  <a:lnTo>
                    <a:pt x="98" y="154"/>
                  </a:lnTo>
                  <a:lnTo>
                    <a:pt x="98" y="117"/>
                  </a:lnTo>
                  <a:lnTo>
                    <a:pt x="104" y="99"/>
                  </a:lnTo>
                  <a:lnTo>
                    <a:pt x="104" y="80"/>
                  </a:lnTo>
                  <a:lnTo>
                    <a:pt x="110" y="68"/>
                  </a:lnTo>
                  <a:lnTo>
                    <a:pt x="110" y="56"/>
                  </a:lnTo>
                  <a:lnTo>
                    <a:pt x="116" y="43"/>
                  </a:lnTo>
                  <a:lnTo>
                    <a:pt x="116" y="25"/>
                  </a:lnTo>
                  <a:lnTo>
                    <a:pt x="129" y="7"/>
                  </a:lnTo>
                  <a:lnTo>
                    <a:pt x="129" y="0"/>
                  </a:lnTo>
                  <a:lnTo>
                    <a:pt x="135" y="0"/>
                  </a:lnTo>
                  <a:lnTo>
                    <a:pt x="141" y="0"/>
                  </a:lnTo>
                  <a:lnTo>
                    <a:pt x="147" y="13"/>
                  </a:lnTo>
                  <a:lnTo>
                    <a:pt x="147" y="19"/>
                  </a:lnTo>
                  <a:lnTo>
                    <a:pt x="153" y="31"/>
                  </a:lnTo>
                  <a:lnTo>
                    <a:pt x="153" y="37"/>
                  </a:lnTo>
                  <a:lnTo>
                    <a:pt x="160" y="50"/>
                  </a:lnTo>
                  <a:lnTo>
                    <a:pt x="160" y="80"/>
                  </a:lnTo>
                  <a:lnTo>
                    <a:pt x="166" y="93"/>
                  </a:lnTo>
                  <a:lnTo>
                    <a:pt x="166" y="111"/>
                  </a:lnTo>
                  <a:lnTo>
                    <a:pt x="172" y="130"/>
                  </a:lnTo>
                  <a:lnTo>
                    <a:pt x="172" y="148"/>
                  </a:lnTo>
                  <a:lnTo>
                    <a:pt x="178" y="166"/>
                  </a:lnTo>
                  <a:lnTo>
                    <a:pt x="178" y="209"/>
                  </a:lnTo>
                  <a:lnTo>
                    <a:pt x="184" y="234"/>
                  </a:lnTo>
                  <a:lnTo>
                    <a:pt x="184" y="259"/>
                  </a:lnTo>
                  <a:lnTo>
                    <a:pt x="190" y="283"/>
                  </a:lnTo>
                  <a:lnTo>
                    <a:pt x="190" y="332"/>
                  </a:lnTo>
                  <a:lnTo>
                    <a:pt x="196" y="357"/>
                  </a:lnTo>
                  <a:lnTo>
                    <a:pt x="196" y="388"/>
                  </a:lnTo>
                  <a:lnTo>
                    <a:pt x="203" y="419"/>
                  </a:lnTo>
                  <a:lnTo>
                    <a:pt x="203" y="443"/>
                  </a:lnTo>
                  <a:lnTo>
                    <a:pt x="209" y="474"/>
                  </a:lnTo>
                  <a:lnTo>
                    <a:pt x="209" y="535"/>
                  </a:lnTo>
                  <a:lnTo>
                    <a:pt x="215" y="566"/>
                  </a:lnTo>
                  <a:lnTo>
                    <a:pt x="215" y="597"/>
                  </a:lnTo>
                  <a:lnTo>
                    <a:pt x="221" y="628"/>
                  </a:lnTo>
                  <a:lnTo>
                    <a:pt x="221" y="695"/>
                  </a:lnTo>
                  <a:lnTo>
                    <a:pt x="227" y="726"/>
                  </a:lnTo>
                  <a:lnTo>
                    <a:pt x="227" y="757"/>
                  </a:lnTo>
                  <a:lnTo>
                    <a:pt x="233" y="788"/>
                  </a:lnTo>
                  <a:lnTo>
                    <a:pt x="233" y="818"/>
                  </a:lnTo>
                  <a:lnTo>
                    <a:pt x="239" y="849"/>
                  </a:lnTo>
                  <a:lnTo>
                    <a:pt x="239" y="911"/>
                  </a:lnTo>
                  <a:lnTo>
                    <a:pt x="246" y="941"/>
                  </a:lnTo>
                  <a:lnTo>
                    <a:pt x="246" y="972"/>
                  </a:lnTo>
                  <a:lnTo>
                    <a:pt x="252" y="1003"/>
                  </a:lnTo>
                  <a:lnTo>
                    <a:pt x="252" y="1058"/>
                  </a:lnTo>
                  <a:lnTo>
                    <a:pt x="258" y="1089"/>
                  </a:lnTo>
                  <a:lnTo>
                    <a:pt x="258" y="1113"/>
                  </a:lnTo>
                  <a:lnTo>
                    <a:pt x="264" y="1138"/>
                  </a:lnTo>
                  <a:lnTo>
                    <a:pt x="264" y="1169"/>
                  </a:lnTo>
                  <a:lnTo>
                    <a:pt x="270" y="1193"/>
                  </a:lnTo>
                  <a:lnTo>
                    <a:pt x="270" y="1236"/>
                  </a:lnTo>
                  <a:lnTo>
                    <a:pt x="276" y="1261"/>
                  </a:lnTo>
                  <a:lnTo>
                    <a:pt x="276" y="1279"/>
                  </a:lnTo>
                  <a:lnTo>
                    <a:pt x="283" y="1298"/>
                  </a:lnTo>
                  <a:lnTo>
                    <a:pt x="283" y="1335"/>
                  </a:lnTo>
                  <a:lnTo>
                    <a:pt x="289" y="1353"/>
                  </a:lnTo>
                  <a:lnTo>
                    <a:pt x="289" y="1366"/>
                  </a:lnTo>
                  <a:lnTo>
                    <a:pt x="295" y="1378"/>
                  </a:lnTo>
                  <a:lnTo>
                    <a:pt x="295" y="1390"/>
                  </a:lnTo>
                  <a:lnTo>
                    <a:pt x="301" y="1402"/>
                  </a:lnTo>
                  <a:lnTo>
                    <a:pt x="301" y="1421"/>
                  </a:lnTo>
                  <a:lnTo>
                    <a:pt x="307" y="1427"/>
                  </a:lnTo>
                  <a:lnTo>
                    <a:pt x="307" y="1433"/>
                  </a:lnTo>
                  <a:lnTo>
                    <a:pt x="319" y="1439"/>
                  </a:lnTo>
                  <a:lnTo>
                    <a:pt x="326" y="1433"/>
                  </a:lnTo>
                  <a:lnTo>
                    <a:pt x="332" y="1427"/>
                  </a:lnTo>
                  <a:lnTo>
                    <a:pt x="332" y="1415"/>
                  </a:lnTo>
                  <a:lnTo>
                    <a:pt x="338" y="1402"/>
                  </a:lnTo>
                  <a:lnTo>
                    <a:pt x="338" y="1396"/>
                  </a:lnTo>
                  <a:lnTo>
                    <a:pt x="344" y="1384"/>
                  </a:lnTo>
                  <a:lnTo>
                    <a:pt x="344" y="1353"/>
                  </a:lnTo>
                  <a:lnTo>
                    <a:pt x="350" y="1335"/>
                  </a:lnTo>
                  <a:lnTo>
                    <a:pt x="350" y="1323"/>
                  </a:lnTo>
                  <a:lnTo>
                    <a:pt x="356" y="1304"/>
                  </a:lnTo>
                  <a:lnTo>
                    <a:pt x="356" y="1279"/>
                  </a:lnTo>
                  <a:lnTo>
                    <a:pt x="362" y="1261"/>
                  </a:lnTo>
                  <a:lnTo>
                    <a:pt x="362" y="1218"/>
                  </a:lnTo>
                  <a:lnTo>
                    <a:pt x="369" y="1193"/>
                  </a:lnTo>
                  <a:lnTo>
                    <a:pt x="369" y="1169"/>
                  </a:lnTo>
                  <a:lnTo>
                    <a:pt x="375" y="1144"/>
                  </a:lnTo>
                  <a:lnTo>
                    <a:pt x="375" y="1089"/>
                  </a:lnTo>
                  <a:lnTo>
                    <a:pt x="381" y="1064"/>
                  </a:lnTo>
                  <a:lnTo>
                    <a:pt x="381" y="1034"/>
                  </a:lnTo>
                  <a:lnTo>
                    <a:pt x="387" y="1009"/>
                  </a:lnTo>
                  <a:lnTo>
                    <a:pt x="387" y="978"/>
                  </a:lnTo>
                  <a:lnTo>
                    <a:pt x="393" y="947"/>
                  </a:lnTo>
                  <a:lnTo>
                    <a:pt x="393" y="886"/>
                  </a:lnTo>
                  <a:lnTo>
                    <a:pt x="399" y="855"/>
                  </a:lnTo>
                  <a:lnTo>
                    <a:pt x="399" y="824"/>
                  </a:lnTo>
                  <a:lnTo>
                    <a:pt x="406" y="794"/>
                  </a:lnTo>
                  <a:lnTo>
                    <a:pt x="406" y="726"/>
                  </a:lnTo>
                  <a:lnTo>
                    <a:pt x="412" y="695"/>
                  </a:lnTo>
                  <a:lnTo>
                    <a:pt x="412" y="665"/>
                  </a:lnTo>
                  <a:lnTo>
                    <a:pt x="418" y="634"/>
                  </a:lnTo>
                </a:path>
              </a:pathLst>
            </a:custGeom>
            <a:noFill/>
            <a:ln w="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8" name="Freeform 74"/>
            <p:cNvSpPr/>
            <p:nvPr/>
          </p:nvSpPr>
          <p:spPr>
            <a:xfrm>
              <a:off x="3437" y="1416"/>
              <a:ext cx="86" cy="634"/>
            </a:xfrm>
            <a:custGeom>
              <a:avLst/>
              <a:gdLst/>
              <a:ahLst/>
              <a:cxnLst>
                <a:cxn ang="0">
                  <a:pos x="0" y="634"/>
                </a:cxn>
                <a:cxn ang="0">
                  <a:pos x="0" y="603"/>
                </a:cxn>
                <a:cxn ang="0">
                  <a:pos x="6" y="572"/>
                </a:cxn>
                <a:cxn ang="0">
                  <a:pos x="6" y="511"/>
                </a:cxn>
                <a:cxn ang="0">
                  <a:pos x="12" y="480"/>
                </a:cxn>
                <a:cxn ang="0">
                  <a:pos x="12" y="449"/>
                </a:cxn>
                <a:cxn ang="0">
                  <a:pos x="18" y="419"/>
                </a:cxn>
                <a:cxn ang="0">
                  <a:pos x="18" y="363"/>
                </a:cxn>
                <a:cxn ang="0">
                  <a:pos x="24" y="339"/>
                </a:cxn>
                <a:cxn ang="0">
                  <a:pos x="24" y="308"/>
                </a:cxn>
                <a:cxn ang="0">
                  <a:pos x="31" y="283"/>
                </a:cxn>
                <a:cxn ang="0">
                  <a:pos x="31" y="259"/>
                </a:cxn>
                <a:cxn ang="0">
                  <a:pos x="37" y="234"/>
                </a:cxn>
                <a:cxn ang="0">
                  <a:pos x="37" y="191"/>
                </a:cxn>
                <a:cxn ang="0">
                  <a:pos x="43" y="166"/>
                </a:cxn>
                <a:cxn ang="0">
                  <a:pos x="43" y="148"/>
                </a:cxn>
                <a:cxn ang="0">
                  <a:pos x="49" y="130"/>
                </a:cxn>
                <a:cxn ang="0">
                  <a:pos x="49" y="93"/>
                </a:cxn>
                <a:cxn ang="0">
                  <a:pos x="55" y="80"/>
                </a:cxn>
                <a:cxn ang="0">
                  <a:pos x="55" y="68"/>
                </a:cxn>
                <a:cxn ang="0">
                  <a:pos x="61" y="56"/>
                </a:cxn>
                <a:cxn ang="0">
                  <a:pos x="61" y="43"/>
                </a:cxn>
                <a:cxn ang="0">
                  <a:pos x="67" y="31"/>
                </a:cxn>
                <a:cxn ang="0">
                  <a:pos x="67" y="13"/>
                </a:cxn>
                <a:cxn ang="0">
                  <a:pos x="74" y="7"/>
                </a:cxn>
                <a:cxn ang="0">
                  <a:pos x="80" y="0"/>
                </a:cxn>
                <a:cxn ang="0">
                  <a:pos x="86" y="0"/>
                </a:cxn>
              </a:cxnLst>
              <a:rect l="0" t="0" r="0" b="0"/>
              <a:pathLst>
                <a:path w="86" h="634">
                  <a:moveTo>
                    <a:pt x="0" y="634"/>
                  </a:moveTo>
                  <a:lnTo>
                    <a:pt x="0" y="603"/>
                  </a:lnTo>
                  <a:lnTo>
                    <a:pt x="6" y="572"/>
                  </a:lnTo>
                  <a:lnTo>
                    <a:pt x="6" y="511"/>
                  </a:lnTo>
                  <a:lnTo>
                    <a:pt x="12" y="480"/>
                  </a:lnTo>
                  <a:lnTo>
                    <a:pt x="12" y="449"/>
                  </a:lnTo>
                  <a:lnTo>
                    <a:pt x="18" y="419"/>
                  </a:lnTo>
                  <a:lnTo>
                    <a:pt x="18" y="363"/>
                  </a:lnTo>
                  <a:lnTo>
                    <a:pt x="24" y="339"/>
                  </a:lnTo>
                  <a:lnTo>
                    <a:pt x="24" y="308"/>
                  </a:lnTo>
                  <a:lnTo>
                    <a:pt x="31" y="283"/>
                  </a:lnTo>
                  <a:lnTo>
                    <a:pt x="31" y="259"/>
                  </a:lnTo>
                  <a:lnTo>
                    <a:pt x="37" y="234"/>
                  </a:lnTo>
                  <a:lnTo>
                    <a:pt x="37" y="191"/>
                  </a:lnTo>
                  <a:lnTo>
                    <a:pt x="43" y="166"/>
                  </a:lnTo>
                  <a:lnTo>
                    <a:pt x="43" y="148"/>
                  </a:lnTo>
                  <a:lnTo>
                    <a:pt x="49" y="130"/>
                  </a:lnTo>
                  <a:lnTo>
                    <a:pt x="49" y="93"/>
                  </a:lnTo>
                  <a:lnTo>
                    <a:pt x="55" y="80"/>
                  </a:lnTo>
                  <a:lnTo>
                    <a:pt x="55" y="68"/>
                  </a:lnTo>
                  <a:lnTo>
                    <a:pt x="61" y="56"/>
                  </a:lnTo>
                  <a:lnTo>
                    <a:pt x="61" y="43"/>
                  </a:lnTo>
                  <a:lnTo>
                    <a:pt x="67" y="31"/>
                  </a:lnTo>
                  <a:lnTo>
                    <a:pt x="67" y="13"/>
                  </a:lnTo>
                  <a:lnTo>
                    <a:pt x="74" y="7"/>
                  </a:lnTo>
                  <a:lnTo>
                    <a:pt x="80" y="0"/>
                  </a:lnTo>
                  <a:lnTo>
                    <a:pt x="86" y="0"/>
                  </a:lnTo>
                </a:path>
              </a:pathLst>
            </a:custGeom>
            <a:noFill/>
            <a:ln w="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9" name="Freeform 75"/>
            <p:cNvSpPr/>
            <p:nvPr/>
          </p:nvSpPr>
          <p:spPr>
            <a:xfrm>
              <a:off x="958" y="1416"/>
              <a:ext cx="400" cy="143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3" y="111"/>
                </a:cxn>
                <a:cxn ang="0">
                  <a:pos x="25" y="228"/>
                </a:cxn>
                <a:cxn ang="0">
                  <a:pos x="31" y="419"/>
                </a:cxn>
                <a:cxn ang="0">
                  <a:pos x="44" y="591"/>
                </a:cxn>
                <a:cxn ang="0">
                  <a:pos x="50" y="824"/>
                </a:cxn>
                <a:cxn ang="0">
                  <a:pos x="62" y="997"/>
                </a:cxn>
                <a:cxn ang="0">
                  <a:pos x="68" y="1193"/>
                </a:cxn>
                <a:cxn ang="0">
                  <a:pos x="80" y="1347"/>
                </a:cxn>
                <a:cxn ang="0">
                  <a:pos x="87" y="1415"/>
                </a:cxn>
                <a:cxn ang="0">
                  <a:pos x="99" y="1439"/>
                </a:cxn>
                <a:cxn ang="0">
                  <a:pos x="111" y="1372"/>
                </a:cxn>
                <a:cxn ang="0">
                  <a:pos x="117" y="1273"/>
                </a:cxn>
                <a:cxn ang="0">
                  <a:pos x="130" y="1095"/>
                </a:cxn>
                <a:cxn ang="0">
                  <a:pos x="136" y="880"/>
                </a:cxn>
                <a:cxn ang="0">
                  <a:pos x="148" y="701"/>
                </a:cxn>
                <a:cxn ang="0">
                  <a:pos x="154" y="474"/>
                </a:cxn>
                <a:cxn ang="0">
                  <a:pos x="167" y="314"/>
                </a:cxn>
                <a:cxn ang="0">
                  <a:pos x="173" y="142"/>
                </a:cxn>
                <a:cxn ang="0">
                  <a:pos x="185" y="56"/>
                </a:cxn>
                <a:cxn ang="0">
                  <a:pos x="191" y="0"/>
                </a:cxn>
                <a:cxn ang="0">
                  <a:pos x="203" y="37"/>
                </a:cxn>
                <a:cxn ang="0">
                  <a:pos x="216" y="117"/>
                </a:cxn>
                <a:cxn ang="0">
                  <a:pos x="222" y="271"/>
                </a:cxn>
                <a:cxn ang="0">
                  <a:pos x="234" y="480"/>
                </a:cxn>
                <a:cxn ang="0">
                  <a:pos x="240" y="652"/>
                </a:cxn>
                <a:cxn ang="0">
                  <a:pos x="253" y="886"/>
                </a:cxn>
                <a:cxn ang="0">
                  <a:pos x="259" y="1101"/>
                </a:cxn>
                <a:cxn ang="0">
                  <a:pos x="271" y="1243"/>
                </a:cxn>
                <a:cxn ang="0">
                  <a:pos x="277" y="1372"/>
                </a:cxn>
                <a:cxn ang="0">
                  <a:pos x="290" y="1427"/>
                </a:cxn>
                <a:cxn ang="0">
                  <a:pos x="302" y="1427"/>
                </a:cxn>
                <a:cxn ang="0">
                  <a:pos x="308" y="1341"/>
                </a:cxn>
                <a:cxn ang="0">
                  <a:pos x="320" y="1230"/>
                </a:cxn>
                <a:cxn ang="0">
                  <a:pos x="326" y="1040"/>
                </a:cxn>
                <a:cxn ang="0">
                  <a:pos x="339" y="874"/>
                </a:cxn>
                <a:cxn ang="0">
                  <a:pos x="345" y="640"/>
                </a:cxn>
                <a:cxn ang="0">
                  <a:pos x="357" y="412"/>
                </a:cxn>
                <a:cxn ang="0">
                  <a:pos x="363" y="265"/>
                </a:cxn>
                <a:cxn ang="0">
                  <a:pos x="376" y="105"/>
                </a:cxn>
                <a:cxn ang="0">
                  <a:pos x="382" y="19"/>
                </a:cxn>
                <a:cxn ang="0">
                  <a:pos x="394" y="0"/>
                </a:cxn>
              </a:cxnLst>
              <a:rect l="0" t="0" r="0" b="0"/>
              <a:pathLst>
                <a:path w="400" h="1439">
                  <a:moveTo>
                    <a:pt x="0" y="0"/>
                  </a:moveTo>
                  <a:lnTo>
                    <a:pt x="0" y="7"/>
                  </a:lnTo>
                  <a:lnTo>
                    <a:pt x="7" y="19"/>
                  </a:lnTo>
                  <a:lnTo>
                    <a:pt x="7" y="37"/>
                  </a:lnTo>
                  <a:lnTo>
                    <a:pt x="13" y="56"/>
                  </a:lnTo>
                  <a:lnTo>
                    <a:pt x="13" y="111"/>
                  </a:lnTo>
                  <a:lnTo>
                    <a:pt x="19" y="148"/>
                  </a:lnTo>
                  <a:lnTo>
                    <a:pt x="19" y="185"/>
                  </a:lnTo>
                  <a:lnTo>
                    <a:pt x="25" y="228"/>
                  </a:lnTo>
                  <a:lnTo>
                    <a:pt x="25" y="271"/>
                  </a:lnTo>
                  <a:lnTo>
                    <a:pt x="31" y="320"/>
                  </a:lnTo>
                  <a:lnTo>
                    <a:pt x="31" y="419"/>
                  </a:lnTo>
                  <a:lnTo>
                    <a:pt x="37" y="474"/>
                  </a:lnTo>
                  <a:lnTo>
                    <a:pt x="37" y="529"/>
                  </a:lnTo>
                  <a:lnTo>
                    <a:pt x="44" y="591"/>
                  </a:lnTo>
                  <a:lnTo>
                    <a:pt x="44" y="708"/>
                  </a:lnTo>
                  <a:lnTo>
                    <a:pt x="50" y="763"/>
                  </a:lnTo>
                  <a:lnTo>
                    <a:pt x="50" y="824"/>
                  </a:lnTo>
                  <a:lnTo>
                    <a:pt x="56" y="880"/>
                  </a:lnTo>
                  <a:lnTo>
                    <a:pt x="56" y="941"/>
                  </a:lnTo>
                  <a:lnTo>
                    <a:pt x="62" y="997"/>
                  </a:lnTo>
                  <a:lnTo>
                    <a:pt x="62" y="1101"/>
                  </a:lnTo>
                  <a:lnTo>
                    <a:pt x="68" y="1150"/>
                  </a:lnTo>
                  <a:lnTo>
                    <a:pt x="68" y="1193"/>
                  </a:lnTo>
                  <a:lnTo>
                    <a:pt x="74" y="1236"/>
                  </a:lnTo>
                  <a:lnTo>
                    <a:pt x="74" y="1310"/>
                  </a:lnTo>
                  <a:lnTo>
                    <a:pt x="80" y="1347"/>
                  </a:lnTo>
                  <a:lnTo>
                    <a:pt x="80" y="1372"/>
                  </a:lnTo>
                  <a:lnTo>
                    <a:pt x="87" y="1396"/>
                  </a:lnTo>
                  <a:lnTo>
                    <a:pt x="87" y="1415"/>
                  </a:lnTo>
                  <a:lnTo>
                    <a:pt x="93" y="1427"/>
                  </a:lnTo>
                  <a:lnTo>
                    <a:pt x="93" y="1439"/>
                  </a:lnTo>
                  <a:lnTo>
                    <a:pt x="99" y="1439"/>
                  </a:lnTo>
                  <a:lnTo>
                    <a:pt x="105" y="1427"/>
                  </a:lnTo>
                  <a:lnTo>
                    <a:pt x="105" y="1396"/>
                  </a:lnTo>
                  <a:lnTo>
                    <a:pt x="111" y="1372"/>
                  </a:lnTo>
                  <a:lnTo>
                    <a:pt x="111" y="1341"/>
                  </a:lnTo>
                  <a:lnTo>
                    <a:pt x="117" y="1310"/>
                  </a:lnTo>
                  <a:lnTo>
                    <a:pt x="117" y="1273"/>
                  </a:lnTo>
                  <a:lnTo>
                    <a:pt x="123" y="1236"/>
                  </a:lnTo>
                  <a:lnTo>
                    <a:pt x="123" y="1144"/>
                  </a:lnTo>
                  <a:lnTo>
                    <a:pt x="130" y="1095"/>
                  </a:lnTo>
                  <a:lnTo>
                    <a:pt x="130" y="1046"/>
                  </a:lnTo>
                  <a:lnTo>
                    <a:pt x="136" y="990"/>
                  </a:lnTo>
                  <a:lnTo>
                    <a:pt x="136" y="880"/>
                  </a:lnTo>
                  <a:lnTo>
                    <a:pt x="142" y="818"/>
                  </a:lnTo>
                  <a:lnTo>
                    <a:pt x="142" y="763"/>
                  </a:lnTo>
                  <a:lnTo>
                    <a:pt x="148" y="701"/>
                  </a:lnTo>
                  <a:lnTo>
                    <a:pt x="148" y="640"/>
                  </a:lnTo>
                  <a:lnTo>
                    <a:pt x="154" y="585"/>
                  </a:lnTo>
                  <a:lnTo>
                    <a:pt x="154" y="474"/>
                  </a:lnTo>
                  <a:lnTo>
                    <a:pt x="160" y="419"/>
                  </a:lnTo>
                  <a:lnTo>
                    <a:pt x="160" y="363"/>
                  </a:lnTo>
                  <a:lnTo>
                    <a:pt x="167" y="314"/>
                  </a:lnTo>
                  <a:lnTo>
                    <a:pt x="167" y="222"/>
                  </a:lnTo>
                  <a:lnTo>
                    <a:pt x="173" y="179"/>
                  </a:lnTo>
                  <a:lnTo>
                    <a:pt x="173" y="142"/>
                  </a:lnTo>
                  <a:lnTo>
                    <a:pt x="179" y="111"/>
                  </a:lnTo>
                  <a:lnTo>
                    <a:pt x="179" y="80"/>
                  </a:lnTo>
                  <a:lnTo>
                    <a:pt x="185" y="56"/>
                  </a:lnTo>
                  <a:lnTo>
                    <a:pt x="185" y="19"/>
                  </a:lnTo>
                  <a:lnTo>
                    <a:pt x="197" y="0"/>
                  </a:lnTo>
                  <a:lnTo>
                    <a:pt x="191" y="0"/>
                  </a:lnTo>
                  <a:lnTo>
                    <a:pt x="197" y="7"/>
                  </a:lnTo>
                  <a:lnTo>
                    <a:pt x="203" y="19"/>
                  </a:lnTo>
                  <a:lnTo>
                    <a:pt x="203" y="37"/>
                  </a:lnTo>
                  <a:lnTo>
                    <a:pt x="210" y="56"/>
                  </a:lnTo>
                  <a:lnTo>
                    <a:pt x="210" y="87"/>
                  </a:lnTo>
                  <a:lnTo>
                    <a:pt x="216" y="117"/>
                  </a:lnTo>
                  <a:lnTo>
                    <a:pt x="216" y="185"/>
                  </a:lnTo>
                  <a:lnTo>
                    <a:pt x="222" y="228"/>
                  </a:lnTo>
                  <a:lnTo>
                    <a:pt x="222" y="271"/>
                  </a:lnTo>
                  <a:lnTo>
                    <a:pt x="228" y="320"/>
                  </a:lnTo>
                  <a:lnTo>
                    <a:pt x="228" y="425"/>
                  </a:lnTo>
                  <a:lnTo>
                    <a:pt x="234" y="480"/>
                  </a:lnTo>
                  <a:lnTo>
                    <a:pt x="234" y="535"/>
                  </a:lnTo>
                  <a:lnTo>
                    <a:pt x="240" y="591"/>
                  </a:lnTo>
                  <a:lnTo>
                    <a:pt x="240" y="652"/>
                  </a:lnTo>
                  <a:lnTo>
                    <a:pt x="246" y="714"/>
                  </a:lnTo>
                  <a:lnTo>
                    <a:pt x="246" y="831"/>
                  </a:lnTo>
                  <a:lnTo>
                    <a:pt x="253" y="886"/>
                  </a:lnTo>
                  <a:lnTo>
                    <a:pt x="253" y="941"/>
                  </a:lnTo>
                  <a:lnTo>
                    <a:pt x="259" y="997"/>
                  </a:lnTo>
                  <a:lnTo>
                    <a:pt x="259" y="1101"/>
                  </a:lnTo>
                  <a:lnTo>
                    <a:pt x="265" y="1150"/>
                  </a:lnTo>
                  <a:lnTo>
                    <a:pt x="265" y="1200"/>
                  </a:lnTo>
                  <a:lnTo>
                    <a:pt x="271" y="1243"/>
                  </a:lnTo>
                  <a:lnTo>
                    <a:pt x="271" y="1279"/>
                  </a:lnTo>
                  <a:lnTo>
                    <a:pt x="277" y="1316"/>
                  </a:lnTo>
                  <a:lnTo>
                    <a:pt x="277" y="1372"/>
                  </a:lnTo>
                  <a:lnTo>
                    <a:pt x="283" y="1396"/>
                  </a:lnTo>
                  <a:lnTo>
                    <a:pt x="283" y="1415"/>
                  </a:lnTo>
                  <a:lnTo>
                    <a:pt x="290" y="1427"/>
                  </a:lnTo>
                  <a:lnTo>
                    <a:pt x="290" y="1439"/>
                  </a:lnTo>
                  <a:lnTo>
                    <a:pt x="296" y="1433"/>
                  </a:lnTo>
                  <a:lnTo>
                    <a:pt x="302" y="1427"/>
                  </a:lnTo>
                  <a:lnTo>
                    <a:pt x="302" y="1409"/>
                  </a:lnTo>
                  <a:lnTo>
                    <a:pt x="308" y="1390"/>
                  </a:lnTo>
                  <a:lnTo>
                    <a:pt x="308" y="1341"/>
                  </a:lnTo>
                  <a:lnTo>
                    <a:pt x="314" y="1304"/>
                  </a:lnTo>
                  <a:lnTo>
                    <a:pt x="314" y="1273"/>
                  </a:lnTo>
                  <a:lnTo>
                    <a:pt x="320" y="1230"/>
                  </a:lnTo>
                  <a:lnTo>
                    <a:pt x="320" y="1138"/>
                  </a:lnTo>
                  <a:lnTo>
                    <a:pt x="326" y="1089"/>
                  </a:lnTo>
                  <a:lnTo>
                    <a:pt x="326" y="1040"/>
                  </a:lnTo>
                  <a:lnTo>
                    <a:pt x="333" y="984"/>
                  </a:lnTo>
                  <a:lnTo>
                    <a:pt x="333" y="929"/>
                  </a:lnTo>
                  <a:lnTo>
                    <a:pt x="339" y="874"/>
                  </a:lnTo>
                  <a:lnTo>
                    <a:pt x="339" y="757"/>
                  </a:lnTo>
                  <a:lnTo>
                    <a:pt x="345" y="695"/>
                  </a:lnTo>
                  <a:lnTo>
                    <a:pt x="345" y="640"/>
                  </a:lnTo>
                  <a:lnTo>
                    <a:pt x="351" y="578"/>
                  </a:lnTo>
                  <a:lnTo>
                    <a:pt x="351" y="468"/>
                  </a:lnTo>
                  <a:lnTo>
                    <a:pt x="357" y="412"/>
                  </a:lnTo>
                  <a:lnTo>
                    <a:pt x="357" y="357"/>
                  </a:lnTo>
                  <a:lnTo>
                    <a:pt x="363" y="308"/>
                  </a:lnTo>
                  <a:lnTo>
                    <a:pt x="363" y="265"/>
                  </a:lnTo>
                  <a:lnTo>
                    <a:pt x="369" y="216"/>
                  </a:lnTo>
                  <a:lnTo>
                    <a:pt x="369" y="142"/>
                  </a:lnTo>
                  <a:lnTo>
                    <a:pt x="376" y="105"/>
                  </a:lnTo>
                  <a:lnTo>
                    <a:pt x="376" y="80"/>
                  </a:lnTo>
                  <a:lnTo>
                    <a:pt x="382" y="56"/>
                  </a:lnTo>
                  <a:lnTo>
                    <a:pt x="382" y="19"/>
                  </a:lnTo>
                  <a:lnTo>
                    <a:pt x="394" y="0"/>
                  </a:lnTo>
                  <a:lnTo>
                    <a:pt x="388" y="0"/>
                  </a:lnTo>
                  <a:lnTo>
                    <a:pt x="394" y="0"/>
                  </a:lnTo>
                  <a:lnTo>
                    <a:pt x="400" y="7"/>
                  </a:lnTo>
                  <a:lnTo>
                    <a:pt x="400" y="37"/>
                  </a:lnTo>
                </a:path>
              </a:pathLst>
            </a:cu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0" name="Freeform 76"/>
            <p:cNvSpPr/>
            <p:nvPr/>
          </p:nvSpPr>
          <p:spPr>
            <a:xfrm>
              <a:off x="1358" y="1416"/>
              <a:ext cx="406" cy="1439"/>
            </a:xfrm>
            <a:custGeom>
              <a:avLst/>
              <a:gdLst/>
              <a:ahLst/>
              <a:cxnLst>
                <a:cxn ang="0">
                  <a:pos x="6" y="87"/>
                </a:cxn>
                <a:cxn ang="0">
                  <a:pos x="19" y="234"/>
                </a:cxn>
                <a:cxn ang="0">
                  <a:pos x="25" y="376"/>
                </a:cxn>
                <a:cxn ang="0">
                  <a:pos x="37" y="597"/>
                </a:cxn>
                <a:cxn ang="0">
                  <a:pos x="43" y="831"/>
                </a:cxn>
                <a:cxn ang="0">
                  <a:pos x="56" y="1003"/>
                </a:cxn>
                <a:cxn ang="0">
                  <a:pos x="62" y="1200"/>
                </a:cxn>
                <a:cxn ang="0">
                  <a:pos x="74" y="1316"/>
                </a:cxn>
                <a:cxn ang="0">
                  <a:pos x="80" y="1415"/>
                </a:cxn>
                <a:cxn ang="0">
                  <a:pos x="92" y="1433"/>
                </a:cxn>
                <a:cxn ang="0">
                  <a:pos x="105" y="1390"/>
                </a:cxn>
                <a:cxn ang="0">
                  <a:pos x="111" y="1267"/>
                </a:cxn>
                <a:cxn ang="0">
                  <a:pos x="123" y="1138"/>
                </a:cxn>
                <a:cxn ang="0">
                  <a:pos x="129" y="923"/>
                </a:cxn>
                <a:cxn ang="0">
                  <a:pos x="142" y="695"/>
                </a:cxn>
                <a:cxn ang="0">
                  <a:pos x="148" y="517"/>
                </a:cxn>
                <a:cxn ang="0">
                  <a:pos x="160" y="308"/>
                </a:cxn>
                <a:cxn ang="0">
                  <a:pos x="166" y="136"/>
                </a:cxn>
                <a:cxn ang="0">
                  <a:pos x="179" y="50"/>
                </a:cxn>
                <a:cxn ang="0">
                  <a:pos x="185" y="0"/>
                </a:cxn>
                <a:cxn ang="0">
                  <a:pos x="197" y="37"/>
                </a:cxn>
                <a:cxn ang="0">
                  <a:pos x="209" y="117"/>
                </a:cxn>
                <a:cxn ang="0">
                  <a:pos x="215" y="283"/>
                </a:cxn>
                <a:cxn ang="0">
                  <a:pos x="228" y="431"/>
                </a:cxn>
                <a:cxn ang="0">
                  <a:pos x="234" y="658"/>
                </a:cxn>
                <a:cxn ang="0">
                  <a:pos x="246" y="837"/>
                </a:cxn>
                <a:cxn ang="0">
                  <a:pos x="252" y="1058"/>
                </a:cxn>
                <a:cxn ang="0">
                  <a:pos x="265" y="1206"/>
                </a:cxn>
                <a:cxn ang="0">
                  <a:pos x="271" y="1353"/>
                </a:cxn>
                <a:cxn ang="0">
                  <a:pos x="289" y="1439"/>
                </a:cxn>
                <a:cxn ang="0">
                  <a:pos x="295" y="1433"/>
                </a:cxn>
                <a:cxn ang="0">
                  <a:pos x="302" y="1366"/>
                </a:cxn>
                <a:cxn ang="0">
                  <a:pos x="314" y="1224"/>
                </a:cxn>
                <a:cxn ang="0">
                  <a:pos x="320" y="1083"/>
                </a:cxn>
                <a:cxn ang="0">
                  <a:pos x="332" y="861"/>
                </a:cxn>
                <a:cxn ang="0">
                  <a:pos x="338" y="628"/>
                </a:cxn>
                <a:cxn ang="0">
                  <a:pos x="351" y="455"/>
                </a:cxn>
                <a:cxn ang="0">
                  <a:pos x="357" y="259"/>
                </a:cxn>
                <a:cxn ang="0">
                  <a:pos x="369" y="136"/>
                </a:cxn>
                <a:cxn ang="0">
                  <a:pos x="375" y="31"/>
                </a:cxn>
                <a:cxn ang="0">
                  <a:pos x="388" y="0"/>
                </a:cxn>
                <a:cxn ang="0">
                  <a:pos x="400" y="43"/>
                </a:cxn>
              </a:cxnLst>
              <a:rect l="0" t="0" r="0" b="0"/>
              <a:pathLst>
                <a:path w="406" h="1439">
                  <a:moveTo>
                    <a:pt x="0" y="37"/>
                  </a:moveTo>
                  <a:lnTo>
                    <a:pt x="6" y="62"/>
                  </a:lnTo>
                  <a:lnTo>
                    <a:pt x="6" y="87"/>
                  </a:lnTo>
                  <a:lnTo>
                    <a:pt x="13" y="117"/>
                  </a:lnTo>
                  <a:lnTo>
                    <a:pt x="13" y="191"/>
                  </a:lnTo>
                  <a:lnTo>
                    <a:pt x="19" y="234"/>
                  </a:lnTo>
                  <a:lnTo>
                    <a:pt x="19" y="277"/>
                  </a:lnTo>
                  <a:lnTo>
                    <a:pt x="25" y="326"/>
                  </a:lnTo>
                  <a:lnTo>
                    <a:pt x="25" y="376"/>
                  </a:lnTo>
                  <a:lnTo>
                    <a:pt x="31" y="431"/>
                  </a:lnTo>
                  <a:lnTo>
                    <a:pt x="31" y="542"/>
                  </a:lnTo>
                  <a:lnTo>
                    <a:pt x="37" y="597"/>
                  </a:lnTo>
                  <a:lnTo>
                    <a:pt x="37" y="658"/>
                  </a:lnTo>
                  <a:lnTo>
                    <a:pt x="43" y="714"/>
                  </a:lnTo>
                  <a:lnTo>
                    <a:pt x="43" y="831"/>
                  </a:lnTo>
                  <a:lnTo>
                    <a:pt x="49" y="892"/>
                  </a:lnTo>
                  <a:lnTo>
                    <a:pt x="49" y="947"/>
                  </a:lnTo>
                  <a:lnTo>
                    <a:pt x="56" y="1003"/>
                  </a:lnTo>
                  <a:lnTo>
                    <a:pt x="56" y="1058"/>
                  </a:lnTo>
                  <a:lnTo>
                    <a:pt x="62" y="1107"/>
                  </a:lnTo>
                  <a:lnTo>
                    <a:pt x="62" y="1200"/>
                  </a:lnTo>
                  <a:lnTo>
                    <a:pt x="68" y="1243"/>
                  </a:lnTo>
                  <a:lnTo>
                    <a:pt x="68" y="1279"/>
                  </a:lnTo>
                  <a:lnTo>
                    <a:pt x="74" y="1316"/>
                  </a:lnTo>
                  <a:lnTo>
                    <a:pt x="74" y="1378"/>
                  </a:lnTo>
                  <a:lnTo>
                    <a:pt x="80" y="1396"/>
                  </a:lnTo>
                  <a:lnTo>
                    <a:pt x="80" y="1415"/>
                  </a:lnTo>
                  <a:lnTo>
                    <a:pt x="86" y="1427"/>
                  </a:lnTo>
                  <a:lnTo>
                    <a:pt x="86" y="1439"/>
                  </a:lnTo>
                  <a:lnTo>
                    <a:pt x="92" y="1433"/>
                  </a:lnTo>
                  <a:lnTo>
                    <a:pt x="99" y="1427"/>
                  </a:lnTo>
                  <a:lnTo>
                    <a:pt x="99" y="1409"/>
                  </a:lnTo>
                  <a:lnTo>
                    <a:pt x="105" y="1390"/>
                  </a:lnTo>
                  <a:lnTo>
                    <a:pt x="105" y="1335"/>
                  </a:lnTo>
                  <a:lnTo>
                    <a:pt x="111" y="1304"/>
                  </a:lnTo>
                  <a:lnTo>
                    <a:pt x="111" y="1267"/>
                  </a:lnTo>
                  <a:lnTo>
                    <a:pt x="117" y="1230"/>
                  </a:lnTo>
                  <a:lnTo>
                    <a:pt x="117" y="1181"/>
                  </a:lnTo>
                  <a:lnTo>
                    <a:pt x="123" y="1138"/>
                  </a:lnTo>
                  <a:lnTo>
                    <a:pt x="123" y="1034"/>
                  </a:lnTo>
                  <a:lnTo>
                    <a:pt x="129" y="984"/>
                  </a:lnTo>
                  <a:lnTo>
                    <a:pt x="129" y="923"/>
                  </a:lnTo>
                  <a:lnTo>
                    <a:pt x="136" y="867"/>
                  </a:lnTo>
                  <a:lnTo>
                    <a:pt x="136" y="751"/>
                  </a:lnTo>
                  <a:lnTo>
                    <a:pt x="142" y="695"/>
                  </a:lnTo>
                  <a:lnTo>
                    <a:pt x="142" y="634"/>
                  </a:lnTo>
                  <a:lnTo>
                    <a:pt x="148" y="578"/>
                  </a:lnTo>
                  <a:lnTo>
                    <a:pt x="148" y="517"/>
                  </a:lnTo>
                  <a:lnTo>
                    <a:pt x="154" y="462"/>
                  </a:lnTo>
                  <a:lnTo>
                    <a:pt x="154" y="357"/>
                  </a:lnTo>
                  <a:lnTo>
                    <a:pt x="160" y="308"/>
                  </a:lnTo>
                  <a:lnTo>
                    <a:pt x="160" y="259"/>
                  </a:lnTo>
                  <a:lnTo>
                    <a:pt x="166" y="216"/>
                  </a:lnTo>
                  <a:lnTo>
                    <a:pt x="166" y="136"/>
                  </a:lnTo>
                  <a:lnTo>
                    <a:pt x="172" y="105"/>
                  </a:lnTo>
                  <a:lnTo>
                    <a:pt x="172" y="74"/>
                  </a:lnTo>
                  <a:lnTo>
                    <a:pt x="179" y="50"/>
                  </a:lnTo>
                  <a:lnTo>
                    <a:pt x="179" y="31"/>
                  </a:lnTo>
                  <a:lnTo>
                    <a:pt x="185" y="13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7"/>
                  </a:lnTo>
                  <a:lnTo>
                    <a:pt x="197" y="37"/>
                  </a:lnTo>
                  <a:lnTo>
                    <a:pt x="203" y="62"/>
                  </a:lnTo>
                  <a:lnTo>
                    <a:pt x="203" y="87"/>
                  </a:lnTo>
                  <a:lnTo>
                    <a:pt x="209" y="117"/>
                  </a:lnTo>
                  <a:lnTo>
                    <a:pt x="209" y="154"/>
                  </a:lnTo>
                  <a:lnTo>
                    <a:pt x="215" y="191"/>
                  </a:lnTo>
                  <a:lnTo>
                    <a:pt x="215" y="283"/>
                  </a:lnTo>
                  <a:lnTo>
                    <a:pt x="222" y="326"/>
                  </a:lnTo>
                  <a:lnTo>
                    <a:pt x="222" y="382"/>
                  </a:lnTo>
                  <a:lnTo>
                    <a:pt x="228" y="431"/>
                  </a:lnTo>
                  <a:lnTo>
                    <a:pt x="228" y="542"/>
                  </a:lnTo>
                  <a:lnTo>
                    <a:pt x="234" y="603"/>
                  </a:lnTo>
                  <a:lnTo>
                    <a:pt x="234" y="658"/>
                  </a:lnTo>
                  <a:lnTo>
                    <a:pt x="240" y="720"/>
                  </a:lnTo>
                  <a:lnTo>
                    <a:pt x="240" y="781"/>
                  </a:lnTo>
                  <a:lnTo>
                    <a:pt x="246" y="837"/>
                  </a:lnTo>
                  <a:lnTo>
                    <a:pt x="246" y="954"/>
                  </a:lnTo>
                  <a:lnTo>
                    <a:pt x="252" y="1009"/>
                  </a:lnTo>
                  <a:lnTo>
                    <a:pt x="252" y="1058"/>
                  </a:lnTo>
                  <a:lnTo>
                    <a:pt x="259" y="1113"/>
                  </a:lnTo>
                  <a:lnTo>
                    <a:pt x="259" y="1156"/>
                  </a:lnTo>
                  <a:lnTo>
                    <a:pt x="265" y="1206"/>
                  </a:lnTo>
                  <a:lnTo>
                    <a:pt x="265" y="1286"/>
                  </a:lnTo>
                  <a:lnTo>
                    <a:pt x="271" y="1323"/>
                  </a:lnTo>
                  <a:lnTo>
                    <a:pt x="271" y="1353"/>
                  </a:lnTo>
                  <a:lnTo>
                    <a:pt x="277" y="1378"/>
                  </a:lnTo>
                  <a:lnTo>
                    <a:pt x="277" y="1415"/>
                  </a:lnTo>
                  <a:lnTo>
                    <a:pt x="289" y="1439"/>
                  </a:lnTo>
                  <a:lnTo>
                    <a:pt x="283" y="1439"/>
                  </a:lnTo>
                  <a:lnTo>
                    <a:pt x="289" y="1439"/>
                  </a:lnTo>
                  <a:lnTo>
                    <a:pt x="295" y="1433"/>
                  </a:lnTo>
                  <a:lnTo>
                    <a:pt x="295" y="1409"/>
                  </a:lnTo>
                  <a:lnTo>
                    <a:pt x="302" y="1390"/>
                  </a:lnTo>
                  <a:lnTo>
                    <a:pt x="302" y="1366"/>
                  </a:lnTo>
                  <a:lnTo>
                    <a:pt x="308" y="1335"/>
                  </a:lnTo>
                  <a:lnTo>
                    <a:pt x="308" y="1267"/>
                  </a:lnTo>
                  <a:lnTo>
                    <a:pt x="314" y="1224"/>
                  </a:lnTo>
                  <a:lnTo>
                    <a:pt x="314" y="1181"/>
                  </a:lnTo>
                  <a:lnTo>
                    <a:pt x="320" y="1132"/>
                  </a:lnTo>
                  <a:lnTo>
                    <a:pt x="320" y="1083"/>
                  </a:lnTo>
                  <a:lnTo>
                    <a:pt x="326" y="1034"/>
                  </a:lnTo>
                  <a:lnTo>
                    <a:pt x="326" y="923"/>
                  </a:lnTo>
                  <a:lnTo>
                    <a:pt x="332" y="861"/>
                  </a:lnTo>
                  <a:lnTo>
                    <a:pt x="332" y="806"/>
                  </a:lnTo>
                  <a:lnTo>
                    <a:pt x="338" y="744"/>
                  </a:lnTo>
                  <a:lnTo>
                    <a:pt x="338" y="628"/>
                  </a:lnTo>
                  <a:lnTo>
                    <a:pt x="345" y="572"/>
                  </a:lnTo>
                  <a:lnTo>
                    <a:pt x="345" y="517"/>
                  </a:lnTo>
                  <a:lnTo>
                    <a:pt x="351" y="455"/>
                  </a:lnTo>
                  <a:lnTo>
                    <a:pt x="351" y="406"/>
                  </a:lnTo>
                  <a:lnTo>
                    <a:pt x="357" y="351"/>
                  </a:lnTo>
                  <a:lnTo>
                    <a:pt x="357" y="259"/>
                  </a:lnTo>
                  <a:lnTo>
                    <a:pt x="363" y="209"/>
                  </a:lnTo>
                  <a:lnTo>
                    <a:pt x="363" y="173"/>
                  </a:lnTo>
                  <a:lnTo>
                    <a:pt x="369" y="136"/>
                  </a:lnTo>
                  <a:lnTo>
                    <a:pt x="369" y="74"/>
                  </a:lnTo>
                  <a:lnTo>
                    <a:pt x="375" y="50"/>
                  </a:lnTo>
                  <a:lnTo>
                    <a:pt x="375" y="31"/>
                  </a:lnTo>
                  <a:lnTo>
                    <a:pt x="381" y="13"/>
                  </a:lnTo>
                  <a:lnTo>
                    <a:pt x="381" y="7"/>
                  </a:lnTo>
                  <a:lnTo>
                    <a:pt x="388" y="0"/>
                  </a:lnTo>
                  <a:lnTo>
                    <a:pt x="394" y="13"/>
                  </a:lnTo>
                  <a:lnTo>
                    <a:pt x="394" y="25"/>
                  </a:lnTo>
                  <a:lnTo>
                    <a:pt x="400" y="43"/>
                  </a:lnTo>
                  <a:lnTo>
                    <a:pt x="400" y="93"/>
                  </a:lnTo>
                  <a:lnTo>
                    <a:pt x="406" y="123"/>
                  </a:lnTo>
                </a:path>
              </a:pathLst>
            </a:cu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1" name="Freeform 77"/>
            <p:cNvSpPr/>
            <p:nvPr/>
          </p:nvSpPr>
          <p:spPr>
            <a:xfrm>
              <a:off x="1764" y="1416"/>
              <a:ext cx="400" cy="1439"/>
            </a:xfrm>
            <a:custGeom>
              <a:avLst/>
              <a:gdLst/>
              <a:ahLst/>
              <a:cxnLst>
                <a:cxn ang="0">
                  <a:pos x="6" y="197"/>
                </a:cxn>
                <a:cxn ang="0">
                  <a:pos x="12" y="382"/>
                </a:cxn>
                <a:cxn ang="0">
                  <a:pos x="25" y="548"/>
                </a:cxn>
                <a:cxn ang="0">
                  <a:pos x="31" y="781"/>
                </a:cxn>
                <a:cxn ang="0">
                  <a:pos x="43" y="954"/>
                </a:cxn>
                <a:cxn ang="0">
                  <a:pos x="49" y="1163"/>
                </a:cxn>
                <a:cxn ang="0">
                  <a:pos x="62" y="1323"/>
                </a:cxn>
                <a:cxn ang="0">
                  <a:pos x="68" y="1402"/>
                </a:cxn>
                <a:cxn ang="0">
                  <a:pos x="80" y="1439"/>
                </a:cxn>
                <a:cxn ang="0">
                  <a:pos x="92" y="1384"/>
                </a:cxn>
                <a:cxn ang="0">
                  <a:pos x="98" y="1298"/>
                </a:cxn>
                <a:cxn ang="0">
                  <a:pos x="111" y="1132"/>
                </a:cxn>
                <a:cxn ang="0">
                  <a:pos x="117" y="917"/>
                </a:cxn>
                <a:cxn ang="0">
                  <a:pos x="129" y="744"/>
                </a:cxn>
                <a:cxn ang="0">
                  <a:pos x="135" y="511"/>
                </a:cxn>
                <a:cxn ang="0">
                  <a:pos x="148" y="351"/>
                </a:cxn>
                <a:cxn ang="0">
                  <a:pos x="154" y="166"/>
                </a:cxn>
                <a:cxn ang="0">
                  <a:pos x="166" y="74"/>
                </a:cxn>
                <a:cxn ang="0">
                  <a:pos x="172" y="7"/>
                </a:cxn>
                <a:cxn ang="0">
                  <a:pos x="185" y="25"/>
                </a:cxn>
                <a:cxn ang="0">
                  <a:pos x="197" y="93"/>
                </a:cxn>
                <a:cxn ang="0">
                  <a:pos x="203" y="240"/>
                </a:cxn>
                <a:cxn ang="0">
                  <a:pos x="215" y="443"/>
                </a:cxn>
                <a:cxn ang="0">
                  <a:pos x="221" y="609"/>
                </a:cxn>
                <a:cxn ang="0">
                  <a:pos x="234" y="849"/>
                </a:cxn>
                <a:cxn ang="0">
                  <a:pos x="240" y="1070"/>
                </a:cxn>
                <a:cxn ang="0">
                  <a:pos x="252" y="1212"/>
                </a:cxn>
                <a:cxn ang="0">
                  <a:pos x="258" y="1353"/>
                </a:cxn>
                <a:cxn ang="0">
                  <a:pos x="271" y="1421"/>
                </a:cxn>
                <a:cxn ang="0">
                  <a:pos x="283" y="1433"/>
                </a:cxn>
                <a:cxn ang="0">
                  <a:pos x="289" y="1359"/>
                </a:cxn>
                <a:cxn ang="0">
                  <a:pos x="301" y="1261"/>
                </a:cxn>
                <a:cxn ang="0">
                  <a:pos x="308" y="1077"/>
                </a:cxn>
                <a:cxn ang="0">
                  <a:pos x="320" y="911"/>
                </a:cxn>
                <a:cxn ang="0">
                  <a:pos x="326" y="677"/>
                </a:cxn>
                <a:cxn ang="0">
                  <a:pos x="338" y="449"/>
                </a:cxn>
                <a:cxn ang="0">
                  <a:pos x="344" y="296"/>
                </a:cxn>
                <a:cxn ang="0">
                  <a:pos x="357" y="130"/>
                </a:cxn>
                <a:cxn ang="0">
                  <a:pos x="363" y="25"/>
                </a:cxn>
                <a:cxn ang="0">
                  <a:pos x="375" y="0"/>
                </a:cxn>
                <a:cxn ang="0">
                  <a:pos x="388" y="43"/>
                </a:cxn>
                <a:cxn ang="0">
                  <a:pos x="394" y="160"/>
                </a:cxn>
              </a:cxnLst>
              <a:rect l="0" t="0" r="0" b="0"/>
              <a:pathLst>
                <a:path w="400" h="1439">
                  <a:moveTo>
                    <a:pt x="0" y="123"/>
                  </a:moveTo>
                  <a:lnTo>
                    <a:pt x="0" y="160"/>
                  </a:lnTo>
                  <a:lnTo>
                    <a:pt x="6" y="197"/>
                  </a:lnTo>
                  <a:lnTo>
                    <a:pt x="6" y="240"/>
                  </a:lnTo>
                  <a:lnTo>
                    <a:pt x="12" y="283"/>
                  </a:lnTo>
                  <a:lnTo>
                    <a:pt x="12" y="382"/>
                  </a:lnTo>
                  <a:lnTo>
                    <a:pt x="19" y="437"/>
                  </a:lnTo>
                  <a:lnTo>
                    <a:pt x="19" y="492"/>
                  </a:lnTo>
                  <a:lnTo>
                    <a:pt x="25" y="548"/>
                  </a:lnTo>
                  <a:lnTo>
                    <a:pt x="25" y="665"/>
                  </a:lnTo>
                  <a:lnTo>
                    <a:pt x="31" y="726"/>
                  </a:lnTo>
                  <a:lnTo>
                    <a:pt x="31" y="781"/>
                  </a:lnTo>
                  <a:lnTo>
                    <a:pt x="37" y="843"/>
                  </a:lnTo>
                  <a:lnTo>
                    <a:pt x="37" y="898"/>
                  </a:lnTo>
                  <a:lnTo>
                    <a:pt x="43" y="954"/>
                  </a:lnTo>
                  <a:lnTo>
                    <a:pt x="43" y="1064"/>
                  </a:lnTo>
                  <a:lnTo>
                    <a:pt x="49" y="1113"/>
                  </a:lnTo>
                  <a:lnTo>
                    <a:pt x="49" y="1163"/>
                  </a:lnTo>
                  <a:lnTo>
                    <a:pt x="55" y="1206"/>
                  </a:lnTo>
                  <a:lnTo>
                    <a:pt x="55" y="1286"/>
                  </a:lnTo>
                  <a:lnTo>
                    <a:pt x="62" y="1323"/>
                  </a:lnTo>
                  <a:lnTo>
                    <a:pt x="62" y="1353"/>
                  </a:lnTo>
                  <a:lnTo>
                    <a:pt x="68" y="1378"/>
                  </a:lnTo>
                  <a:lnTo>
                    <a:pt x="68" y="1402"/>
                  </a:lnTo>
                  <a:lnTo>
                    <a:pt x="74" y="1421"/>
                  </a:lnTo>
                  <a:lnTo>
                    <a:pt x="74" y="1439"/>
                  </a:lnTo>
                  <a:lnTo>
                    <a:pt x="80" y="1439"/>
                  </a:lnTo>
                  <a:lnTo>
                    <a:pt x="86" y="1433"/>
                  </a:lnTo>
                  <a:lnTo>
                    <a:pt x="86" y="1409"/>
                  </a:lnTo>
                  <a:lnTo>
                    <a:pt x="92" y="1384"/>
                  </a:lnTo>
                  <a:lnTo>
                    <a:pt x="92" y="1359"/>
                  </a:lnTo>
                  <a:lnTo>
                    <a:pt x="98" y="1335"/>
                  </a:lnTo>
                  <a:lnTo>
                    <a:pt x="98" y="1298"/>
                  </a:lnTo>
                  <a:lnTo>
                    <a:pt x="105" y="1261"/>
                  </a:lnTo>
                  <a:lnTo>
                    <a:pt x="105" y="1175"/>
                  </a:lnTo>
                  <a:lnTo>
                    <a:pt x="111" y="1132"/>
                  </a:lnTo>
                  <a:lnTo>
                    <a:pt x="111" y="1083"/>
                  </a:lnTo>
                  <a:lnTo>
                    <a:pt x="117" y="1027"/>
                  </a:lnTo>
                  <a:lnTo>
                    <a:pt x="117" y="917"/>
                  </a:lnTo>
                  <a:lnTo>
                    <a:pt x="123" y="861"/>
                  </a:lnTo>
                  <a:lnTo>
                    <a:pt x="123" y="800"/>
                  </a:lnTo>
                  <a:lnTo>
                    <a:pt x="129" y="744"/>
                  </a:lnTo>
                  <a:lnTo>
                    <a:pt x="129" y="683"/>
                  </a:lnTo>
                  <a:lnTo>
                    <a:pt x="135" y="628"/>
                  </a:lnTo>
                  <a:lnTo>
                    <a:pt x="135" y="511"/>
                  </a:lnTo>
                  <a:lnTo>
                    <a:pt x="142" y="455"/>
                  </a:lnTo>
                  <a:lnTo>
                    <a:pt x="142" y="400"/>
                  </a:lnTo>
                  <a:lnTo>
                    <a:pt x="148" y="351"/>
                  </a:lnTo>
                  <a:lnTo>
                    <a:pt x="148" y="253"/>
                  </a:lnTo>
                  <a:lnTo>
                    <a:pt x="154" y="209"/>
                  </a:lnTo>
                  <a:lnTo>
                    <a:pt x="154" y="166"/>
                  </a:lnTo>
                  <a:lnTo>
                    <a:pt x="160" y="136"/>
                  </a:lnTo>
                  <a:lnTo>
                    <a:pt x="160" y="99"/>
                  </a:lnTo>
                  <a:lnTo>
                    <a:pt x="166" y="74"/>
                  </a:lnTo>
                  <a:lnTo>
                    <a:pt x="166" y="31"/>
                  </a:lnTo>
                  <a:lnTo>
                    <a:pt x="172" y="13"/>
                  </a:lnTo>
                  <a:lnTo>
                    <a:pt x="172" y="7"/>
                  </a:lnTo>
                  <a:lnTo>
                    <a:pt x="178" y="0"/>
                  </a:lnTo>
                  <a:lnTo>
                    <a:pt x="185" y="13"/>
                  </a:lnTo>
                  <a:lnTo>
                    <a:pt x="185" y="25"/>
                  </a:lnTo>
                  <a:lnTo>
                    <a:pt x="191" y="43"/>
                  </a:lnTo>
                  <a:lnTo>
                    <a:pt x="191" y="68"/>
                  </a:lnTo>
                  <a:lnTo>
                    <a:pt x="197" y="93"/>
                  </a:lnTo>
                  <a:lnTo>
                    <a:pt x="197" y="160"/>
                  </a:lnTo>
                  <a:lnTo>
                    <a:pt x="203" y="197"/>
                  </a:lnTo>
                  <a:lnTo>
                    <a:pt x="203" y="240"/>
                  </a:lnTo>
                  <a:lnTo>
                    <a:pt x="209" y="289"/>
                  </a:lnTo>
                  <a:lnTo>
                    <a:pt x="209" y="388"/>
                  </a:lnTo>
                  <a:lnTo>
                    <a:pt x="215" y="443"/>
                  </a:lnTo>
                  <a:lnTo>
                    <a:pt x="215" y="499"/>
                  </a:lnTo>
                  <a:lnTo>
                    <a:pt x="221" y="554"/>
                  </a:lnTo>
                  <a:lnTo>
                    <a:pt x="221" y="609"/>
                  </a:lnTo>
                  <a:lnTo>
                    <a:pt x="228" y="671"/>
                  </a:lnTo>
                  <a:lnTo>
                    <a:pt x="228" y="788"/>
                  </a:lnTo>
                  <a:lnTo>
                    <a:pt x="234" y="849"/>
                  </a:lnTo>
                  <a:lnTo>
                    <a:pt x="234" y="904"/>
                  </a:lnTo>
                  <a:lnTo>
                    <a:pt x="240" y="960"/>
                  </a:lnTo>
                  <a:lnTo>
                    <a:pt x="240" y="1070"/>
                  </a:lnTo>
                  <a:lnTo>
                    <a:pt x="246" y="1120"/>
                  </a:lnTo>
                  <a:lnTo>
                    <a:pt x="246" y="1169"/>
                  </a:lnTo>
                  <a:lnTo>
                    <a:pt x="252" y="1212"/>
                  </a:lnTo>
                  <a:lnTo>
                    <a:pt x="252" y="1255"/>
                  </a:lnTo>
                  <a:lnTo>
                    <a:pt x="258" y="1292"/>
                  </a:lnTo>
                  <a:lnTo>
                    <a:pt x="258" y="1353"/>
                  </a:lnTo>
                  <a:lnTo>
                    <a:pt x="265" y="1384"/>
                  </a:lnTo>
                  <a:lnTo>
                    <a:pt x="265" y="1402"/>
                  </a:lnTo>
                  <a:lnTo>
                    <a:pt x="271" y="1421"/>
                  </a:lnTo>
                  <a:lnTo>
                    <a:pt x="271" y="1439"/>
                  </a:lnTo>
                  <a:lnTo>
                    <a:pt x="277" y="1439"/>
                  </a:lnTo>
                  <a:lnTo>
                    <a:pt x="283" y="1433"/>
                  </a:lnTo>
                  <a:lnTo>
                    <a:pt x="283" y="1421"/>
                  </a:lnTo>
                  <a:lnTo>
                    <a:pt x="289" y="1409"/>
                  </a:lnTo>
                  <a:lnTo>
                    <a:pt x="289" y="1359"/>
                  </a:lnTo>
                  <a:lnTo>
                    <a:pt x="295" y="1329"/>
                  </a:lnTo>
                  <a:lnTo>
                    <a:pt x="295" y="1298"/>
                  </a:lnTo>
                  <a:lnTo>
                    <a:pt x="301" y="1261"/>
                  </a:lnTo>
                  <a:lnTo>
                    <a:pt x="301" y="1175"/>
                  </a:lnTo>
                  <a:lnTo>
                    <a:pt x="308" y="1126"/>
                  </a:lnTo>
                  <a:lnTo>
                    <a:pt x="308" y="1077"/>
                  </a:lnTo>
                  <a:lnTo>
                    <a:pt x="314" y="1021"/>
                  </a:lnTo>
                  <a:lnTo>
                    <a:pt x="314" y="966"/>
                  </a:lnTo>
                  <a:lnTo>
                    <a:pt x="320" y="911"/>
                  </a:lnTo>
                  <a:lnTo>
                    <a:pt x="320" y="800"/>
                  </a:lnTo>
                  <a:lnTo>
                    <a:pt x="326" y="738"/>
                  </a:lnTo>
                  <a:lnTo>
                    <a:pt x="326" y="677"/>
                  </a:lnTo>
                  <a:lnTo>
                    <a:pt x="332" y="622"/>
                  </a:lnTo>
                  <a:lnTo>
                    <a:pt x="332" y="505"/>
                  </a:lnTo>
                  <a:lnTo>
                    <a:pt x="338" y="449"/>
                  </a:lnTo>
                  <a:lnTo>
                    <a:pt x="338" y="394"/>
                  </a:lnTo>
                  <a:lnTo>
                    <a:pt x="344" y="345"/>
                  </a:lnTo>
                  <a:lnTo>
                    <a:pt x="344" y="296"/>
                  </a:lnTo>
                  <a:lnTo>
                    <a:pt x="351" y="246"/>
                  </a:lnTo>
                  <a:lnTo>
                    <a:pt x="351" y="166"/>
                  </a:lnTo>
                  <a:lnTo>
                    <a:pt x="357" y="130"/>
                  </a:lnTo>
                  <a:lnTo>
                    <a:pt x="357" y="99"/>
                  </a:lnTo>
                  <a:lnTo>
                    <a:pt x="363" y="68"/>
                  </a:lnTo>
                  <a:lnTo>
                    <a:pt x="363" y="25"/>
                  </a:lnTo>
                  <a:lnTo>
                    <a:pt x="369" y="13"/>
                  </a:lnTo>
                  <a:lnTo>
                    <a:pt x="369" y="0"/>
                  </a:lnTo>
                  <a:lnTo>
                    <a:pt x="375" y="0"/>
                  </a:lnTo>
                  <a:lnTo>
                    <a:pt x="381" y="0"/>
                  </a:lnTo>
                  <a:lnTo>
                    <a:pt x="381" y="25"/>
                  </a:lnTo>
                  <a:lnTo>
                    <a:pt x="388" y="43"/>
                  </a:lnTo>
                  <a:lnTo>
                    <a:pt x="388" y="68"/>
                  </a:lnTo>
                  <a:lnTo>
                    <a:pt x="394" y="93"/>
                  </a:lnTo>
                  <a:lnTo>
                    <a:pt x="394" y="160"/>
                  </a:lnTo>
                  <a:lnTo>
                    <a:pt x="400" y="203"/>
                  </a:lnTo>
                  <a:lnTo>
                    <a:pt x="400" y="246"/>
                  </a:lnTo>
                </a:path>
              </a:pathLst>
            </a:cu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2" name="Freeform 78"/>
            <p:cNvSpPr/>
            <p:nvPr/>
          </p:nvSpPr>
          <p:spPr>
            <a:xfrm>
              <a:off x="2164" y="1416"/>
              <a:ext cx="400" cy="1446"/>
            </a:xfrm>
            <a:custGeom>
              <a:avLst/>
              <a:gdLst/>
              <a:ahLst/>
              <a:cxnLst>
                <a:cxn ang="0">
                  <a:pos x="6" y="339"/>
                </a:cxn>
                <a:cxn ang="0">
                  <a:pos x="18" y="560"/>
                </a:cxn>
                <a:cxn ang="0">
                  <a:pos x="24" y="794"/>
                </a:cxn>
                <a:cxn ang="0">
                  <a:pos x="37" y="966"/>
                </a:cxn>
                <a:cxn ang="0">
                  <a:pos x="43" y="1169"/>
                </a:cxn>
                <a:cxn ang="0">
                  <a:pos x="55" y="1292"/>
                </a:cxn>
                <a:cxn ang="0">
                  <a:pos x="61" y="1402"/>
                </a:cxn>
                <a:cxn ang="0">
                  <a:pos x="74" y="1439"/>
                </a:cxn>
                <a:cxn ang="0">
                  <a:pos x="80" y="1433"/>
                </a:cxn>
                <a:cxn ang="0">
                  <a:pos x="86" y="1384"/>
                </a:cxn>
                <a:cxn ang="0">
                  <a:pos x="98" y="1255"/>
                </a:cxn>
                <a:cxn ang="0">
                  <a:pos x="104" y="1070"/>
                </a:cxn>
                <a:cxn ang="0">
                  <a:pos x="117" y="911"/>
                </a:cxn>
                <a:cxn ang="0">
                  <a:pos x="123" y="677"/>
                </a:cxn>
                <a:cxn ang="0">
                  <a:pos x="135" y="499"/>
                </a:cxn>
                <a:cxn ang="0">
                  <a:pos x="141" y="289"/>
                </a:cxn>
                <a:cxn ang="0">
                  <a:pos x="154" y="160"/>
                </a:cxn>
                <a:cxn ang="0">
                  <a:pos x="160" y="43"/>
                </a:cxn>
                <a:cxn ang="0">
                  <a:pos x="172" y="0"/>
                </a:cxn>
                <a:cxn ang="0">
                  <a:pos x="184" y="25"/>
                </a:cxn>
                <a:cxn ang="0">
                  <a:pos x="190" y="130"/>
                </a:cxn>
                <a:cxn ang="0">
                  <a:pos x="203" y="296"/>
                </a:cxn>
                <a:cxn ang="0">
                  <a:pos x="209" y="449"/>
                </a:cxn>
                <a:cxn ang="0">
                  <a:pos x="221" y="677"/>
                </a:cxn>
                <a:cxn ang="0">
                  <a:pos x="227" y="911"/>
                </a:cxn>
                <a:cxn ang="0">
                  <a:pos x="240" y="1077"/>
                </a:cxn>
                <a:cxn ang="0">
                  <a:pos x="246" y="1261"/>
                </a:cxn>
                <a:cxn ang="0">
                  <a:pos x="258" y="1359"/>
                </a:cxn>
                <a:cxn ang="0">
                  <a:pos x="264" y="1433"/>
                </a:cxn>
                <a:cxn ang="0">
                  <a:pos x="277" y="1421"/>
                </a:cxn>
                <a:cxn ang="0">
                  <a:pos x="289" y="1353"/>
                </a:cxn>
                <a:cxn ang="0">
                  <a:pos x="295" y="1212"/>
                </a:cxn>
                <a:cxn ang="0">
                  <a:pos x="307" y="1070"/>
                </a:cxn>
                <a:cxn ang="0">
                  <a:pos x="313" y="849"/>
                </a:cxn>
                <a:cxn ang="0">
                  <a:pos x="326" y="609"/>
                </a:cxn>
                <a:cxn ang="0">
                  <a:pos x="332" y="443"/>
                </a:cxn>
                <a:cxn ang="0">
                  <a:pos x="344" y="240"/>
                </a:cxn>
                <a:cxn ang="0">
                  <a:pos x="350" y="93"/>
                </a:cxn>
                <a:cxn ang="0">
                  <a:pos x="363" y="25"/>
                </a:cxn>
                <a:cxn ang="0">
                  <a:pos x="375" y="7"/>
                </a:cxn>
                <a:cxn ang="0">
                  <a:pos x="381" y="74"/>
                </a:cxn>
                <a:cxn ang="0">
                  <a:pos x="393" y="166"/>
                </a:cxn>
              </a:cxnLst>
              <a:rect l="0" t="0" r="0" b="0"/>
              <a:pathLst>
                <a:path w="400" h="1446">
                  <a:moveTo>
                    <a:pt x="0" y="246"/>
                  </a:moveTo>
                  <a:lnTo>
                    <a:pt x="6" y="289"/>
                  </a:lnTo>
                  <a:lnTo>
                    <a:pt x="6" y="339"/>
                  </a:lnTo>
                  <a:lnTo>
                    <a:pt x="12" y="394"/>
                  </a:lnTo>
                  <a:lnTo>
                    <a:pt x="12" y="499"/>
                  </a:lnTo>
                  <a:lnTo>
                    <a:pt x="18" y="560"/>
                  </a:lnTo>
                  <a:lnTo>
                    <a:pt x="18" y="615"/>
                  </a:lnTo>
                  <a:lnTo>
                    <a:pt x="24" y="677"/>
                  </a:lnTo>
                  <a:lnTo>
                    <a:pt x="24" y="794"/>
                  </a:lnTo>
                  <a:lnTo>
                    <a:pt x="31" y="849"/>
                  </a:lnTo>
                  <a:lnTo>
                    <a:pt x="31" y="911"/>
                  </a:lnTo>
                  <a:lnTo>
                    <a:pt x="37" y="966"/>
                  </a:lnTo>
                  <a:lnTo>
                    <a:pt x="37" y="1021"/>
                  </a:lnTo>
                  <a:lnTo>
                    <a:pt x="43" y="1070"/>
                  </a:lnTo>
                  <a:lnTo>
                    <a:pt x="43" y="1169"/>
                  </a:lnTo>
                  <a:lnTo>
                    <a:pt x="49" y="1212"/>
                  </a:lnTo>
                  <a:lnTo>
                    <a:pt x="49" y="1255"/>
                  </a:lnTo>
                  <a:lnTo>
                    <a:pt x="55" y="1292"/>
                  </a:lnTo>
                  <a:lnTo>
                    <a:pt x="55" y="1359"/>
                  </a:lnTo>
                  <a:lnTo>
                    <a:pt x="61" y="1384"/>
                  </a:lnTo>
                  <a:lnTo>
                    <a:pt x="61" y="1402"/>
                  </a:lnTo>
                  <a:lnTo>
                    <a:pt x="67" y="1421"/>
                  </a:lnTo>
                  <a:lnTo>
                    <a:pt x="67" y="1433"/>
                  </a:lnTo>
                  <a:lnTo>
                    <a:pt x="74" y="1439"/>
                  </a:lnTo>
                  <a:lnTo>
                    <a:pt x="74" y="1446"/>
                  </a:lnTo>
                  <a:lnTo>
                    <a:pt x="74" y="1439"/>
                  </a:lnTo>
                  <a:lnTo>
                    <a:pt x="80" y="1433"/>
                  </a:lnTo>
                  <a:lnTo>
                    <a:pt x="80" y="1421"/>
                  </a:lnTo>
                  <a:lnTo>
                    <a:pt x="86" y="1402"/>
                  </a:lnTo>
                  <a:lnTo>
                    <a:pt x="86" y="1384"/>
                  </a:lnTo>
                  <a:lnTo>
                    <a:pt x="92" y="1359"/>
                  </a:lnTo>
                  <a:lnTo>
                    <a:pt x="92" y="1292"/>
                  </a:lnTo>
                  <a:lnTo>
                    <a:pt x="98" y="1255"/>
                  </a:lnTo>
                  <a:lnTo>
                    <a:pt x="98" y="1212"/>
                  </a:lnTo>
                  <a:lnTo>
                    <a:pt x="104" y="1169"/>
                  </a:lnTo>
                  <a:lnTo>
                    <a:pt x="104" y="1070"/>
                  </a:lnTo>
                  <a:lnTo>
                    <a:pt x="111" y="1021"/>
                  </a:lnTo>
                  <a:lnTo>
                    <a:pt x="111" y="966"/>
                  </a:lnTo>
                  <a:lnTo>
                    <a:pt x="117" y="911"/>
                  </a:lnTo>
                  <a:lnTo>
                    <a:pt x="117" y="849"/>
                  </a:lnTo>
                  <a:lnTo>
                    <a:pt x="123" y="794"/>
                  </a:lnTo>
                  <a:lnTo>
                    <a:pt x="123" y="677"/>
                  </a:lnTo>
                  <a:lnTo>
                    <a:pt x="129" y="615"/>
                  </a:lnTo>
                  <a:lnTo>
                    <a:pt x="129" y="560"/>
                  </a:lnTo>
                  <a:lnTo>
                    <a:pt x="135" y="499"/>
                  </a:lnTo>
                  <a:lnTo>
                    <a:pt x="135" y="394"/>
                  </a:lnTo>
                  <a:lnTo>
                    <a:pt x="141" y="339"/>
                  </a:lnTo>
                  <a:lnTo>
                    <a:pt x="141" y="289"/>
                  </a:lnTo>
                  <a:lnTo>
                    <a:pt x="147" y="246"/>
                  </a:lnTo>
                  <a:lnTo>
                    <a:pt x="147" y="203"/>
                  </a:lnTo>
                  <a:lnTo>
                    <a:pt x="154" y="160"/>
                  </a:lnTo>
                  <a:lnTo>
                    <a:pt x="154" y="93"/>
                  </a:lnTo>
                  <a:lnTo>
                    <a:pt x="160" y="68"/>
                  </a:lnTo>
                  <a:lnTo>
                    <a:pt x="160" y="43"/>
                  </a:lnTo>
                  <a:lnTo>
                    <a:pt x="166" y="25"/>
                  </a:lnTo>
                  <a:lnTo>
                    <a:pt x="166" y="0"/>
                  </a:lnTo>
                  <a:lnTo>
                    <a:pt x="172" y="0"/>
                  </a:lnTo>
                  <a:lnTo>
                    <a:pt x="178" y="0"/>
                  </a:lnTo>
                  <a:lnTo>
                    <a:pt x="178" y="13"/>
                  </a:lnTo>
                  <a:lnTo>
                    <a:pt x="184" y="25"/>
                  </a:lnTo>
                  <a:lnTo>
                    <a:pt x="184" y="68"/>
                  </a:lnTo>
                  <a:lnTo>
                    <a:pt x="190" y="99"/>
                  </a:lnTo>
                  <a:lnTo>
                    <a:pt x="190" y="130"/>
                  </a:lnTo>
                  <a:lnTo>
                    <a:pt x="197" y="166"/>
                  </a:lnTo>
                  <a:lnTo>
                    <a:pt x="197" y="246"/>
                  </a:lnTo>
                  <a:lnTo>
                    <a:pt x="203" y="296"/>
                  </a:lnTo>
                  <a:lnTo>
                    <a:pt x="203" y="345"/>
                  </a:lnTo>
                  <a:lnTo>
                    <a:pt x="209" y="394"/>
                  </a:lnTo>
                  <a:lnTo>
                    <a:pt x="209" y="449"/>
                  </a:lnTo>
                  <a:lnTo>
                    <a:pt x="215" y="505"/>
                  </a:lnTo>
                  <a:lnTo>
                    <a:pt x="215" y="622"/>
                  </a:lnTo>
                  <a:lnTo>
                    <a:pt x="221" y="677"/>
                  </a:lnTo>
                  <a:lnTo>
                    <a:pt x="221" y="738"/>
                  </a:lnTo>
                  <a:lnTo>
                    <a:pt x="227" y="800"/>
                  </a:lnTo>
                  <a:lnTo>
                    <a:pt x="227" y="911"/>
                  </a:lnTo>
                  <a:lnTo>
                    <a:pt x="234" y="966"/>
                  </a:lnTo>
                  <a:lnTo>
                    <a:pt x="234" y="1021"/>
                  </a:lnTo>
                  <a:lnTo>
                    <a:pt x="240" y="1077"/>
                  </a:lnTo>
                  <a:lnTo>
                    <a:pt x="240" y="1126"/>
                  </a:lnTo>
                  <a:lnTo>
                    <a:pt x="246" y="1175"/>
                  </a:lnTo>
                  <a:lnTo>
                    <a:pt x="246" y="1261"/>
                  </a:lnTo>
                  <a:lnTo>
                    <a:pt x="252" y="1298"/>
                  </a:lnTo>
                  <a:lnTo>
                    <a:pt x="252" y="1329"/>
                  </a:lnTo>
                  <a:lnTo>
                    <a:pt x="258" y="1359"/>
                  </a:lnTo>
                  <a:lnTo>
                    <a:pt x="258" y="1409"/>
                  </a:lnTo>
                  <a:lnTo>
                    <a:pt x="264" y="1421"/>
                  </a:lnTo>
                  <a:lnTo>
                    <a:pt x="264" y="1433"/>
                  </a:lnTo>
                  <a:lnTo>
                    <a:pt x="270" y="1439"/>
                  </a:lnTo>
                  <a:lnTo>
                    <a:pt x="277" y="1433"/>
                  </a:lnTo>
                  <a:lnTo>
                    <a:pt x="277" y="1421"/>
                  </a:lnTo>
                  <a:lnTo>
                    <a:pt x="283" y="1402"/>
                  </a:lnTo>
                  <a:lnTo>
                    <a:pt x="283" y="1384"/>
                  </a:lnTo>
                  <a:lnTo>
                    <a:pt x="289" y="1353"/>
                  </a:lnTo>
                  <a:lnTo>
                    <a:pt x="289" y="1292"/>
                  </a:lnTo>
                  <a:lnTo>
                    <a:pt x="295" y="1255"/>
                  </a:lnTo>
                  <a:lnTo>
                    <a:pt x="295" y="1212"/>
                  </a:lnTo>
                  <a:lnTo>
                    <a:pt x="301" y="1169"/>
                  </a:lnTo>
                  <a:lnTo>
                    <a:pt x="301" y="1120"/>
                  </a:lnTo>
                  <a:lnTo>
                    <a:pt x="307" y="1070"/>
                  </a:lnTo>
                  <a:lnTo>
                    <a:pt x="307" y="960"/>
                  </a:lnTo>
                  <a:lnTo>
                    <a:pt x="313" y="904"/>
                  </a:lnTo>
                  <a:lnTo>
                    <a:pt x="313" y="849"/>
                  </a:lnTo>
                  <a:lnTo>
                    <a:pt x="320" y="788"/>
                  </a:lnTo>
                  <a:lnTo>
                    <a:pt x="320" y="671"/>
                  </a:lnTo>
                  <a:lnTo>
                    <a:pt x="326" y="609"/>
                  </a:lnTo>
                  <a:lnTo>
                    <a:pt x="326" y="554"/>
                  </a:lnTo>
                  <a:lnTo>
                    <a:pt x="332" y="499"/>
                  </a:lnTo>
                  <a:lnTo>
                    <a:pt x="332" y="443"/>
                  </a:lnTo>
                  <a:lnTo>
                    <a:pt x="338" y="388"/>
                  </a:lnTo>
                  <a:lnTo>
                    <a:pt x="338" y="289"/>
                  </a:lnTo>
                  <a:lnTo>
                    <a:pt x="344" y="240"/>
                  </a:lnTo>
                  <a:lnTo>
                    <a:pt x="344" y="197"/>
                  </a:lnTo>
                  <a:lnTo>
                    <a:pt x="350" y="160"/>
                  </a:lnTo>
                  <a:lnTo>
                    <a:pt x="350" y="93"/>
                  </a:lnTo>
                  <a:lnTo>
                    <a:pt x="357" y="68"/>
                  </a:lnTo>
                  <a:lnTo>
                    <a:pt x="357" y="43"/>
                  </a:lnTo>
                  <a:lnTo>
                    <a:pt x="363" y="25"/>
                  </a:lnTo>
                  <a:lnTo>
                    <a:pt x="363" y="13"/>
                  </a:lnTo>
                  <a:lnTo>
                    <a:pt x="369" y="0"/>
                  </a:lnTo>
                  <a:lnTo>
                    <a:pt x="375" y="7"/>
                  </a:lnTo>
                  <a:lnTo>
                    <a:pt x="375" y="13"/>
                  </a:lnTo>
                  <a:lnTo>
                    <a:pt x="381" y="31"/>
                  </a:lnTo>
                  <a:lnTo>
                    <a:pt x="381" y="74"/>
                  </a:lnTo>
                  <a:lnTo>
                    <a:pt x="387" y="99"/>
                  </a:lnTo>
                  <a:lnTo>
                    <a:pt x="387" y="136"/>
                  </a:lnTo>
                  <a:lnTo>
                    <a:pt x="393" y="166"/>
                  </a:lnTo>
                  <a:lnTo>
                    <a:pt x="393" y="209"/>
                  </a:lnTo>
                  <a:lnTo>
                    <a:pt x="400" y="253"/>
                  </a:lnTo>
                </a:path>
              </a:pathLst>
            </a:cu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3" name="Freeform 79"/>
            <p:cNvSpPr/>
            <p:nvPr/>
          </p:nvSpPr>
          <p:spPr>
            <a:xfrm>
              <a:off x="2564" y="1416"/>
              <a:ext cx="405" cy="1439"/>
            </a:xfrm>
            <a:custGeom>
              <a:avLst/>
              <a:gdLst/>
              <a:ahLst/>
              <a:cxnLst>
                <a:cxn ang="0">
                  <a:pos x="6" y="400"/>
                </a:cxn>
                <a:cxn ang="0">
                  <a:pos x="12" y="628"/>
                </a:cxn>
                <a:cxn ang="0">
                  <a:pos x="24" y="800"/>
                </a:cxn>
                <a:cxn ang="0">
                  <a:pos x="30" y="1027"/>
                </a:cxn>
                <a:cxn ang="0">
                  <a:pos x="43" y="1175"/>
                </a:cxn>
                <a:cxn ang="0">
                  <a:pos x="49" y="1335"/>
                </a:cxn>
                <a:cxn ang="0">
                  <a:pos x="61" y="1409"/>
                </a:cxn>
                <a:cxn ang="0">
                  <a:pos x="73" y="1433"/>
                </a:cxn>
                <a:cxn ang="0">
                  <a:pos x="80" y="1378"/>
                </a:cxn>
                <a:cxn ang="0">
                  <a:pos x="92" y="1286"/>
                </a:cxn>
                <a:cxn ang="0">
                  <a:pos x="98" y="1113"/>
                </a:cxn>
                <a:cxn ang="0">
                  <a:pos x="110" y="898"/>
                </a:cxn>
                <a:cxn ang="0">
                  <a:pos x="116" y="726"/>
                </a:cxn>
                <a:cxn ang="0">
                  <a:pos x="129" y="492"/>
                </a:cxn>
                <a:cxn ang="0">
                  <a:pos x="135" y="283"/>
                </a:cxn>
                <a:cxn ang="0">
                  <a:pos x="147" y="160"/>
                </a:cxn>
                <a:cxn ang="0">
                  <a:pos x="153" y="43"/>
                </a:cxn>
                <a:cxn ang="0">
                  <a:pos x="166" y="0"/>
                </a:cxn>
                <a:cxn ang="0">
                  <a:pos x="178" y="31"/>
                </a:cxn>
                <a:cxn ang="0">
                  <a:pos x="184" y="136"/>
                </a:cxn>
                <a:cxn ang="0">
                  <a:pos x="196" y="259"/>
                </a:cxn>
                <a:cxn ang="0">
                  <a:pos x="203" y="455"/>
                </a:cxn>
                <a:cxn ang="0">
                  <a:pos x="215" y="628"/>
                </a:cxn>
                <a:cxn ang="0">
                  <a:pos x="221" y="861"/>
                </a:cxn>
                <a:cxn ang="0">
                  <a:pos x="233" y="1083"/>
                </a:cxn>
                <a:cxn ang="0">
                  <a:pos x="239" y="1224"/>
                </a:cxn>
                <a:cxn ang="0">
                  <a:pos x="252" y="1366"/>
                </a:cxn>
                <a:cxn ang="0">
                  <a:pos x="258" y="1433"/>
                </a:cxn>
                <a:cxn ang="0">
                  <a:pos x="276" y="1415"/>
                </a:cxn>
                <a:cxn ang="0">
                  <a:pos x="282" y="1323"/>
                </a:cxn>
                <a:cxn ang="0">
                  <a:pos x="295" y="1156"/>
                </a:cxn>
                <a:cxn ang="0">
                  <a:pos x="301" y="1009"/>
                </a:cxn>
                <a:cxn ang="0">
                  <a:pos x="313" y="781"/>
                </a:cxn>
                <a:cxn ang="0">
                  <a:pos x="319" y="603"/>
                </a:cxn>
                <a:cxn ang="0">
                  <a:pos x="332" y="382"/>
                </a:cxn>
                <a:cxn ang="0">
                  <a:pos x="338" y="191"/>
                </a:cxn>
                <a:cxn ang="0">
                  <a:pos x="350" y="87"/>
                </a:cxn>
                <a:cxn ang="0">
                  <a:pos x="356" y="7"/>
                </a:cxn>
                <a:cxn ang="0">
                  <a:pos x="369" y="13"/>
                </a:cxn>
                <a:cxn ang="0">
                  <a:pos x="381" y="74"/>
                </a:cxn>
                <a:cxn ang="0">
                  <a:pos x="387" y="216"/>
                </a:cxn>
                <a:cxn ang="0">
                  <a:pos x="399" y="357"/>
                </a:cxn>
              </a:cxnLst>
              <a:rect l="0" t="0" r="0" b="0"/>
              <a:pathLst>
                <a:path w="405" h="1439">
                  <a:moveTo>
                    <a:pt x="0" y="253"/>
                  </a:moveTo>
                  <a:lnTo>
                    <a:pt x="0" y="351"/>
                  </a:lnTo>
                  <a:lnTo>
                    <a:pt x="6" y="400"/>
                  </a:lnTo>
                  <a:lnTo>
                    <a:pt x="6" y="455"/>
                  </a:lnTo>
                  <a:lnTo>
                    <a:pt x="12" y="511"/>
                  </a:lnTo>
                  <a:lnTo>
                    <a:pt x="12" y="628"/>
                  </a:lnTo>
                  <a:lnTo>
                    <a:pt x="18" y="683"/>
                  </a:lnTo>
                  <a:lnTo>
                    <a:pt x="18" y="744"/>
                  </a:lnTo>
                  <a:lnTo>
                    <a:pt x="24" y="800"/>
                  </a:lnTo>
                  <a:lnTo>
                    <a:pt x="24" y="861"/>
                  </a:lnTo>
                  <a:lnTo>
                    <a:pt x="30" y="917"/>
                  </a:lnTo>
                  <a:lnTo>
                    <a:pt x="30" y="1027"/>
                  </a:lnTo>
                  <a:lnTo>
                    <a:pt x="36" y="1083"/>
                  </a:lnTo>
                  <a:lnTo>
                    <a:pt x="36" y="1132"/>
                  </a:lnTo>
                  <a:lnTo>
                    <a:pt x="43" y="1175"/>
                  </a:lnTo>
                  <a:lnTo>
                    <a:pt x="43" y="1261"/>
                  </a:lnTo>
                  <a:lnTo>
                    <a:pt x="49" y="1298"/>
                  </a:lnTo>
                  <a:lnTo>
                    <a:pt x="49" y="1335"/>
                  </a:lnTo>
                  <a:lnTo>
                    <a:pt x="55" y="1359"/>
                  </a:lnTo>
                  <a:lnTo>
                    <a:pt x="55" y="1384"/>
                  </a:lnTo>
                  <a:lnTo>
                    <a:pt x="61" y="1409"/>
                  </a:lnTo>
                  <a:lnTo>
                    <a:pt x="61" y="1433"/>
                  </a:lnTo>
                  <a:lnTo>
                    <a:pt x="67" y="1439"/>
                  </a:lnTo>
                  <a:lnTo>
                    <a:pt x="73" y="1433"/>
                  </a:lnTo>
                  <a:lnTo>
                    <a:pt x="73" y="1421"/>
                  </a:lnTo>
                  <a:lnTo>
                    <a:pt x="80" y="1402"/>
                  </a:lnTo>
                  <a:lnTo>
                    <a:pt x="80" y="1378"/>
                  </a:lnTo>
                  <a:lnTo>
                    <a:pt x="86" y="1353"/>
                  </a:lnTo>
                  <a:lnTo>
                    <a:pt x="86" y="1323"/>
                  </a:lnTo>
                  <a:lnTo>
                    <a:pt x="92" y="1286"/>
                  </a:lnTo>
                  <a:lnTo>
                    <a:pt x="92" y="1206"/>
                  </a:lnTo>
                  <a:lnTo>
                    <a:pt x="98" y="1163"/>
                  </a:lnTo>
                  <a:lnTo>
                    <a:pt x="98" y="1113"/>
                  </a:lnTo>
                  <a:lnTo>
                    <a:pt x="104" y="1064"/>
                  </a:lnTo>
                  <a:lnTo>
                    <a:pt x="104" y="954"/>
                  </a:lnTo>
                  <a:lnTo>
                    <a:pt x="110" y="898"/>
                  </a:lnTo>
                  <a:lnTo>
                    <a:pt x="110" y="843"/>
                  </a:lnTo>
                  <a:lnTo>
                    <a:pt x="116" y="781"/>
                  </a:lnTo>
                  <a:lnTo>
                    <a:pt x="116" y="726"/>
                  </a:lnTo>
                  <a:lnTo>
                    <a:pt x="123" y="665"/>
                  </a:lnTo>
                  <a:lnTo>
                    <a:pt x="123" y="548"/>
                  </a:lnTo>
                  <a:lnTo>
                    <a:pt x="129" y="492"/>
                  </a:lnTo>
                  <a:lnTo>
                    <a:pt x="129" y="437"/>
                  </a:lnTo>
                  <a:lnTo>
                    <a:pt x="135" y="382"/>
                  </a:lnTo>
                  <a:lnTo>
                    <a:pt x="135" y="283"/>
                  </a:lnTo>
                  <a:lnTo>
                    <a:pt x="141" y="240"/>
                  </a:lnTo>
                  <a:lnTo>
                    <a:pt x="141" y="197"/>
                  </a:lnTo>
                  <a:lnTo>
                    <a:pt x="147" y="160"/>
                  </a:lnTo>
                  <a:lnTo>
                    <a:pt x="147" y="123"/>
                  </a:lnTo>
                  <a:lnTo>
                    <a:pt x="153" y="93"/>
                  </a:lnTo>
                  <a:lnTo>
                    <a:pt x="153" y="43"/>
                  </a:lnTo>
                  <a:lnTo>
                    <a:pt x="159" y="25"/>
                  </a:lnTo>
                  <a:lnTo>
                    <a:pt x="159" y="13"/>
                  </a:lnTo>
                  <a:lnTo>
                    <a:pt x="166" y="0"/>
                  </a:lnTo>
                  <a:lnTo>
                    <a:pt x="172" y="7"/>
                  </a:lnTo>
                  <a:lnTo>
                    <a:pt x="172" y="13"/>
                  </a:lnTo>
                  <a:lnTo>
                    <a:pt x="178" y="31"/>
                  </a:lnTo>
                  <a:lnTo>
                    <a:pt x="178" y="50"/>
                  </a:lnTo>
                  <a:lnTo>
                    <a:pt x="184" y="74"/>
                  </a:lnTo>
                  <a:lnTo>
                    <a:pt x="184" y="136"/>
                  </a:lnTo>
                  <a:lnTo>
                    <a:pt x="190" y="173"/>
                  </a:lnTo>
                  <a:lnTo>
                    <a:pt x="190" y="209"/>
                  </a:lnTo>
                  <a:lnTo>
                    <a:pt x="196" y="259"/>
                  </a:lnTo>
                  <a:lnTo>
                    <a:pt x="196" y="351"/>
                  </a:lnTo>
                  <a:lnTo>
                    <a:pt x="203" y="406"/>
                  </a:lnTo>
                  <a:lnTo>
                    <a:pt x="203" y="455"/>
                  </a:lnTo>
                  <a:lnTo>
                    <a:pt x="209" y="517"/>
                  </a:lnTo>
                  <a:lnTo>
                    <a:pt x="209" y="572"/>
                  </a:lnTo>
                  <a:lnTo>
                    <a:pt x="215" y="628"/>
                  </a:lnTo>
                  <a:lnTo>
                    <a:pt x="215" y="744"/>
                  </a:lnTo>
                  <a:lnTo>
                    <a:pt x="221" y="806"/>
                  </a:lnTo>
                  <a:lnTo>
                    <a:pt x="221" y="861"/>
                  </a:lnTo>
                  <a:lnTo>
                    <a:pt x="227" y="923"/>
                  </a:lnTo>
                  <a:lnTo>
                    <a:pt x="227" y="1034"/>
                  </a:lnTo>
                  <a:lnTo>
                    <a:pt x="233" y="1083"/>
                  </a:lnTo>
                  <a:lnTo>
                    <a:pt x="233" y="1132"/>
                  </a:lnTo>
                  <a:lnTo>
                    <a:pt x="239" y="1181"/>
                  </a:lnTo>
                  <a:lnTo>
                    <a:pt x="239" y="1224"/>
                  </a:lnTo>
                  <a:lnTo>
                    <a:pt x="246" y="1267"/>
                  </a:lnTo>
                  <a:lnTo>
                    <a:pt x="246" y="1335"/>
                  </a:lnTo>
                  <a:lnTo>
                    <a:pt x="252" y="1366"/>
                  </a:lnTo>
                  <a:lnTo>
                    <a:pt x="252" y="1390"/>
                  </a:lnTo>
                  <a:lnTo>
                    <a:pt x="258" y="1409"/>
                  </a:lnTo>
                  <a:lnTo>
                    <a:pt x="258" y="1433"/>
                  </a:lnTo>
                  <a:lnTo>
                    <a:pt x="264" y="1439"/>
                  </a:lnTo>
                  <a:lnTo>
                    <a:pt x="270" y="1433"/>
                  </a:lnTo>
                  <a:lnTo>
                    <a:pt x="276" y="1415"/>
                  </a:lnTo>
                  <a:lnTo>
                    <a:pt x="276" y="1378"/>
                  </a:lnTo>
                  <a:lnTo>
                    <a:pt x="282" y="1353"/>
                  </a:lnTo>
                  <a:lnTo>
                    <a:pt x="282" y="1323"/>
                  </a:lnTo>
                  <a:lnTo>
                    <a:pt x="289" y="1286"/>
                  </a:lnTo>
                  <a:lnTo>
                    <a:pt x="289" y="1206"/>
                  </a:lnTo>
                  <a:lnTo>
                    <a:pt x="295" y="1156"/>
                  </a:lnTo>
                  <a:lnTo>
                    <a:pt x="295" y="1113"/>
                  </a:lnTo>
                  <a:lnTo>
                    <a:pt x="301" y="1058"/>
                  </a:lnTo>
                  <a:lnTo>
                    <a:pt x="301" y="1009"/>
                  </a:lnTo>
                  <a:lnTo>
                    <a:pt x="307" y="954"/>
                  </a:lnTo>
                  <a:lnTo>
                    <a:pt x="307" y="837"/>
                  </a:lnTo>
                  <a:lnTo>
                    <a:pt x="313" y="781"/>
                  </a:lnTo>
                  <a:lnTo>
                    <a:pt x="313" y="720"/>
                  </a:lnTo>
                  <a:lnTo>
                    <a:pt x="319" y="658"/>
                  </a:lnTo>
                  <a:lnTo>
                    <a:pt x="319" y="603"/>
                  </a:lnTo>
                  <a:lnTo>
                    <a:pt x="326" y="542"/>
                  </a:lnTo>
                  <a:lnTo>
                    <a:pt x="326" y="431"/>
                  </a:lnTo>
                  <a:lnTo>
                    <a:pt x="332" y="382"/>
                  </a:lnTo>
                  <a:lnTo>
                    <a:pt x="332" y="326"/>
                  </a:lnTo>
                  <a:lnTo>
                    <a:pt x="338" y="283"/>
                  </a:lnTo>
                  <a:lnTo>
                    <a:pt x="338" y="191"/>
                  </a:lnTo>
                  <a:lnTo>
                    <a:pt x="344" y="154"/>
                  </a:lnTo>
                  <a:lnTo>
                    <a:pt x="344" y="117"/>
                  </a:lnTo>
                  <a:lnTo>
                    <a:pt x="350" y="87"/>
                  </a:lnTo>
                  <a:lnTo>
                    <a:pt x="350" y="62"/>
                  </a:lnTo>
                  <a:lnTo>
                    <a:pt x="356" y="37"/>
                  </a:lnTo>
                  <a:lnTo>
                    <a:pt x="356" y="7"/>
                  </a:lnTo>
                  <a:lnTo>
                    <a:pt x="362" y="0"/>
                  </a:lnTo>
                  <a:lnTo>
                    <a:pt x="369" y="7"/>
                  </a:lnTo>
                  <a:lnTo>
                    <a:pt x="369" y="13"/>
                  </a:lnTo>
                  <a:lnTo>
                    <a:pt x="375" y="31"/>
                  </a:lnTo>
                  <a:lnTo>
                    <a:pt x="375" y="50"/>
                  </a:lnTo>
                  <a:lnTo>
                    <a:pt x="381" y="74"/>
                  </a:lnTo>
                  <a:lnTo>
                    <a:pt x="381" y="105"/>
                  </a:lnTo>
                  <a:lnTo>
                    <a:pt x="387" y="136"/>
                  </a:lnTo>
                  <a:lnTo>
                    <a:pt x="387" y="216"/>
                  </a:lnTo>
                  <a:lnTo>
                    <a:pt x="393" y="259"/>
                  </a:lnTo>
                  <a:lnTo>
                    <a:pt x="393" y="308"/>
                  </a:lnTo>
                  <a:lnTo>
                    <a:pt x="399" y="357"/>
                  </a:lnTo>
                  <a:lnTo>
                    <a:pt x="399" y="462"/>
                  </a:lnTo>
                  <a:lnTo>
                    <a:pt x="405" y="517"/>
                  </a:lnTo>
                </a:path>
              </a:pathLst>
            </a:cu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4" name="Freeform 80"/>
            <p:cNvSpPr/>
            <p:nvPr/>
          </p:nvSpPr>
          <p:spPr>
            <a:xfrm>
              <a:off x="2969" y="1416"/>
              <a:ext cx="406" cy="1439"/>
            </a:xfrm>
            <a:custGeom>
              <a:avLst/>
              <a:gdLst/>
              <a:ahLst/>
              <a:cxnLst>
                <a:cxn ang="0">
                  <a:pos x="7" y="634"/>
                </a:cxn>
                <a:cxn ang="0">
                  <a:pos x="13" y="867"/>
                </a:cxn>
                <a:cxn ang="0">
                  <a:pos x="25" y="1034"/>
                </a:cxn>
                <a:cxn ang="0">
                  <a:pos x="31" y="1230"/>
                </a:cxn>
                <a:cxn ang="0">
                  <a:pos x="43" y="1335"/>
                </a:cxn>
                <a:cxn ang="0">
                  <a:pos x="50" y="1427"/>
                </a:cxn>
                <a:cxn ang="0">
                  <a:pos x="62" y="1427"/>
                </a:cxn>
                <a:cxn ang="0">
                  <a:pos x="74" y="1378"/>
                </a:cxn>
                <a:cxn ang="0">
                  <a:pos x="80" y="1243"/>
                </a:cxn>
                <a:cxn ang="0">
                  <a:pos x="93" y="1058"/>
                </a:cxn>
                <a:cxn ang="0">
                  <a:pos x="99" y="892"/>
                </a:cxn>
                <a:cxn ang="0">
                  <a:pos x="111" y="658"/>
                </a:cxn>
                <a:cxn ang="0">
                  <a:pos x="117" y="431"/>
                </a:cxn>
                <a:cxn ang="0">
                  <a:pos x="130" y="277"/>
                </a:cxn>
                <a:cxn ang="0">
                  <a:pos x="136" y="117"/>
                </a:cxn>
                <a:cxn ang="0">
                  <a:pos x="148" y="37"/>
                </a:cxn>
                <a:cxn ang="0">
                  <a:pos x="160" y="7"/>
                </a:cxn>
                <a:cxn ang="0">
                  <a:pos x="173" y="80"/>
                </a:cxn>
                <a:cxn ang="0">
                  <a:pos x="179" y="216"/>
                </a:cxn>
                <a:cxn ang="0">
                  <a:pos x="191" y="357"/>
                </a:cxn>
                <a:cxn ang="0">
                  <a:pos x="197" y="578"/>
                </a:cxn>
                <a:cxn ang="0">
                  <a:pos x="210" y="757"/>
                </a:cxn>
                <a:cxn ang="0">
                  <a:pos x="216" y="984"/>
                </a:cxn>
                <a:cxn ang="0">
                  <a:pos x="228" y="1138"/>
                </a:cxn>
                <a:cxn ang="0">
                  <a:pos x="234" y="1304"/>
                </a:cxn>
                <a:cxn ang="0">
                  <a:pos x="246" y="1409"/>
                </a:cxn>
                <a:cxn ang="0">
                  <a:pos x="253" y="1439"/>
                </a:cxn>
                <a:cxn ang="0">
                  <a:pos x="265" y="1396"/>
                </a:cxn>
                <a:cxn ang="0">
                  <a:pos x="277" y="1279"/>
                </a:cxn>
                <a:cxn ang="0">
                  <a:pos x="283" y="1150"/>
                </a:cxn>
                <a:cxn ang="0">
                  <a:pos x="296" y="941"/>
                </a:cxn>
                <a:cxn ang="0">
                  <a:pos x="302" y="714"/>
                </a:cxn>
                <a:cxn ang="0">
                  <a:pos x="314" y="535"/>
                </a:cxn>
                <a:cxn ang="0">
                  <a:pos x="320" y="320"/>
                </a:cxn>
                <a:cxn ang="0">
                  <a:pos x="333" y="185"/>
                </a:cxn>
                <a:cxn ang="0">
                  <a:pos x="339" y="56"/>
                </a:cxn>
                <a:cxn ang="0">
                  <a:pos x="357" y="0"/>
                </a:cxn>
                <a:cxn ang="0">
                  <a:pos x="363" y="19"/>
                </a:cxn>
                <a:cxn ang="0">
                  <a:pos x="369" y="111"/>
                </a:cxn>
                <a:cxn ang="0">
                  <a:pos x="382" y="222"/>
                </a:cxn>
                <a:cxn ang="0">
                  <a:pos x="388" y="419"/>
                </a:cxn>
                <a:cxn ang="0">
                  <a:pos x="400" y="640"/>
                </a:cxn>
              </a:cxnLst>
              <a:rect l="0" t="0" r="0" b="0"/>
              <a:pathLst>
                <a:path w="406" h="1439">
                  <a:moveTo>
                    <a:pt x="0" y="517"/>
                  </a:moveTo>
                  <a:lnTo>
                    <a:pt x="0" y="578"/>
                  </a:lnTo>
                  <a:lnTo>
                    <a:pt x="7" y="634"/>
                  </a:lnTo>
                  <a:lnTo>
                    <a:pt x="7" y="695"/>
                  </a:lnTo>
                  <a:lnTo>
                    <a:pt x="13" y="751"/>
                  </a:lnTo>
                  <a:lnTo>
                    <a:pt x="13" y="867"/>
                  </a:lnTo>
                  <a:lnTo>
                    <a:pt x="19" y="923"/>
                  </a:lnTo>
                  <a:lnTo>
                    <a:pt x="19" y="984"/>
                  </a:lnTo>
                  <a:lnTo>
                    <a:pt x="25" y="1034"/>
                  </a:lnTo>
                  <a:lnTo>
                    <a:pt x="25" y="1138"/>
                  </a:lnTo>
                  <a:lnTo>
                    <a:pt x="31" y="1181"/>
                  </a:lnTo>
                  <a:lnTo>
                    <a:pt x="31" y="1230"/>
                  </a:lnTo>
                  <a:lnTo>
                    <a:pt x="37" y="1267"/>
                  </a:lnTo>
                  <a:lnTo>
                    <a:pt x="37" y="1304"/>
                  </a:lnTo>
                  <a:lnTo>
                    <a:pt x="43" y="1335"/>
                  </a:lnTo>
                  <a:lnTo>
                    <a:pt x="43" y="1390"/>
                  </a:lnTo>
                  <a:lnTo>
                    <a:pt x="50" y="1409"/>
                  </a:lnTo>
                  <a:lnTo>
                    <a:pt x="50" y="1427"/>
                  </a:lnTo>
                  <a:lnTo>
                    <a:pt x="62" y="1439"/>
                  </a:lnTo>
                  <a:lnTo>
                    <a:pt x="56" y="1439"/>
                  </a:lnTo>
                  <a:lnTo>
                    <a:pt x="62" y="1427"/>
                  </a:lnTo>
                  <a:lnTo>
                    <a:pt x="68" y="1415"/>
                  </a:lnTo>
                  <a:lnTo>
                    <a:pt x="68" y="1396"/>
                  </a:lnTo>
                  <a:lnTo>
                    <a:pt x="74" y="1378"/>
                  </a:lnTo>
                  <a:lnTo>
                    <a:pt x="74" y="1316"/>
                  </a:lnTo>
                  <a:lnTo>
                    <a:pt x="80" y="1279"/>
                  </a:lnTo>
                  <a:lnTo>
                    <a:pt x="80" y="1243"/>
                  </a:lnTo>
                  <a:lnTo>
                    <a:pt x="87" y="1200"/>
                  </a:lnTo>
                  <a:lnTo>
                    <a:pt x="87" y="1107"/>
                  </a:lnTo>
                  <a:lnTo>
                    <a:pt x="93" y="1058"/>
                  </a:lnTo>
                  <a:lnTo>
                    <a:pt x="93" y="1003"/>
                  </a:lnTo>
                  <a:lnTo>
                    <a:pt x="99" y="947"/>
                  </a:lnTo>
                  <a:lnTo>
                    <a:pt x="99" y="892"/>
                  </a:lnTo>
                  <a:lnTo>
                    <a:pt x="105" y="831"/>
                  </a:lnTo>
                  <a:lnTo>
                    <a:pt x="105" y="714"/>
                  </a:lnTo>
                  <a:lnTo>
                    <a:pt x="111" y="658"/>
                  </a:lnTo>
                  <a:lnTo>
                    <a:pt x="111" y="597"/>
                  </a:lnTo>
                  <a:lnTo>
                    <a:pt x="117" y="542"/>
                  </a:lnTo>
                  <a:lnTo>
                    <a:pt x="117" y="431"/>
                  </a:lnTo>
                  <a:lnTo>
                    <a:pt x="123" y="376"/>
                  </a:lnTo>
                  <a:lnTo>
                    <a:pt x="123" y="326"/>
                  </a:lnTo>
                  <a:lnTo>
                    <a:pt x="130" y="277"/>
                  </a:lnTo>
                  <a:lnTo>
                    <a:pt x="130" y="234"/>
                  </a:lnTo>
                  <a:lnTo>
                    <a:pt x="136" y="191"/>
                  </a:lnTo>
                  <a:lnTo>
                    <a:pt x="136" y="117"/>
                  </a:lnTo>
                  <a:lnTo>
                    <a:pt x="142" y="87"/>
                  </a:lnTo>
                  <a:lnTo>
                    <a:pt x="142" y="62"/>
                  </a:lnTo>
                  <a:lnTo>
                    <a:pt x="148" y="37"/>
                  </a:lnTo>
                  <a:lnTo>
                    <a:pt x="148" y="7"/>
                  </a:lnTo>
                  <a:lnTo>
                    <a:pt x="154" y="0"/>
                  </a:lnTo>
                  <a:lnTo>
                    <a:pt x="160" y="7"/>
                  </a:lnTo>
                  <a:lnTo>
                    <a:pt x="166" y="19"/>
                  </a:lnTo>
                  <a:lnTo>
                    <a:pt x="166" y="56"/>
                  </a:lnTo>
                  <a:lnTo>
                    <a:pt x="173" y="80"/>
                  </a:lnTo>
                  <a:lnTo>
                    <a:pt x="173" y="105"/>
                  </a:lnTo>
                  <a:lnTo>
                    <a:pt x="179" y="142"/>
                  </a:lnTo>
                  <a:lnTo>
                    <a:pt x="179" y="216"/>
                  </a:lnTo>
                  <a:lnTo>
                    <a:pt x="185" y="265"/>
                  </a:lnTo>
                  <a:lnTo>
                    <a:pt x="185" y="308"/>
                  </a:lnTo>
                  <a:lnTo>
                    <a:pt x="191" y="357"/>
                  </a:lnTo>
                  <a:lnTo>
                    <a:pt x="191" y="412"/>
                  </a:lnTo>
                  <a:lnTo>
                    <a:pt x="197" y="468"/>
                  </a:lnTo>
                  <a:lnTo>
                    <a:pt x="197" y="578"/>
                  </a:lnTo>
                  <a:lnTo>
                    <a:pt x="203" y="640"/>
                  </a:lnTo>
                  <a:lnTo>
                    <a:pt x="203" y="695"/>
                  </a:lnTo>
                  <a:lnTo>
                    <a:pt x="210" y="757"/>
                  </a:lnTo>
                  <a:lnTo>
                    <a:pt x="210" y="874"/>
                  </a:lnTo>
                  <a:lnTo>
                    <a:pt x="216" y="929"/>
                  </a:lnTo>
                  <a:lnTo>
                    <a:pt x="216" y="984"/>
                  </a:lnTo>
                  <a:lnTo>
                    <a:pt x="222" y="1040"/>
                  </a:lnTo>
                  <a:lnTo>
                    <a:pt x="222" y="1089"/>
                  </a:lnTo>
                  <a:lnTo>
                    <a:pt x="228" y="1138"/>
                  </a:lnTo>
                  <a:lnTo>
                    <a:pt x="228" y="1230"/>
                  </a:lnTo>
                  <a:lnTo>
                    <a:pt x="234" y="1273"/>
                  </a:lnTo>
                  <a:lnTo>
                    <a:pt x="234" y="1304"/>
                  </a:lnTo>
                  <a:lnTo>
                    <a:pt x="240" y="1341"/>
                  </a:lnTo>
                  <a:lnTo>
                    <a:pt x="240" y="1390"/>
                  </a:lnTo>
                  <a:lnTo>
                    <a:pt x="246" y="1409"/>
                  </a:lnTo>
                  <a:lnTo>
                    <a:pt x="246" y="1427"/>
                  </a:lnTo>
                  <a:lnTo>
                    <a:pt x="259" y="1439"/>
                  </a:lnTo>
                  <a:lnTo>
                    <a:pt x="253" y="1439"/>
                  </a:lnTo>
                  <a:lnTo>
                    <a:pt x="259" y="1427"/>
                  </a:lnTo>
                  <a:lnTo>
                    <a:pt x="265" y="1415"/>
                  </a:lnTo>
                  <a:lnTo>
                    <a:pt x="265" y="1396"/>
                  </a:lnTo>
                  <a:lnTo>
                    <a:pt x="271" y="1372"/>
                  </a:lnTo>
                  <a:lnTo>
                    <a:pt x="271" y="1316"/>
                  </a:lnTo>
                  <a:lnTo>
                    <a:pt x="277" y="1279"/>
                  </a:lnTo>
                  <a:lnTo>
                    <a:pt x="277" y="1243"/>
                  </a:lnTo>
                  <a:lnTo>
                    <a:pt x="283" y="1200"/>
                  </a:lnTo>
                  <a:lnTo>
                    <a:pt x="283" y="1150"/>
                  </a:lnTo>
                  <a:lnTo>
                    <a:pt x="289" y="1101"/>
                  </a:lnTo>
                  <a:lnTo>
                    <a:pt x="289" y="997"/>
                  </a:lnTo>
                  <a:lnTo>
                    <a:pt x="296" y="941"/>
                  </a:lnTo>
                  <a:lnTo>
                    <a:pt x="296" y="886"/>
                  </a:lnTo>
                  <a:lnTo>
                    <a:pt x="302" y="831"/>
                  </a:lnTo>
                  <a:lnTo>
                    <a:pt x="302" y="714"/>
                  </a:lnTo>
                  <a:lnTo>
                    <a:pt x="308" y="652"/>
                  </a:lnTo>
                  <a:lnTo>
                    <a:pt x="308" y="591"/>
                  </a:lnTo>
                  <a:lnTo>
                    <a:pt x="314" y="535"/>
                  </a:lnTo>
                  <a:lnTo>
                    <a:pt x="314" y="480"/>
                  </a:lnTo>
                  <a:lnTo>
                    <a:pt x="320" y="425"/>
                  </a:lnTo>
                  <a:lnTo>
                    <a:pt x="320" y="320"/>
                  </a:lnTo>
                  <a:lnTo>
                    <a:pt x="326" y="271"/>
                  </a:lnTo>
                  <a:lnTo>
                    <a:pt x="326" y="228"/>
                  </a:lnTo>
                  <a:lnTo>
                    <a:pt x="333" y="185"/>
                  </a:lnTo>
                  <a:lnTo>
                    <a:pt x="333" y="117"/>
                  </a:lnTo>
                  <a:lnTo>
                    <a:pt x="339" y="87"/>
                  </a:lnTo>
                  <a:lnTo>
                    <a:pt x="339" y="56"/>
                  </a:lnTo>
                  <a:lnTo>
                    <a:pt x="345" y="37"/>
                  </a:lnTo>
                  <a:lnTo>
                    <a:pt x="345" y="19"/>
                  </a:lnTo>
                  <a:lnTo>
                    <a:pt x="357" y="0"/>
                  </a:lnTo>
                  <a:lnTo>
                    <a:pt x="351" y="0"/>
                  </a:lnTo>
                  <a:lnTo>
                    <a:pt x="357" y="7"/>
                  </a:lnTo>
                  <a:lnTo>
                    <a:pt x="363" y="19"/>
                  </a:lnTo>
                  <a:lnTo>
                    <a:pt x="363" y="56"/>
                  </a:lnTo>
                  <a:lnTo>
                    <a:pt x="369" y="80"/>
                  </a:lnTo>
                  <a:lnTo>
                    <a:pt x="369" y="111"/>
                  </a:lnTo>
                  <a:lnTo>
                    <a:pt x="376" y="142"/>
                  </a:lnTo>
                  <a:lnTo>
                    <a:pt x="376" y="179"/>
                  </a:lnTo>
                  <a:lnTo>
                    <a:pt x="382" y="222"/>
                  </a:lnTo>
                  <a:lnTo>
                    <a:pt x="382" y="314"/>
                  </a:lnTo>
                  <a:lnTo>
                    <a:pt x="388" y="363"/>
                  </a:lnTo>
                  <a:lnTo>
                    <a:pt x="388" y="419"/>
                  </a:lnTo>
                  <a:lnTo>
                    <a:pt x="394" y="474"/>
                  </a:lnTo>
                  <a:lnTo>
                    <a:pt x="394" y="585"/>
                  </a:lnTo>
                  <a:lnTo>
                    <a:pt x="400" y="640"/>
                  </a:lnTo>
                  <a:lnTo>
                    <a:pt x="400" y="701"/>
                  </a:lnTo>
                  <a:lnTo>
                    <a:pt x="406" y="763"/>
                  </a:lnTo>
                </a:path>
              </a:pathLst>
            </a:cu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5" name="Freeform 81"/>
            <p:cNvSpPr/>
            <p:nvPr/>
          </p:nvSpPr>
          <p:spPr>
            <a:xfrm>
              <a:off x="3375" y="1416"/>
              <a:ext cx="148" cy="1439"/>
            </a:xfrm>
            <a:custGeom>
              <a:avLst/>
              <a:gdLst/>
              <a:ahLst/>
              <a:cxnLst>
                <a:cxn ang="0">
                  <a:pos x="0" y="763"/>
                </a:cxn>
                <a:cxn ang="0">
                  <a:pos x="0" y="818"/>
                </a:cxn>
                <a:cxn ang="0">
                  <a:pos x="6" y="880"/>
                </a:cxn>
                <a:cxn ang="0">
                  <a:pos x="6" y="990"/>
                </a:cxn>
                <a:cxn ang="0">
                  <a:pos x="13" y="1046"/>
                </a:cxn>
                <a:cxn ang="0">
                  <a:pos x="13" y="1095"/>
                </a:cxn>
                <a:cxn ang="0">
                  <a:pos x="19" y="1144"/>
                </a:cxn>
                <a:cxn ang="0">
                  <a:pos x="19" y="1236"/>
                </a:cxn>
                <a:cxn ang="0">
                  <a:pos x="25" y="1273"/>
                </a:cxn>
                <a:cxn ang="0">
                  <a:pos x="25" y="1310"/>
                </a:cxn>
                <a:cxn ang="0">
                  <a:pos x="31" y="1341"/>
                </a:cxn>
                <a:cxn ang="0">
                  <a:pos x="31" y="1372"/>
                </a:cxn>
                <a:cxn ang="0">
                  <a:pos x="37" y="1396"/>
                </a:cxn>
                <a:cxn ang="0">
                  <a:pos x="37" y="1427"/>
                </a:cxn>
                <a:cxn ang="0">
                  <a:pos x="43" y="1439"/>
                </a:cxn>
                <a:cxn ang="0">
                  <a:pos x="50" y="1439"/>
                </a:cxn>
                <a:cxn ang="0">
                  <a:pos x="50" y="1427"/>
                </a:cxn>
                <a:cxn ang="0">
                  <a:pos x="56" y="1415"/>
                </a:cxn>
                <a:cxn ang="0">
                  <a:pos x="56" y="1396"/>
                </a:cxn>
                <a:cxn ang="0">
                  <a:pos x="62" y="1372"/>
                </a:cxn>
                <a:cxn ang="0">
                  <a:pos x="62" y="1347"/>
                </a:cxn>
                <a:cxn ang="0">
                  <a:pos x="68" y="1310"/>
                </a:cxn>
                <a:cxn ang="0">
                  <a:pos x="68" y="1236"/>
                </a:cxn>
                <a:cxn ang="0">
                  <a:pos x="74" y="1193"/>
                </a:cxn>
                <a:cxn ang="0">
                  <a:pos x="74" y="1150"/>
                </a:cxn>
                <a:cxn ang="0">
                  <a:pos x="80" y="1101"/>
                </a:cxn>
                <a:cxn ang="0">
                  <a:pos x="80" y="997"/>
                </a:cxn>
                <a:cxn ang="0">
                  <a:pos x="86" y="941"/>
                </a:cxn>
                <a:cxn ang="0">
                  <a:pos x="86" y="880"/>
                </a:cxn>
                <a:cxn ang="0">
                  <a:pos x="93" y="824"/>
                </a:cxn>
                <a:cxn ang="0">
                  <a:pos x="93" y="763"/>
                </a:cxn>
                <a:cxn ang="0">
                  <a:pos x="99" y="708"/>
                </a:cxn>
                <a:cxn ang="0">
                  <a:pos x="99" y="591"/>
                </a:cxn>
                <a:cxn ang="0">
                  <a:pos x="105" y="529"/>
                </a:cxn>
                <a:cxn ang="0">
                  <a:pos x="105" y="474"/>
                </a:cxn>
                <a:cxn ang="0">
                  <a:pos x="111" y="419"/>
                </a:cxn>
                <a:cxn ang="0">
                  <a:pos x="111" y="320"/>
                </a:cxn>
                <a:cxn ang="0">
                  <a:pos x="117" y="271"/>
                </a:cxn>
                <a:cxn ang="0">
                  <a:pos x="117" y="228"/>
                </a:cxn>
                <a:cxn ang="0">
                  <a:pos x="123" y="185"/>
                </a:cxn>
                <a:cxn ang="0">
                  <a:pos x="123" y="148"/>
                </a:cxn>
                <a:cxn ang="0">
                  <a:pos x="129" y="111"/>
                </a:cxn>
                <a:cxn ang="0">
                  <a:pos x="129" y="56"/>
                </a:cxn>
                <a:cxn ang="0">
                  <a:pos x="136" y="37"/>
                </a:cxn>
                <a:cxn ang="0">
                  <a:pos x="136" y="19"/>
                </a:cxn>
                <a:cxn ang="0">
                  <a:pos x="148" y="0"/>
                </a:cxn>
                <a:cxn ang="0">
                  <a:pos x="142" y="0"/>
                </a:cxn>
              </a:cxnLst>
              <a:rect l="0" t="0" r="0" b="0"/>
              <a:pathLst>
                <a:path w="148" h="1439">
                  <a:moveTo>
                    <a:pt x="0" y="763"/>
                  </a:moveTo>
                  <a:lnTo>
                    <a:pt x="0" y="818"/>
                  </a:lnTo>
                  <a:lnTo>
                    <a:pt x="6" y="880"/>
                  </a:lnTo>
                  <a:lnTo>
                    <a:pt x="6" y="990"/>
                  </a:lnTo>
                  <a:lnTo>
                    <a:pt x="13" y="1046"/>
                  </a:lnTo>
                  <a:lnTo>
                    <a:pt x="13" y="1095"/>
                  </a:lnTo>
                  <a:lnTo>
                    <a:pt x="19" y="1144"/>
                  </a:lnTo>
                  <a:lnTo>
                    <a:pt x="19" y="1236"/>
                  </a:lnTo>
                  <a:lnTo>
                    <a:pt x="25" y="1273"/>
                  </a:lnTo>
                  <a:lnTo>
                    <a:pt x="25" y="1310"/>
                  </a:lnTo>
                  <a:lnTo>
                    <a:pt x="31" y="1341"/>
                  </a:lnTo>
                  <a:lnTo>
                    <a:pt x="31" y="1372"/>
                  </a:lnTo>
                  <a:lnTo>
                    <a:pt x="37" y="1396"/>
                  </a:lnTo>
                  <a:lnTo>
                    <a:pt x="37" y="1427"/>
                  </a:lnTo>
                  <a:lnTo>
                    <a:pt x="43" y="1439"/>
                  </a:lnTo>
                  <a:lnTo>
                    <a:pt x="50" y="1439"/>
                  </a:lnTo>
                  <a:lnTo>
                    <a:pt x="50" y="1427"/>
                  </a:lnTo>
                  <a:lnTo>
                    <a:pt x="56" y="1415"/>
                  </a:lnTo>
                  <a:lnTo>
                    <a:pt x="56" y="1396"/>
                  </a:lnTo>
                  <a:lnTo>
                    <a:pt x="62" y="1372"/>
                  </a:lnTo>
                  <a:lnTo>
                    <a:pt x="62" y="1347"/>
                  </a:lnTo>
                  <a:lnTo>
                    <a:pt x="68" y="1310"/>
                  </a:lnTo>
                  <a:lnTo>
                    <a:pt x="68" y="1236"/>
                  </a:lnTo>
                  <a:lnTo>
                    <a:pt x="74" y="1193"/>
                  </a:lnTo>
                  <a:lnTo>
                    <a:pt x="74" y="1150"/>
                  </a:lnTo>
                  <a:lnTo>
                    <a:pt x="80" y="1101"/>
                  </a:lnTo>
                  <a:lnTo>
                    <a:pt x="80" y="997"/>
                  </a:lnTo>
                  <a:lnTo>
                    <a:pt x="86" y="941"/>
                  </a:lnTo>
                  <a:lnTo>
                    <a:pt x="86" y="880"/>
                  </a:lnTo>
                  <a:lnTo>
                    <a:pt x="93" y="824"/>
                  </a:lnTo>
                  <a:lnTo>
                    <a:pt x="93" y="763"/>
                  </a:lnTo>
                  <a:lnTo>
                    <a:pt x="99" y="708"/>
                  </a:lnTo>
                  <a:lnTo>
                    <a:pt x="99" y="591"/>
                  </a:lnTo>
                  <a:lnTo>
                    <a:pt x="105" y="529"/>
                  </a:lnTo>
                  <a:lnTo>
                    <a:pt x="105" y="474"/>
                  </a:lnTo>
                  <a:lnTo>
                    <a:pt x="111" y="419"/>
                  </a:lnTo>
                  <a:lnTo>
                    <a:pt x="111" y="320"/>
                  </a:lnTo>
                  <a:lnTo>
                    <a:pt x="117" y="271"/>
                  </a:lnTo>
                  <a:lnTo>
                    <a:pt x="117" y="228"/>
                  </a:lnTo>
                  <a:lnTo>
                    <a:pt x="123" y="185"/>
                  </a:lnTo>
                  <a:lnTo>
                    <a:pt x="123" y="148"/>
                  </a:lnTo>
                  <a:lnTo>
                    <a:pt x="129" y="111"/>
                  </a:lnTo>
                  <a:lnTo>
                    <a:pt x="129" y="56"/>
                  </a:lnTo>
                  <a:lnTo>
                    <a:pt x="136" y="37"/>
                  </a:lnTo>
                  <a:lnTo>
                    <a:pt x="136" y="19"/>
                  </a:lnTo>
                  <a:lnTo>
                    <a:pt x="148" y="0"/>
                  </a:lnTo>
                  <a:lnTo>
                    <a:pt x="142" y="0"/>
                  </a:lnTo>
                </a:path>
              </a:pathLst>
            </a:cu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10058400" cy="4525963"/>
          </a:xfrm>
        </p:spPr>
        <p:txBody>
          <a:bodyPr wrap="square" lIns="91440" tIns="45720" rIns="91440" bIns="45720" anchor="t"/>
          <a:lstStyle/>
          <a:p>
            <a:r>
              <a:rPr lang="en-US" altLang="zh-CN" dirty="0">
                <a:latin typeface="Times New Roman" panose="02020603050405020304" pitchFamily="18" charset="0"/>
              </a:rPr>
              <a:t>Unit of sampling frequency is cycles per second, or hertz (Hz), if T is in seconds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Whether or not the sequence {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]} has been obtained by sampling, the quantity x[n] is called the n-</a:t>
            </a:r>
            <a:r>
              <a:rPr lang="en-US" altLang="zh-CN" dirty="0" err="1">
                <a:latin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</a:rPr>
              <a:t> sample of the sequence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{x[n]} is a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real sequence</a:t>
            </a:r>
            <a:r>
              <a:rPr lang="en-US" altLang="zh-CN" dirty="0">
                <a:latin typeface="Times New Roman" panose="02020603050405020304" pitchFamily="18" charset="0"/>
              </a:rPr>
              <a:t>, if the n-</a:t>
            </a:r>
            <a:r>
              <a:rPr lang="en-US" altLang="zh-CN" dirty="0" err="1">
                <a:latin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</a:rPr>
              <a:t> sample x[n] is real for all values of n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Otherwise, {x[n]} is a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complex sequence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338" name="Rectangle 5"/>
          <p:cNvSpPr/>
          <p:nvPr/>
        </p:nvSpPr>
        <p:spPr>
          <a:xfrm>
            <a:off x="1752600" y="333375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/>
          </p:cNvSpPr>
          <p:nvPr>
            <p:ph idx="1"/>
          </p:nvPr>
        </p:nvSpPr>
        <p:spPr>
          <a:xfrm>
            <a:off x="1789113" y="1338263"/>
            <a:ext cx="7848600" cy="592137"/>
          </a:xfrm>
        </p:spPr>
        <p:txBody>
          <a:bodyPr wrap="square" lIns="91440" tIns="45720" rIns="91440" bIns="45720" anchor="t"/>
          <a:lstStyle/>
          <a:p>
            <a:r>
              <a:rPr lang="en-US" altLang="zh-CN" dirty="0">
                <a:latin typeface="Times New Roman" panose="02020603050405020304" pitchFamily="18" charset="0"/>
              </a:rPr>
              <a:t>This fact can also be verified by observing that</a:t>
            </a:r>
          </a:p>
        </p:txBody>
      </p:sp>
      <p:graphicFrame>
        <p:nvGraphicFramePr>
          <p:cNvPr id="81922" name="Object 3"/>
          <p:cNvGraphicFramePr>
            <a:graphicFrameLocks noChangeAspect="1"/>
          </p:cNvGraphicFramePr>
          <p:nvPr/>
        </p:nvGraphicFramePr>
        <p:xfrm>
          <a:off x="2433638" y="2205038"/>
          <a:ext cx="75517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r:id="rId3" imgW="8394700" imgH="469900" progId="Equation.3">
                  <p:embed/>
                </p:oleObj>
              </mc:Choice>
              <mc:Fallback>
                <p:oleObj r:id="rId3" imgW="8394700" imgH="4699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3638" y="2205038"/>
                        <a:ext cx="7551737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4"/>
          <p:cNvGraphicFramePr>
            <a:graphicFrameLocks noChangeAspect="1"/>
          </p:cNvGraphicFramePr>
          <p:nvPr/>
        </p:nvGraphicFramePr>
        <p:xfrm>
          <a:off x="2455863" y="3175000"/>
          <a:ext cx="75072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r:id="rId5" imgW="8420100" imgH="482600" progId="Equation.3">
                  <p:embed/>
                </p:oleObj>
              </mc:Choice>
              <mc:Fallback>
                <p:oleObj r:id="rId5" imgW="8420100" imgH="4826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5863" y="3175000"/>
                        <a:ext cx="75072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5"/>
          <p:cNvSpPr txBox="1"/>
          <p:nvPr/>
        </p:nvSpPr>
        <p:spPr>
          <a:xfrm>
            <a:off x="1489075" y="4267200"/>
            <a:ext cx="8496300" cy="1384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As a result, all three sequences are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identical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and it is difficult to associate a unique continuous-time function with each of these sequences.</a:t>
            </a:r>
            <a:endParaRPr lang="en-US" altLang="zh-CN" sz="36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AutoShape 9"/>
          <p:cNvSpPr/>
          <p:nvPr/>
        </p:nvSpPr>
        <p:spPr>
          <a:xfrm>
            <a:off x="8448675" y="5219700"/>
            <a:ext cx="2376488" cy="863600"/>
          </a:xfrm>
          <a:prstGeom prst="irregularSeal1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Why?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/>
          </p:cNvSpPr>
          <p:nvPr>
            <p:ph idx="1"/>
          </p:nvPr>
        </p:nvSpPr>
        <p:spPr>
          <a:xfrm>
            <a:off x="911225" y="1341438"/>
            <a:ext cx="9356725" cy="1871662"/>
          </a:xfrm>
        </p:spPr>
        <p:txBody>
          <a:bodyPr wrap="square" lIns="91440" tIns="45720" rIns="91440" bIns="45720" anchor="t"/>
          <a:lstStyle/>
          <a:p>
            <a:r>
              <a:rPr lang="en-US" altLang="zh-CN" dirty="0">
                <a:latin typeface="Times New Roman" panose="02020603050405020304" pitchFamily="18" charset="0"/>
              </a:rPr>
              <a:t>The above phenomenon of a continuous-time signal of higher frequency acquiring the identity of a sinusoidal sequence of lower frequency after sampling is called </a:t>
            </a:r>
            <a:r>
              <a:rPr lang="en-US" altLang="zh-CN" dirty="0">
                <a:solidFill>
                  <a:srgbClr val="CC0066"/>
                </a:solidFill>
                <a:latin typeface="Times New Roman" panose="02020603050405020304" pitchFamily="18" charset="0"/>
              </a:rPr>
              <a:t>aliasing.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626" name="Rectangle 3"/>
          <p:cNvSpPr/>
          <p:nvPr/>
        </p:nvSpPr>
        <p:spPr>
          <a:xfrm>
            <a:off x="2446338" y="3327400"/>
            <a:ext cx="5943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Recall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=2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71588" y="4076700"/>
            <a:ext cx="8848725" cy="1816100"/>
            <a:chOff x="1271464" y="4076700"/>
            <a:chExt cx="8848849" cy="1815882"/>
          </a:xfrm>
        </p:grpSpPr>
        <p:sp>
          <p:nvSpPr>
            <p:cNvPr id="82950" name="Rectangle 4"/>
            <p:cNvSpPr/>
            <p:nvPr/>
          </p:nvSpPr>
          <p:spPr>
            <a:xfrm>
              <a:off x="1271464" y="4076700"/>
              <a:ext cx="8848849" cy="18158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Thus if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&gt;2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then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2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of the discrete-time signal obtained by sampling the parent continuous-time sinusoidal signal will be in the range -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&lt;&lt;.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No aliasing</a:t>
              </a:r>
            </a:p>
          </p:txBody>
        </p:sp>
        <p:sp>
          <p:nvSpPr>
            <p:cNvPr id="82951" name="AutoShape 4"/>
            <p:cNvSpPr/>
            <p:nvPr/>
          </p:nvSpPr>
          <p:spPr>
            <a:xfrm>
              <a:off x="1487488" y="5512317"/>
              <a:ext cx="865188" cy="217487"/>
            </a:xfrm>
            <a:prstGeom prst="rightArrow">
              <a:avLst>
                <a:gd name="adj1" fmla="val 50000"/>
                <a:gd name="adj2" fmla="val 9939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/>
          </p:cNvSpPr>
          <p:nvPr>
            <p:ph idx="1"/>
          </p:nvPr>
        </p:nvSpPr>
        <p:spPr>
          <a:xfrm>
            <a:off x="1055688" y="1344613"/>
            <a:ext cx="9144000" cy="4332287"/>
          </a:xfrm>
        </p:spPr>
        <p:txBody>
          <a:bodyPr wrap="square" lIns="91440" tIns="45720" rIns="91440" bIns="45720" anchor="t"/>
          <a:lstStyle/>
          <a:p>
            <a:r>
              <a:rPr lang="en-US" altLang="zh-CN" dirty="0">
                <a:latin typeface="Times New Roman" panose="02020603050405020304" pitchFamily="18" charset="0"/>
              </a:rPr>
              <a:t>On the other hand, if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&lt; 2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, the normalized digital angular frequency will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fold over</a:t>
            </a:r>
            <a:r>
              <a:rPr lang="en-US" altLang="zh-CN" dirty="0">
                <a:latin typeface="Times New Roman" panose="02020603050405020304" pitchFamily="18" charset="0"/>
              </a:rPr>
              <a:t> into a lower digital frequency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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= ( 2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/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 </a:t>
            </a:r>
            <a:r>
              <a:rPr lang="en-US" altLang="zh-CN" dirty="0">
                <a:latin typeface="Times New Roman" panose="02020603050405020304" pitchFamily="18" charset="0"/>
              </a:rPr>
              <a:t> in the range -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&lt;&lt;</a:t>
            </a:r>
            <a:r>
              <a:rPr lang="en-US" altLang="zh-CN" dirty="0">
                <a:latin typeface="Times New Roman" panose="02020603050405020304" pitchFamily="18" charset="0"/>
              </a:rPr>
              <a:t> because of aliasing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Hence, to prevent aliasing, the sampling frequency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should be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greater than 2 times </a:t>
            </a:r>
            <a:r>
              <a:rPr lang="en-US" altLang="zh-CN" dirty="0">
                <a:latin typeface="Times New Roman" panose="02020603050405020304" pitchFamily="18" charset="0"/>
              </a:rPr>
              <a:t>the frequency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of the sinusoidal signal being sampled (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sampling theorem</a:t>
            </a:r>
            <a:r>
              <a:rPr lang="en-US" altLang="zh-CN" dirty="0">
                <a:latin typeface="Times New Roman" panose="02020603050405020304" pitchFamily="18" charset="0"/>
              </a:rPr>
              <a:t>, Section 3.8.1)</a:t>
            </a:r>
          </a:p>
        </p:txBody>
      </p:sp>
      <p:sp>
        <p:nvSpPr>
          <p:cNvPr id="25610" name="Rectangle 23"/>
          <p:cNvSpPr/>
          <p:nvPr/>
        </p:nvSpPr>
        <p:spPr>
          <a:xfrm>
            <a:off x="1752600" y="34163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900"/>
          </a:xfrm>
        </p:spPr>
        <p:txBody>
          <a:bodyPr wrap="square" lIns="91440" tIns="45720" rIns="91440" bIns="45720" anchor="ctr"/>
          <a:lstStyle/>
          <a:p>
            <a:r>
              <a:rPr lang="en-US" altLang="zh-CN" dirty="0">
                <a:latin typeface="Times New Roman" panose="02020603050405020304" pitchFamily="18" charset="0"/>
              </a:rPr>
              <a:t>Homework</a:t>
            </a:r>
          </a:p>
        </p:txBody>
      </p:sp>
      <p:sp>
        <p:nvSpPr>
          <p:cNvPr id="84994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r>
              <a:rPr lang="en-US" altLang="zh-CN" dirty="0">
                <a:latin typeface="Times New Roman" panose="02020603050405020304" pitchFamily="18" charset="0"/>
              </a:rPr>
              <a:t>2.3, 2.4(a) (b), 2.5, 2.9, 2.19, 2.21, 2.27, 2.28, 2.47, 2.51;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M2.2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M2.3, M2.4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3"/>
          <p:cNvSpPr>
            <a:spLocks noGrp="1" noChangeArrowheads="1"/>
          </p:cNvSpPr>
          <p:nvPr>
            <p:ph idx="1"/>
          </p:nvPr>
        </p:nvSpPr>
        <p:spPr>
          <a:xfrm>
            <a:off x="263525" y="1700213"/>
            <a:ext cx="11582400" cy="3362325"/>
          </a:xfrm>
        </p:spPr>
        <p:txBody>
          <a:bodyPr/>
          <a:lstStyle/>
          <a:p>
            <a:pPr fontAlgn="base">
              <a:lnSpc>
                <a:spcPct val="90000"/>
              </a:lnSpc>
            </a:pPr>
            <a:r>
              <a:rPr lang="en-US" altLang="zh-CN" strike="noStrike" noProof="1">
                <a:latin typeface="Times New Roman" panose="02020603050405020304" pitchFamily="18" charset="0"/>
              </a:rPr>
              <a:t>A complex sequence {x[n]} can be written as 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altLang="zh-CN" strike="noStrike" noProof="1">
                <a:latin typeface="Times New Roman" panose="02020603050405020304" pitchFamily="18" charset="0"/>
              </a:rPr>
              <a:t>		{x[n]}={x</a:t>
            </a:r>
            <a:r>
              <a:rPr lang="en-US" altLang="zh-CN" strike="noStrike" baseline="-25000" noProof="1">
                <a:latin typeface="Times New Roman" panose="02020603050405020304" pitchFamily="18" charset="0"/>
              </a:rPr>
              <a:t>re</a:t>
            </a:r>
            <a:r>
              <a:rPr lang="en-US" altLang="zh-CN" strike="noStrike" noProof="1">
                <a:latin typeface="Times New Roman" panose="02020603050405020304" pitchFamily="18" charset="0"/>
              </a:rPr>
              <a:t>[n]}+j{x</a:t>
            </a:r>
            <a:r>
              <a:rPr lang="en-US" altLang="zh-CN" strike="noStrike" baseline="-25000" noProof="1">
                <a:latin typeface="Times New Roman" panose="02020603050405020304" pitchFamily="18" charset="0"/>
              </a:rPr>
              <a:t>im</a:t>
            </a:r>
            <a:r>
              <a:rPr lang="en-US" altLang="zh-CN" strike="noStrike" noProof="1">
                <a:latin typeface="Times New Roman" panose="02020603050405020304" pitchFamily="18" charset="0"/>
              </a:rPr>
              <a:t>[n]}                         (2.4)</a:t>
            </a:r>
          </a:p>
          <a:p>
            <a:pPr fontAlgn="base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trike="noStrike" noProof="1">
                <a:latin typeface="Times New Roman" panose="02020603050405020304" pitchFamily="18" charset="0"/>
              </a:rPr>
              <a:t>    where  x</a:t>
            </a:r>
            <a:r>
              <a:rPr lang="en-US" altLang="zh-CN" strike="noStrike" baseline="-25000" noProof="1">
                <a:latin typeface="Times New Roman" panose="02020603050405020304" pitchFamily="18" charset="0"/>
              </a:rPr>
              <a:t>re</a:t>
            </a:r>
            <a:r>
              <a:rPr lang="en-US" altLang="zh-CN" strike="noStrike" noProof="1">
                <a:latin typeface="Times New Roman" panose="02020603050405020304" pitchFamily="18" charset="0"/>
              </a:rPr>
              <a:t>[n] and x</a:t>
            </a:r>
            <a:r>
              <a:rPr lang="en-US" altLang="zh-CN" strike="noStrike" baseline="-25000" noProof="1">
                <a:latin typeface="Times New Roman" panose="02020603050405020304" pitchFamily="18" charset="0"/>
              </a:rPr>
              <a:t>im</a:t>
            </a:r>
            <a:r>
              <a:rPr lang="en-US" altLang="zh-CN" strike="noStrike" noProof="1">
                <a:latin typeface="Times New Roman" panose="02020603050405020304" pitchFamily="18" charset="0"/>
              </a:rPr>
              <a:t>[n] are the real and imaginary parts of x[n]</a:t>
            </a:r>
          </a:p>
          <a:p>
            <a:pPr fontAlgn="base">
              <a:lnSpc>
                <a:spcPct val="90000"/>
              </a:lnSpc>
            </a:pPr>
            <a:r>
              <a:rPr lang="en-US" altLang="zh-CN" strike="noStrike" noProof="1">
                <a:latin typeface="Times New Roman" panose="02020603050405020304" pitchFamily="18" charset="0"/>
              </a:rPr>
              <a:t>The complex conjugate sequence of {x[n]} is given by 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altLang="zh-CN" strike="noStrike" noProof="1">
                <a:latin typeface="Times New Roman" panose="02020603050405020304" pitchFamily="18" charset="0"/>
              </a:rPr>
              <a:t>		{x*[n]}={x</a:t>
            </a:r>
            <a:r>
              <a:rPr lang="en-US" altLang="zh-CN" strike="noStrike" baseline="-25000" noProof="1">
                <a:latin typeface="Times New Roman" panose="02020603050405020304" pitchFamily="18" charset="0"/>
              </a:rPr>
              <a:t>re</a:t>
            </a:r>
            <a:r>
              <a:rPr lang="en-US" altLang="zh-CN" strike="noStrike" noProof="1">
                <a:latin typeface="Times New Roman" panose="02020603050405020304" pitchFamily="18" charset="0"/>
              </a:rPr>
              <a:t>[n]} - j{x</a:t>
            </a:r>
            <a:r>
              <a:rPr lang="en-US" altLang="zh-CN" strike="noStrike" baseline="-25000" noProof="1">
                <a:latin typeface="Times New Roman" panose="02020603050405020304" pitchFamily="18" charset="0"/>
              </a:rPr>
              <a:t>im </a:t>
            </a:r>
            <a:r>
              <a:rPr lang="en-US" altLang="zh-CN" strike="noStrike" noProof="1">
                <a:latin typeface="Times New Roman" panose="02020603050405020304" pitchFamily="18" charset="0"/>
              </a:rPr>
              <a:t>[n]}</a:t>
            </a:r>
          </a:p>
          <a:p>
            <a:pPr fontAlgn="base">
              <a:lnSpc>
                <a:spcPct val="90000"/>
              </a:lnSpc>
            </a:pPr>
            <a:r>
              <a:rPr lang="en-US" altLang="zh-CN" strike="noStrike" noProof="1">
                <a:latin typeface="Times New Roman" panose="02020603050405020304" pitchFamily="18" charset="0"/>
              </a:rPr>
              <a:t> Often the braces are ignored to denote a sequence if there is no ambiguity</a:t>
            </a:r>
          </a:p>
          <a:p>
            <a:pPr fontAlgn="base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15362" name="Rectangle 5"/>
          <p:cNvSpPr/>
          <p:nvPr/>
        </p:nvSpPr>
        <p:spPr>
          <a:xfrm>
            <a:off x="1752600" y="333375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 u="sng" dirty="0">
                <a:latin typeface="Times New Roman" panose="02020603050405020304" pitchFamily="18" charset="0"/>
              </a:rPr>
              <a:t>Example</a:t>
            </a:r>
            <a:r>
              <a:rPr lang="en-US" altLang="zh-CN" dirty="0">
                <a:latin typeface="Times New Roman" panose="02020603050405020304" pitchFamily="18" charset="0"/>
              </a:rPr>
              <a:t> -  {x[n]}={cos0.25n} is a real sequence 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{y[n]}={e</a:t>
            </a:r>
            <a:r>
              <a:rPr lang="en-US" altLang="zh-CN" baseline="30000" dirty="0">
                <a:latin typeface="Times New Roman" panose="02020603050405020304" pitchFamily="18" charset="0"/>
              </a:rPr>
              <a:t>j0.3n</a:t>
            </a:r>
            <a:r>
              <a:rPr lang="en-US" altLang="zh-CN" dirty="0">
                <a:latin typeface="Times New Roman" panose="02020603050405020304" pitchFamily="18" charset="0"/>
              </a:rPr>
              <a:t>} is a complex sequence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We can write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{y[n]}={cos0.3n + jsin0.3n}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= {cos0.3n} + j{sin0.3n}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	where  {</a:t>
            </a:r>
            <a:r>
              <a:rPr lang="en-US" altLang="zh-CN" dirty="0" err="1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re</a:t>
            </a:r>
            <a:r>
              <a:rPr lang="en-US" altLang="zh-CN" dirty="0">
                <a:latin typeface="Times New Roman" panose="02020603050405020304" pitchFamily="18" charset="0"/>
              </a:rPr>
              <a:t>[n]}={cos0.3n}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{</a:t>
            </a:r>
            <a:r>
              <a:rPr lang="en-US" altLang="zh-CN" dirty="0" err="1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im</a:t>
            </a:r>
            <a:r>
              <a:rPr lang="en-US" altLang="zh-CN" dirty="0">
                <a:latin typeface="Times New Roman" panose="02020603050405020304" pitchFamily="18" charset="0"/>
              </a:rPr>
              <a:t>[n]}={sin0.3n}</a:t>
            </a:r>
          </a:p>
        </p:txBody>
      </p:sp>
      <p:sp>
        <p:nvSpPr>
          <p:cNvPr id="16386" name="Rectangle 5"/>
          <p:cNvSpPr/>
          <p:nvPr/>
        </p:nvSpPr>
        <p:spPr>
          <a:xfrm>
            <a:off x="1752600" y="333375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build="p"/>
    </p:bldLst>
  </p:timing>
</p:sld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3513</Words>
  <Application>Microsoft Office PowerPoint</Application>
  <PresentationFormat>宽屏</PresentationFormat>
  <Paragraphs>561</Paragraphs>
  <Slides>73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73</vt:i4>
      </vt:variant>
    </vt:vector>
  </HeadingPairs>
  <TitlesOfParts>
    <vt:vector size="88" baseType="lpstr">
      <vt:lpstr>黑体</vt:lpstr>
      <vt:lpstr>微软雅黑</vt:lpstr>
      <vt:lpstr>Arial</vt:lpstr>
      <vt:lpstr>Arial Black</vt:lpstr>
      <vt:lpstr>Symbol</vt:lpstr>
      <vt:lpstr>Tahoma</vt:lpstr>
      <vt:lpstr>Times</vt:lpstr>
      <vt:lpstr>Times New Roman</vt:lpstr>
      <vt:lpstr>Wingdings</vt:lpstr>
      <vt:lpstr>主题1</vt:lpstr>
      <vt:lpstr>Bitmap Image</vt:lpstr>
      <vt:lpstr>Equation.3</vt:lpstr>
      <vt:lpstr>Microsoft Word 97 - 2003 Document</vt:lpstr>
      <vt:lpstr>Equation.DSMT4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2.2.3 Convolution Sum</vt:lpstr>
      <vt:lpstr>PowerPoint 演示文稿</vt:lpstr>
      <vt:lpstr>PowerPoint 演示文稿</vt:lpstr>
      <vt:lpstr>PowerPoint 演示文稿</vt:lpstr>
      <vt:lpstr>2.2.4 Sampling rate alteration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2.Classification of Sequences based on periodicity </vt:lpstr>
      <vt:lpstr>PowerPoint 演示文稿</vt:lpstr>
      <vt:lpstr>PowerPoint 演示文稿</vt:lpstr>
      <vt:lpstr>3. Energy and Power Signals</vt:lpstr>
      <vt:lpstr>PowerPoint 演示文稿</vt:lpstr>
      <vt:lpstr>4. Other Types of Classification</vt:lpstr>
      <vt:lpstr>PowerPoint 演示文稿</vt:lpstr>
      <vt:lpstr>PowerPoint 演示文稿</vt:lpstr>
      <vt:lpstr>PowerPoint 演示文稿</vt:lpstr>
      <vt:lpstr>PowerPoint 演示文稿</vt:lpstr>
      <vt:lpstr>2.4.3 Representation of an Arbitrary Sequence by impulses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2.4.2 Sequence Generation Using MATLAB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nxy</cp:lastModifiedBy>
  <cp:revision>36</cp:revision>
  <dcterms:created xsi:type="dcterms:W3CDTF">2016-08-06T03:26:00Z</dcterms:created>
  <dcterms:modified xsi:type="dcterms:W3CDTF">2019-03-01T07:53:30Z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