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300" r:id="rId15"/>
    <p:sldId id="301" r:id="rId16"/>
    <p:sldId id="30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6"/>
      </p:cViewPr>
      <p:guideLst>
        <p:guide orient="horz" pos="2127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60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5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1.wmf"/><Relationship Id="rId2" Type="http://schemas.openxmlformats.org/officeDocument/2006/relationships/image" Target="../media/image92.wmf"/><Relationship Id="rId1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2053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4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2019/3/24</a:t>
            </a:fld>
            <a:endParaRPr lang="zh-CN" altLang="en-US" b="1" dirty="0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</a:p>
        </p:txBody>
      </p:sp>
      <p:pic>
        <p:nvPicPr>
          <p:cNvPr id="2059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1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2019/3/24</a:t>
            </a:fld>
            <a:endParaRPr lang="zh-CN" altLang="en-US" b="1" dirty="0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2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99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D2ACCC-CB08-4FAA-AF5D-20625C9966B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D2ACCC-CB08-4FAA-AF5D-20625C9966B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D2ACCC-CB08-4FAA-AF5D-20625C9966B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3077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2019/3/24</a:t>
            </a:fld>
            <a:endParaRPr lang="zh-CN" altLang="en-US" b="1" dirty="0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9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</a:p>
        </p:txBody>
      </p:sp>
      <p:pic>
        <p:nvPicPr>
          <p:cNvPr id="3083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5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2019/3/24</a:t>
            </a:fld>
            <a:endParaRPr lang="zh-CN" altLang="en-US" b="1" dirty="0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6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E8D7C9-CE8E-417B-85D9-39D811C548FE}" type="datetimeFigureOut">
              <a:rPr kumimoji="0" lang="zh-CN" altLang="en-US" b="0" i="0" strike="noStrike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2019/3/24</a:t>
            </a:fld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12954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2"/>
            <a:ext cx="5384800" cy="2130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356350"/>
            <a:ext cx="284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8" tIns="45719" rIns="91438" bIns="45719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6813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12954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356350"/>
            <a:ext cx="284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8" tIns="45719" rIns="91438" bIns="45719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6813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2019/3/24</a:t>
            </a:fld>
            <a:endParaRPr lang="zh-CN" altLang="en-US" b="1" dirty="0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2019/3/24</a:t>
            </a:fld>
            <a:endParaRPr lang="zh-CN" altLang="en-US" b="1" dirty="0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13" imgW="5664200" imgH="3327400" progId="">
                  <p:embed/>
                </p:oleObj>
              </mc:Choice>
              <mc:Fallback>
                <p:oleObj r:id="rId13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Rectangle 17"/>
          <p:cNvSpPr>
            <a:spLocks noGrp="1"/>
          </p:cNvSpPr>
          <p:nvPr>
            <p:ph type="body"/>
          </p:nvPr>
        </p:nvSpPr>
        <p:spPr>
          <a:xfrm>
            <a:off x="304800" y="1219200"/>
            <a:ext cx="11582400" cy="4906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D2ACCC-CB08-4FAA-AF5D-20625C9966B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6.wmf"/><Relationship Id="rId18" Type="http://schemas.openxmlformats.org/officeDocument/2006/relationships/image" Target="../media/image48.wmf"/><Relationship Id="rId3" Type="http://schemas.openxmlformats.org/officeDocument/2006/relationships/audio" Target="../media/audio1.wav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8.bin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9.wmf"/><Relationship Id="rId19" Type="http://schemas.openxmlformats.org/officeDocument/2006/relationships/image" Target="../media/image12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8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7.wmf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1.wmf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99.emf"/><Relationship Id="rId4" Type="http://schemas.openxmlformats.org/officeDocument/2006/relationships/oleObject" Target="../embeddings/oleObject11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63613" y="1590675"/>
            <a:ext cx="9036050" cy="1079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3.8 Digital Processing of  Continuous-Time Signals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570038" y="2862263"/>
            <a:ext cx="7620000" cy="124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Sampling of Continuous-Time Signals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Recovery of the Analog Signal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Implications of the Sampling Process</a:t>
            </a:r>
          </a:p>
        </p:txBody>
      </p:sp>
      <p:sp>
        <p:nvSpPr>
          <p:cNvPr id="4" name="矩形 3"/>
          <p:cNvSpPr/>
          <p:nvPr/>
        </p:nvSpPr>
        <p:spPr>
          <a:xfrm>
            <a:off x="1014413" y="4862513"/>
            <a:ext cx="7705725" cy="639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3.9 Sampling of Band-pass 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/>
          </p:cNvSpPr>
          <p:nvPr>
            <p:ph idx="1"/>
          </p:nvPr>
        </p:nvSpPr>
        <p:spPr>
          <a:xfrm>
            <a:off x="423863" y="1325563"/>
            <a:ext cx="9571037" cy="30734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highest frequency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</a:rPr>
              <a:t> contained in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(t) is usually called the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Nyquist frequency</a:t>
            </a:r>
            <a:r>
              <a:rPr lang="en-US" altLang="zh-CN" sz="3200" dirty="0">
                <a:latin typeface="Times New Roman" panose="02020603050405020304" pitchFamily="18" charset="0"/>
              </a:rPr>
              <a:t> since it determines the minimum sampling frequency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=2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</a:rPr>
              <a:t> that must be used to fully recover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(t) from its sampled version.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frequency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2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</a:rPr>
              <a:t> is called the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Nyquist rate.</a:t>
            </a:r>
            <a:endParaRPr lang="en-US" altLang="zh-CN" sz="3200" dirty="0">
              <a:solidFill>
                <a:srgbClr val="FF5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501650" y="1228725"/>
            <a:ext cx="9309100" cy="4484688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Oversampling</a:t>
            </a:r>
            <a:r>
              <a:rPr lang="en-US" altLang="zh-CN" sz="3200" dirty="0">
                <a:latin typeface="Times New Roman" panose="02020603050405020304" pitchFamily="18" charset="0"/>
              </a:rPr>
              <a:t> - The sampling frequency is higher than the Nyquist rate;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Undersampling</a:t>
            </a:r>
            <a:r>
              <a:rPr lang="en-US" altLang="zh-CN" sz="3200" dirty="0">
                <a:latin typeface="Times New Roman" panose="02020603050405020304" pitchFamily="18" charset="0"/>
              </a:rPr>
              <a:t> - The sampling frequency is lower than the Nyquist rate;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Critical sampling</a:t>
            </a:r>
            <a:r>
              <a:rPr lang="en-US" altLang="zh-CN" sz="3200" dirty="0">
                <a:latin typeface="Times New Roman" panose="02020603050405020304" pitchFamily="18" charset="0"/>
              </a:rPr>
              <a:t> - The sampling frequency is equal to the Nyquist rate;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Note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dirty="0">
                <a:latin typeface="Times New Roman" panose="02020603050405020304" pitchFamily="18" charset="0"/>
              </a:rPr>
              <a:t> A pure sinusoid may not be recoverable from its critically sampled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935038" y="203200"/>
            <a:ext cx="109728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Nyquist frequency Examples:</a:t>
            </a:r>
            <a:endParaRPr lang="en-US" altLang="zh-CN" sz="3200" u="sng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344613"/>
            <a:ext cx="9864725" cy="4167188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digital telephony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 3.4 kHz signal bandwidth is acceptable for telephone conversation;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Here, a sampling rate of 8 kHz, which is greater than twice the signal bandwidth, is used.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high-quality music signal processing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a bandwidth of 20 kHz has been determined to preserve the fidelity;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in compact disc (CD) music systems, a sampling rate of 44.1 kHz, which is slightly higher than twice the signal bandwidth,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1143000"/>
          </a:xfrm>
        </p:spPr>
        <p:txBody>
          <a:bodyPr anchor="ctr"/>
          <a:lstStyle/>
          <a:p>
            <a:r>
              <a:rPr lang="en-US" altLang="zh-CN" sz="3200" i="1" dirty="0">
                <a:latin typeface="Times New Roman" panose="02020603050405020304" pitchFamily="18" charset="0"/>
              </a:rPr>
              <a:t>The Relationship Between </a:t>
            </a:r>
            <a:r>
              <a:rPr lang="en-US" altLang="zh-CN" sz="3200" dirty="0">
                <a:latin typeface="Times New Roman" panose="02020603050405020304" pitchFamily="18" charset="0"/>
              </a:rPr>
              <a:t>G(e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</a:rPr>
              <a:t> and 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(jΩ)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zh-CN" altLang="en-US" sz="320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609600" y="1165225"/>
            <a:ext cx="9671050" cy="4527550"/>
          </a:xfrm>
        </p:spPr>
        <p:txBody>
          <a:bodyPr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We now derive the relation between the DTFT of g[n] and the CTFT of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(t)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To compare:</a:t>
            </a:r>
          </a:p>
          <a:p>
            <a:endParaRPr lang="zh-CN" altLang="en-US" sz="3200"/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95700" y="2565400"/>
          <a:ext cx="38163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1361440" imgH="432435" progId="Equation.DSMT4">
                  <p:embed/>
                </p:oleObj>
              </mc:Choice>
              <mc:Fallback>
                <p:oleObj r:id="rId3" imgW="1361440" imgH="43243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5700" y="2565400"/>
                        <a:ext cx="3816350" cy="1212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/>
          <p:cNvSpPr txBox="1"/>
          <p:nvPr/>
        </p:nvSpPr>
        <p:spPr>
          <a:xfrm>
            <a:off x="1519238" y="3624263"/>
            <a:ext cx="3649662" cy="60801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</a:t>
            </a:r>
          </a:p>
        </p:txBody>
      </p:sp>
      <p:graphicFrame>
        <p:nvGraphicFramePr>
          <p:cNvPr id="1843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03613" y="3821113"/>
          <a:ext cx="44005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5" imgW="1637665" imgH="431800" progId="Equation.DSMT4">
                  <p:embed/>
                </p:oleObj>
              </mc:Choice>
              <mc:Fallback>
                <p:oleObj r:id="rId5" imgW="16376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613" y="3821113"/>
                        <a:ext cx="4400550" cy="1158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/>
          <p:nvPr/>
        </p:nvSpPr>
        <p:spPr>
          <a:xfrm>
            <a:off x="1519238" y="5154613"/>
            <a:ext cx="10080625" cy="60801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make use of g[n]=g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(nT), -</a:t>
            </a:r>
            <a:r>
              <a:rPr lang="en-US" altLang="zh-CN" sz="3200" b="1" dirty="0">
                <a:solidFill>
                  <a:schemeClr val="tx1"/>
                </a:solidFill>
                <a:latin typeface="Gungsuh" pitchFamily="18" charset="-127"/>
                <a:ea typeface="Gungsuh" pitchFamily="18" charset="-127"/>
              </a:rPr>
              <a:t>∞</a:t>
            </a:r>
            <a:r>
              <a:rPr lang="en-US" altLang="zh-CN" sz="3200" dirty="0">
                <a:solidFill>
                  <a:schemeClr val="tx1"/>
                </a:solidFill>
                <a:latin typeface="Gungsuh" pitchFamily="18" charset="-127"/>
                <a:ea typeface="Gungsuh" pitchFamily="18" charset="-127"/>
              </a:rPr>
              <a:t>&lt;n&lt;∞</a:t>
            </a:r>
          </a:p>
        </p:txBody>
      </p:sp>
      <p:sp>
        <p:nvSpPr>
          <p:cNvPr id="8" name="矩形 7"/>
          <p:cNvSpPr/>
          <p:nvPr/>
        </p:nvSpPr>
        <p:spPr>
          <a:xfrm>
            <a:off x="9679617" y="542734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23900" y="387350"/>
            <a:ext cx="10972800" cy="1143000"/>
          </a:xfrm>
        </p:spPr>
        <p:txBody>
          <a:bodyPr anchor="ctr"/>
          <a:lstStyle/>
          <a:p>
            <a:r>
              <a:rPr lang="en-US" altLang="zh-CN" sz="32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The Relationship Between 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G(e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 and 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en-US" altLang="zh-CN" sz="3200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(jΩ)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zh-CN" altLang="en-US" sz="320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723900" y="1165225"/>
            <a:ext cx="10972800" cy="4525963"/>
          </a:xfrm>
        </p:spPr>
        <p:txBody>
          <a:bodyPr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Observation: We have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G(e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  <a:ea typeface="Gungsuh" pitchFamily="18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)=G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(j</a:t>
            </a:r>
            <a:r>
              <a:rPr lang="el-GR" altLang="zh-CN" sz="3200" dirty="0"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34" charset="-127"/>
              </a:rPr>
              <a:t>)|</a:t>
            </a:r>
            <a:r>
              <a:rPr lang="el-GR" altLang="zh-CN" sz="3200" baseline="-25000" dirty="0"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lim" pitchFamily="34" charset="-127"/>
              </a:rPr>
              <a:t>=</a:t>
            </a:r>
            <a:r>
              <a:rPr lang="el-GR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/T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Or, equivalently, 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      G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(j</a:t>
            </a:r>
            <a:r>
              <a:rPr lang="el-GR" altLang="zh-CN" sz="3200" dirty="0"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34" charset="-127"/>
              </a:rPr>
              <a:t>)=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G(e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  <a:ea typeface="Gungsuh" pitchFamily="18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)|</a:t>
            </a:r>
            <a:r>
              <a:rPr lang="el-GR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=</a:t>
            </a:r>
            <a:r>
              <a:rPr lang="el-GR" altLang="zh-CN" sz="3200" baseline="-25000" dirty="0"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18" charset="-127"/>
              </a:rPr>
              <a:t>T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ngsuh" pitchFamily="18" charset="-127"/>
              </a:rPr>
              <a:t>From the above observation and</a:t>
            </a:r>
            <a:endParaRPr lang="el-GR" altLang="zh-CN" sz="3200" dirty="0">
              <a:latin typeface="Times New Roman" panose="02020603050405020304" pitchFamily="18" charset="0"/>
              <a:ea typeface="Gungsuh" pitchFamily="18" charset="-127"/>
            </a:endParaRPr>
          </a:p>
          <a:p>
            <a:endParaRPr lang="zh-CN" altLang="en-US" sz="3200"/>
          </a:p>
        </p:txBody>
      </p:sp>
      <p:graphicFrame>
        <p:nvGraphicFramePr>
          <p:cNvPr id="1945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33763" y="4100513"/>
          <a:ext cx="55514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2044700" imgH="431800" progId="Equation.DSMT4">
                  <p:embed/>
                </p:oleObj>
              </mc:Choice>
              <mc:Fallback>
                <p:oleObj r:id="rId3" imgW="2044700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3763" y="4100513"/>
                        <a:ext cx="5551487" cy="1171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74869" y="551369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The Relationship Between 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G(e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 and 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en-US" altLang="zh-CN" sz="3200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(jΩ)</a:t>
            </a:r>
            <a:endParaRPr lang="zh-CN" altLang="en-US" sz="320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09600" y="1319213"/>
            <a:ext cx="10972800" cy="4525962"/>
          </a:xfrm>
        </p:spPr>
        <p:txBody>
          <a:bodyPr anchor="t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We arrive at the desired result:</a:t>
            </a:r>
          </a:p>
          <a:p>
            <a:endParaRPr lang="zh-CN" altLang="en-US"/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0188" y="1939925"/>
          <a:ext cx="59737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3" imgW="2260600" imgH="431800" progId="Equation.DSMT4">
                  <p:embed/>
                </p:oleObj>
              </mc:Choice>
              <mc:Fallback>
                <p:oleObj r:id="rId3" imgW="22606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0188" y="1939925"/>
                        <a:ext cx="5973762" cy="1141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84613" y="3179763"/>
          <a:ext cx="41767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5" imgW="1524000" imgH="431800" progId="Equation.DSMT4">
                  <p:embed/>
                </p:oleObj>
              </mc:Choice>
              <mc:Fallback>
                <p:oleObj r:id="rId5" imgW="1524000" imgH="431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4613" y="3179763"/>
                        <a:ext cx="4176712" cy="1184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3798888" y="4662488"/>
          <a:ext cx="55689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7" imgW="1548765" imgH="431800" progId="Equation.DSMT4">
                  <p:embed/>
                </p:oleObj>
              </mc:Choice>
              <mc:Fallback>
                <p:oleObj r:id="rId7" imgW="1548765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888" y="4662488"/>
                        <a:ext cx="55689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920282" y="550480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609600" y="119063"/>
            <a:ext cx="10972800" cy="1143000"/>
          </a:xfrm>
        </p:spPr>
        <p:txBody>
          <a:bodyPr anchor="ctr"/>
          <a:lstStyle/>
          <a:p>
            <a:r>
              <a:rPr lang="en-US" altLang="zh-CN" sz="32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The Relationship Between 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G(e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 and 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en-US" altLang="zh-CN" sz="3200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(jΩ)</a:t>
            </a:r>
            <a:endParaRPr lang="zh-CN" altLang="en-US" sz="320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609600" y="1165225"/>
            <a:ext cx="9798050" cy="4527550"/>
          </a:xfrm>
        </p:spPr>
        <p:txBody>
          <a:bodyPr anchor="t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The relation derived on the previous slide can be alternately expressed as</a:t>
            </a:r>
          </a:p>
        </p:txBody>
      </p:sp>
      <p:graphicFrame>
        <p:nvGraphicFramePr>
          <p:cNvPr id="2150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8188" y="2097088"/>
          <a:ext cx="5546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3" imgW="1981200" imgH="431800" progId="Equation.DSMT4">
                  <p:embed/>
                </p:oleObj>
              </mc:Choice>
              <mc:Fallback>
                <p:oleObj r:id="rId3" imgW="1981200" imgH="431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188" y="2097088"/>
                        <a:ext cx="5546725" cy="1209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5"/>
          <p:cNvSpPr txBox="1"/>
          <p:nvPr/>
        </p:nvSpPr>
        <p:spPr>
          <a:xfrm>
            <a:off x="1487488" y="3327400"/>
            <a:ext cx="5664200" cy="608013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From</a:t>
            </a:r>
          </a:p>
        </p:txBody>
      </p:sp>
      <p:graphicFrame>
        <p:nvGraphicFramePr>
          <p:cNvPr id="2150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03663" y="3327400"/>
          <a:ext cx="43862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5" imgW="1425575" imgH="254635" progId="Equation.DSMT4">
                  <p:embed/>
                </p:oleObj>
              </mc:Choice>
              <mc:Fallback>
                <p:oleObj r:id="rId5" imgW="1425575" imgH="25463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3663" y="3327400"/>
                        <a:ext cx="4386262" cy="7826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7"/>
          <p:cNvSpPr txBox="1"/>
          <p:nvPr/>
        </p:nvSpPr>
        <p:spPr>
          <a:xfrm>
            <a:off x="1695450" y="4268788"/>
            <a:ext cx="2208213" cy="60801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 from</a:t>
            </a:r>
          </a:p>
        </p:txBody>
      </p:sp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3983038" y="4210050"/>
          <a:ext cx="52816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7" imgW="1387475" imgH="254635" progId="Equation.DSMT4">
                  <p:embed/>
                </p:oleObj>
              </mc:Choice>
              <mc:Fallback>
                <p:oleObj r:id="rId7" imgW="1387475" imgH="25463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3038" y="4210050"/>
                        <a:ext cx="5281612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9"/>
          <p:cNvSpPr txBox="1"/>
          <p:nvPr/>
        </p:nvSpPr>
        <p:spPr>
          <a:xfrm>
            <a:off x="1019175" y="5033963"/>
            <a:ext cx="9696450" cy="109696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follows that G(e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ngsuh" pitchFamily="18" charset="-127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Gungsuh" pitchFamily="18" charset="-127"/>
              </a:rPr>
              <a:t>) is obtained from 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Gungsuh" pitchFamily="18" charset="-127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Gungsuh" pitchFamily="18" charset="-127"/>
              </a:rPr>
              <a:t>(j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rPr>
              <a:t>) by applying the mapping </a:t>
            </a:r>
            <a:r>
              <a:rPr lang="el-GR" altLang="zh-CN" sz="3200" b="1" dirty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Gungsuh" pitchFamily="18" charset="-127"/>
              </a:rPr>
              <a:t>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Gungsuh" pitchFamily="18" charset="-127"/>
              </a:rPr>
              <a:t>/T</a:t>
            </a:r>
            <a:endParaRPr lang="el-GR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Gungsuh" pitchFamily="18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69" y="551369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idx="1"/>
          </p:nvPr>
        </p:nvSpPr>
        <p:spPr>
          <a:xfrm>
            <a:off x="658813" y="1366838"/>
            <a:ext cx="9218612" cy="39370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Now, the CTFT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(j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is a periodic function of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 with a period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 = 2π/T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Because of the mapping, the DTFT G(e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is a periodic function of ω with a period 2π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03213"/>
            <a:ext cx="11071225" cy="762000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Supplement: The practical sampling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1177925"/>
            <a:ext cx="10266363" cy="8636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In practical condition, p(t) is a periodic rectangle impulse with 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-width .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677988" y="2278063"/>
          <a:ext cx="41767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4" imgW="1158240" imgH="432435" progId="Equation.DSMT4">
                  <p:embed/>
                </p:oleObj>
              </mc:Choice>
              <mc:Fallback>
                <p:oleObj r:id="rId4" imgW="1158240" imgH="43243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7988" y="2278063"/>
                        <a:ext cx="4176712" cy="990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239713" y="3500438"/>
          <a:ext cx="46069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6" imgW="1524000" imgH="393700" progId="Equation.DSMT4">
                  <p:embed/>
                </p:oleObj>
              </mc:Choice>
              <mc:Fallback>
                <p:oleObj r:id="rId6" imgW="1524000" imgH="393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713" y="3500438"/>
                        <a:ext cx="4606925" cy="8858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4846638" y="3524250"/>
          <a:ext cx="30845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8" imgW="929005" imgH="394335" progId="Equation.DSMT4">
                  <p:embed/>
                </p:oleObj>
              </mc:Choice>
              <mc:Fallback>
                <p:oleObj r:id="rId8" imgW="929005" imgH="39433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46638" y="3524250"/>
                        <a:ext cx="3084512" cy="876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7931150" y="3178175"/>
          <a:ext cx="42719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10" imgW="1361440" imgH="763270" progId="Equation.DSMT4">
                  <p:embed/>
                </p:oleObj>
              </mc:Choice>
              <mc:Fallback>
                <p:oleObj r:id="rId10" imgW="1361440" imgH="76327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1150" y="3178175"/>
                        <a:ext cx="4271963" cy="15303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8" name="Text Box 8"/>
          <p:cNvSpPr txBox="1"/>
          <p:nvPr/>
        </p:nvSpPr>
        <p:spPr>
          <a:xfrm>
            <a:off x="1295400" y="4913313"/>
            <a:ext cx="8161338" cy="1096962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the τ and T are fixed, then when k varies, the magnitude of C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varies with:</a:t>
            </a:r>
          </a:p>
        </p:txBody>
      </p:sp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9745663" y="4913313"/>
          <a:ext cx="2014537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12" imgW="751205" imgH="789305" progId="Equation.DSMT4">
                  <p:embed/>
                </p:oleObj>
              </mc:Choice>
              <mc:Fallback>
                <p:oleObj r:id="rId12" imgW="751205" imgH="78930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45663" y="4913313"/>
                        <a:ext cx="2014537" cy="13604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0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4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60350"/>
            <a:ext cx="8293100" cy="762000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Supplement: The practical sampling</a:t>
            </a:r>
          </a:p>
        </p:txBody>
      </p:sp>
      <p:sp>
        <p:nvSpPr>
          <p:cNvPr id="241667" name="Rectangle 3"/>
          <p:cNvSpPr>
            <a:spLocks noGrp="1"/>
          </p:cNvSpPr>
          <p:nvPr>
            <p:ph idx="1"/>
          </p:nvPr>
        </p:nvSpPr>
        <p:spPr>
          <a:xfrm>
            <a:off x="527050" y="1154113"/>
            <a:ext cx="10363200" cy="12192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So we can see, in practical sampling, use C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 to substitute A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, but C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is varying.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2498725" y="2268538"/>
          <a:ext cx="69278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4" imgW="2120900" imgH="431800" progId="Equation.DSMT4">
                  <p:embed/>
                </p:oleObj>
              </mc:Choice>
              <mc:Fallback>
                <p:oleObj r:id="rId4" imgW="2120900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8725" y="2268538"/>
                        <a:ext cx="6927850" cy="9858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69" name="Group 5"/>
          <p:cNvGrpSpPr/>
          <p:nvPr/>
        </p:nvGrpSpPr>
        <p:grpSpPr>
          <a:xfrm>
            <a:off x="527050" y="3500438"/>
            <a:ext cx="11480800" cy="2767012"/>
            <a:chOff x="240" y="2400"/>
            <a:chExt cx="5424" cy="1743"/>
          </a:xfrm>
        </p:grpSpPr>
        <p:grpSp>
          <p:nvGrpSpPr>
            <p:cNvPr id="24581" name="Group 6"/>
            <p:cNvGrpSpPr/>
            <p:nvPr/>
          </p:nvGrpSpPr>
          <p:grpSpPr>
            <a:xfrm>
              <a:off x="240" y="2400"/>
              <a:ext cx="5424" cy="1728"/>
              <a:chOff x="240" y="2400"/>
              <a:chExt cx="5424" cy="1728"/>
            </a:xfrm>
          </p:grpSpPr>
          <p:sp>
            <p:nvSpPr>
              <p:cNvPr id="24582" name="Rectangle 7"/>
              <p:cNvSpPr/>
              <p:nvPr/>
            </p:nvSpPr>
            <p:spPr>
              <a:xfrm>
                <a:off x="240" y="2400"/>
                <a:ext cx="5424" cy="172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4583" name="Group 8"/>
              <p:cNvGrpSpPr/>
              <p:nvPr/>
            </p:nvGrpSpPr>
            <p:grpSpPr>
              <a:xfrm>
                <a:off x="2064" y="2448"/>
                <a:ext cx="1872" cy="819"/>
                <a:chOff x="1968" y="1200"/>
                <a:chExt cx="1872" cy="819"/>
              </a:xfrm>
            </p:grpSpPr>
            <p:graphicFrame>
              <p:nvGraphicFramePr>
                <p:cNvPr id="24584" name="Object 9"/>
                <p:cNvGraphicFramePr>
                  <a:graphicFrameLocks noChangeAspect="1"/>
                </p:cNvGraphicFramePr>
                <p:nvPr/>
              </p:nvGraphicFramePr>
              <p:xfrm>
                <a:off x="2262" y="1200"/>
                <a:ext cx="51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1" r:id="rId6" imgW="560070" imgH="254635" progId="Equation.3">
                        <p:embed/>
                      </p:oleObj>
                    </mc:Choice>
                    <mc:Fallback>
                      <p:oleObj r:id="rId6" imgW="560070" imgH="254635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62" y="1200"/>
                              <a:ext cx="51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4585" name="Group 10"/>
                <p:cNvGrpSpPr/>
                <p:nvPr/>
              </p:nvGrpSpPr>
              <p:grpSpPr>
                <a:xfrm>
                  <a:off x="1968" y="1248"/>
                  <a:ext cx="1872" cy="771"/>
                  <a:chOff x="1968" y="1296"/>
                  <a:chExt cx="1872" cy="771"/>
                </a:xfrm>
              </p:grpSpPr>
              <p:grpSp>
                <p:nvGrpSpPr>
                  <p:cNvPr id="24586" name="Group 11"/>
                  <p:cNvGrpSpPr/>
                  <p:nvPr/>
                </p:nvGrpSpPr>
                <p:grpSpPr>
                  <a:xfrm>
                    <a:off x="1968" y="1296"/>
                    <a:ext cx="1872" cy="771"/>
                    <a:chOff x="1056" y="2976"/>
                    <a:chExt cx="1872" cy="771"/>
                  </a:xfrm>
                </p:grpSpPr>
                <p:sp>
                  <p:nvSpPr>
                    <p:cNvPr id="24587" name="Line 12"/>
                    <p:cNvSpPr/>
                    <p:nvPr/>
                  </p:nvSpPr>
                  <p:spPr>
                    <a:xfrm>
                      <a:off x="1056" y="3456"/>
                      <a:ext cx="1728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sm" len="sm"/>
                    </a:ln>
                  </p:spPr>
                </p:sp>
                <p:sp>
                  <p:nvSpPr>
                    <p:cNvPr id="24588" name="Line 13"/>
                    <p:cNvSpPr/>
                    <p:nvPr/>
                  </p:nvSpPr>
                  <p:spPr>
                    <a:xfrm flipV="1">
                      <a:off x="1872" y="2976"/>
                      <a:ext cx="0" cy="672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sm" len="sm"/>
                    </a:ln>
                  </p:spPr>
                </p:sp>
                <p:sp>
                  <p:nvSpPr>
                    <p:cNvPr id="24589" name="Text Box 14"/>
                    <p:cNvSpPr txBox="1"/>
                    <p:nvPr/>
                  </p:nvSpPr>
                  <p:spPr>
                    <a:xfrm>
                      <a:off x="1680" y="3456"/>
                      <a:ext cx="240" cy="29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noFill/>
                    </a:ln>
                  </p:spPr>
                  <p:txBody>
                    <a:bodyPr anchor="t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p:txBody>
                </p:sp>
                <p:graphicFrame>
                  <p:nvGraphicFramePr>
                    <p:cNvPr id="24590" name="Object 1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736" y="3264"/>
                    <a:ext cx="192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372" r:id="rId8" imgW="166370" imgH="166370" progId="Equation.3">
                            <p:embed/>
                          </p:oleObj>
                        </mc:Choice>
                        <mc:Fallback>
                          <p:oleObj r:id="rId8" imgW="166370" imgH="166370" progId="Equation.3">
                            <p:embed/>
                            <p:pic>
                              <p:nvPicPr>
                                <p:cNvPr id="0" name="图片 3120"/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736" y="3264"/>
                                  <a:ext cx="192" cy="19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4591" name="Group 16"/>
                  <p:cNvGrpSpPr/>
                  <p:nvPr/>
                </p:nvGrpSpPr>
                <p:grpSpPr>
                  <a:xfrm>
                    <a:off x="2640" y="1392"/>
                    <a:ext cx="288" cy="384"/>
                    <a:chOff x="2640" y="1488"/>
                    <a:chExt cx="288" cy="384"/>
                  </a:xfrm>
                </p:grpSpPr>
                <p:sp>
                  <p:nvSpPr>
                    <p:cNvPr id="24592" name="Line 17"/>
                    <p:cNvSpPr/>
                    <p:nvPr/>
                  </p:nvSpPr>
                  <p:spPr>
                    <a:xfrm flipV="1">
                      <a:off x="2640" y="1488"/>
                      <a:ext cx="144" cy="38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sp>
                <p:sp>
                  <p:nvSpPr>
                    <p:cNvPr id="24593" name="Line 18"/>
                    <p:cNvSpPr/>
                    <p:nvPr/>
                  </p:nvSpPr>
                  <p:spPr>
                    <a:xfrm>
                      <a:off x="2784" y="1488"/>
                      <a:ext cx="144" cy="38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sp>
              </p:grpSp>
            </p:grpSp>
          </p:grpSp>
        </p:grpSp>
        <p:grpSp>
          <p:nvGrpSpPr>
            <p:cNvPr id="24594" name="Group 19"/>
            <p:cNvGrpSpPr/>
            <p:nvPr/>
          </p:nvGrpSpPr>
          <p:grpSpPr>
            <a:xfrm>
              <a:off x="1008" y="3168"/>
              <a:ext cx="4464" cy="975"/>
              <a:chOff x="912" y="2208"/>
              <a:chExt cx="4464" cy="975"/>
            </a:xfrm>
          </p:grpSpPr>
          <p:grpSp>
            <p:nvGrpSpPr>
              <p:cNvPr id="24595" name="Group 20"/>
              <p:cNvGrpSpPr/>
              <p:nvPr/>
            </p:nvGrpSpPr>
            <p:grpSpPr>
              <a:xfrm>
                <a:off x="912" y="2208"/>
                <a:ext cx="4464" cy="975"/>
                <a:chOff x="912" y="2208"/>
                <a:chExt cx="4464" cy="975"/>
              </a:xfrm>
            </p:grpSpPr>
            <p:graphicFrame>
              <p:nvGraphicFramePr>
                <p:cNvPr id="24596" name="Object 21"/>
                <p:cNvGraphicFramePr>
                  <a:graphicFrameLocks noChangeAspect="1"/>
                </p:cNvGraphicFramePr>
                <p:nvPr/>
              </p:nvGraphicFramePr>
              <p:xfrm>
                <a:off x="3120" y="2892"/>
                <a:ext cx="260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3" r:id="rId10" imgW="217170" imgH="229870" progId="Equation.3">
                        <p:embed/>
                      </p:oleObj>
                    </mc:Choice>
                    <mc:Fallback>
                      <p:oleObj r:id="rId10" imgW="217170" imgH="22987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0" y="2892"/>
                              <a:ext cx="260" cy="264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97" name="Object 22"/>
                <p:cNvGraphicFramePr>
                  <a:graphicFrameLocks noChangeAspect="1"/>
                </p:cNvGraphicFramePr>
                <p:nvPr/>
              </p:nvGraphicFramePr>
              <p:xfrm>
                <a:off x="3554" y="2892"/>
                <a:ext cx="35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4" r:id="rId12" imgW="293370" imgH="229235" progId="Equation.3">
                        <p:embed/>
                      </p:oleObj>
                    </mc:Choice>
                    <mc:Fallback>
                      <p:oleObj r:id="rId12" imgW="293370" imgH="229235" progId="Equation.3">
                        <p:embed/>
                        <p:pic>
                          <p:nvPicPr>
                            <p:cNvPr id="0" name="图片 3114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4" y="2892"/>
                              <a:ext cx="352" cy="264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98" name="Object 23"/>
                <p:cNvGraphicFramePr>
                  <a:graphicFrameLocks noChangeAspect="1"/>
                </p:cNvGraphicFramePr>
                <p:nvPr/>
              </p:nvGraphicFramePr>
              <p:xfrm>
                <a:off x="2112" y="2892"/>
                <a:ext cx="38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5" r:id="rId14" imgW="318770" imgH="229235" progId="Equation.3">
                        <p:embed/>
                      </p:oleObj>
                    </mc:Choice>
                    <mc:Fallback>
                      <p:oleObj r:id="rId14" imgW="318770" imgH="229235" progId="Equation.3">
                        <p:embed/>
                        <p:pic>
                          <p:nvPicPr>
                            <p:cNvPr id="0" name="图片 3115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12" y="2892"/>
                              <a:ext cx="382" cy="264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599" name="Line 24"/>
                <p:cNvSpPr/>
                <p:nvPr/>
              </p:nvSpPr>
              <p:spPr>
                <a:xfrm flipV="1">
                  <a:off x="2784" y="2412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24600" name="Text Box 25"/>
                <p:cNvSpPr txBox="1"/>
                <p:nvPr/>
              </p:nvSpPr>
              <p:spPr>
                <a:xfrm>
                  <a:off x="2592" y="2892"/>
                  <a:ext cx="240" cy="29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graphicFrame>
              <p:nvGraphicFramePr>
                <p:cNvPr id="24601" name="Object 26"/>
                <p:cNvGraphicFramePr>
                  <a:graphicFrameLocks noChangeAspect="1"/>
                </p:cNvGraphicFramePr>
                <p:nvPr/>
              </p:nvGraphicFramePr>
              <p:xfrm>
                <a:off x="5184" y="2928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6" r:id="rId16" imgW="166370" imgH="166370" progId="Equation.3">
                        <p:embed/>
                      </p:oleObj>
                    </mc:Choice>
                    <mc:Fallback>
                      <p:oleObj r:id="rId16" imgW="166370" imgH="166370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4" y="2928"/>
                              <a:ext cx="192" cy="192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2" name="Object 27"/>
                <p:cNvGraphicFramePr>
                  <a:graphicFrameLocks noChangeAspect="1"/>
                </p:cNvGraphicFramePr>
                <p:nvPr/>
              </p:nvGraphicFramePr>
              <p:xfrm>
                <a:off x="2256" y="2208"/>
                <a:ext cx="528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7" r:id="rId17" imgW="572770" imgH="280035" progId="Equation.3">
                        <p:embed/>
                      </p:oleObj>
                    </mc:Choice>
                    <mc:Fallback>
                      <p:oleObj r:id="rId17" imgW="572770" imgH="280035" progId="Equation.3">
                        <p:embed/>
                        <p:pic>
                          <p:nvPicPr>
                            <p:cNvPr id="0" name="图片 3124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56" y="2208"/>
                              <a:ext cx="528" cy="281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03" name="Line 28"/>
                <p:cNvSpPr/>
                <p:nvPr/>
              </p:nvSpPr>
              <p:spPr>
                <a:xfrm>
                  <a:off x="3264" y="2844"/>
                  <a:ext cx="0" cy="4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4604" name="Line 29"/>
                <p:cNvSpPr/>
                <p:nvPr/>
              </p:nvSpPr>
              <p:spPr>
                <a:xfrm>
                  <a:off x="3744" y="2844"/>
                  <a:ext cx="0" cy="4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4605" name="Line 30"/>
                <p:cNvSpPr/>
                <p:nvPr/>
              </p:nvSpPr>
              <p:spPr>
                <a:xfrm>
                  <a:off x="2304" y="2844"/>
                  <a:ext cx="0" cy="4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grpSp>
              <p:nvGrpSpPr>
                <p:cNvPr id="24606" name="Group 31"/>
                <p:cNvGrpSpPr/>
                <p:nvPr/>
              </p:nvGrpSpPr>
              <p:grpSpPr>
                <a:xfrm>
                  <a:off x="2640" y="2496"/>
                  <a:ext cx="288" cy="384"/>
                  <a:chOff x="2640" y="1488"/>
                  <a:chExt cx="288" cy="384"/>
                </a:xfrm>
              </p:grpSpPr>
              <p:sp>
                <p:nvSpPr>
                  <p:cNvPr id="24607" name="Line 32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08" name="Line 33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24609" name="Group 34"/>
                <p:cNvGrpSpPr/>
                <p:nvPr/>
              </p:nvGrpSpPr>
              <p:grpSpPr>
                <a:xfrm>
                  <a:off x="2160" y="2544"/>
                  <a:ext cx="288" cy="336"/>
                  <a:chOff x="2640" y="1488"/>
                  <a:chExt cx="288" cy="384"/>
                </a:xfrm>
              </p:grpSpPr>
              <p:sp>
                <p:nvSpPr>
                  <p:cNvPr id="24610" name="Line 35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11" name="Line 36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24612" name="Group 37"/>
                <p:cNvGrpSpPr/>
                <p:nvPr/>
              </p:nvGrpSpPr>
              <p:grpSpPr>
                <a:xfrm>
                  <a:off x="3120" y="2544"/>
                  <a:ext cx="288" cy="336"/>
                  <a:chOff x="2640" y="1488"/>
                  <a:chExt cx="288" cy="384"/>
                </a:xfrm>
              </p:grpSpPr>
              <p:sp>
                <p:nvSpPr>
                  <p:cNvPr id="24613" name="Line 38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14" name="Line 39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24615" name="Group 40"/>
                <p:cNvGrpSpPr/>
                <p:nvPr/>
              </p:nvGrpSpPr>
              <p:grpSpPr>
                <a:xfrm>
                  <a:off x="1632" y="2640"/>
                  <a:ext cx="288" cy="240"/>
                  <a:chOff x="2640" y="1488"/>
                  <a:chExt cx="288" cy="384"/>
                </a:xfrm>
              </p:grpSpPr>
              <p:sp>
                <p:nvSpPr>
                  <p:cNvPr id="24616" name="Line 41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17" name="Line 42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24618" name="Line 43"/>
                <p:cNvSpPr/>
                <p:nvPr/>
              </p:nvSpPr>
              <p:spPr>
                <a:xfrm>
                  <a:off x="912" y="2880"/>
                  <a:ext cx="432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24619" name="Line 44"/>
                <p:cNvSpPr/>
                <p:nvPr/>
              </p:nvSpPr>
              <p:spPr>
                <a:xfrm>
                  <a:off x="1776" y="2832"/>
                  <a:ext cx="0" cy="4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grpSp>
              <p:nvGrpSpPr>
                <p:cNvPr id="24620" name="Group 45"/>
                <p:cNvGrpSpPr/>
                <p:nvPr/>
              </p:nvGrpSpPr>
              <p:grpSpPr>
                <a:xfrm>
                  <a:off x="3600" y="2640"/>
                  <a:ext cx="288" cy="240"/>
                  <a:chOff x="2640" y="1488"/>
                  <a:chExt cx="288" cy="384"/>
                </a:xfrm>
              </p:grpSpPr>
              <p:sp>
                <p:nvSpPr>
                  <p:cNvPr id="24621" name="Line 46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22" name="Line 47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24623" name="Group 48"/>
                <p:cNvGrpSpPr/>
                <p:nvPr/>
              </p:nvGrpSpPr>
              <p:grpSpPr>
                <a:xfrm>
                  <a:off x="1104" y="2688"/>
                  <a:ext cx="288" cy="192"/>
                  <a:chOff x="2640" y="1488"/>
                  <a:chExt cx="288" cy="384"/>
                </a:xfrm>
              </p:grpSpPr>
              <p:sp>
                <p:nvSpPr>
                  <p:cNvPr id="24624" name="Line 49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25" name="Line 50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24626" name="Group 51"/>
                <p:cNvGrpSpPr/>
                <p:nvPr/>
              </p:nvGrpSpPr>
              <p:grpSpPr>
                <a:xfrm>
                  <a:off x="4128" y="2688"/>
                  <a:ext cx="288" cy="192"/>
                  <a:chOff x="2640" y="1488"/>
                  <a:chExt cx="288" cy="384"/>
                </a:xfrm>
              </p:grpSpPr>
              <p:sp>
                <p:nvSpPr>
                  <p:cNvPr id="24627" name="Line 52"/>
                  <p:cNvSpPr/>
                  <p:nvPr/>
                </p:nvSpPr>
                <p:spPr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4628" name="Line 53"/>
                  <p:cNvSpPr/>
                  <p:nvPr/>
                </p:nvSpPr>
                <p:spPr>
                  <a:xfrm>
                    <a:off x="2784" y="1488"/>
                    <a:ext cx="144" cy="38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24629" name="Line 54"/>
                <p:cNvSpPr/>
                <p:nvPr/>
              </p:nvSpPr>
              <p:spPr>
                <a:xfrm flipH="1">
                  <a:off x="912" y="2496"/>
                  <a:ext cx="1872" cy="240"/>
                </a:xfrm>
                <a:prstGeom prst="line">
                  <a:avLst/>
                </a:prstGeom>
                <a:ln w="12700" cap="rnd" cmpd="sng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4630" name="Line 55"/>
                <p:cNvSpPr/>
                <p:nvPr/>
              </p:nvSpPr>
              <p:spPr>
                <a:xfrm>
                  <a:off x="2784" y="2496"/>
                  <a:ext cx="1920" cy="240"/>
                </a:xfrm>
                <a:prstGeom prst="line">
                  <a:avLst/>
                </a:prstGeom>
                <a:ln w="12700" cap="rnd" cmpd="sng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</p:sp>
          </p:grpSp>
          <p:graphicFrame>
            <p:nvGraphicFramePr>
              <p:cNvPr id="24631" name="Object 56"/>
              <p:cNvGraphicFramePr>
                <a:graphicFrameLocks noChangeAspect="1"/>
              </p:cNvGraphicFramePr>
              <p:nvPr/>
            </p:nvGraphicFramePr>
            <p:xfrm>
              <a:off x="3504" y="2256"/>
              <a:ext cx="107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8" r:id="rId19" imgW="916305" imgH="394335" progId="Equation.3">
                      <p:embed/>
                    </p:oleObj>
                  </mc:Choice>
                  <mc:Fallback>
                    <p:oleObj r:id="rId19" imgW="916305" imgH="39433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504" y="2256"/>
                            <a:ext cx="1077" cy="301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2" name="Line 57"/>
              <p:cNvSpPr/>
              <p:nvPr/>
            </p:nvSpPr>
            <p:spPr>
              <a:xfrm flipH="1">
                <a:off x="3360" y="2400"/>
                <a:ext cx="144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Object 4"/>
          <p:cNvGraphicFramePr>
            <a:graphicFrameLocks noChangeAspect="1"/>
          </p:cNvGraphicFramePr>
          <p:nvPr/>
        </p:nvGraphicFramePr>
        <p:xfrm>
          <a:off x="719138" y="1208088"/>
          <a:ext cx="1016476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6743700" imgH="1876425" progId="Visio.Drawing.11">
                  <p:embed/>
                </p:oleObj>
              </mc:Choice>
              <mc:Fallback>
                <p:oleObj r:id="rId3" imgW="6743700" imgH="1876425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1208088"/>
                        <a:ext cx="10164762" cy="281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39713" y="1411288"/>
          <a:ext cx="820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344170" imgH="229235" progId="Equation.3">
                  <p:embed/>
                </p:oleObj>
              </mc:Choice>
              <mc:Fallback>
                <p:oleObj r:id="rId5" imgW="344170" imgH="2292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713" y="1411288"/>
                        <a:ext cx="82073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10744200" y="1509713"/>
          <a:ext cx="852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7" imgW="356870" imgH="229235" progId="Equation.3">
                  <p:embed/>
                </p:oleObj>
              </mc:Choice>
              <mc:Fallback>
                <p:oleObj r:id="rId7" imgW="356870" imgH="2292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44200" y="1509713"/>
                        <a:ext cx="85248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7"/>
          <p:cNvSpPr txBox="1"/>
          <p:nvPr/>
        </p:nvSpPr>
        <p:spPr>
          <a:xfrm>
            <a:off x="455613" y="3613150"/>
            <a:ext cx="4673600" cy="608013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Some concepts:</a:t>
            </a:r>
          </a:p>
        </p:txBody>
      </p:sp>
      <p:sp>
        <p:nvSpPr>
          <p:cNvPr id="7173" name="Text Box 8"/>
          <p:cNvSpPr txBox="1"/>
          <p:nvPr/>
        </p:nvSpPr>
        <p:spPr>
          <a:xfrm>
            <a:off x="1382713" y="4170363"/>
            <a:ext cx="7823200" cy="492125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ADC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Analog-to-Digital Converter</a:t>
            </a:r>
          </a:p>
        </p:txBody>
      </p:sp>
      <p:sp>
        <p:nvSpPr>
          <p:cNvPr id="7174" name="Text Box 9"/>
          <p:cNvSpPr txBox="1"/>
          <p:nvPr/>
        </p:nvSpPr>
        <p:spPr>
          <a:xfrm>
            <a:off x="1371600" y="4625975"/>
            <a:ext cx="9042400" cy="493713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DAC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Digital-to-Analog Converter</a:t>
            </a:r>
          </a:p>
        </p:txBody>
      </p:sp>
      <p:sp>
        <p:nvSpPr>
          <p:cNvPr id="7175" name="Text Box 10"/>
          <p:cNvSpPr txBox="1"/>
          <p:nvPr/>
        </p:nvSpPr>
        <p:spPr>
          <a:xfrm>
            <a:off x="1382713" y="5083175"/>
            <a:ext cx="8128000" cy="493713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S/H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Sample-and-Hold (circuit).</a:t>
            </a:r>
          </a:p>
        </p:txBody>
      </p:sp>
      <p:sp>
        <p:nvSpPr>
          <p:cNvPr id="7176" name="Text Box 11"/>
          <p:cNvSpPr txBox="1"/>
          <p:nvPr/>
        </p:nvSpPr>
        <p:spPr>
          <a:xfrm>
            <a:off x="1382713" y="5572125"/>
            <a:ext cx="8737600" cy="493713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Anti-aliasing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filter.</a:t>
            </a:r>
          </a:p>
        </p:txBody>
      </p:sp>
      <p:sp>
        <p:nvSpPr>
          <p:cNvPr id="7177" name="Text Box 12"/>
          <p:cNvSpPr txBox="1"/>
          <p:nvPr/>
        </p:nvSpPr>
        <p:spPr>
          <a:xfrm>
            <a:off x="1371600" y="5919788"/>
            <a:ext cx="10079038" cy="492125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Reconstruction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interpolation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filter.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736600" y="234950"/>
            <a:ext cx="10160000" cy="887413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3.8.2 Recovery of the Analog Signal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6787" name="Text Box 3"/>
          <p:cNvSpPr txBox="1"/>
          <p:nvPr/>
        </p:nvSpPr>
        <p:spPr>
          <a:xfrm>
            <a:off x="719138" y="1220788"/>
            <a:ext cx="10177462" cy="1584325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 filtering in frequency domain or interpolation in time domain, the continuous signal can be recovered from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Sampled Discrete signal.</a:t>
            </a:r>
          </a:p>
        </p:txBody>
      </p:sp>
      <p:pic>
        <p:nvPicPr>
          <p:cNvPr id="246788" name="Picture 4" descr="Fig5_5a"/>
          <p:cNvPicPr>
            <a:picLocks noChangeAspect="1"/>
          </p:cNvPicPr>
          <p:nvPr/>
        </p:nvPicPr>
        <p:blipFill>
          <a:blip r:embed="rId2">
            <a:grayscl/>
            <a:lum bright="-60001" contrast="70000"/>
          </a:blip>
          <a:stretch>
            <a:fillRect/>
          </a:stretch>
        </p:blipFill>
        <p:spPr>
          <a:xfrm>
            <a:off x="2063750" y="2805113"/>
            <a:ext cx="7924800" cy="215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789" name="Text Box 5"/>
          <p:cNvSpPr txBox="1"/>
          <p:nvPr/>
        </p:nvSpPr>
        <p:spPr>
          <a:xfrm>
            <a:off x="823913" y="4957763"/>
            <a:ext cx="9986962" cy="1095375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Here, the filter is called 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reconstruction filter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interpolation filter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smoothing filter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  <p:bldP spid="2467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/>
          </p:cNvSpPr>
          <p:nvPr>
            <p:ph idx="1"/>
          </p:nvPr>
        </p:nvSpPr>
        <p:spPr>
          <a:xfrm>
            <a:off x="785813" y="1211263"/>
            <a:ext cx="10160000" cy="10668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spectra of the filter and pertinent signals are shown below:</a:t>
            </a:r>
          </a:p>
        </p:txBody>
      </p:sp>
      <p:pic>
        <p:nvPicPr>
          <p:cNvPr id="243715" name="Picture 3" descr="Fig5_5d"/>
          <p:cNvPicPr>
            <a:picLocks noChangeAspect="1"/>
          </p:cNvPicPr>
          <p:nvPr/>
        </p:nvPicPr>
        <p:blipFill>
          <a:blip r:embed="rId2">
            <a:grayscl/>
            <a:lum bright="-60001" contrast="70000"/>
          </a:blip>
          <a:stretch>
            <a:fillRect/>
          </a:stretch>
        </p:blipFill>
        <p:spPr>
          <a:xfrm>
            <a:off x="4978400" y="2278063"/>
            <a:ext cx="6350000" cy="127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3716" name="Picture 4" descr="Fig5_5b"/>
          <p:cNvPicPr>
            <a:picLocks noChangeAspect="1"/>
          </p:cNvPicPr>
          <p:nvPr/>
        </p:nvPicPr>
        <p:blipFill>
          <a:blip r:embed="rId3">
            <a:grayscl/>
            <a:lum bright="-60001" contrast="70000"/>
          </a:blip>
          <a:stretch>
            <a:fillRect/>
          </a:stretch>
        </p:blipFill>
        <p:spPr>
          <a:xfrm>
            <a:off x="1295400" y="3725863"/>
            <a:ext cx="3352800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3717" name="Picture 5" descr="Fig5_5c"/>
          <p:cNvPicPr>
            <a:picLocks noChangeAspect="1"/>
          </p:cNvPicPr>
          <p:nvPr/>
        </p:nvPicPr>
        <p:blipFill>
          <a:blip r:embed="rId4">
            <a:grayscl/>
            <a:lum bright="-60001" contrast="70000"/>
          </a:blip>
          <a:stretch>
            <a:fillRect/>
          </a:stretch>
        </p:blipFill>
        <p:spPr>
          <a:xfrm>
            <a:off x="4851400" y="3725863"/>
            <a:ext cx="6604000" cy="1209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3718" name="Picture 6" descr="Fig5_5e"/>
          <p:cNvPicPr>
            <a:picLocks noChangeAspect="1"/>
          </p:cNvPicPr>
          <p:nvPr/>
        </p:nvPicPr>
        <p:blipFill>
          <a:blip r:embed="rId5">
            <a:grayscl/>
            <a:lum bright="-60001" contrast="70000"/>
          </a:blip>
          <a:stretch>
            <a:fillRect/>
          </a:stretch>
        </p:blipFill>
        <p:spPr>
          <a:xfrm>
            <a:off x="6299200" y="5133975"/>
            <a:ext cx="3708400" cy="121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/>
          </p:cNvSpPr>
          <p:nvPr>
            <p:ph idx="1"/>
          </p:nvPr>
        </p:nvSpPr>
        <p:spPr>
          <a:xfrm>
            <a:off x="915988" y="3236913"/>
            <a:ext cx="10160000" cy="31686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On the other hand, if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2 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, due to the overlap of the shifted replicas of G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, the spectrum G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cannot be separated by filtering to recover G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).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The distortion caused by a part of the replicas outside the baseband folded back or aliased into the baseband.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4739" name="Rectangle 3"/>
          <p:cNvSpPr/>
          <p:nvPr/>
        </p:nvSpPr>
        <p:spPr>
          <a:xfrm>
            <a:off x="915988" y="1150938"/>
            <a:ext cx="10160000" cy="208597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&gt;2 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 can be recovered exactly from 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 by passing it through an ideal lowpass filter H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with a gain T and a cutoff frequency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greater than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less than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 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build="p"/>
      <p:bldP spid="2447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95300" y="3257550"/>
            <a:ext cx="10388600" cy="16002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The impulse response h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(t) of the ideal lowpass reconstruction filter is obtained by taking the inverse DTFT of H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7111" name="Group 7"/>
          <p:cNvGrpSpPr/>
          <p:nvPr/>
        </p:nvGrpSpPr>
        <p:grpSpPr>
          <a:xfrm>
            <a:off x="2905125" y="4948238"/>
            <a:ext cx="5359400" cy="1035050"/>
            <a:chOff x="1436" y="3276"/>
            <a:chExt cx="2532" cy="652"/>
          </a:xfrm>
        </p:grpSpPr>
        <p:graphicFrame>
          <p:nvGraphicFramePr>
            <p:cNvPr id="28675" name="Object 8"/>
            <p:cNvGraphicFramePr>
              <a:graphicFrameLocks noChangeAspect="1"/>
            </p:cNvGraphicFramePr>
            <p:nvPr/>
          </p:nvGraphicFramePr>
          <p:xfrm>
            <a:off x="1436" y="3276"/>
            <a:ext cx="133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r:id="rId3" imgW="2120900" imgH="965200" progId="Equation.3">
                    <p:embed/>
                  </p:oleObj>
                </mc:Choice>
                <mc:Fallback>
                  <p:oleObj r:id="rId3" imgW="2120900" imgH="9652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36" y="3276"/>
                          <a:ext cx="1336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9"/>
            <p:cNvGraphicFramePr>
              <a:graphicFrameLocks noChangeAspect="1"/>
            </p:cNvGraphicFramePr>
            <p:nvPr/>
          </p:nvGraphicFramePr>
          <p:xfrm>
            <a:off x="2672" y="3288"/>
            <a:ext cx="129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r:id="rId5" imgW="2057400" imgH="1016000" progId="Equation.3">
                    <p:embed/>
                  </p:oleObj>
                </mc:Choice>
                <mc:Fallback>
                  <p:oleObj r:id="rId5" imgW="2057400" imgH="10160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72" y="3288"/>
                          <a:ext cx="1296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5" name="Group 11"/>
          <p:cNvGrpSpPr/>
          <p:nvPr/>
        </p:nvGrpSpPr>
        <p:grpSpPr>
          <a:xfrm>
            <a:off x="495300" y="1289050"/>
            <a:ext cx="10599738" cy="1763713"/>
            <a:chOff x="520" y="-186"/>
            <a:chExt cx="5008" cy="1111"/>
          </a:xfrm>
        </p:grpSpPr>
        <p:grpSp>
          <p:nvGrpSpPr>
            <p:cNvPr id="28678" name="Group 4"/>
            <p:cNvGrpSpPr/>
            <p:nvPr/>
          </p:nvGrpSpPr>
          <p:grpSpPr>
            <a:xfrm>
              <a:off x="4315" y="-186"/>
              <a:ext cx="546" cy="435"/>
              <a:chOff x="4202" y="1274"/>
              <a:chExt cx="605" cy="435"/>
            </a:xfrm>
          </p:grpSpPr>
          <p:graphicFrame>
            <p:nvGraphicFramePr>
              <p:cNvPr id="28679" name="Object 5"/>
              <p:cNvGraphicFramePr>
                <a:graphicFrameLocks noChangeAspect="1"/>
              </p:cNvGraphicFramePr>
              <p:nvPr/>
            </p:nvGraphicFramePr>
            <p:xfrm>
              <a:off x="4247" y="1406"/>
              <a:ext cx="560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0" r:id="rId7" imgW="890270" imgH="483235" progId="Equation.3">
                      <p:embed/>
                    </p:oleObj>
                  </mc:Choice>
                  <mc:Fallback>
                    <p:oleObj r:id="rId7" imgW="890270" imgH="483235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247" y="1406"/>
                            <a:ext cx="560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0" name="Text Box 6"/>
              <p:cNvSpPr txBox="1"/>
              <p:nvPr/>
            </p:nvSpPr>
            <p:spPr>
              <a:xfrm>
                <a:off x="4202" y="1274"/>
                <a:ext cx="219" cy="3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^</a:t>
                </a:r>
              </a:p>
            </p:txBody>
          </p:sp>
        </p:grpSp>
        <p:sp>
          <p:nvSpPr>
            <p:cNvPr id="28681" name="Text Box 10"/>
            <p:cNvSpPr txBox="1"/>
            <p:nvPr/>
          </p:nvSpPr>
          <p:spPr>
            <a:xfrm>
              <a:off x="520" y="-54"/>
              <a:ext cx="5008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We now derive the expression for the output 	         of the ideal lowpass reconstruction filter H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(j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)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as a function of the samples </a:t>
              </a: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1295400" y="1316038"/>
            <a:ext cx="10160000" cy="6858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Thus, the impulse response is given by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92163" y="2001838"/>
          <a:ext cx="100806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3" imgW="7556500" imgH="812800" progId="Equation.3">
                  <p:embed/>
                </p:oleObj>
              </mc:Choice>
              <mc:Fallback>
                <p:oleObj r:id="rId3" imgW="7556500" imgH="812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2001838"/>
                        <a:ext cx="10080625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979613" y="2982913"/>
          <a:ext cx="589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5" imgW="4419600" imgH="1041400" progId="Equation.3">
                  <p:embed/>
                </p:oleObj>
              </mc:Choice>
              <mc:Fallback>
                <p:oleObj r:id="rId5" imgW="4419600" imgH="1041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982913"/>
                        <a:ext cx="58928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489200" y="5119688"/>
          <a:ext cx="7213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7" imgW="4711700" imgH="673100" progId="Equation.3">
                  <p:embed/>
                </p:oleObj>
              </mc:Choice>
              <mc:Fallback>
                <p:oleObj r:id="rId7" imgW="4711700" imgH="673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9200" y="5119688"/>
                        <a:ext cx="72136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/>
          <p:nvPr/>
        </p:nvSpPr>
        <p:spPr>
          <a:xfrm>
            <a:off x="1366838" y="4024313"/>
            <a:ext cx="8932862" cy="1096962"/>
          </a:xfrm>
          <a:prstGeom prst="rect">
            <a:avLst/>
          </a:prstGeom>
          <a:noFill/>
          <a:ln w="9525">
            <a:noFill/>
          </a:ln>
        </p:spPr>
        <p:txBody>
          <a:bodyPr wrap="square" lIns="121917" tIns="60958" rIns="121917" bIns="60958" anchor="t">
            <a:spAutoFit/>
          </a:bodyPr>
          <a:lstStyle/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The input to the lowpass filter is the impulse train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(t):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919163" y="3257550"/>
            <a:ext cx="10352087" cy="1152525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Applying h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(t)=sin(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/(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t/2)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and assuming:</a:t>
            </a:r>
          </a:p>
          <a:p>
            <a:pPr eaLnBrk="1" hangingPunct="1"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c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T/2= /T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,   we get: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9159" name="Group 7"/>
          <p:cNvGrpSpPr/>
          <p:nvPr/>
        </p:nvGrpSpPr>
        <p:grpSpPr>
          <a:xfrm>
            <a:off x="1611313" y="2160588"/>
            <a:ext cx="9043987" cy="1119187"/>
            <a:chOff x="696" y="2400"/>
            <a:chExt cx="4273" cy="704"/>
          </a:xfrm>
        </p:grpSpPr>
        <p:graphicFrame>
          <p:nvGraphicFramePr>
            <p:cNvPr id="30723" name="Object 8"/>
            <p:cNvGraphicFramePr>
              <a:graphicFrameLocks noChangeAspect="1"/>
            </p:cNvGraphicFramePr>
            <p:nvPr/>
          </p:nvGraphicFramePr>
          <p:xfrm>
            <a:off x="720" y="2400"/>
            <a:ext cx="424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r:id="rId3" imgW="6743700" imgH="1117600" progId="Equation.3">
                    <p:embed/>
                  </p:oleObj>
                </mc:Choice>
                <mc:Fallback>
                  <p:oleObj r:id="rId3" imgW="6743700" imgH="11176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2400"/>
                          <a:ext cx="4249" cy="7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Text Box 9"/>
            <p:cNvSpPr txBox="1"/>
            <p:nvPr/>
          </p:nvSpPr>
          <p:spPr>
            <a:xfrm>
              <a:off x="696" y="2496"/>
              <a:ext cx="17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25" name="Group 10"/>
            <p:cNvGrpSpPr/>
            <p:nvPr/>
          </p:nvGrpSpPr>
          <p:grpSpPr>
            <a:xfrm>
              <a:off x="2056" y="2616"/>
              <a:ext cx="218" cy="474"/>
              <a:chOff x="1192" y="3400"/>
              <a:chExt cx="218" cy="474"/>
            </a:xfrm>
          </p:grpSpPr>
          <p:sp>
            <p:nvSpPr>
              <p:cNvPr id="30726" name="Oval 11"/>
              <p:cNvSpPr/>
              <p:nvPr/>
            </p:nvSpPr>
            <p:spPr>
              <a:xfrm>
                <a:off x="1200" y="34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7" name="Text Box 12"/>
              <p:cNvSpPr txBox="1"/>
              <p:nvPr/>
            </p:nvSpPr>
            <p:spPr>
              <a:xfrm>
                <a:off x="1192" y="3400"/>
                <a:ext cx="218" cy="4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43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174" name="Group 22"/>
          <p:cNvGrpSpPr/>
          <p:nvPr/>
        </p:nvGrpSpPr>
        <p:grpSpPr>
          <a:xfrm>
            <a:off x="765175" y="1136650"/>
            <a:ext cx="9704388" cy="1176338"/>
            <a:chOff x="894" y="1416"/>
            <a:chExt cx="5067" cy="741"/>
          </a:xfrm>
        </p:grpSpPr>
        <p:grpSp>
          <p:nvGrpSpPr>
            <p:cNvPr id="30729" name="Group 4"/>
            <p:cNvGrpSpPr/>
            <p:nvPr/>
          </p:nvGrpSpPr>
          <p:grpSpPr>
            <a:xfrm>
              <a:off x="3147" y="1416"/>
              <a:ext cx="560" cy="445"/>
              <a:chOff x="915" y="2872"/>
              <a:chExt cx="560" cy="445"/>
            </a:xfrm>
          </p:grpSpPr>
          <p:graphicFrame>
            <p:nvGraphicFramePr>
              <p:cNvPr id="30730" name="Object 5"/>
              <p:cNvGraphicFramePr>
                <a:graphicFrameLocks noChangeAspect="1"/>
              </p:cNvGraphicFramePr>
              <p:nvPr/>
            </p:nvGraphicFramePr>
            <p:xfrm>
              <a:off x="915" y="3014"/>
              <a:ext cx="560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8" r:id="rId5" imgW="890270" imgH="483235" progId="Equation.3">
                      <p:embed/>
                    </p:oleObj>
                  </mc:Choice>
                  <mc:Fallback>
                    <p:oleObj r:id="rId5" imgW="890270" imgH="483235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15" y="3014"/>
                            <a:ext cx="560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1" name="Text Box 6"/>
              <p:cNvSpPr txBox="1"/>
              <p:nvPr/>
            </p:nvSpPr>
            <p:spPr>
              <a:xfrm>
                <a:off x="915" y="2872"/>
                <a:ext cx="1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^</a:t>
                </a:r>
              </a:p>
            </p:txBody>
          </p:sp>
        </p:grpSp>
        <p:sp>
          <p:nvSpPr>
            <p:cNvPr id="30732" name="Text Box 20"/>
            <p:cNvSpPr txBox="1"/>
            <p:nvPr/>
          </p:nvSpPr>
          <p:spPr>
            <a:xfrm>
              <a:off x="894" y="1485"/>
              <a:ext cx="5067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Therefore, the output               of the ideal lowpass filter is given by:</a:t>
              </a:r>
            </a:p>
          </p:txBody>
        </p:sp>
      </p:grpSp>
      <p:grpSp>
        <p:nvGrpSpPr>
          <p:cNvPr id="49197" name="Group 45"/>
          <p:cNvGrpSpPr/>
          <p:nvPr/>
        </p:nvGrpSpPr>
        <p:grpSpPr>
          <a:xfrm>
            <a:off x="2319338" y="4684713"/>
            <a:ext cx="7200900" cy="1155700"/>
            <a:chOff x="1156" y="3022"/>
            <a:chExt cx="3402" cy="729"/>
          </a:xfrm>
        </p:grpSpPr>
        <p:grpSp>
          <p:nvGrpSpPr>
            <p:cNvPr id="30734" name="Group 43"/>
            <p:cNvGrpSpPr/>
            <p:nvPr/>
          </p:nvGrpSpPr>
          <p:grpSpPr>
            <a:xfrm>
              <a:off x="1156" y="3113"/>
              <a:ext cx="428" cy="492"/>
              <a:chOff x="1655" y="3067"/>
              <a:chExt cx="428" cy="492"/>
            </a:xfrm>
          </p:grpSpPr>
          <p:graphicFrame>
            <p:nvGraphicFramePr>
              <p:cNvPr id="30735" name="Object 28"/>
              <p:cNvGraphicFramePr>
                <a:graphicFrameLocks noChangeAspect="1"/>
              </p:cNvGraphicFramePr>
              <p:nvPr/>
            </p:nvGraphicFramePr>
            <p:xfrm>
              <a:off x="1661" y="3113"/>
              <a:ext cx="422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" r:id="rId7" imgW="356870" imgH="229235" progId="Equation.3">
                      <p:embed/>
                    </p:oleObj>
                  </mc:Choice>
                  <mc:Fallback>
                    <p:oleObj r:id="rId7" imgW="356870" imgH="22923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61" y="3113"/>
                            <a:ext cx="422" cy="4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Text Box 29"/>
              <p:cNvSpPr txBox="1"/>
              <p:nvPr/>
            </p:nvSpPr>
            <p:spPr>
              <a:xfrm>
                <a:off x="1655" y="3067"/>
                <a:ext cx="22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^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0737" name="Object 30"/>
            <p:cNvGraphicFramePr>
              <a:graphicFrameLocks noChangeAspect="1"/>
            </p:cNvGraphicFramePr>
            <p:nvPr/>
          </p:nvGraphicFramePr>
          <p:xfrm>
            <a:off x="1655" y="3022"/>
            <a:ext cx="2903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r:id="rId9" imgW="1739900" imgH="431800" progId="Equation.3">
                    <p:embed/>
                  </p:oleObj>
                </mc:Choice>
                <mc:Fallback>
                  <p:oleObj r:id="rId9" imgW="1739900" imgH="4318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55" y="3022"/>
                          <a:ext cx="2903" cy="7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03" name="Group 3"/>
          <p:cNvGrpSpPr/>
          <p:nvPr/>
        </p:nvGrpSpPr>
        <p:grpSpPr>
          <a:xfrm>
            <a:off x="1871663" y="1411288"/>
            <a:ext cx="9297987" cy="2651125"/>
            <a:chOff x="864" y="683"/>
            <a:chExt cx="4393" cy="1669"/>
          </a:xfrm>
        </p:grpSpPr>
        <p:sp>
          <p:nvSpPr>
            <p:cNvPr id="31746" name="Line 4"/>
            <p:cNvSpPr/>
            <p:nvPr/>
          </p:nvSpPr>
          <p:spPr>
            <a:xfrm>
              <a:off x="864" y="2112"/>
              <a:ext cx="3072" cy="0"/>
            </a:xfrm>
            <a:prstGeom prst="line">
              <a:avLst/>
            </a:prstGeom>
            <a:ln w="19050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47" name="Line 5"/>
            <p:cNvSpPr/>
            <p:nvPr/>
          </p:nvSpPr>
          <p:spPr>
            <a:xfrm flipV="1">
              <a:off x="2112" y="816"/>
              <a:ext cx="0" cy="1536"/>
            </a:xfrm>
            <a:prstGeom prst="line">
              <a:avLst/>
            </a:prstGeom>
            <a:ln w="19050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48" name="Freeform 6"/>
            <p:cNvSpPr/>
            <p:nvPr/>
          </p:nvSpPr>
          <p:spPr>
            <a:xfrm>
              <a:off x="864" y="1430"/>
              <a:ext cx="1210" cy="617"/>
            </a:xfrm>
            <a:custGeom>
              <a:avLst/>
              <a:gdLst/>
              <a:ahLst/>
              <a:cxnLst>
                <a:cxn ang="0">
                  <a:pos x="124715" y="0"/>
                </a:cxn>
                <a:cxn ang="0">
                  <a:pos x="86385" y="6198"/>
                </a:cxn>
                <a:cxn ang="0">
                  <a:pos x="47942" y="31054"/>
                </a:cxn>
                <a:cxn ang="0">
                  <a:pos x="0" y="43449"/>
                </a:cxn>
              </a:cxnLst>
              <a:rect l="0" t="0" r="0" b="0"/>
              <a:pathLst>
                <a:path w="624" h="336">
                  <a:moveTo>
                    <a:pt x="624" y="0"/>
                  </a:moveTo>
                  <a:cubicBezTo>
                    <a:pt x="560" y="4"/>
                    <a:pt x="496" y="8"/>
                    <a:pt x="432" y="48"/>
                  </a:cubicBezTo>
                  <a:cubicBezTo>
                    <a:pt x="368" y="88"/>
                    <a:pt x="312" y="192"/>
                    <a:pt x="240" y="240"/>
                  </a:cubicBezTo>
                  <a:cubicBezTo>
                    <a:pt x="168" y="288"/>
                    <a:pt x="84" y="312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01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Freeform 7"/>
            <p:cNvSpPr/>
            <p:nvPr/>
          </p:nvSpPr>
          <p:spPr>
            <a:xfrm>
              <a:off x="2074" y="1254"/>
              <a:ext cx="1303" cy="617"/>
            </a:xfrm>
            <a:custGeom>
              <a:avLst/>
              <a:gdLst/>
              <a:ahLst/>
              <a:cxnLst>
                <a:cxn ang="0">
                  <a:pos x="0" y="12386"/>
                </a:cxn>
                <a:cxn ang="0">
                  <a:pos x="28749" y="12386"/>
                </a:cxn>
                <a:cxn ang="0">
                  <a:pos x="57505" y="0"/>
                </a:cxn>
                <a:cxn ang="0">
                  <a:pos x="95920" y="12386"/>
                </a:cxn>
                <a:cxn ang="0">
                  <a:pos x="134296" y="43449"/>
                </a:cxn>
              </a:cxnLst>
              <a:rect l="0" t="0" r="0" b="0"/>
              <a:pathLst>
                <a:path w="672" h="336">
                  <a:moveTo>
                    <a:pt x="0" y="96"/>
                  </a:moveTo>
                  <a:cubicBezTo>
                    <a:pt x="48" y="104"/>
                    <a:pt x="96" y="112"/>
                    <a:pt x="144" y="96"/>
                  </a:cubicBezTo>
                  <a:cubicBezTo>
                    <a:pt x="192" y="80"/>
                    <a:pt x="232" y="0"/>
                    <a:pt x="288" y="0"/>
                  </a:cubicBezTo>
                  <a:cubicBezTo>
                    <a:pt x="344" y="0"/>
                    <a:pt x="416" y="40"/>
                    <a:pt x="480" y="96"/>
                  </a:cubicBezTo>
                  <a:cubicBezTo>
                    <a:pt x="544" y="152"/>
                    <a:pt x="616" y="288"/>
                    <a:pt x="672" y="336"/>
                  </a:cubicBezTo>
                </a:path>
              </a:pathLst>
            </a:custGeom>
            <a:noFill/>
            <a:ln w="25400" cap="flat" cmpd="sng">
              <a:solidFill>
                <a:srgbClr val="01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Line 8"/>
            <p:cNvSpPr/>
            <p:nvPr/>
          </p:nvSpPr>
          <p:spPr>
            <a:xfrm flipV="1">
              <a:off x="3264" y="1728"/>
              <a:ext cx="0" cy="393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1" name="Line 9"/>
            <p:cNvSpPr/>
            <p:nvPr/>
          </p:nvSpPr>
          <p:spPr>
            <a:xfrm flipV="1">
              <a:off x="3072" y="1488"/>
              <a:ext cx="0" cy="610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2" name="Line 10"/>
            <p:cNvSpPr/>
            <p:nvPr/>
          </p:nvSpPr>
          <p:spPr>
            <a:xfrm flipH="1" flipV="1">
              <a:off x="2688" y="1248"/>
              <a:ext cx="0" cy="864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3" name="Line 11"/>
            <p:cNvSpPr/>
            <p:nvPr/>
          </p:nvSpPr>
          <p:spPr>
            <a:xfrm flipV="1">
              <a:off x="2496" y="1344"/>
              <a:ext cx="0" cy="768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4" name="Line 12"/>
            <p:cNvSpPr/>
            <p:nvPr/>
          </p:nvSpPr>
          <p:spPr>
            <a:xfrm flipV="1">
              <a:off x="2304" y="1440"/>
              <a:ext cx="0" cy="672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5" name="Line 13"/>
            <p:cNvSpPr/>
            <p:nvPr/>
          </p:nvSpPr>
          <p:spPr>
            <a:xfrm flipV="1">
              <a:off x="1920" y="1440"/>
              <a:ext cx="0" cy="665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6" name="Line 14"/>
            <p:cNvSpPr/>
            <p:nvPr/>
          </p:nvSpPr>
          <p:spPr>
            <a:xfrm flipV="1">
              <a:off x="1728" y="1488"/>
              <a:ext cx="0" cy="617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7" name="Line 15"/>
            <p:cNvSpPr/>
            <p:nvPr/>
          </p:nvSpPr>
          <p:spPr>
            <a:xfrm flipV="1">
              <a:off x="1536" y="1680"/>
              <a:ext cx="0" cy="401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8" name="Line 16"/>
            <p:cNvSpPr/>
            <p:nvPr/>
          </p:nvSpPr>
          <p:spPr>
            <a:xfrm flipV="1">
              <a:off x="1344" y="1872"/>
              <a:ext cx="0" cy="240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9" name="Line 17"/>
            <p:cNvSpPr/>
            <p:nvPr/>
          </p:nvSpPr>
          <p:spPr>
            <a:xfrm flipV="1">
              <a:off x="1152" y="1968"/>
              <a:ext cx="0" cy="129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60" name="Line 18"/>
            <p:cNvSpPr/>
            <p:nvPr/>
          </p:nvSpPr>
          <p:spPr>
            <a:xfrm flipV="1">
              <a:off x="2880" y="1344"/>
              <a:ext cx="0" cy="746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61" name="Line 19"/>
            <p:cNvSpPr/>
            <p:nvPr/>
          </p:nvSpPr>
          <p:spPr>
            <a:xfrm flipV="1">
              <a:off x="2112" y="1440"/>
              <a:ext cx="0" cy="672"/>
            </a:xfrm>
            <a:prstGeom prst="line">
              <a:avLst/>
            </a:prstGeom>
            <a:ln w="9525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1762" name="Object 20"/>
            <p:cNvGraphicFramePr>
              <a:graphicFrameLocks noChangeAspect="1"/>
            </p:cNvGraphicFramePr>
            <p:nvPr/>
          </p:nvGraphicFramePr>
          <p:xfrm>
            <a:off x="1526" y="683"/>
            <a:ext cx="21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r:id="rId3" imgW="114935" imgH="217170" progId="Equation.3">
                    <p:embed/>
                  </p:oleObj>
                </mc:Choice>
                <mc:Fallback>
                  <p:oleObj r:id="rId3" imgW="114935" imgH="21717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26" y="683"/>
                          <a:ext cx="214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Freeform 21"/>
            <p:cNvSpPr/>
            <p:nvPr/>
          </p:nvSpPr>
          <p:spPr>
            <a:xfrm>
              <a:off x="1536" y="1536"/>
              <a:ext cx="384" cy="576"/>
            </a:xfrm>
            <a:custGeom>
              <a:avLst/>
              <a:gdLst/>
              <a:ahLst/>
              <a:cxnLst>
                <a:cxn ang="0">
                  <a:pos x="0" y="4315"/>
                </a:cxn>
                <a:cxn ang="0">
                  <a:pos x="476" y="1919"/>
                </a:cxn>
                <a:cxn ang="0">
                  <a:pos x="1439" y="0"/>
                </a:cxn>
                <a:cxn ang="0">
                  <a:pos x="2399" y="1919"/>
                </a:cxn>
                <a:cxn ang="0">
                  <a:pos x="2880" y="4315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22"/>
            <p:cNvSpPr/>
            <p:nvPr/>
          </p:nvSpPr>
          <p:spPr>
            <a:xfrm>
              <a:off x="1728" y="1488"/>
              <a:ext cx="384" cy="624"/>
            </a:xfrm>
            <a:custGeom>
              <a:avLst/>
              <a:gdLst/>
              <a:ahLst/>
              <a:cxnLst>
                <a:cxn ang="0">
                  <a:pos x="0" y="8178"/>
                </a:cxn>
                <a:cxn ang="0">
                  <a:pos x="476" y="3634"/>
                </a:cxn>
                <a:cxn ang="0">
                  <a:pos x="1439" y="0"/>
                </a:cxn>
                <a:cxn ang="0">
                  <a:pos x="2399" y="3634"/>
                </a:cxn>
                <a:cxn ang="0">
                  <a:pos x="2880" y="8178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23"/>
            <p:cNvSpPr/>
            <p:nvPr/>
          </p:nvSpPr>
          <p:spPr>
            <a:xfrm>
              <a:off x="1920" y="1488"/>
              <a:ext cx="384" cy="624"/>
            </a:xfrm>
            <a:custGeom>
              <a:avLst/>
              <a:gdLst/>
              <a:ahLst/>
              <a:cxnLst>
                <a:cxn ang="0">
                  <a:pos x="0" y="8178"/>
                </a:cxn>
                <a:cxn ang="0">
                  <a:pos x="476" y="3634"/>
                </a:cxn>
                <a:cxn ang="0">
                  <a:pos x="1439" y="0"/>
                </a:cxn>
                <a:cxn ang="0">
                  <a:pos x="2399" y="3634"/>
                </a:cxn>
                <a:cxn ang="0">
                  <a:pos x="2880" y="8178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24"/>
            <p:cNvSpPr/>
            <p:nvPr/>
          </p:nvSpPr>
          <p:spPr>
            <a:xfrm>
              <a:off x="2112" y="1440"/>
              <a:ext cx="384" cy="672"/>
            </a:xfrm>
            <a:custGeom>
              <a:avLst/>
              <a:gdLst/>
              <a:ahLst/>
              <a:cxnLst>
                <a:cxn ang="0">
                  <a:pos x="0" y="14809"/>
                </a:cxn>
                <a:cxn ang="0">
                  <a:pos x="476" y="6586"/>
                </a:cxn>
                <a:cxn ang="0">
                  <a:pos x="1439" y="0"/>
                </a:cxn>
                <a:cxn ang="0">
                  <a:pos x="2399" y="6586"/>
                </a:cxn>
                <a:cxn ang="0">
                  <a:pos x="2880" y="14809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25"/>
            <p:cNvSpPr/>
            <p:nvPr/>
          </p:nvSpPr>
          <p:spPr>
            <a:xfrm>
              <a:off x="2304" y="1344"/>
              <a:ext cx="384" cy="768"/>
            </a:xfrm>
            <a:custGeom>
              <a:avLst/>
              <a:gdLst/>
              <a:ahLst/>
              <a:cxnLst>
                <a:cxn ang="0">
                  <a:pos x="0" y="43100"/>
                </a:cxn>
                <a:cxn ang="0">
                  <a:pos x="476" y="19127"/>
                </a:cxn>
                <a:cxn ang="0">
                  <a:pos x="1439" y="0"/>
                </a:cxn>
                <a:cxn ang="0">
                  <a:pos x="2399" y="19127"/>
                </a:cxn>
                <a:cxn ang="0">
                  <a:pos x="2880" y="43100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Freeform 26"/>
            <p:cNvSpPr/>
            <p:nvPr/>
          </p:nvSpPr>
          <p:spPr>
            <a:xfrm>
              <a:off x="2496" y="1248"/>
              <a:ext cx="384" cy="864"/>
            </a:xfrm>
            <a:custGeom>
              <a:avLst/>
              <a:gdLst/>
              <a:ahLst/>
              <a:cxnLst>
                <a:cxn ang="0">
                  <a:pos x="0" y="110592"/>
                </a:cxn>
                <a:cxn ang="0">
                  <a:pos x="476" y="49152"/>
                </a:cxn>
                <a:cxn ang="0">
                  <a:pos x="1439" y="0"/>
                </a:cxn>
                <a:cxn ang="0">
                  <a:pos x="2399" y="49152"/>
                </a:cxn>
                <a:cxn ang="0">
                  <a:pos x="2880" y="110592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27"/>
            <p:cNvSpPr/>
            <p:nvPr/>
          </p:nvSpPr>
          <p:spPr>
            <a:xfrm>
              <a:off x="2688" y="1344"/>
              <a:ext cx="384" cy="768"/>
            </a:xfrm>
            <a:custGeom>
              <a:avLst/>
              <a:gdLst/>
              <a:ahLst/>
              <a:cxnLst>
                <a:cxn ang="0">
                  <a:pos x="0" y="43100"/>
                </a:cxn>
                <a:cxn ang="0">
                  <a:pos x="476" y="19127"/>
                </a:cxn>
                <a:cxn ang="0">
                  <a:pos x="1439" y="0"/>
                </a:cxn>
                <a:cxn ang="0">
                  <a:pos x="2399" y="19127"/>
                </a:cxn>
                <a:cxn ang="0">
                  <a:pos x="2880" y="43100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Freeform 28"/>
            <p:cNvSpPr/>
            <p:nvPr/>
          </p:nvSpPr>
          <p:spPr>
            <a:xfrm>
              <a:off x="2880" y="1536"/>
              <a:ext cx="384" cy="576"/>
            </a:xfrm>
            <a:custGeom>
              <a:avLst/>
              <a:gdLst/>
              <a:ahLst/>
              <a:cxnLst>
                <a:cxn ang="0">
                  <a:pos x="0" y="4315"/>
                </a:cxn>
                <a:cxn ang="0">
                  <a:pos x="476" y="1919"/>
                </a:cxn>
                <a:cxn ang="0">
                  <a:pos x="1439" y="0"/>
                </a:cxn>
                <a:cxn ang="0">
                  <a:pos x="2399" y="1919"/>
                </a:cxn>
                <a:cxn ang="0">
                  <a:pos x="2880" y="4315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Freeform 29"/>
            <p:cNvSpPr/>
            <p:nvPr/>
          </p:nvSpPr>
          <p:spPr>
            <a:xfrm>
              <a:off x="3072" y="1776"/>
              <a:ext cx="384" cy="336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476" y="26"/>
                </a:cxn>
                <a:cxn ang="0">
                  <a:pos x="1439" y="0"/>
                </a:cxn>
                <a:cxn ang="0">
                  <a:pos x="2399" y="26"/>
                </a:cxn>
                <a:cxn ang="0">
                  <a:pos x="2880" y="58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Freeform 30"/>
            <p:cNvSpPr/>
            <p:nvPr/>
          </p:nvSpPr>
          <p:spPr>
            <a:xfrm>
              <a:off x="1344" y="1680"/>
              <a:ext cx="384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476" y="192"/>
                </a:cxn>
                <a:cxn ang="0">
                  <a:pos x="1439" y="0"/>
                </a:cxn>
                <a:cxn ang="0">
                  <a:pos x="2399" y="192"/>
                </a:cxn>
                <a:cxn ang="0">
                  <a:pos x="2880" y="432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Freeform 31"/>
            <p:cNvSpPr/>
            <p:nvPr/>
          </p:nvSpPr>
          <p:spPr>
            <a:xfrm>
              <a:off x="1152" y="1872"/>
              <a:ext cx="384" cy="24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76" y="2"/>
                </a:cxn>
                <a:cxn ang="0">
                  <a:pos x="1439" y="0"/>
                </a:cxn>
                <a:cxn ang="0">
                  <a:pos x="2399" y="2"/>
                </a:cxn>
                <a:cxn ang="0">
                  <a:pos x="2880" y="4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Freeform 32"/>
            <p:cNvSpPr/>
            <p:nvPr/>
          </p:nvSpPr>
          <p:spPr>
            <a:xfrm>
              <a:off x="960" y="1968"/>
              <a:ext cx="38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6" y="0"/>
                </a:cxn>
                <a:cxn ang="0">
                  <a:pos x="1439" y="0"/>
                </a:cxn>
                <a:cxn ang="0">
                  <a:pos x="2399" y="0"/>
                </a:cxn>
                <a:cxn ang="0">
                  <a:pos x="2880" y="0"/>
                </a:cxn>
              </a:cxnLst>
              <a:rect l="0" t="0" r="0" b="0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33"/>
            <p:cNvSpPr/>
            <p:nvPr/>
          </p:nvSpPr>
          <p:spPr>
            <a:xfrm>
              <a:off x="1344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34"/>
            <p:cNvSpPr/>
            <p:nvPr/>
          </p:nvSpPr>
          <p:spPr>
            <a:xfrm>
              <a:off x="1344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Freeform 35"/>
            <p:cNvSpPr/>
            <p:nvPr/>
          </p:nvSpPr>
          <p:spPr>
            <a:xfrm>
              <a:off x="1536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Freeform 36"/>
            <p:cNvSpPr/>
            <p:nvPr/>
          </p:nvSpPr>
          <p:spPr>
            <a:xfrm>
              <a:off x="1536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Freeform 37"/>
            <p:cNvSpPr/>
            <p:nvPr/>
          </p:nvSpPr>
          <p:spPr>
            <a:xfrm>
              <a:off x="1728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Freeform 38"/>
            <p:cNvSpPr/>
            <p:nvPr/>
          </p:nvSpPr>
          <p:spPr>
            <a:xfrm>
              <a:off x="1728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39"/>
            <p:cNvSpPr/>
            <p:nvPr/>
          </p:nvSpPr>
          <p:spPr>
            <a:xfrm>
              <a:off x="1920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40"/>
            <p:cNvSpPr/>
            <p:nvPr/>
          </p:nvSpPr>
          <p:spPr>
            <a:xfrm>
              <a:off x="1920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Freeform 41"/>
            <p:cNvSpPr/>
            <p:nvPr/>
          </p:nvSpPr>
          <p:spPr>
            <a:xfrm>
              <a:off x="2112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Freeform 42"/>
            <p:cNvSpPr/>
            <p:nvPr/>
          </p:nvSpPr>
          <p:spPr>
            <a:xfrm>
              <a:off x="2112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Freeform 43"/>
            <p:cNvSpPr/>
            <p:nvPr/>
          </p:nvSpPr>
          <p:spPr>
            <a:xfrm>
              <a:off x="2304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Freeform 44"/>
            <p:cNvSpPr/>
            <p:nvPr/>
          </p:nvSpPr>
          <p:spPr>
            <a:xfrm>
              <a:off x="2304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Freeform 45"/>
            <p:cNvSpPr/>
            <p:nvPr/>
          </p:nvSpPr>
          <p:spPr>
            <a:xfrm>
              <a:off x="2496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Freeform 46"/>
            <p:cNvSpPr/>
            <p:nvPr/>
          </p:nvSpPr>
          <p:spPr>
            <a:xfrm>
              <a:off x="2496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47"/>
            <p:cNvSpPr/>
            <p:nvPr/>
          </p:nvSpPr>
          <p:spPr>
            <a:xfrm>
              <a:off x="2688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48"/>
            <p:cNvSpPr/>
            <p:nvPr/>
          </p:nvSpPr>
          <p:spPr>
            <a:xfrm>
              <a:off x="2688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Freeform 49"/>
            <p:cNvSpPr/>
            <p:nvPr/>
          </p:nvSpPr>
          <p:spPr>
            <a:xfrm>
              <a:off x="2880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Freeform 50"/>
            <p:cNvSpPr/>
            <p:nvPr/>
          </p:nvSpPr>
          <p:spPr>
            <a:xfrm>
              <a:off x="2880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Freeform 51"/>
            <p:cNvSpPr/>
            <p:nvPr/>
          </p:nvSpPr>
          <p:spPr>
            <a:xfrm>
              <a:off x="3072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Freeform 52"/>
            <p:cNvSpPr/>
            <p:nvPr/>
          </p:nvSpPr>
          <p:spPr>
            <a:xfrm>
              <a:off x="3072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Freeform 53"/>
            <p:cNvSpPr/>
            <p:nvPr/>
          </p:nvSpPr>
          <p:spPr>
            <a:xfrm>
              <a:off x="1152" y="2112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96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Freeform 54"/>
            <p:cNvSpPr/>
            <p:nvPr/>
          </p:nvSpPr>
          <p:spPr>
            <a:xfrm>
              <a:off x="1152" y="2112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88" y="1"/>
                </a:cxn>
                <a:cxn ang="0">
                  <a:pos x="24576" y="0"/>
                </a:cxn>
              </a:cxnLst>
              <a:rect l="0" t="0" r="0" b="0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Freeform 55"/>
            <p:cNvSpPr/>
            <p:nvPr/>
          </p:nvSpPr>
          <p:spPr>
            <a:xfrm>
              <a:off x="960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Freeform 56"/>
            <p:cNvSpPr/>
            <p:nvPr/>
          </p:nvSpPr>
          <p:spPr>
            <a:xfrm>
              <a:off x="3264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Freeform 57"/>
            <p:cNvSpPr/>
            <p:nvPr/>
          </p:nvSpPr>
          <p:spPr>
            <a:xfrm>
              <a:off x="1152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Freeform 58"/>
            <p:cNvSpPr/>
            <p:nvPr/>
          </p:nvSpPr>
          <p:spPr>
            <a:xfrm>
              <a:off x="1344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Freeform 59"/>
            <p:cNvSpPr/>
            <p:nvPr/>
          </p:nvSpPr>
          <p:spPr>
            <a:xfrm>
              <a:off x="1344" y="201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Freeform 60"/>
            <p:cNvSpPr/>
            <p:nvPr/>
          </p:nvSpPr>
          <p:spPr>
            <a:xfrm>
              <a:off x="1536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Freeform 61"/>
            <p:cNvSpPr/>
            <p:nvPr/>
          </p:nvSpPr>
          <p:spPr>
            <a:xfrm>
              <a:off x="1536" y="201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Freeform 62"/>
            <p:cNvSpPr/>
            <p:nvPr/>
          </p:nvSpPr>
          <p:spPr>
            <a:xfrm>
              <a:off x="1728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Freeform 63"/>
            <p:cNvSpPr/>
            <p:nvPr/>
          </p:nvSpPr>
          <p:spPr>
            <a:xfrm>
              <a:off x="1728" y="1968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Freeform 64"/>
            <p:cNvSpPr/>
            <p:nvPr/>
          </p:nvSpPr>
          <p:spPr>
            <a:xfrm>
              <a:off x="1920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Freeform 65"/>
            <p:cNvSpPr/>
            <p:nvPr/>
          </p:nvSpPr>
          <p:spPr>
            <a:xfrm>
              <a:off x="1920" y="1968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Freeform 66"/>
            <p:cNvSpPr/>
            <p:nvPr/>
          </p:nvSpPr>
          <p:spPr>
            <a:xfrm>
              <a:off x="2112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Freeform 67"/>
            <p:cNvSpPr/>
            <p:nvPr/>
          </p:nvSpPr>
          <p:spPr>
            <a:xfrm>
              <a:off x="2112" y="1968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Freeform 68"/>
            <p:cNvSpPr/>
            <p:nvPr/>
          </p:nvSpPr>
          <p:spPr>
            <a:xfrm>
              <a:off x="2304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Freeform 69"/>
            <p:cNvSpPr/>
            <p:nvPr/>
          </p:nvSpPr>
          <p:spPr>
            <a:xfrm>
              <a:off x="2304" y="1968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Freeform 70"/>
            <p:cNvSpPr/>
            <p:nvPr/>
          </p:nvSpPr>
          <p:spPr>
            <a:xfrm>
              <a:off x="2496" y="201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Freeform 71"/>
            <p:cNvSpPr/>
            <p:nvPr/>
          </p:nvSpPr>
          <p:spPr>
            <a:xfrm>
              <a:off x="2496" y="1920"/>
              <a:ext cx="19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Freeform 72"/>
            <p:cNvSpPr/>
            <p:nvPr/>
          </p:nvSpPr>
          <p:spPr>
            <a:xfrm>
              <a:off x="2688" y="201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Freeform 73"/>
            <p:cNvSpPr/>
            <p:nvPr/>
          </p:nvSpPr>
          <p:spPr>
            <a:xfrm>
              <a:off x="2688" y="1920"/>
              <a:ext cx="19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Freeform 74"/>
            <p:cNvSpPr/>
            <p:nvPr/>
          </p:nvSpPr>
          <p:spPr>
            <a:xfrm>
              <a:off x="2880" y="201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Freeform 75"/>
            <p:cNvSpPr/>
            <p:nvPr/>
          </p:nvSpPr>
          <p:spPr>
            <a:xfrm>
              <a:off x="2880" y="201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Freeform 76"/>
            <p:cNvSpPr/>
            <p:nvPr/>
          </p:nvSpPr>
          <p:spPr>
            <a:xfrm>
              <a:off x="3072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Freeform 77"/>
            <p:cNvSpPr/>
            <p:nvPr/>
          </p:nvSpPr>
          <p:spPr>
            <a:xfrm>
              <a:off x="2880" y="2064"/>
              <a:ext cx="19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Line 78"/>
            <p:cNvSpPr/>
            <p:nvPr/>
          </p:nvSpPr>
          <p:spPr>
            <a:xfrm flipH="1">
              <a:off x="2736" y="1104"/>
              <a:ext cx="57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1821" name="Object 79"/>
            <p:cNvGraphicFramePr>
              <a:graphicFrameLocks noChangeAspect="1"/>
            </p:cNvGraphicFramePr>
            <p:nvPr/>
          </p:nvGraphicFramePr>
          <p:xfrm>
            <a:off x="3168" y="768"/>
            <a:ext cx="208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r:id="rId5" imgW="1158240" imgH="229235" progId="Equation.3">
                    <p:embed/>
                  </p:oleObj>
                </mc:Choice>
                <mc:Fallback>
                  <p:oleObj r:id="rId5" imgW="1158240" imgH="22923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68" y="768"/>
                          <a:ext cx="2089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86" name="AutoShape 86"/>
          <p:cNvSpPr/>
          <p:nvPr/>
        </p:nvSpPr>
        <p:spPr>
          <a:xfrm>
            <a:off x="7632700" y="3932238"/>
            <a:ext cx="382588" cy="1155700"/>
          </a:xfrm>
          <a:prstGeom prst="downArrow">
            <a:avLst>
              <a:gd name="adj1" fmla="val 50000"/>
              <a:gd name="adj2" fmla="val 100579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21917" tIns="60958" rIns="121917" bIns="60958" anchor="ctr"/>
          <a:lstStyle/>
          <a:p>
            <a:pPr algn="ctr"/>
            <a:endParaRPr lang="zh-CN" altLang="zh-CN" sz="2400" dirty="0">
              <a:solidFill>
                <a:srgbClr val="00FF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87" name="Group 87"/>
          <p:cNvGrpSpPr/>
          <p:nvPr/>
        </p:nvGrpSpPr>
        <p:grpSpPr>
          <a:xfrm>
            <a:off x="1968500" y="4148138"/>
            <a:ext cx="6604000" cy="2174875"/>
            <a:chOff x="912" y="2448"/>
            <a:chExt cx="3120" cy="1369"/>
          </a:xfrm>
        </p:grpSpPr>
        <p:sp>
          <p:nvSpPr>
            <p:cNvPr id="31824" name="Line 88"/>
            <p:cNvSpPr/>
            <p:nvPr/>
          </p:nvSpPr>
          <p:spPr>
            <a:xfrm>
              <a:off x="912" y="3778"/>
              <a:ext cx="3120" cy="0"/>
            </a:xfrm>
            <a:prstGeom prst="line">
              <a:avLst/>
            </a:prstGeom>
            <a:ln w="12700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825" name="Line 89"/>
            <p:cNvSpPr/>
            <p:nvPr/>
          </p:nvSpPr>
          <p:spPr>
            <a:xfrm flipV="1">
              <a:off x="2102" y="2492"/>
              <a:ext cx="0" cy="1325"/>
            </a:xfrm>
            <a:prstGeom prst="line">
              <a:avLst/>
            </a:prstGeom>
            <a:ln w="12700" cap="flat" cmpd="sng">
              <a:solidFill>
                <a:srgbClr val="01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826" name="Freeform 90"/>
            <p:cNvSpPr/>
            <p:nvPr/>
          </p:nvSpPr>
          <p:spPr>
            <a:xfrm>
              <a:off x="912" y="3096"/>
              <a:ext cx="1229" cy="597"/>
            </a:xfrm>
            <a:custGeom>
              <a:avLst/>
              <a:gdLst/>
              <a:ahLst/>
              <a:cxnLst>
                <a:cxn ang="0">
                  <a:pos x="141313" y="0"/>
                </a:cxn>
                <a:cxn ang="0">
                  <a:pos x="97824" y="4746"/>
                </a:cxn>
                <a:cxn ang="0">
                  <a:pos x="54413" y="23823"/>
                </a:cxn>
                <a:cxn ang="0">
                  <a:pos x="0" y="33375"/>
                </a:cxn>
              </a:cxnLst>
              <a:rect l="0" t="0" r="0" b="0"/>
              <a:pathLst>
                <a:path w="624" h="336">
                  <a:moveTo>
                    <a:pt x="624" y="0"/>
                  </a:moveTo>
                  <a:cubicBezTo>
                    <a:pt x="560" y="4"/>
                    <a:pt x="496" y="8"/>
                    <a:pt x="432" y="48"/>
                  </a:cubicBezTo>
                  <a:cubicBezTo>
                    <a:pt x="368" y="88"/>
                    <a:pt x="312" y="192"/>
                    <a:pt x="240" y="240"/>
                  </a:cubicBezTo>
                  <a:cubicBezTo>
                    <a:pt x="168" y="288"/>
                    <a:pt x="84" y="312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01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Freeform 91"/>
            <p:cNvSpPr/>
            <p:nvPr/>
          </p:nvSpPr>
          <p:spPr>
            <a:xfrm>
              <a:off x="2141" y="2926"/>
              <a:ext cx="1324" cy="596"/>
            </a:xfrm>
            <a:custGeom>
              <a:avLst/>
              <a:gdLst/>
              <a:ahLst/>
              <a:cxnLst>
                <a:cxn ang="0">
                  <a:pos x="0" y="9414"/>
                </a:cxn>
                <a:cxn ang="0">
                  <a:pos x="32743" y="9414"/>
                </a:cxn>
                <a:cxn ang="0">
                  <a:pos x="65339" y="0"/>
                </a:cxn>
                <a:cxn ang="0">
                  <a:pos x="109057" y="9414"/>
                </a:cxn>
                <a:cxn ang="0">
                  <a:pos x="152603" y="32927"/>
                </a:cxn>
              </a:cxnLst>
              <a:rect l="0" t="0" r="0" b="0"/>
              <a:pathLst>
                <a:path w="672" h="336">
                  <a:moveTo>
                    <a:pt x="0" y="96"/>
                  </a:moveTo>
                  <a:cubicBezTo>
                    <a:pt x="48" y="104"/>
                    <a:pt x="96" y="112"/>
                    <a:pt x="144" y="96"/>
                  </a:cubicBezTo>
                  <a:cubicBezTo>
                    <a:pt x="192" y="80"/>
                    <a:pt x="232" y="0"/>
                    <a:pt x="288" y="0"/>
                  </a:cubicBezTo>
                  <a:cubicBezTo>
                    <a:pt x="344" y="0"/>
                    <a:pt x="416" y="40"/>
                    <a:pt x="480" y="96"/>
                  </a:cubicBezTo>
                  <a:cubicBezTo>
                    <a:pt x="544" y="152"/>
                    <a:pt x="616" y="288"/>
                    <a:pt x="672" y="336"/>
                  </a:cubicBezTo>
                </a:path>
              </a:pathLst>
            </a:custGeom>
            <a:noFill/>
            <a:ln w="25400" cap="flat" cmpd="sng">
              <a:solidFill>
                <a:srgbClr val="01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828" name="Object 92"/>
            <p:cNvGraphicFramePr>
              <a:graphicFrameLocks noChangeAspect="1"/>
            </p:cNvGraphicFramePr>
            <p:nvPr/>
          </p:nvGraphicFramePr>
          <p:xfrm>
            <a:off x="1453" y="2448"/>
            <a:ext cx="554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r:id="rId7" imgW="356870" imgH="229235" progId="Equation.3">
                    <p:embed/>
                  </p:oleObj>
                </mc:Choice>
                <mc:Fallback>
                  <p:oleObj r:id="rId7" imgW="356870" imgH="22923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3" y="2448"/>
                          <a:ext cx="554" cy="4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29" name="Text Box 93"/>
          <p:cNvSpPr txBox="1"/>
          <p:nvPr/>
        </p:nvSpPr>
        <p:spPr>
          <a:xfrm>
            <a:off x="8572500" y="2765425"/>
            <a:ext cx="3646488" cy="2559050"/>
          </a:xfrm>
          <a:prstGeom prst="rect">
            <a:avLst/>
          </a:prstGeom>
          <a:noFill/>
          <a:ln w="9525">
            <a:noFill/>
          </a:ln>
        </p:spPr>
        <p:txBody>
          <a:bodyPr wrap="square"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called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Poisson sum formula or interpolation formula.</a:t>
            </a:r>
          </a:p>
        </p:txBody>
      </p:sp>
      <p:grpSp>
        <p:nvGrpSpPr>
          <p:cNvPr id="31830" name="Group 94"/>
          <p:cNvGrpSpPr/>
          <p:nvPr/>
        </p:nvGrpSpPr>
        <p:grpSpPr>
          <a:xfrm>
            <a:off x="8575675" y="2665413"/>
            <a:ext cx="768350" cy="711200"/>
            <a:chOff x="1655" y="3067"/>
            <a:chExt cx="428" cy="492"/>
          </a:xfrm>
        </p:grpSpPr>
        <p:graphicFrame>
          <p:nvGraphicFramePr>
            <p:cNvPr id="31831" name="Object 95"/>
            <p:cNvGraphicFramePr>
              <a:graphicFrameLocks noChangeAspect="1"/>
            </p:cNvGraphicFramePr>
            <p:nvPr/>
          </p:nvGraphicFramePr>
          <p:xfrm>
            <a:off x="1661" y="3113"/>
            <a:ext cx="422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r:id="rId9" imgW="356870" imgH="229235" progId="Equation.3">
                    <p:embed/>
                  </p:oleObj>
                </mc:Choice>
                <mc:Fallback>
                  <p:oleObj r:id="rId9" imgW="356870" imgH="229235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61" y="3113"/>
                          <a:ext cx="422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32" name="Text Box 96"/>
            <p:cNvSpPr txBox="1"/>
            <p:nvPr/>
          </p:nvSpPr>
          <p:spPr>
            <a:xfrm>
              <a:off x="1655" y="3067"/>
              <a:ext cx="228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6" grpId="0" animBg="1"/>
      <p:bldP spid="318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971550" y="1219200"/>
            <a:ext cx="9775825" cy="98425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Example: </a:t>
            </a:r>
            <a:r>
              <a:rPr lang="en-US" altLang="zh-CN" sz="3200" dirty="0">
                <a:latin typeface="Times New Roman" panose="02020603050405020304" pitchFamily="18" charset="0"/>
              </a:rPr>
              <a:t>   Consider the three continuous time sinusoidal signals: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978275" y="2203450"/>
          <a:ext cx="2730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3429000" imgH="584200" progId="Equation.3">
                  <p:embed/>
                </p:oleObj>
              </mc:Choice>
              <mc:Fallback>
                <p:oleObj r:id="rId3" imgW="3429000" imgH="584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8275" y="2203450"/>
                        <a:ext cx="27305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978275" y="2794000"/>
          <a:ext cx="2801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5" imgW="3721100" imgH="584200" progId="Equation.3">
                  <p:embed/>
                </p:oleObj>
              </mc:Choice>
              <mc:Fallback>
                <p:oleObj r:id="rId5" imgW="3721100" imgH="584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8275" y="2794000"/>
                        <a:ext cx="280193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064000" y="3433763"/>
          <a:ext cx="28019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7" imgW="3759200" imgH="609600" progId="Equation.3">
                  <p:embed/>
                </p:oleObj>
              </mc:Choice>
              <mc:Fallback>
                <p:oleObj r:id="rId7" imgW="3759200" imgH="609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000" y="3433763"/>
                        <a:ext cx="280193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085975" y="5735638"/>
          <a:ext cx="8539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9" imgW="6083300" imgH="482600" progId="Equation.3">
                  <p:embed/>
                </p:oleObj>
              </mc:Choice>
              <mc:Fallback>
                <p:oleObj r:id="rId9" imgW="6083300" imgH="482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5975" y="5735638"/>
                        <a:ext cx="85391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557463" y="5218113"/>
          <a:ext cx="7597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11" imgW="6007100" imgH="469900" progId="Equation.3">
                  <p:embed/>
                </p:oleObj>
              </mc:Choice>
              <mc:Fallback>
                <p:oleObj r:id="rId11" imgW="6007100" imgH="469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7463" y="5218113"/>
                        <a:ext cx="75977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2676525" y="4632325"/>
          <a:ext cx="7358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13" imgW="5626100" imgH="469900" progId="Equation.3">
                  <p:embed/>
                </p:oleObj>
              </mc:Choice>
              <mc:Fallback>
                <p:oleObj r:id="rId13" imgW="5626100" imgH="469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6525" y="4632325"/>
                        <a:ext cx="735806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/>
          <p:cNvSpPr txBox="1"/>
          <p:nvPr/>
        </p:nvSpPr>
        <p:spPr>
          <a:xfrm>
            <a:off x="1031875" y="3883025"/>
            <a:ext cx="10261600" cy="608013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Their corresponding CTFTs are: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84238" y="300038"/>
            <a:ext cx="1026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3.8.3 Implications of the Sampling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285875" y="1090613"/>
            <a:ext cx="10261600" cy="609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These three transforms are plotted below</a:t>
            </a:r>
          </a:p>
        </p:txBody>
      </p:sp>
      <p:pic>
        <p:nvPicPr>
          <p:cNvPr id="35844" name="Picture 4" descr="Fig5_6a"/>
          <p:cNvPicPr>
            <a:picLocks noChangeAspect="1"/>
          </p:cNvPicPr>
          <p:nvPr/>
        </p:nvPicPr>
        <p:blipFill>
          <a:blip r:embed="rId2">
            <a:grayscl/>
            <a:lum bright="-60001" contrast="70000"/>
          </a:blip>
          <a:stretch>
            <a:fillRect/>
          </a:stretch>
        </p:blipFill>
        <p:spPr>
          <a:xfrm>
            <a:off x="2640013" y="1700213"/>
            <a:ext cx="6467475" cy="1550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Picture 5" descr="Fig5_6b"/>
          <p:cNvPicPr>
            <a:picLocks noChangeAspect="1"/>
          </p:cNvPicPr>
          <p:nvPr/>
        </p:nvPicPr>
        <p:blipFill>
          <a:blip r:embed="rId3">
            <a:grayscl/>
            <a:lum bright="-60001" contrast="70000"/>
          </a:blip>
          <a:stretch>
            <a:fillRect/>
          </a:stretch>
        </p:blipFill>
        <p:spPr>
          <a:xfrm>
            <a:off x="2544763" y="3357563"/>
            <a:ext cx="6432550" cy="1354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Picture 6" descr="Fig5_6c"/>
          <p:cNvPicPr>
            <a:picLocks noChangeAspect="1"/>
          </p:cNvPicPr>
          <p:nvPr/>
        </p:nvPicPr>
        <p:blipFill>
          <a:blip r:embed="rId4">
            <a:grayscl/>
            <a:lum bright="-60001" contrast="70000"/>
          </a:blip>
          <a:stretch>
            <a:fillRect/>
          </a:stretch>
        </p:blipFill>
        <p:spPr>
          <a:xfrm>
            <a:off x="2544763" y="4799013"/>
            <a:ext cx="6527800" cy="137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016000" y="1149350"/>
            <a:ext cx="9578975" cy="3311525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These continuous-time signals sampled at a rate of T = 0.1 sec, i.e., with a sampling frequency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 =20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3200" dirty="0">
                <a:latin typeface="Times New Roman" panose="02020603050405020304" pitchFamily="18" charset="0"/>
              </a:rPr>
              <a:t> rad/sec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sampling process generates the continuous-time impulse trains,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1p</a:t>
            </a:r>
            <a:r>
              <a:rPr lang="en-US" altLang="zh-CN" sz="3200" dirty="0">
                <a:latin typeface="Times New Roman" panose="02020603050405020304" pitchFamily="18" charset="0"/>
              </a:rPr>
              <a:t>(t),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2p</a:t>
            </a:r>
            <a:r>
              <a:rPr lang="en-US" altLang="zh-CN" sz="3200" dirty="0">
                <a:latin typeface="Times New Roman" panose="02020603050405020304" pitchFamily="18" charset="0"/>
              </a:rPr>
              <a:t>(t) , and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3p</a:t>
            </a:r>
            <a:r>
              <a:rPr lang="en-US" altLang="zh-CN" sz="3200" dirty="0">
                <a:latin typeface="Times New Roman" panose="02020603050405020304" pitchFamily="18" charset="0"/>
              </a:rPr>
              <a:t>(t)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Their CTFTs are given by: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016000" y="4637088"/>
          <a:ext cx="9855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3" imgW="7747000" imgH="673100" progId="Equation.3">
                  <p:embed/>
                </p:oleObj>
              </mc:Choice>
              <mc:Fallback>
                <p:oleObj r:id="rId3" imgW="7747000" imgH="673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4637088"/>
                        <a:ext cx="98552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514350" y="80963"/>
            <a:ext cx="11568113" cy="129857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3.8.1 Effect of Sampling in the Frequency-Domain</a:t>
            </a:r>
            <a:endParaRPr lang="en-US" altLang="zh-CN" sz="3200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4" name="Rectangle 3"/>
          <p:cNvSpPr/>
          <p:nvPr/>
        </p:nvSpPr>
        <p:spPr>
          <a:xfrm>
            <a:off x="203200" y="1600200"/>
            <a:ext cx="11988800" cy="5257800"/>
          </a:xfrm>
          <a:prstGeom prst="rect">
            <a:avLst/>
          </a:prstGeom>
          <a:noFill/>
          <a:ln w="12700">
            <a:noFill/>
          </a:ln>
        </p:spPr>
        <p:txBody>
          <a:bodyPr wrap="none" lIns="121917" tIns="60958" rIns="121917" bIns="60958" anchor="ctr"/>
          <a:lstStyle/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95" name="Group 4"/>
          <p:cNvGrpSpPr/>
          <p:nvPr/>
        </p:nvGrpSpPr>
        <p:grpSpPr>
          <a:xfrm>
            <a:off x="1452563" y="1484313"/>
            <a:ext cx="4470400" cy="1347787"/>
            <a:chOff x="1104" y="1200"/>
            <a:chExt cx="2112" cy="850"/>
          </a:xfrm>
        </p:grpSpPr>
        <p:grpSp>
          <p:nvGrpSpPr>
            <p:cNvPr id="8196" name="Group 5"/>
            <p:cNvGrpSpPr/>
            <p:nvPr/>
          </p:nvGrpSpPr>
          <p:grpSpPr>
            <a:xfrm>
              <a:off x="1104" y="1200"/>
              <a:ext cx="2112" cy="390"/>
              <a:chOff x="1776" y="1194"/>
              <a:chExt cx="2112" cy="390"/>
            </a:xfrm>
          </p:grpSpPr>
          <p:cxnSp>
            <p:nvCxnSpPr>
              <p:cNvPr id="8197" name="AutoShape 6"/>
              <p:cNvCxnSpPr/>
              <p:nvPr/>
            </p:nvCxnSpPr>
            <p:spPr>
              <a:xfrm>
                <a:off x="1872" y="1488"/>
                <a:ext cx="672" cy="0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cxnSp>
          <p:sp>
            <p:nvSpPr>
              <p:cNvPr id="8198" name="AutoShape 7"/>
              <p:cNvSpPr/>
              <p:nvPr/>
            </p:nvSpPr>
            <p:spPr>
              <a:xfrm>
                <a:off x="1776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" name="AutoShape 8"/>
              <p:cNvSpPr/>
              <p:nvPr/>
            </p:nvSpPr>
            <p:spPr>
              <a:xfrm>
                <a:off x="2544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00" name="AutoShape 9"/>
              <p:cNvCxnSpPr/>
              <p:nvPr/>
            </p:nvCxnSpPr>
            <p:spPr>
              <a:xfrm>
                <a:off x="3120" y="1488"/>
                <a:ext cx="672" cy="0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cxnSp>
          <p:sp>
            <p:nvSpPr>
              <p:cNvPr id="8201" name="AutoShape 10"/>
              <p:cNvSpPr/>
              <p:nvPr/>
            </p:nvSpPr>
            <p:spPr>
              <a:xfrm>
                <a:off x="3024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2" name="AutoShape 11"/>
              <p:cNvSpPr/>
              <p:nvPr/>
            </p:nvSpPr>
            <p:spPr>
              <a:xfrm>
                <a:off x="3792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3" name="Line 12"/>
              <p:cNvSpPr/>
              <p:nvPr/>
            </p:nvSpPr>
            <p:spPr>
              <a:xfrm flipV="1">
                <a:off x="2592" y="1200"/>
                <a:ext cx="480" cy="2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204" name="Line 13"/>
              <p:cNvSpPr/>
              <p:nvPr/>
            </p:nvSpPr>
            <p:spPr>
              <a:xfrm>
                <a:off x="2640" y="1200"/>
                <a:ext cx="288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graphicFrame>
            <p:nvGraphicFramePr>
              <p:cNvPr id="8205" name="Object 14"/>
              <p:cNvGraphicFramePr>
                <a:graphicFrameLocks noChangeAspect="1"/>
              </p:cNvGraphicFramePr>
              <p:nvPr/>
            </p:nvGraphicFramePr>
            <p:xfrm>
              <a:off x="1968" y="1200"/>
              <a:ext cx="3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1" r:id="rId3" imgW="356870" imgH="229235" progId="Equation.3">
                      <p:embed/>
                    </p:oleObj>
                  </mc:Choice>
                  <mc:Fallback>
                    <p:oleObj r:id="rId3" imgW="356870" imgH="229235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68" y="1200"/>
                            <a:ext cx="38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5"/>
              <p:cNvGraphicFramePr>
                <a:graphicFrameLocks noChangeAspect="1"/>
              </p:cNvGraphicFramePr>
              <p:nvPr/>
            </p:nvGraphicFramePr>
            <p:xfrm>
              <a:off x="3402" y="1194"/>
              <a:ext cx="39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2" r:id="rId5" imgW="370205" imgH="242570" progId="Equation.3">
                      <p:embed/>
                    </p:oleObj>
                  </mc:Choice>
                  <mc:Fallback>
                    <p:oleObj r:id="rId5" imgW="370205" imgH="24257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02" y="1194"/>
                            <a:ext cx="397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7" name="Text Box 16"/>
            <p:cNvSpPr txBox="1"/>
            <p:nvPr/>
          </p:nvSpPr>
          <p:spPr>
            <a:xfrm>
              <a:off x="1578" y="1759"/>
              <a:ext cx="38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</a:p>
          </p:txBody>
        </p:sp>
      </p:grpSp>
      <p:grpSp>
        <p:nvGrpSpPr>
          <p:cNvPr id="8208" name="Group 17"/>
          <p:cNvGrpSpPr/>
          <p:nvPr/>
        </p:nvGrpSpPr>
        <p:grpSpPr>
          <a:xfrm>
            <a:off x="6908800" y="1303338"/>
            <a:ext cx="3771900" cy="1528762"/>
            <a:chOff x="3744" y="1200"/>
            <a:chExt cx="1782" cy="963"/>
          </a:xfrm>
        </p:grpSpPr>
        <p:grpSp>
          <p:nvGrpSpPr>
            <p:cNvPr id="8209" name="Group 18"/>
            <p:cNvGrpSpPr/>
            <p:nvPr/>
          </p:nvGrpSpPr>
          <p:grpSpPr>
            <a:xfrm>
              <a:off x="3744" y="1200"/>
              <a:ext cx="1782" cy="640"/>
              <a:chOff x="1920" y="1824"/>
              <a:chExt cx="1782" cy="640"/>
            </a:xfrm>
          </p:grpSpPr>
          <p:sp>
            <p:nvSpPr>
              <p:cNvPr id="8210" name="Oval 19"/>
              <p:cNvSpPr/>
              <p:nvPr/>
            </p:nvSpPr>
            <p:spPr>
              <a:xfrm>
                <a:off x="2688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1" name="Line 20"/>
              <p:cNvSpPr/>
              <p:nvPr/>
            </p:nvSpPr>
            <p:spPr>
              <a:xfrm>
                <a:off x="2736" y="1920"/>
                <a:ext cx="192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212" name="Line 21"/>
              <p:cNvSpPr/>
              <p:nvPr/>
            </p:nvSpPr>
            <p:spPr>
              <a:xfrm flipH="1">
                <a:off x="2736" y="1920"/>
                <a:ext cx="144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213" name="Line 22"/>
              <p:cNvSpPr/>
              <p:nvPr/>
            </p:nvSpPr>
            <p:spPr>
              <a:xfrm flipV="1">
                <a:off x="2832" y="2112"/>
                <a:ext cx="0" cy="3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14" name="Line 23"/>
              <p:cNvSpPr/>
              <p:nvPr/>
            </p:nvSpPr>
            <p:spPr>
              <a:xfrm>
                <a:off x="2304" y="1968"/>
                <a:ext cx="38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15" name="Line 24"/>
              <p:cNvSpPr/>
              <p:nvPr/>
            </p:nvSpPr>
            <p:spPr>
              <a:xfrm>
                <a:off x="2928" y="1968"/>
                <a:ext cx="38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graphicFrame>
            <p:nvGraphicFramePr>
              <p:cNvPr id="8216" name="Object 25"/>
              <p:cNvGraphicFramePr>
                <a:graphicFrameLocks noChangeAspect="1"/>
              </p:cNvGraphicFramePr>
              <p:nvPr/>
            </p:nvGraphicFramePr>
            <p:xfrm>
              <a:off x="1920" y="1824"/>
              <a:ext cx="33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3" r:id="rId7" imgW="356870" imgH="229235" progId="Equation.3">
                      <p:embed/>
                    </p:oleObj>
                  </mc:Choice>
                  <mc:Fallback>
                    <p:oleObj r:id="rId7" imgW="356870" imgH="229235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20" y="1824"/>
                            <a:ext cx="33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7" name="Object 26"/>
              <p:cNvGraphicFramePr>
                <a:graphicFrameLocks noChangeAspect="1"/>
              </p:cNvGraphicFramePr>
              <p:nvPr/>
            </p:nvGraphicFramePr>
            <p:xfrm>
              <a:off x="3354" y="1866"/>
              <a:ext cx="34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4" r:id="rId8" imgW="370205" imgH="242570" progId="Equation.3">
                      <p:embed/>
                    </p:oleObj>
                  </mc:Choice>
                  <mc:Fallback>
                    <p:oleObj r:id="rId8" imgW="370205" imgH="24257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54" y="1866"/>
                            <a:ext cx="348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8" name="Object 27"/>
              <p:cNvGraphicFramePr>
                <a:graphicFrameLocks noChangeAspect="1"/>
              </p:cNvGraphicFramePr>
              <p:nvPr/>
            </p:nvGraphicFramePr>
            <p:xfrm>
              <a:off x="2880" y="2240"/>
              <a:ext cx="33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5" r:id="rId9" imgW="306070" imgH="203835" progId="Equation.3">
                      <p:embed/>
                    </p:oleObj>
                  </mc:Choice>
                  <mc:Fallback>
                    <p:oleObj r:id="rId9" imgW="306070" imgH="203835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880" y="2240"/>
                            <a:ext cx="336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9" name="Text Box 28"/>
            <p:cNvSpPr txBox="1"/>
            <p:nvPr/>
          </p:nvSpPr>
          <p:spPr>
            <a:xfrm>
              <a:off x="4464" y="1872"/>
              <a:ext cx="38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</a:p>
          </p:txBody>
        </p:sp>
      </p:grpSp>
      <p:sp>
        <p:nvSpPr>
          <p:cNvPr id="8220" name="Text Box 29"/>
          <p:cNvSpPr txBox="1"/>
          <p:nvPr/>
        </p:nvSpPr>
        <p:spPr>
          <a:xfrm>
            <a:off x="3435350" y="2370138"/>
            <a:ext cx="2859088" cy="493712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Ideal sampling</a:t>
            </a:r>
          </a:p>
        </p:txBody>
      </p:sp>
      <p:grpSp>
        <p:nvGrpSpPr>
          <p:cNvPr id="8221" name="Group 30"/>
          <p:cNvGrpSpPr/>
          <p:nvPr/>
        </p:nvGrpSpPr>
        <p:grpSpPr>
          <a:xfrm>
            <a:off x="1300163" y="2882900"/>
            <a:ext cx="4775200" cy="3435350"/>
            <a:chOff x="672" y="2208"/>
            <a:chExt cx="2256" cy="2163"/>
          </a:xfrm>
        </p:grpSpPr>
        <p:grpSp>
          <p:nvGrpSpPr>
            <p:cNvPr id="8222" name="Group 31"/>
            <p:cNvGrpSpPr/>
            <p:nvPr/>
          </p:nvGrpSpPr>
          <p:grpSpPr>
            <a:xfrm>
              <a:off x="672" y="2208"/>
              <a:ext cx="2256" cy="723"/>
              <a:chOff x="672" y="2208"/>
              <a:chExt cx="2256" cy="723"/>
            </a:xfrm>
          </p:grpSpPr>
          <p:sp>
            <p:nvSpPr>
              <p:cNvPr id="8223" name="Freeform 32"/>
              <p:cNvSpPr/>
              <p:nvPr/>
            </p:nvSpPr>
            <p:spPr>
              <a:xfrm>
                <a:off x="1056" y="2304"/>
                <a:ext cx="1467" cy="540"/>
              </a:xfrm>
              <a:custGeom>
                <a:avLst/>
                <a:gdLst/>
                <a:ahLst/>
                <a:cxnLst>
                  <a:cxn ang="0">
                    <a:pos x="0" y="225"/>
                  </a:cxn>
                  <a:cxn ang="0">
                    <a:pos x="117" y="297"/>
                  </a:cxn>
                  <a:cxn ang="0">
                    <a:pos x="189" y="423"/>
                  </a:cxn>
                  <a:cxn ang="0">
                    <a:pos x="288" y="540"/>
                  </a:cxn>
                  <a:cxn ang="0">
                    <a:pos x="387" y="477"/>
                  </a:cxn>
                  <a:cxn ang="0">
                    <a:pos x="441" y="432"/>
                  </a:cxn>
                  <a:cxn ang="0">
                    <a:pos x="477" y="351"/>
                  </a:cxn>
                  <a:cxn ang="0">
                    <a:pos x="513" y="288"/>
                  </a:cxn>
                  <a:cxn ang="0">
                    <a:pos x="549" y="252"/>
                  </a:cxn>
                  <a:cxn ang="0">
                    <a:pos x="594" y="207"/>
                  </a:cxn>
                  <a:cxn ang="0">
                    <a:pos x="702" y="117"/>
                  </a:cxn>
                  <a:cxn ang="0">
                    <a:pos x="954" y="0"/>
                  </a:cxn>
                  <a:cxn ang="0">
                    <a:pos x="1098" y="54"/>
                  </a:cxn>
                  <a:cxn ang="0">
                    <a:pos x="1161" y="126"/>
                  </a:cxn>
                  <a:cxn ang="0">
                    <a:pos x="1386" y="189"/>
                  </a:cxn>
                  <a:cxn ang="0">
                    <a:pos x="1440" y="261"/>
                  </a:cxn>
                  <a:cxn ang="0">
                    <a:pos x="1467" y="288"/>
                  </a:cxn>
                </a:cxnLst>
                <a:rect l="0" t="0" r="0" b="0"/>
                <a:pathLst>
                  <a:path w="1467" h="540">
                    <a:moveTo>
                      <a:pt x="0" y="225"/>
                    </a:moveTo>
                    <a:cubicBezTo>
                      <a:pt x="52" y="238"/>
                      <a:pt x="74" y="268"/>
                      <a:pt x="117" y="297"/>
                    </a:cubicBezTo>
                    <a:cubicBezTo>
                      <a:pt x="142" y="335"/>
                      <a:pt x="173" y="380"/>
                      <a:pt x="189" y="423"/>
                    </a:cubicBezTo>
                    <a:cubicBezTo>
                      <a:pt x="214" y="489"/>
                      <a:pt x="212" y="515"/>
                      <a:pt x="288" y="540"/>
                    </a:cubicBezTo>
                    <a:cubicBezTo>
                      <a:pt x="352" y="527"/>
                      <a:pt x="345" y="519"/>
                      <a:pt x="387" y="477"/>
                    </a:cubicBezTo>
                    <a:cubicBezTo>
                      <a:pt x="404" y="460"/>
                      <a:pt x="424" y="449"/>
                      <a:pt x="441" y="432"/>
                    </a:cubicBezTo>
                    <a:cubicBezTo>
                      <a:pt x="462" y="368"/>
                      <a:pt x="448" y="394"/>
                      <a:pt x="477" y="351"/>
                    </a:cubicBezTo>
                    <a:cubicBezTo>
                      <a:pt x="496" y="275"/>
                      <a:pt x="470" y="352"/>
                      <a:pt x="513" y="288"/>
                    </a:cubicBezTo>
                    <a:cubicBezTo>
                      <a:pt x="540" y="247"/>
                      <a:pt x="498" y="269"/>
                      <a:pt x="549" y="252"/>
                    </a:cubicBezTo>
                    <a:cubicBezTo>
                      <a:pt x="586" y="196"/>
                      <a:pt x="545" y="251"/>
                      <a:pt x="594" y="207"/>
                    </a:cubicBezTo>
                    <a:cubicBezTo>
                      <a:pt x="634" y="172"/>
                      <a:pt x="653" y="133"/>
                      <a:pt x="702" y="117"/>
                    </a:cubicBezTo>
                    <a:cubicBezTo>
                      <a:pt x="763" y="25"/>
                      <a:pt x="850" y="9"/>
                      <a:pt x="954" y="0"/>
                    </a:cubicBezTo>
                    <a:cubicBezTo>
                      <a:pt x="1074" y="12"/>
                      <a:pt x="1021" y="3"/>
                      <a:pt x="1098" y="54"/>
                    </a:cubicBezTo>
                    <a:cubicBezTo>
                      <a:pt x="1140" y="117"/>
                      <a:pt x="1116" y="96"/>
                      <a:pt x="1161" y="126"/>
                    </a:cubicBezTo>
                    <a:cubicBezTo>
                      <a:pt x="1214" y="205"/>
                      <a:pt x="1292" y="183"/>
                      <a:pt x="1386" y="189"/>
                    </a:cubicBezTo>
                    <a:cubicBezTo>
                      <a:pt x="1399" y="229"/>
                      <a:pt x="1397" y="247"/>
                      <a:pt x="1440" y="261"/>
                    </a:cubicBezTo>
                    <a:cubicBezTo>
                      <a:pt x="1460" y="290"/>
                      <a:pt x="1447" y="288"/>
                      <a:pt x="1467" y="28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24" name="Object 33"/>
              <p:cNvGraphicFramePr>
                <a:graphicFrameLocks noChangeAspect="1"/>
              </p:cNvGraphicFramePr>
              <p:nvPr/>
            </p:nvGraphicFramePr>
            <p:xfrm>
              <a:off x="672" y="2352"/>
              <a:ext cx="33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6" r:id="rId11" imgW="356870" imgH="229235" progId="Equation.3">
                      <p:embed/>
                    </p:oleObj>
                  </mc:Choice>
                  <mc:Fallback>
                    <p:oleObj r:id="rId11" imgW="356870" imgH="229235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2" y="2352"/>
                            <a:ext cx="336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25" name="Group 34"/>
              <p:cNvGrpSpPr/>
              <p:nvPr/>
            </p:nvGrpSpPr>
            <p:grpSpPr>
              <a:xfrm>
                <a:off x="816" y="2208"/>
                <a:ext cx="2112" cy="723"/>
                <a:chOff x="816" y="2400"/>
                <a:chExt cx="2112" cy="723"/>
              </a:xfrm>
            </p:grpSpPr>
            <p:sp>
              <p:nvSpPr>
                <p:cNvPr id="8226" name="Line 35"/>
                <p:cNvSpPr/>
                <p:nvPr/>
              </p:nvSpPr>
              <p:spPr>
                <a:xfrm>
                  <a:off x="1056" y="2928"/>
                  <a:ext cx="17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8227" name="Line 36"/>
                <p:cNvSpPr/>
                <p:nvPr/>
              </p:nvSpPr>
              <p:spPr>
                <a:xfrm flipV="1">
                  <a:off x="1056" y="2400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8228" name="Text Box 37"/>
                <p:cNvSpPr txBox="1"/>
                <p:nvPr/>
              </p:nvSpPr>
              <p:spPr>
                <a:xfrm>
                  <a:off x="2688" y="2688"/>
                  <a:ext cx="240" cy="29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8229" name="Text Box 38"/>
                <p:cNvSpPr txBox="1"/>
                <p:nvPr/>
              </p:nvSpPr>
              <p:spPr>
                <a:xfrm>
                  <a:off x="816" y="2832"/>
                  <a:ext cx="240" cy="29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8230" name="Group 39"/>
            <p:cNvGrpSpPr/>
            <p:nvPr/>
          </p:nvGrpSpPr>
          <p:grpSpPr>
            <a:xfrm>
              <a:off x="816" y="2928"/>
              <a:ext cx="2112" cy="723"/>
              <a:chOff x="816" y="2400"/>
              <a:chExt cx="2112" cy="723"/>
            </a:xfrm>
          </p:grpSpPr>
          <p:sp>
            <p:nvSpPr>
              <p:cNvPr id="8231" name="Line 40"/>
              <p:cNvSpPr/>
              <p:nvPr/>
            </p:nvSpPr>
            <p:spPr>
              <a:xfrm>
                <a:off x="1056" y="2928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32" name="Line 41"/>
              <p:cNvSpPr/>
              <p:nvPr/>
            </p:nvSpPr>
            <p:spPr>
              <a:xfrm flipV="1">
                <a:off x="1056" y="2400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33" name="Text Box 42"/>
              <p:cNvSpPr txBox="1"/>
              <p:nvPr/>
            </p:nvSpPr>
            <p:spPr>
              <a:xfrm>
                <a:off x="2688" y="2688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234" name="Text Box 43"/>
              <p:cNvSpPr txBox="1"/>
              <p:nvPr/>
            </p:nvSpPr>
            <p:spPr>
              <a:xfrm>
                <a:off x="816" y="2832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8235" name="Group 44"/>
            <p:cNvGrpSpPr/>
            <p:nvPr/>
          </p:nvGrpSpPr>
          <p:grpSpPr>
            <a:xfrm>
              <a:off x="816" y="3648"/>
              <a:ext cx="2112" cy="723"/>
              <a:chOff x="816" y="2400"/>
              <a:chExt cx="2112" cy="723"/>
            </a:xfrm>
          </p:grpSpPr>
          <p:sp>
            <p:nvSpPr>
              <p:cNvPr id="8236" name="Line 45"/>
              <p:cNvSpPr/>
              <p:nvPr/>
            </p:nvSpPr>
            <p:spPr>
              <a:xfrm>
                <a:off x="1056" y="2928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37" name="Line 46"/>
              <p:cNvSpPr/>
              <p:nvPr/>
            </p:nvSpPr>
            <p:spPr>
              <a:xfrm flipV="1">
                <a:off x="1056" y="2400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38" name="Text Box 47"/>
              <p:cNvSpPr txBox="1"/>
              <p:nvPr/>
            </p:nvSpPr>
            <p:spPr>
              <a:xfrm>
                <a:off x="2688" y="2688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239" name="Text Box 48"/>
              <p:cNvSpPr txBox="1"/>
              <p:nvPr/>
            </p:nvSpPr>
            <p:spPr>
              <a:xfrm>
                <a:off x="816" y="2832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cxnSp>
          <p:nvCxnSpPr>
            <p:cNvPr id="8240" name="AutoShape 49"/>
            <p:cNvCxnSpPr>
              <a:stCxn id="8239" idx="3"/>
              <a:endCxn id="8237" idx="1"/>
            </p:cNvCxnSpPr>
            <p:nvPr/>
          </p:nvCxnSpPr>
          <p:spPr>
            <a:xfrm flipV="1">
              <a:off x="1056" y="3648"/>
              <a:ext cx="0" cy="577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8241" name="Line 50"/>
            <p:cNvSpPr/>
            <p:nvPr/>
          </p:nvSpPr>
          <p:spPr>
            <a:xfrm flipV="1">
              <a:off x="1056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2" name="Line 51"/>
            <p:cNvSpPr/>
            <p:nvPr/>
          </p:nvSpPr>
          <p:spPr>
            <a:xfrm flipV="1">
              <a:off x="1200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3" name="Line 52"/>
            <p:cNvSpPr/>
            <p:nvPr/>
          </p:nvSpPr>
          <p:spPr>
            <a:xfrm flipV="1">
              <a:off x="2352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4" name="Line 53"/>
            <p:cNvSpPr/>
            <p:nvPr/>
          </p:nvSpPr>
          <p:spPr>
            <a:xfrm flipV="1">
              <a:off x="2208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5" name="Line 54"/>
            <p:cNvSpPr/>
            <p:nvPr/>
          </p:nvSpPr>
          <p:spPr>
            <a:xfrm flipV="1">
              <a:off x="1344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6" name="Line 55"/>
            <p:cNvSpPr/>
            <p:nvPr/>
          </p:nvSpPr>
          <p:spPr>
            <a:xfrm flipV="1">
              <a:off x="1488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7" name="Line 56"/>
            <p:cNvSpPr/>
            <p:nvPr/>
          </p:nvSpPr>
          <p:spPr>
            <a:xfrm flipV="1">
              <a:off x="1632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8" name="Line 57"/>
            <p:cNvSpPr/>
            <p:nvPr/>
          </p:nvSpPr>
          <p:spPr>
            <a:xfrm flipV="1">
              <a:off x="1776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49" name="Line 58"/>
            <p:cNvSpPr/>
            <p:nvPr/>
          </p:nvSpPr>
          <p:spPr>
            <a:xfrm flipV="1">
              <a:off x="1920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0" name="Line 59"/>
            <p:cNvSpPr/>
            <p:nvPr/>
          </p:nvSpPr>
          <p:spPr>
            <a:xfrm flipV="1">
              <a:off x="2064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1" name="Line 60"/>
            <p:cNvSpPr/>
            <p:nvPr/>
          </p:nvSpPr>
          <p:spPr>
            <a:xfrm flipV="1">
              <a:off x="2496" y="316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2" name="Freeform 61"/>
            <p:cNvSpPr/>
            <p:nvPr/>
          </p:nvSpPr>
          <p:spPr>
            <a:xfrm>
              <a:off x="1056" y="3780"/>
              <a:ext cx="1467" cy="540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117" y="297"/>
                </a:cxn>
                <a:cxn ang="0">
                  <a:pos x="189" y="423"/>
                </a:cxn>
                <a:cxn ang="0">
                  <a:pos x="288" y="540"/>
                </a:cxn>
                <a:cxn ang="0">
                  <a:pos x="387" y="477"/>
                </a:cxn>
                <a:cxn ang="0">
                  <a:pos x="441" y="432"/>
                </a:cxn>
                <a:cxn ang="0">
                  <a:pos x="477" y="351"/>
                </a:cxn>
                <a:cxn ang="0">
                  <a:pos x="513" y="288"/>
                </a:cxn>
                <a:cxn ang="0">
                  <a:pos x="549" y="252"/>
                </a:cxn>
                <a:cxn ang="0">
                  <a:pos x="594" y="207"/>
                </a:cxn>
                <a:cxn ang="0">
                  <a:pos x="702" y="117"/>
                </a:cxn>
                <a:cxn ang="0">
                  <a:pos x="954" y="0"/>
                </a:cxn>
                <a:cxn ang="0">
                  <a:pos x="1098" y="54"/>
                </a:cxn>
                <a:cxn ang="0">
                  <a:pos x="1161" y="126"/>
                </a:cxn>
                <a:cxn ang="0">
                  <a:pos x="1386" y="189"/>
                </a:cxn>
                <a:cxn ang="0">
                  <a:pos x="1440" y="261"/>
                </a:cxn>
                <a:cxn ang="0">
                  <a:pos x="1467" y="288"/>
                </a:cxn>
              </a:cxnLst>
              <a:rect l="0" t="0" r="0" b="0"/>
              <a:pathLst>
                <a:path w="1467" h="540">
                  <a:moveTo>
                    <a:pt x="0" y="225"/>
                  </a:moveTo>
                  <a:cubicBezTo>
                    <a:pt x="52" y="238"/>
                    <a:pt x="74" y="268"/>
                    <a:pt x="117" y="297"/>
                  </a:cubicBezTo>
                  <a:cubicBezTo>
                    <a:pt x="142" y="335"/>
                    <a:pt x="173" y="380"/>
                    <a:pt x="189" y="423"/>
                  </a:cubicBezTo>
                  <a:cubicBezTo>
                    <a:pt x="214" y="489"/>
                    <a:pt x="212" y="515"/>
                    <a:pt x="288" y="540"/>
                  </a:cubicBezTo>
                  <a:cubicBezTo>
                    <a:pt x="352" y="527"/>
                    <a:pt x="345" y="519"/>
                    <a:pt x="387" y="477"/>
                  </a:cubicBezTo>
                  <a:cubicBezTo>
                    <a:pt x="404" y="460"/>
                    <a:pt x="424" y="449"/>
                    <a:pt x="441" y="432"/>
                  </a:cubicBezTo>
                  <a:cubicBezTo>
                    <a:pt x="462" y="368"/>
                    <a:pt x="448" y="394"/>
                    <a:pt x="477" y="351"/>
                  </a:cubicBezTo>
                  <a:cubicBezTo>
                    <a:pt x="496" y="275"/>
                    <a:pt x="470" y="352"/>
                    <a:pt x="513" y="288"/>
                  </a:cubicBezTo>
                  <a:cubicBezTo>
                    <a:pt x="540" y="247"/>
                    <a:pt x="498" y="269"/>
                    <a:pt x="549" y="252"/>
                  </a:cubicBezTo>
                  <a:cubicBezTo>
                    <a:pt x="586" y="196"/>
                    <a:pt x="545" y="251"/>
                    <a:pt x="594" y="207"/>
                  </a:cubicBezTo>
                  <a:cubicBezTo>
                    <a:pt x="634" y="172"/>
                    <a:pt x="653" y="133"/>
                    <a:pt x="702" y="117"/>
                  </a:cubicBezTo>
                  <a:cubicBezTo>
                    <a:pt x="763" y="25"/>
                    <a:pt x="850" y="9"/>
                    <a:pt x="954" y="0"/>
                  </a:cubicBezTo>
                  <a:cubicBezTo>
                    <a:pt x="1074" y="12"/>
                    <a:pt x="1021" y="3"/>
                    <a:pt x="1098" y="54"/>
                  </a:cubicBezTo>
                  <a:cubicBezTo>
                    <a:pt x="1140" y="117"/>
                    <a:pt x="1116" y="96"/>
                    <a:pt x="1161" y="126"/>
                  </a:cubicBezTo>
                  <a:cubicBezTo>
                    <a:pt x="1214" y="205"/>
                    <a:pt x="1292" y="183"/>
                    <a:pt x="1386" y="189"/>
                  </a:cubicBezTo>
                  <a:cubicBezTo>
                    <a:pt x="1399" y="229"/>
                    <a:pt x="1397" y="247"/>
                    <a:pt x="1440" y="261"/>
                  </a:cubicBezTo>
                  <a:cubicBezTo>
                    <a:pt x="1460" y="290"/>
                    <a:pt x="1447" y="288"/>
                    <a:pt x="1467" y="288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62"/>
            <p:cNvSpPr/>
            <p:nvPr/>
          </p:nvSpPr>
          <p:spPr>
            <a:xfrm flipV="1">
              <a:off x="1056" y="398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4" name="Line 63"/>
            <p:cNvSpPr/>
            <p:nvPr/>
          </p:nvSpPr>
          <p:spPr>
            <a:xfrm flipV="1">
              <a:off x="1200" y="4080"/>
              <a:ext cx="0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5" name="Line 64"/>
            <p:cNvSpPr/>
            <p:nvPr/>
          </p:nvSpPr>
          <p:spPr>
            <a:xfrm>
              <a:off x="1344" y="417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6" name="Line 65"/>
            <p:cNvSpPr/>
            <p:nvPr/>
          </p:nvSpPr>
          <p:spPr>
            <a:xfrm>
              <a:off x="1488" y="4176"/>
              <a:ext cx="0" cy="4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7" name="Line 66"/>
            <p:cNvSpPr/>
            <p:nvPr/>
          </p:nvSpPr>
          <p:spPr>
            <a:xfrm flipV="1">
              <a:off x="1632" y="398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8" name="Line 67"/>
            <p:cNvSpPr/>
            <p:nvPr/>
          </p:nvSpPr>
          <p:spPr>
            <a:xfrm flipV="1">
              <a:off x="1776" y="388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59" name="Line 68"/>
            <p:cNvSpPr/>
            <p:nvPr/>
          </p:nvSpPr>
          <p:spPr>
            <a:xfrm flipV="1">
              <a:off x="1920" y="3792"/>
              <a:ext cx="0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0" name="Line 69"/>
            <p:cNvSpPr/>
            <p:nvPr/>
          </p:nvSpPr>
          <p:spPr>
            <a:xfrm flipV="1">
              <a:off x="2064" y="3792"/>
              <a:ext cx="0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1" name="Line 70"/>
            <p:cNvSpPr/>
            <p:nvPr/>
          </p:nvSpPr>
          <p:spPr>
            <a:xfrm flipV="1">
              <a:off x="2208" y="388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2" name="Line 71"/>
            <p:cNvSpPr/>
            <p:nvPr/>
          </p:nvSpPr>
          <p:spPr>
            <a:xfrm flipV="1">
              <a:off x="2352" y="3936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3" name="Line 72"/>
            <p:cNvSpPr/>
            <p:nvPr/>
          </p:nvSpPr>
          <p:spPr>
            <a:xfrm flipV="1">
              <a:off x="2496" y="4032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4" name="Line 73"/>
            <p:cNvSpPr/>
            <p:nvPr/>
          </p:nvSpPr>
          <p:spPr>
            <a:xfrm>
              <a:off x="1488" y="345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65" name="Line 74"/>
            <p:cNvSpPr/>
            <p:nvPr/>
          </p:nvSpPr>
          <p:spPr>
            <a:xfrm>
              <a:off x="1632" y="345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66" name="Line 75"/>
            <p:cNvSpPr/>
            <p:nvPr/>
          </p:nvSpPr>
          <p:spPr>
            <a:xfrm>
              <a:off x="1344" y="3552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7" name="Line 76"/>
            <p:cNvSpPr/>
            <p:nvPr/>
          </p:nvSpPr>
          <p:spPr>
            <a:xfrm flipH="1">
              <a:off x="1632" y="3552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268" name="Text Box 77"/>
            <p:cNvSpPr txBox="1"/>
            <p:nvPr/>
          </p:nvSpPr>
          <p:spPr>
            <a:xfrm>
              <a:off x="1440" y="3456"/>
              <a:ext cx="192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8269" name="Object 78"/>
            <p:cNvGraphicFramePr>
              <a:graphicFrameLocks noChangeAspect="1"/>
            </p:cNvGraphicFramePr>
            <p:nvPr/>
          </p:nvGraphicFramePr>
          <p:xfrm>
            <a:off x="720" y="3648"/>
            <a:ext cx="3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r:id="rId12" imgW="370205" imgH="242570" progId="Equation.3">
                    <p:embed/>
                  </p:oleObj>
                </mc:Choice>
                <mc:Fallback>
                  <p:oleObj r:id="rId12" imgW="370205" imgH="24257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0" y="3648"/>
                          <a:ext cx="34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0" name="Object 79"/>
            <p:cNvGraphicFramePr>
              <a:graphicFrameLocks noChangeAspect="1"/>
            </p:cNvGraphicFramePr>
            <p:nvPr/>
          </p:nvGraphicFramePr>
          <p:xfrm>
            <a:off x="720" y="2976"/>
            <a:ext cx="2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r:id="rId13" imgW="318770" imgH="203835" progId="Equation.3">
                    <p:embed/>
                  </p:oleObj>
                </mc:Choice>
                <mc:Fallback>
                  <p:oleObj r:id="rId13" imgW="318770" imgH="20383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0" y="2976"/>
                          <a:ext cx="295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71" name="Group 80"/>
          <p:cNvGrpSpPr/>
          <p:nvPr/>
        </p:nvGrpSpPr>
        <p:grpSpPr>
          <a:xfrm>
            <a:off x="6075363" y="2959100"/>
            <a:ext cx="5588000" cy="3435350"/>
            <a:chOff x="2736" y="2208"/>
            <a:chExt cx="2640" cy="2163"/>
          </a:xfrm>
        </p:grpSpPr>
        <p:grpSp>
          <p:nvGrpSpPr>
            <p:cNvPr id="8272" name="Group 81"/>
            <p:cNvGrpSpPr/>
            <p:nvPr/>
          </p:nvGrpSpPr>
          <p:grpSpPr>
            <a:xfrm>
              <a:off x="3120" y="2208"/>
              <a:ext cx="2256" cy="723"/>
              <a:chOff x="672" y="2208"/>
              <a:chExt cx="2256" cy="723"/>
            </a:xfrm>
          </p:grpSpPr>
          <p:sp>
            <p:nvSpPr>
              <p:cNvPr id="8273" name="Freeform 82"/>
              <p:cNvSpPr/>
              <p:nvPr/>
            </p:nvSpPr>
            <p:spPr>
              <a:xfrm>
                <a:off x="1056" y="2304"/>
                <a:ext cx="1467" cy="540"/>
              </a:xfrm>
              <a:custGeom>
                <a:avLst/>
                <a:gdLst/>
                <a:ahLst/>
                <a:cxnLst>
                  <a:cxn ang="0">
                    <a:pos x="0" y="225"/>
                  </a:cxn>
                  <a:cxn ang="0">
                    <a:pos x="117" y="297"/>
                  </a:cxn>
                  <a:cxn ang="0">
                    <a:pos x="189" y="423"/>
                  </a:cxn>
                  <a:cxn ang="0">
                    <a:pos x="288" y="540"/>
                  </a:cxn>
                  <a:cxn ang="0">
                    <a:pos x="387" y="477"/>
                  </a:cxn>
                  <a:cxn ang="0">
                    <a:pos x="441" y="432"/>
                  </a:cxn>
                  <a:cxn ang="0">
                    <a:pos x="477" y="351"/>
                  </a:cxn>
                  <a:cxn ang="0">
                    <a:pos x="513" y="288"/>
                  </a:cxn>
                  <a:cxn ang="0">
                    <a:pos x="549" y="252"/>
                  </a:cxn>
                  <a:cxn ang="0">
                    <a:pos x="594" y="207"/>
                  </a:cxn>
                  <a:cxn ang="0">
                    <a:pos x="702" y="117"/>
                  </a:cxn>
                  <a:cxn ang="0">
                    <a:pos x="954" y="0"/>
                  </a:cxn>
                  <a:cxn ang="0">
                    <a:pos x="1098" y="54"/>
                  </a:cxn>
                  <a:cxn ang="0">
                    <a:pos x="1161" y="126"/>
                  </a:cxn>
                  <a:cxn ang="0">
                    <a:pos x="1386" y="189"/>
                  </a:cxn>
                  <a:cxn ang="0">
                    <a:pos x="1440" y="261"/>
                  </a:cxn>
                  <a:cxn ang="0">
                    <a:pos x="1467" y="288"/>
                  </a:cxn>
                </a:cxnLst>
                <a:rect l="0" t="0" r="0" b="0"/>
                <a:pathLst>
                  <a:path w="1467" h="540">
                    <a:moveTo>
                      <a:pt x="0" y="225"/>
                    </a:moveTo>
                    <a:cubicBezTo>
                      <a:pt x="52" y="238"/>
                      <a:pt x="74" y="268"/>
                      <a:pt x="117" y="297"/>
                    </a:cubicBezTo>
                    <a:cubicBezTo>
                      <a:pt x="142" y="335"/>
                      <a:pt x="173" y="380"/>
                      <a:pt x="189" y="423"/>
                    </a:cubicBezTo>
                    <a:cubicBezTo>
                      <a:pt x="214" y="489"/>
                      <a:pt x="212" y="515"/>
                      <a:pt x="288" y="540"/>
                    </a:cubicBezTo>
                    <a:cubicBezTo>
                      <a:pt x="352" y="527"/>
                      <a:pt x="345" y="519"/>
                      <a:pt x="387" y="477"/>
                    </a:cubicBezTo>
                    <a:cubicBezTo>
                      <a:pt x="404" y="460"/>
                      <a:pt x="424" y="449"/>
                      <a:pt x="441" y="432"/>
                    </a:cubicBezTo>
                    <a:cubicBezTo>
                      <a:pt x="462" y="368"/>
                      <a:pt x="448" y="394"/>
                      <a:pt x="477" y="351"/>
                    </a:cubicBezTo>
                    <a:cubicBezTo>
                      <a:pt x="496" y="275"/>
                      <a:pt x="470" y="352"/>
                      <a:pt x="513" y="288"/>
                    </a:cubicBezTo>
                    <a:cubicBezTo>
                      <a:pt x="540" y="247"/>
                      <a:pt x="498" y="269"/>
                      <a:pt x="549" y="252"/>
                    </a:cubicBezTo>
                    <a:cubicBezTo>
                      <a:pt x="586" y="196"/>
                      <a:pt x="545" y="251"/>
                      <a:pt x="594" y="207"/>
                    </a:cubicBezTo>
                    <a:cubicBezTo>
                      <a:pt x="634" y="172"/>
                      <a:pt x="653" y="133"/>
                      <a:pt x="702" y="117"/>
                    </a:cubicBezTo>
                    <a:cubicBezTo>
                      <a:pt x="763" y="25"/>
                      <a:pt x="850" y="9"/>
                      <a:pt x="954" y="0"/>
                    </a:cubicBezTo>
                    <a:cubicBezTo>
                      <a:pt x="1074" y="12"/>
                      <a:pt x="1021" y="3"/>
                      <a:pt x="1098" y="54"/>
                    </a:cubicBezTo>
                    <a:cubicBezTo>
                      <a:pt x="1140" y="117"/>
                      <a:pt x="1116" y="96"/>
                      <a:pt x="1161" y="126"/>
                    </a:cubicBezTo>
                    <a:cubicBezTo>
                      <a:pt x="1214" y="205"/>
                      <a:pt x="1292" y="183"/>
                      <a:pt x="1386" y="189"/>
                    </a:cubicBezTo>
                    <a:cubicBezTo>
                      <a:pt x="1399" y="229"/>
                      <a:pt x="1397" y="247"/>
                      <a:pt x="1440" y="261"/>
                    </a:cubicBezTo>
                    <a:cubicBezTo>
                      <a:pt x="1460" y="290"/>
                      <a:pt x="1447" y="288"/>
                      <a:pt x="1467" y="28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74" name="Object 83"/>
              <p:cNvGraphicFramePr>
                <a:graphicFrameLocks noChangeAspect="1"/>
              </p:cNvGraphicFramePr>
              <p:nvPr/>
            </p:nvGraphicFramePr>
            <p:xfrm>
              <a:off x="672" y="2352"/>
              <a:ext cx="33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9" r:id="rId15" imgW="356870" imgH="229235" progId="Equation.3">
                      <p:embed/>
                    </p:oleObj>
                  </mc:Choice>
                  <mc:Fallback>
                    <p:oleObj r:id="rId15" imgW="356870" imgH="229235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2" y="2352"/>
                            <a:ext cx="336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75" name="Group 84"/>
              <p:cNvGrpSpPr/>
              <p:nvPr/>
            </p:nvGrpSpPr>
            <p:grpSpPr>
              <a:xfrm>
                <a:off x="816" y="2208"/>
                <a:ext cx="2112" cy="723"/>
                <a:chOff x="816" y="2400"/>
                <a:chExt cx="2112" cy="723"/>
              </a:xfrm>
            </p:grpSpPr>
            <p:sp>
              <p:nvSpPr>
                <p:cNvPr id="8276" name="Line 85"/>
                <p:cNvSpPr/>
                <p:nvPr/>
              </p:nvSpPr>
              <p:spPr>
                <a:xfrm>
                  <a:off x="1056" y="2928"/>
                  <a:ext cx="17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8277" name="Line 86"/>
                <p:cNvSpPr/>
                <p:nvPr/>
              </p:nvSpPr>
              <p:spPr>
                <a:xfrm flipV="1">
                  <a:off x="1056" y="2400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8278" name="Text Box 87"/>
                <p:cNvSpPr txBox="1"/>
                <p:nvPr/>
              </p:nvSpPr>
              <p:spPr>
                <a:xfrm>
                  <a:off x="2688" y="2688"/>
                  <a:ext cx="240" cy="29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8279" name="Text Box 88"/>
                <p:cNvSpPr txBox="1"/>
                <p:nvPr/>
              </p:nvSpPr>
              <p:spPr>
                <a:xfrm>
                  <a:off x="816" y="2832"/>
                  <a:ext cx="240" cy="29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8280" name="Group 89"/>
            <p:cNvGrpSpPr/>
            <p:nvPr/>
          </p:nvGrpSpPr>
          <p:grpSpPr>
            <a:xfrm>
              <a:off x="3264" y="2928"/>
              <a:ext cx="2112" cy="723"/>
              <a:chOff x="816" y="2400"/>
              <a:chExt cx="2112" cy="723"/>
            </a:xfrm>
          </p:grpSpPr>
          <p:sp>
            <p:nvSpPr>
              <p:cNvPr id="8281" name="Line 90"/>
              <p:cNvSpPr/>
              <p:nvPr/>
            </p:nvSpPr>
            <p:spPr>
              <a:xfrm>
                <a:off x="1056" y="2928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82" name="Line 91"/>
              <p:cNvSpPr/>
              <p:nvPr/>
            </p:nvSpPr>
            <p:spPr>
              <a:xfrm flipV="1">
                <a:off x="1056" y="2400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83" name="Text Box 92"/>
              <p:cNvSpPr txBox="1"/>
              <p:nvPr/>
            </p:nvSpPr>
            <p:spPr>
              <a:xfrm>
                <a:off x="2688" y="2688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284" name="Text Box 93"/>
              <p:cNvSpPr txBox="1"/>
              <p:nvPr/>
            </p:nvSpPr>
            <p:spPr>
              <a:xfrm>
                <a:off x="816" y="2832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8285" name="Group 94"/>
            <p:cNvGrpSpPr/>
            <p:nvPr/>
          </p:nvGrpSpPr>
          <p:grpSpPr>
            <a:xfrm>
              <a:off x="3264" y="3648"/>
              <a:ext cx="2112" cy="723"/>
              <a:chOff x="816" y="2400"/>
              <a:chExt cx="2112" cy="723"/>
            </a:xfrm>
          </p:grpSpPr>
          <p:sp>
            <p:nvSpPr>
              <p:cNvPr id="8286" name="Line 95"/>
              <p:cNvSpPr/>
              <p:nvPr/>
            </p:nvSpPr>
            <p:spPr>
              <a:xfrm>
                <a:off x="1056" y="2928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87" name="Line 96"/>
              <p:cNvSpPr/>
              <p:nvPr/>
            </p:nvSpPr>
            <p:spPr>
              <a:xfrm flipV="1">
                <a:off x="1056" y="2400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88" name="Text Box 97"/>
              <p:cNvSpPr txBox="1"/>
              <p:nvPr/>
            </p:nvSpPr>
            <p:spPr>
              <a:xfrm>
                <a:off x="2688" y="2688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289" name="Text Box 98"/>
              <p:cNvSpPr txBox="1"/>
              <p:nvPr/>
            </p:nvSpPr>
            <p:spPr>
              <a:xfrm>
                <a:off x="816" y="2832"/>
                <a:ext cx="240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8290" name="Freeform 99"/>
            <p:cNvSpPr/>
            <p:nvPr/>
          </p:nvSpPr>
          <p:spPr>
            <a:xfrm>
              <a:off x="3504" y="3780"/>
              <a:ext cx="1467" cy="540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117" y="297"/>
                </a:cxn>
                <a:cxn ang="0">
                  <a:pos x="189" y="423"/>
                </a:cxn>
                <a:cxn ang="0">
                  <a:pos x="288" y="540"/>
                </a:cxn>
                <a:cxn ang="0">
                  <a:pos x="387" y="477"/>
                </a:cxn>
                <a:cxn ang="0">
                  <a:pos x="441" y="432"/>
                </a:cxn>
                <a:cxn ang="0">
                  <a:pos x="477" y="351"/>
                </a:cxn>
                <a:cxn ang="0">
                  <a:pos x="513" y="288"/>
                </a:cxn>
                <a:cxn ang="0">
                  <a:pos x="549" y="252"/>
                </a:cxn>
                <a:cxn ang="0">
                  <a:pos x="594" y="207"/>
                </a:cxn>
                <a:cxn ang="0">
                  <a:pos x="702" y="117"/>
                </a:cxn>
                <a:cxn ang="0">
                  <a:pos x="954" y="0"/>
                </a:cxn>
                <a:cxn ang="0">
                  <a:pos x="1098" y="54"/>
                </a:cxn>
                <a:cxn ang="0">
                  <a:pos x="1161" y="126"/>
                </a:cxn>
                <a:cxn ang="0">
                  <a:pos x="1386" y="189"/>
                </a:cxn>
                <a:cxn ang="0">
                  <a:pos x="1440" y="261"/>
                </a:cxn>
                <a:cxn ang="0">
                  <a:pos x="1467" y="288"/>
                </a:cxn>
              </a:cxnLst>
              <a:rect l="0" t="0" r="0" b="0"/>
              <a:pathLst>
                <a:path w="1467" h="540">
                  <a:moveTo>
                    <a:pt x="0" y="225"/>
                  </a:moveTo>
                  <a:cubicBezTo>
                    <a:pt x="52" y="238"/>
                    <a:pt x="74" y="268"/>
                    <a:pt x="117" y="297"/>
                  </a:cubicBezTo>
                  <a:cubicBezTo>
                    <a:pt x="142" y="335"/>
                    <a:pt x="173" y="380"/>
                    <a:pt x="189" y="423"/>
                  </a:cubicBezTo>
                  <a:cubicBezTo>
                    <a:pt x="214" y="489"/>
                    <a:pt x="212" y="515"/>
                    <a:pt x="288" y="540"/>
                  </a:cubicBezTo>
                  <a:cubicBezTo>
                    <a:pt x="352" y="527"/>
                    <a:pt x="345" y="519"/>
                    <a:pt x="387" y="477"/>
                  </a:cubicBezTo>
                  <a:cubicBezTo>
                    <a:pt x="404" y="460"/>
                    <a:pt x="424" y="449"/>
                    <a:pt x="441" y="432"/>
                  </a:cubicBezTo>
                  <a:cubicBezTo>
                    <a:pt x="462" y="368"/>
                    <a:pt x="448" y="394"/>
                    <a:pt x="477" y="351"/>
                  </a:cubicBezTo>
                  <a:cubicBezTo>
                    <a:pt x="496" y="275"/>
                    <a:pt x="470" y="352"/>
                    <a:pt x="513" y="288"/>
                  </a:cubicBezTo>
                  <a:cubicBezTo>
                    <a:pt x="540" y="247"/>
                    <a:pt x="498" y="269"/>
                    <a:pt x="549" y="252"/>
                  </a:cubicBezTo>
                  <a:cubicBezTo>
                    <a:pt x="586" y="196"/>
                    <a:pt x="545" y="251"/>
                    <a:pt x="594" y="207"/>
                  </a:cubicBezTo>
                  <a:cubicBezTo>
                    <a:pt x="634" y="172"/>
                    <a:pt x="653" y="133"/>
                    <a:pt x="702" y="117"/>
                  </a:cubicBezTo>
                  <a:cubicBezTo>
                    <a:pt x="763" y="25"/>
                    <a:pt x="850" y="9"/>
                    <a:pt x="954" y="0"/>
                  </a:cubicBezTo>
                  <a:cubicBezTo>
                    <a:pt x="1074" y="12"/>
                    <a:pt x="1021" y="3"/>
                    <a:pt x="1098" y="54"/>
                  </a:cubicBezTo>
                  <a:cubicBezTo>
                    <a:pt x="1140" y="117"/>
                    <a:pt x="1116" y="96"/>
                    <a:pt x="1161" y="126"/>
                  </a:cubicBezTo>
                  <a:cubicBezTo>
                    <a:pt x="1214" y="205"/>
                    <a:pt x="1292" y="183"/>
                    <a:pt x="1386" y="189"/>
                  </a:cubicBezTo>
                  <a:cubicBezTo>
                    <a:pt x="1399" y="229"/>
                    <a:pt x="1397" y="247"/>
                    <a:pt x="1440" y="261"/>
                  </a:cubicBezTo>
                  <a:cubicBezTo>
                    <a:pt x="1460" y="290"/>
                    <a:pt x="1447" y="288"/>
                    <a:pt x="1467" y="288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Rectangle 100"/>
            <p:cNvSpPr/>
            <p:nvPr/>
          </p:nvSpPr>
          <p:spPr>
            <a:xfrm>
              <a:off x="3504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2" name="Rectangle 101"/>
            <p:cNvSpPr/>
            <p:nvPr/>
          </p:nvSpPr>
          <p:spPr>
            <a:xfrm>
              <a:off x="3648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3" name="Rectangle 102"/>
            <p:cNvSpPr/>
            <p:nvPr/>
          </p:nvSpPr>
          <p:spPr>
            <a:xfrm>
              <a:off x="3792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4" name="Rectangle 103"/>
            <p:cNvSpPr/>
            <p:nvPr/>
          </p:nvSpPr>
          <p:spPr>
            <a:xfrm>
              <a:off x="3936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" name="Rectangle 104"/>
            <p:cNvSpPr/>
            <p:nvPr/>
          </p:nvSpPr>
          <p:spPr>
            <a:xfrm>
              <a:off x="4080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" name="Rectangle 105"/>
            <p:cNvSpPr/>
            <p:nvPr/>
          </p:nvSpPr>
          <p:spPr>
            <a:xfrm>
              <a:off x="4224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" name="Rectangle 106"/>
            <p:cNvSpPr/>
            <p:nvPr/>
          </p:nvSpPr>
          <p:spPr>
            <a:xfrm>
              <a:off x="4368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" name="Rectangle 107"/>
            <p:cNvSpPr/>
            <p:nvPr/>
          </p:nvSpPr>
          <p:spPr>
            <a:xfrm>
              <a:off x="4512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9" name="Rectangle 108"/>
            <p:cNvSpPr/>
            <p:nvPr/>
          </p:nvSpPr>
          <p:spPr>
            <a:xfrm>
              <a:off x="4656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0" name="Rectangle 109"/>
            <p:cNvSpPr/>
            <p:nvPr/>
          </p:nvSpPr>
          <p:spPr>
            <a:xfrm>
              <a:off x="4800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1" name="Rectangle 110"/>
            <p:cNvSpPr/>
            <p:nvPr/>
          </p:nvSpPr>
          <p:spPr>
            <a:xfrm>
              <a:off x="3504" y="4032"/>
              <a:ext cx="48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2" name="Rectangle 111"/>
            <p:cNvSpPr/>
            <p:nvPr/>
          </p:nvSpPr>
          <p:spPr>
            <a:xfrm>
              <a:off x="3648" y="4128"/>
              <a:ext cx="48" cy="4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3" name="Rectangle 112"/>
            <p:cNvSpPr/>
            <p:nvPr/>
          </p:nvSpPr>
          <p:spPr>
            <a:xfrm>
              <a:off x="3792" y="4176"/>
              <a:ext cx="48" cy="1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4" name="Rectangle 113"/>
            <p:cNvSpPr/>
            <p:nvPr/>
          </p:nvSpPr>
          <p:spPr>
            <a:xfrm>
              <a:off x="3936" y="4176"/>
              <a:ext cx="48" cy="4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5" name="Rectangle 114"/>
            <p:cNvSpPr/>
            <p:nvPr/>
          </p:nvSpPr>
          <p:spPr>
            <a:xfrm>
              <a:off x="4080" y="3984"/>
              <a:ext cx="48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6" name="Rectangle 115"/>
            <p:cNvSpPr/>
            <p:nvPr/>
          </p:nvSpPr>
          <p:spPr>
            <a:xfrm>
              <a:off x="4224" y="3888"/>
              <a:ext cx="48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7" name="Rectangle 116"/>
            <p:cNvSpPr/>
            <p:nvPr/>
          </p:nvSpPr>
          <p:spPr>
            <a:xfrm>
              <a:off x="4368" y="3792"/>
              <a:ext cx="48" cy="3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8" name="Rectangle 117"/>
            <p:cNvSpPr/>
            <p:nvPr/>
          </p:nvSpPr>
          <p:spPr>
            <a:xfrm>
              <a:off x="4512" y="3792"/>
              <a:ext cx="48" cy="3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9" name="Rectangle 118"/>
            <p:cNvSpPr/>
            <p:nvPr/>
          </p:nvSpPr>
          <p:spPr>
            <a:xfrm>
              <a:off x="4656" y="3936"/>
              <a:ext cx="48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10" name="Rectangle 119"/>
            <p:cNvSpPr/>
            <p:nvPr/>
          </p:nvSpPr>
          <p:spPr>
            <a:xfrm>
              <a:off x="4800" y="3984"/>
              <a:ext cx="48" cy="1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11" name="Object 120"/>
            <p:cNvGraphicFramePr>
              <a:graphicFrameLocks noChangeAspect="1"/>
            </p:cNvGraphicFramePr>
            <p:nvPr/>
          </p:nvGraphicFramePr>
          <p:xfrm>
            <a:off x="2736" y="2976"/>
            <a:ext cx="7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r:id="rId16" imgW="775970" imgH="216535" progId="Equation.3">
                    <p:embed/>
                  </p:oleObj>
                </mc:Choice>
                <mc:Fallback>
                  <p:oleObj r:id="rId16" imgW="775970" imgH="21653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736" y="2976"/>
                          <a:ext cx="72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2" name="Line 121"/>
            <p:cNvSpPr/>
            <p:nvPr/>
          </p:nvSpPr>
          <p:spPr>
            <a:xfrm>
              <a:off x="3936" y="345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13" name="Line 122"/>
            <p:cNvSpPr/>
            <p:nvPr/>
          </p:nvSpPr>
          <p:spPr>
            <a:xfrm>
              <a:off x="4080" y="345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14" name="Line 123"/>
            <p:cNvSpPr/>
            <p:nvPr/>
          </p:nvSpPr>
          <p:spPr>
            <a:xfrm>
              <a:off x="3792" y="3552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315" name="Line 124"/>
            <p:cNvSpPr/>
            <p:nvPr/>
          </p:nvSpPr>
          <p:spPr>
            <a:xfrm flipH="1">
              <a:off x="4080" y="3552"/>
              <a:ext cx="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316" name="Text Box 125"/>
            <p:cNvSpPr txBox="1"/>
            <p:nvPr/>
          </p:nvSpPr>
          <p:spPr>
            <a:xfrm>
              <a:off x="3936" y="3456"/>
              <a:ext cx="192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8317" name="Object 126"/>
            <p:cNvGraphicFramePr>
              <a:graphicFrameLocks noChangeAspect="1"/>
            </p:cNvGraphicFramePr>
            <p:nvPr/>
          </p:nvGraphicFramePr>
          <p:xfrm>
            <a:off x="3120" y="3696"/>
            <a:ext cx="3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r:id="rId18" imgW="370205" imgH="242570" progId="Equation.3">
                    <p:embed/>
                  </p:oleObj>
                </mc:Choice>
                <mc:Fallback>
                  <p:oleObj r:id="rId18" imgW="370205" imgH="24257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120" y="3696"/>
                          <a:ext cx="34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8" name="Line 127"/>
            <p:cNvSpPr/>
            <p:nvPr/>
          </p:nvSpPr>
          <p:spPr>
            <a:xfrm flipV="1">
              <a:off x="4080" y="292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19" name="Line 128"/>
            <p:cNvSpPr/>
            <p:nvPr/>
          </p:nvSpPr>
          <p:spPr>
            <a:xfrm flipV="1">
              <a:off x="4128" y="292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20" name="Line 129"/>
            <p:cNvSpPr/>
            <p:nvPr/>
          </p:nvSpPr>
          <p:spPr>
            <a:xfrm>
              <a:off x="3936" y="3024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8321" name="Line 130"/>
            <p:cNvSpPr/>
            <p:nvPr/>
          </p:nvSpPr>
          <p:spPr>
            <a:xfrm flipH="1">
              <a:off x="4128" y="3024"/>
              <a:ext cx="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graphicFrame>
          <p:nvGraphicFramePr>
            <p:cNvPr id="8322" name="Object 131"/>
            <p:cNvGraphicFramePr>
              <a:graphicFrameLocks noChangeAspect="1"/>
            </p:cNvGraphicFramePr>
            <p:nvPr/>
          </p:nvGraphicFramePr>
          <p:xfrm>
            <a:off x="4176" y="2880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r:id="rId20" imgW="128270" imgH="140970" progId="Equation.3">
                    <p:embed/>
                  </p:oleObj>
                </mc:Choice>
                <mc:Fallback>
                  <p:oleObj r:id="rId20" imgW="128270" imgH="14097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76" y="2880"/>
                          <a:ext cx="127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10062528" y="609600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/>
          </p:cNvSpPr>
          <p:nvPr>
            <p:ph idx="1"/>
          </p:nvPr>
        </p:nvSpPr>
        <p:spPr>
          <a:xfrm>
            <a:off x="1016000" y="412750"/>
            <a:ext cx="10160000" cy="609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Plots of the 3 CTFTs are shown below: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2147" name="Picture 3" descr="Fig5_6d"/>
          <p:cNvPicPr>
            <a:picLocks noChangeAspect="1"/>
          </p:cNvPicPr>
          <p:nvPr/>
        </p:nvPicPr>
        <p:blipFill>
          <a:blip r:embed="rId3">
            <a:grayscl/>
            <a:lum bright="-60001" contrast="70000"/>
          </a:blip>
          <a:stretch>
            <a:fillRect/>
          </a:stretch>
        </p:blipFill>
        <p:spPr>
          <a:xfrm>
            <a:off x="2252663" y="1131888"/>
            <a:ext cx="6881812" cy="142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2148" name="Picture 4" descr="Fig5_6f"/>
          <p:cNvPicPr>
            <a:picLocks noChangeAspect="1"/>
          </p:cNvPicPr>
          <p:nvPr/>
        </p:nvPicPr>
        <p:blipFill>
          <a:blip r:embed="rId4">
            <a:grayscl/>
            <a:lum bright="-60001" contrast="70000"/>
          </a:blip>
          <a:stretch>
            <a:fillRect/>
          </a:stretch>
        </p:blipFill>
        <p:spPr>
          <a:xfrm>
            <a:off x="3024188" y="4260850"/>
            <a:ext cx="5854700" cy="155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2149" name="Picture 5" descr="Fig5_6e"/>
          <p:cNvPicPr>
            <a:picLocks noChangeAspect="1"/>
          </p:cNvPicPr>
          <p:nvPr/>
        </p:nvPicPr>
        <p:blipFill>
          <a:blip r:embed="rId5">
            <a:grayscl/>
            <a:lum bright="-60001" contrast="70000"/>
          </a:blip>
          <a:stretch>
            <a:fillRect/>
          </a:stretch>
        </p:blipFill>
        <p:spPr>
          <a:xfrm>
            <a:off x="2906713" y="2597150"/>
            <a:ext cx="6091237" cy="1663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19288" y="5819775"/>
          <a:ext cx="806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6" imgW="2387600" imgH="228600" progId="Equation.DSMT4">
                  <p:embed/>
                </p:oleObj>
              </mc:Choice>
              <mc:Fallback>
                <p:oleObj r:id="rId6" imgW="2387600" imgH="2286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9288" y="5819775"/>
                        <a:ext cx="8064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/>
          </p:cNvSpPr>
          <p:nvPr>
            <p:ph idx="1"/>
          </p:nvPr>
        </p:nvSpPr>
        <p:spPr>
          <a:xfrm>
            <a:off x="719138" y="1135063"/>
            <a:ext cx="10531475" cy="1584325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These figures also indicate by dotted lines the frequency response of an ideal lowpass filter with a cutoff at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/2=10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and a gain T=0.1.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3171" name="Rectangle 3"/>
          <p:cNvSpPr/>
          <p:nvPr/>
        </p:nvSpPr>
        <p:spPr>
          <a:xfrm>
            <a:off x="719138" y="2820988"/>
            <a:ext cx="10160000" cy="50641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fact, the 3 discrete-time sinusoidal signals are:</a:t>
            </a:r>
          </a:p>
        </p:txBody>
      </p:sp>
      <p:grpSp>
        <p:nvGrpSpPr>
          <p:cNvPr id="263178" name="Group 10"/>
          <p:cNvGrpSpPr/>
          <p:nvPr/>
        </p:nvGrpSpPr>
        <p:grpSpPr>
          <a:xfrm>
            <a:off x="1192213" y="3470275"/>
            <a:ext cx="8088312" cy="1928813"/>
            <a:chOff x="839" y="2296"/>
            <a:chExt cx="4577" cy="1289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884" y="2296"/>
            <a:ext cx="4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r:id="rId3" imgW="3479800" imgH="254000" progId="Equation.3">
                    <p:embed/>
                  </p:oleObj>
                </mc:Choice>
                <mc:Fallback>
                  <p:oleObj r:id="rId3" imgW="3479800" imgH="2540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4" y="2296"/>
                          <a:ext cx="440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839" y="2751"/>
            <a:ext cx="45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r:id="rId5" imgW="3606800" imgH="254000" progId="Equation.3">
                    <p:embed/>
                  </p:oleObj>
                </mc:Choice>
                <mc:Fallback>
                  <p:oleObj r:id="rId5" imgW="3606800" imgH="254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9" y="2751"/>
                          <a:ext cx="4555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839" y="3203"/>
            <a:ext cx="457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r:id="rId7" imgW="3619500" imgH="266700" progId="Equation.3">
                    <p:embed/>
                  </p:oleObj>
                </mc:Choice>
                <mc:Fallback>
                  <p:oleObj r:id="rId7" imgW="3619500" imgH="2667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9" y="3203"/>
                          <a:ext cx="4577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3175" name="Group 7"/>
          <p:cNvGrpSpPr/>
          <p:nvPr/>
        </p:nvGrpSpPr>
        <p:grpSpPr>
          <a:xfrm>
            <a:off x="1295400" y="5532438"/>
            <a:ext cx="6249988" cy="611187"/>
            <a:chOff x="816" y="2922"/>
            <a:chExt cx="2953" cy="386"/>
          </a:xfrm>
        </p:grpSpPr>
        <p:sp>
          <p:nvSpPr>
            <p:cNvPr id="36872" name="Rectangle 8"/>
            <p:cNvSpPr/>
            <p:nvPr/>
          </p:nvSpPr>
          <p:spPr>
            <a:xfrm>
              <a:off x="816" y="2928"/>
              <a:ext cx="487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 </a:t>
              </a:r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1864" y="2922"/>
            <a:ext cx="190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r:id="rId9" imgW="1689100" imgH="266700" progId="Equation.3">
                    <p:embed/>
                  </p:oleObj>
                </mc:Choice>
                <mc:Fallback>
                  <p:oleObj r:id="rId9" imgW="1689100" imgH="2667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64" y="2922"/>
                          <a:ext cx="1905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uild="p"/>
      <p:bldP spid="2631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00150" y="1316038"/>
            <a:ext cx="8637588" cy="2406650"/>
            <a:chOff x="900113" y="1637166"/>
            <a:chExt cx="6479331" cy="2406207"/>
          </a:xfrm>
        </p:grpSpPr>
        <p:sp>
          <p:nvSpPr>
            <p:cNvPr id="37890" name="Rectangle 2"/>
            <p:cNvSpPr/>
            <p:nvPr/>
          </p:nvSpPr>
          <p:spPr>
            <a:xfrm>
              <a:off x="900113" y="1637166"/>
              <a:ext cx="4319587" cy="50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 reconstruction filter</a:t>
              </a:r>
            </a:p>
          </p:txBody>
        </p:sp>
        <p:grpSp>
          <p:nvGrpSpPr>
            <p:cNvPr id="37891" name="Group 15"/>
            <p:cNvGrpSpPr/>
            <p:nvPr/>
          </p:nvGrpSpPr>
          <p:grpSpPr>
            <a:xfrm>
              <a:off x="1259632" y="2141991"/>
              <a:ext cx="6119812" cy="1009650"/>
              <a:chOff x="1610" y="1743"/>
              <a:chExt cx="3855" cy="636"/>
            </a:xfrm>
          </p:grpSpPr>
          <p:graphicFrame>
            <p:nvGraphicFramePr>
              <p:cNvPr id="37892" name="Object 13"/>
              <p:cNvGraphicFramePr>
                <a:graphicFrameLocks noChangeAspect="1"/>
              </p:cNvGraphicFramePr>
              <p:nvPr/>
            </p:nvGraphicFramePr>
            <p:xfrm>
              <a:off x="1610" y="1752"/>
              <a:ext cx="1336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3" r:id="rId3" imgW="2120900" imgH="965200" progId="Equation.3">
                      <p:embed/>
                    </p:oleObj>
                  </mc:Choice>
                  <mc:Fallback>
                    <p:oleObj r:id="rId3" imgW="2120900" imgH="9652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10" y="1752"/>
                            <a:ext cx="1336" cy="6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3" name="Object 14"/>
              <p:cNvGraphicFramePr>
                <a:graphicFrameLocks noChangeAspect="1"/>
              </p:cNvGraphicFramePr>
              <p:nvPr/>
            </p:nvGraphicFramePr>
            <p:xfrm>
              <a:off x="2835" y="1743"/>
              <a:ext cx="2630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4" r:id="rId5" imgW="1892300" imgH="457200" progId="Equation.DSMT4">
                      <p:embed/>
                    </p:oleObj>
                  </mc:Choice>
                  <mc:Fallback>
                    <p:oleObj r:id="rId5" imgW="1892300" imgH="457200" progId="Equation.DSMT4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835" y="1743"/>
                            <a:ext cx="2630" cy="6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894" name="Object 19"/>
            <p:cNvGraphicFramePr>
              <a:graphicFrameLocks noChangeAspect="1"/>
            </p:cNvGraphicFramePr>
            <p:nvPr/>
          </p:nvGraphicFramePr>
          <p:xfrm>
            <a:off x="2384425" y="3212976"/>
            <a:ext cx="2691631" cy="830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r:id="rId7" imgW="1030605" imgH="318135" progId="Equation.DSMT4">
                    <p:embed/>
                  </p:oleObj>
                </mc:Choice>
                <mc:Fallback>
                  <p:oleObj r:id="rId7" imgW="1030605" imgH="318135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84425" y="3212976"/>
                          <a:ext cx="2691631" cy="830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200150" y="3722688"/>
            <a:ext cx="9047163" cy="2620962"/>
            <a:chOff x="901240" y="4060213"/>
            <a:chExt cx="6786180" cy="2619987"/>
          </a:xfrm>
        </p:grpSpPr>
        <p:grpSp>
          <p:nvGrpSpPr>
            <p:cNvPr id="37896" name="Group 16"/>
            <p:cNvGrpSpPr/>
            <p:nvPr/>
          </p:nvGrpSpPr>
          <p:grpSpPr>
            <a:xfrm>
              <a:off x="1259632" y="4797152"/>
              <a:ext cx="6427788" cy="1009650"/>
              <a:chOff x="1610" y="1743"/>
              <a:chExt cx="4049" cy="636"/>
            </a:xfrm>
          </p:grpSpPr>
          <p:graphicFrame>
            <p:nvGraphicFramePr>
              <p:cNvPr id="37897" name="Object 17"/>
              <p:cNvGraphicFramePr>
                <a:graphicFrameLocks noChangeAspect="1"/>
              </p:cNvGraphicFramePr>
              <p:nvPr/>
            </p:nvGraphicFramePr>
            <p:xfrm>
              <a:off x="1610" y="1752"/>
              <a:ext cx="1336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6" r:id="rId9" imgW="2120900" imgH="965200" progId="Equation.3">
                      <p:embed/>
                    </p:oleObj>
                  </mc:Choice>
                  <mc:Fallback>
                    <p:oleObj r:id="rId9" imgW="2120900" imgH="965200" progId="Equation.3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10" y="1752"/>
                            <a:ext cx="1336" cy="6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8" name="Object 18"/>
              <p:cNvGraphicFramePr>
                <a:graphicFrameLocks noChangeAspect="1"/>
              </p:cNvGraphicFramePr>
              <p:nvPr/>
            </p:nvGraphicFramePr>
            <p:xfrm>
              <a:off x="2835" y="1743"/>
              <a:ext cx="2824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7" r:id="rId10" imgW="2032000" imgH="457200" progId="Equation.DSMT4">
                      <p:embed/>
                    </p:oleObj>
                  </mc:Choice>
                  <mc:Fallback>
                    <p:oleObj r:id="rId10" imgW="2032000" imgH="457200" progId="Equation.DSMT4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835" y="1743"/>
                            <a:ext cx="2824" cy="6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899" name="Rectangle 20"/>
            <p:cNvSpPr/>
            <p:nvPr/>
          </p:nvSpPr>
          <p:spPr>
            <a:xfrm>
              <a:off x="901240" y="4060213"/>
              <a:ext cx="4319587" cy="50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 reconstruction filter</a:t>
              </a:r>
            </a:p>
          </p:txBody>
        </p:sp>
        <p:graphicFrame>
          <p:nvGraphicFramePr>
            <p:cNvPr id="37900" name="Object 21"/>
            <p:cNvGraphicFramePr>
              <a:graphicFrameLocks noChangeAspect="1"/>
            </p:cNvGraphicFramePr>
            <p:nvPr/>
          </p:nvGraphicFramePr>
          <p:xfrm>
            <a:off x="2235200" y="5805488"/>
            <a:ext cx="3044825" cy="874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r:id="rId12" imgW="1106805" imgH="318135" progId="Equation.DSMT4">
                    <p:embed/>
                  </p:oleObj>
                </mc:Choice>
                <mc:Fallback>
                  <p:oleObj r:id="rId12" imgW="1106805" imgH="318135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35200" y="5805488"/>
                          <a:ext cx="3044825" cy="874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920750" y="274638"/>
            <a:ext cx="109728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3.9 Sampling of Band-pass Signals</a:t>
            </a:r>
            <a:endParaRPr lang="en-US" altLang="zh-CN" sz="3200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920750" y="1319213"/>
            <a:ext cx="9085263" cy="446405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conditions developed earlier for the unique representation of a continuous-time signal by the discrete-time signal obtained by uniform sampling assumed that the continuous-time signal is bandlimited in the frequency range from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DC to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--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lowpass signal.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There are continuous-time signals which are bandlimited to a higher frequency range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 || 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 with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</a:rPr>
              <a:t> &gt;0 ---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bandpass signals.</a:t>
            </a:r>
            <a:endParaRPr lang="en-US" altLang="zh-CN" sz="3200" dirty="0">
              <a:solidFill>
                <a:srgbClr val="FF5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06400" y="1063625"/>
            <a:ext cx="10048875" cy="54800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To prevent aliasing a bandpass signal can of course be sampled at a rate greater than twice the highest frequency, i.e. by ensuring  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2 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However, due to the  bandpass spectrum of the continuous-time signal, the spectrum of the discrete-time signal obtained by sampling will have spectral gaps with no signal components present in these gaps.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Moreover, if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 is very large, the sampling rate also has to be very large which may not be practical in some situations.</a:t>
            </a:r>
            <a:endParaRPr lang="en-US" altLang="zh-CN" sz="3200" baseline="-2500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628650" y="1052513"/>
            <a:ext cx="9707563" cy="4105275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Let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= 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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define the bandwidth of the bandpass signal.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Assume: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3200" dirty="0">
                <a:solidFill>
                  <a:srgbClr val="3A43B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rgbClr val="3A43B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solidFill>
                  <a:srgbClr val="3A43B2"/>
                </a:solidFill>
                <a:latin typeface="Times New Roman" panose="02020603050405020304" pitchFamily="18" charset="0"/>
              </a:rPr>
              <a:t> = M(</a:t>
            </a:r>
            <a:r>
              <a:rPr lang="en-US" altLang="zh-CN" sz="3200" dirty="0">
                <a:solidFill>
                  <a:srgbClr val="3A43B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)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We choose the sampling frequency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 to satisfy the condition: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= 2(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) = 2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/M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 is smaller than 2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 ,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Nyquist rate</a:t>
            </a:r>
          </a:p>
        </p:txBody>
      </p:sp>
      <p:sp>
        <p:nvSpPr>
          <p:cNvPr id="61448" name="AutoShape 8"/>
          <p:cNvSpPr/>
          <p:nvPr/>
        </p:nvSpPr>
        <p:spPr>
          <a:xfrm>
            <a:off x="6478588" y="5541963"/>
            <a:ext cx="3457575" cy="719137"/>
          </a:xfrm>
          <a:prstGeom prst="wedgeRoundRectCallout">
            <a:avLst>
              <a:gd name="adj1" fmla="val -22199"/>
              <a:gd name="adj2" fmla="val -13609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17" tIns="60958" rIns="121917" bIns="60958" anchor="t"/>
          <a:lstStyle/>
          <a:p>
            <a:pPr algn="ctr">
              <a:spcBef>
                <a:spcPct val="20000"/>
              </a:spcBef>
            </a:pPr>
            <a:r>
              <a:rPr lang="en-US" altLang="zh-CN" sz="37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undersampling</a:t>
            </a:r>
            <a:endParaRPr lang="en-US" altLang="zh-CN" sz="3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696913" y="3270250"/>
            <a:ext cx="10145712" cy="327501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As before,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latin typeface="Times New Roman" panose="02020603050405020304" pitchFamily="18" charset="0"/>
              </a:rPr>
              <a:t> consists of a sum of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latin typeface="Times New Roman" panose="02020603050405020304" pitchFamily="18" charset="0"/>
              </a:rPr>
              <a:t> and replicas of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latin typeface="Times New Roman" panose="02020603050405020304" pitchFamily="18" charset="0"/>
              </a:rPr>
              <a:t> shifted by integer multiples of twice the bandwidth Δω and scaled by 1/T;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amount of shift for each value of k ensures that there will be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no overlap</a:t>
            </a:r>
            <a:r>
              <a:rPr lang="en-US" altLang="zh-CN" sz="3200" dirty="0">
                <a:latin typeface="Times New Roman" panose="02020603050405020304" pitchFamily="18" charset="0"/>
              </a:rPr>
              <a:t> between all shifted replicas.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840163" y="2278063"/>
          <a:ext cx="69119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3" imgW="1981200" imgH="304800" progId="Equation.3">
                  <p:embed/>
                </p:oleObj>
              </mc:Choice>
              <mc:Fallback>
                <p:oleObj r:id="rId3" imgW="1981200" imgH="304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163" y="2278063"/>
                        <a:ext cx="6911975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2063750" y="1123950"/>
          <a:ext cx="68183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5" imgW="5245100" imgH="1130300" progId="Equation.3">
                  <p:embed/>
                </p:oleObj>
              </mc:Choice>
              <mc:Fallback>
                <p:oleObj r:id="rId5" imgW="5245100" imgH="1130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750" y="1123950"/>
                        <a:ext cx="6818313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AutoShape 14"/>
          <p:cNvSpPr/>
          <p:nvPr/>
        </p:nvSpPr>
        <p:spPr>
          <a:xfrm>
            <a:off x="5273675" y="5691188"/>
            <a:ext cx="3168650" cy="574675"/>
          </a:xfrm>
          <a:prstGeom prst="wedgeRoundRectCallout">
            <a:avLst>
              <a:gd name="adj1" fmla="val -21542"/>
              <a:gd name="adj2" fmla="val -11473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17" tIns="60958" rIns="121917" bIns="60958" anchor="t"/>
          <a:lstStyle/>
          <a:p>
            <a:pPr algn="ctr">
              <a:spcBef>
                <a:spcPct val="20000"/>
              </a:spcBef>
            </a:pPr>
            <a:r>
              <a:rPr lang="en-US" altLang="zh-CN" sz="37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 aliasing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50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9"/>
          <p:cNvSpPr/>
          <p:nvPr/>
        </p:nvSpPr>
        <p:spPr>
          <a:xfrm>
            <a:off x="2293938" y="6072188"/>
            <a:ext cx="802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8" name="AutoShape 20"/>
          <p:cNvSpPr/>
          <p:nvPr/>
        </p:nvSpPr>
        <p:spPr>
          <a:xfrm rot="10799618">
            <a:off x="2463800" y="51450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1" name="AutoShape 21"/>
          <p:cNvSpPr/>
          <p:nvPr/>
        </p:nvSpPr>
        <p:spPr>
          <a:xfrm rot="10799618">
            <a:off x="3411538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AutoShape 22"/>
          <p:cNvSpPr/>
          <p:nvPr/>
        </p:nvSpPr>
        <p:spPr>
          <a:xfrm rot="10799618">
            <a:off x="4325938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AutoShape 23"/>
          <p:cNvSpPr/>
          <p:nvPr/>
        </p:nvSpPr>
        <p:spPr>
          <a:xfrm rot="10799618">
            <a:off x="5240338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2" name="AutoShape 24"/>
          <p:cNvSpPr/>
          <p:nvPr/>
        </p:nvSpPr>
        <p:spPr>
          <a:xfrm rot="10799618">
            <a:off x="6172200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3" name="AutoShape 25"/>
          <p:cNvSpPr/>
          <p:nvPr/>
        </p:nvSpPr>
        <p:spPr>
          <a:xfrm rot="10799618">
            <a:off x="7069138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6" name="AutoShape 26"/>
          <p:cNvSpPr/>
          <p:nvPr/>
        </p:nvSpPr>
        <p:spPr>
          <a:xfrm rot="10799618">
            <a:off x="7983538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5" name="AutoShape 27"/>
          <p:cNvSpPr/>
          <p:nvPr/>
        </p:nvSpPr>
        <p:spPr>
          <a:xfrm rot="10799618">
            <a:off x="8897938" y="5157788"/>
            <a:ext cx="9144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28"/>
          <p:cNvSpPr/>
          <p:nvPr/>
        </p:nvSpPr>
        <p:spPr>
          <a:xfrm flipH="1" flipV="1">
            <a:off x="2395538" y="5767388"/>
            <a:ext cx="101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9" name="Line 29"/>
          <p:cNvSpPr/>
          <p:nvPr/>
        </p:nvSpPr>
        <p:spPr>
          <a:xfrm flipV="1">
            <a:off x="9812338" y="5691188"/>
            <a:ext cx="203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0" name="Line 30"/>
          <p:cNvSpPr/>
          <p:nvPr/>
        </p:nvSpPr>
        <p:spPr>
          <a:xfrm flipV="1">
            <a:off x="6154738" y="4878388"/>
            <a:ext cx="0" cy="1193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1" name="Line 31"/>
          <p:cNvSpPr/>
          <p:nvPr/>
        </p:nvSpPr>
        <p:spPr>
          <a:xfrm>
            <a:off x="6053138" y="5170488"/>
            <a:ext cx="20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3022" name="Object 32"/>
          <p:cNvGraphicFramePr>
            <a:graphicFrameLocks noChangeAspect="1"/>
          </p:cNvGraphicFramePr>
          <p:nvPr/>
        </p:nvGraphicFramePr>
        <p:xfrm>
          <a:off x="5646738" y="4535488"/>
          <a:ext cx="1243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r:id="rId3" imgW="1336675" imgH="547370" progId="Equation.3">
                  <p:embed/>
                </p:oleObj>
              </mc:Choice>
              <mc:Fallback>
                <p:oleObj r:id="rId3" imgW="1336675" imgH="54737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6738" y="4535488"/>
                        <a:ext cx="12430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33"/>
          <p:cNvGraphicFramePr>
            <a:graphicFrameLocks noChangeAspect="1"/>
          </p:cNvGraphicFramePr>
          <p:nvPr/>
        </p:nvGraphicFramePr>
        <p:xfrm>
          <a:off x="10421938" y="5945188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5" imgW="344170" imgH="331470" progId="Equation.3">
                  <p:embed/>
                </p:oleObj>
              </mc:Choice>
              <mc:Fallback>
                <p:oleObj r:id="rId5" imgW="344170" imgH="33147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1938" y="5945188"/>
                        <a:ext cx="2794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Text Box 34"/>
          <p:cNvSpPr txBox="1"/>
          <p:nvPr/>
        </p:nvSpPr>
        <p:spPr>
          <a:xfrm>
            <a:off x="5986463" y="6011863"/>
            <a:ext cx="40005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aphicFrame>
        <p:nvGraphicFramePr>
          <p:cNvPr id="43025" name="Object 35"/>
          <p:cNvGraphicFramePr>
            <a:graphicFrameLocks noChangeAspect="1"/>
          </p:cNvGraphicFramePr>
          <p:nvPr/>
        </p:nvGraphicFramePr>
        <p:xfrm>
          <a:off x="3073400" y="6059488"/>
          <a:ext cx="6461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7" imgW="687070" imgH="471170" progId="Equation.3">
                  <p:embed/>
                </p:oleObj>
              </mc:Choice>
              <mc:Fallback>
                <p:oleObj r:id="rId7" imgW="687070" imgH="47117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3400" y="6059488"/>
                        <a:ext cx="646113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36"/>
          <p:cNvGraphicFramePr>
            <a:graphicFrameLocks noChangeAspect="1"/>
          </p:cNvGraphicFramePr>
          <p:nvPr/>
        </p:nvGraphicFramePr>
        <p:xfrm>
          <a:off x="2159000" y="6034088"/>
          <a:ext cx="7191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9" imgW="763270" imgH="470535" progId="Equation.3">
                  <p:embed/>
                </p:oleObj>
              </mc:Choice>
              <mc:Fallback>
                <p:oleObj r:id="rId9" imgW="763270" imgH="47053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9000" y="6034088"/>
                        <a:ext cx="719138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37"/>
          <p:cNvGraphicFramePr>
            <a:graphicFrameLocks noChangeAspect="1"/>
          </p:cNvGraphicFramePr>
          <p:nvPr/>
        </p:nvGraphicFramePr>
        <p:xfrm>
          <a:off x="9710738" y="6034088"/>
          <a:ext cx="492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11" imgW="521335" imgH="470535" progId="Equation.3">
                  <p:embed/>
                </p:oleObj>
              </mc:Choice>
              <mc:Fallback>
                <p:oleObj r:id="rId11" imgW="521335" imgH="47053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0738" y="6034088"/>
                        <a:ext cx="492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38"/>
          <p:cNvGraphicFramePr>
            <a:graphicFrameLocks noChangeAspect="1"/>
          </p:cNvGraphicFramePr>
          <p:nvPr/>
        </p:nvGraphicFramePr>
        <p:xfrm>
          <a:off x="8780463" y="6034088"/>
          <a:ext cx="415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13" imgW="446405" imgH="471805" progId="Equation.3">
                  <p:embed/>
                </p:oleObj>
              </mc:Choice>
              <mc:Fallback>
                <p:oleObj r:id="rId13" imgW="446405" imgH="47180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80463" y="6034088"/>
                        <a:ext cx="4159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7" name="Text Box 39"/>
          <p:cNvSpPr txBox="1"/>
          <p:nvPr/>
        </p:nvSpPr>
        <p:spPr>
          <a:xfrm>
            <a:off x="7440613" y="4437063"/>
            <a:ext cx="3168650" cy="60801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 aliasing</a:t>
            </a:r>
          </a:p>
        </p:txBody>
      </p:sp>
      <p:grpSp>
        <p:nvGrpSpPr>
          <p:cNvPr id="43030" name="Group 46"/>
          <p:cNvGrpSpPr/>
          <p:nvPr/>
        </p:nvGrpSpPr>
        <p:grpSpPr>
          <a:xfrm>
            <a:off x="1200150" y="1720850"/>
            <a:ext cx="10160000" cy="2814638"/>
            <a:chOff x="567" y="1207"/>
            <a:chExt cx="4800" cy="1772"/>
          </a:xfrm>
        </p:grpSpPr>
        <p:sp>
          <p:nvSpPr>
            <p:cNvPr id="43031" name="Rectangle 5"/>
            <p:cNvSpPr/>
            <p:nvPr/>
          </p:nvSpPr>
          <p:spPr>
            <a:xfrm>
              <a:off x="567" y="1207"/>
              <a:ext cx="480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spcBef>
                  <a:spcPct val="20000"/>
                </a:spcBef>
                <a:buChar char="•"/>
              </a:pPr>
              <a:endParaRPr lang="zh-CN" altLang="zh-CN" sz="43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Line 7"/>
            <p:cNvSpPr/>
            <p:nvPr/>
          </p:nvSpPr>
          <p:spPr>
            <a:xfrm>
              <a:off x="1111" y="2296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3" name="AutoShape 8"/>
            <p:cNvSpPr/>
            <p:nvPr/>
          </p:nvSpPr>
          <p:spPr>
            <a:xfrm rot="10799618">
              <a:off x="1519" y="1705"/>
              <a:ext cx="432" cy="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AutoShape 9"/>
            <p:cNvSpPr/>
            <p:nvPr/>
          </p:nvSpPr>
          <p:spPr>
            <a:xfrm rot="10799618">
              <a:off x="3742" y="1705"/>
              <a:ext cx="432" cy="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10"/>
            <p:cNvSpPr/>
            <p:nvPr/>
          </p:nvSpPr>
          <p:spPr>
            <a:xfrm flipV="1">
              <a:off x="2916" y="1628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6" name="Line 11"/>
            <p:cNvSpPr/>
            <p:nvPr/>
          </p:nvSpPr>
          <p:spPr>
            <a:xfrm>
              <a:off x="2868" y="1732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3037" name="Object 12"/>
            <p:cNvGraphicFramePr>
              <a:graphicFrameLocks noChangeAspect="1"/>
            </p:cNvGraphicFramePr>
            <p:nvPr/>
          </p:nvGraphicFramePr>
          <p:xfrm>
            <a:off x="2608" y="1344"/>
            <a:ext cx="57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r:id="rId15" imgW="1297940" imgH="483870" progId="Equation.3">
                    <p:embed/>
                  </p:oleObj>
                </mc:Choice>
                <mc:Fallback>
                  <p:oleObj r:id="rId15" imgW="1297940" imgH="48387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08" y="1344"/>
                          <a:ext cx="570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8" name="Object 13"/>
            <p:cNvGraphicFramePr>
              <a:graphicFrameLocks noChangeAspect="1"/>
            </p:cNvGraphicFramePr>
            <p:nvPr/>
          </p:nvGraphicFramePr>
          <p:xfrm>
            <a:off x="4932" y="2236"/>
            <a:ext cx="13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r:id="rId17" imgW="344170" imgH="331470" progId="Equation.3">
                    <p:embed/>
                  </p:oleObj>
                </mc:Choice>
                <mc:Fallback>
                  <p:oleObj r:id="rId17" imgW="344170" imgH="33147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32" y="2236"/>
                          <a:ext cx="132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9" name="Text Box 14"/>
            <p:cNvSpPr txBox="1"/>
            <p:nvPr/>
          </p:nvSpPr>
          <p:spPr>
            <a:xfrm>
              <a:off x="2836" y="2252"/>
              <a:ext cx="1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aphicFrame>
          <p:nvGraphicFramePr>
            <p:cNvPr id="43040" name="Object 15"/>
            <p:cNvGraphicFramePr>
              <a:graphicFrameLocks noChangeAspect="1"/>
            </p:cNvGraphicFramePr>
            <p:nvPr/>
          </p:nvGraphicFramePr>
          <p:xfrm>
            <a:off x="1837" y="2296"/>
            <a:ext cx="30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5" r:id="rId18" imgW="687070" imgH="471170" progId="Equation.3">
                    <p:embed/>
                  </p:oleObj>
                </mc:Choice>
                <mc:Fallback>
                  <p:oleObj r:id="rId18" imgW="687070" imgH="47117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7" y="2296"/>
                          <a:ext cx="305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1" name="Object 16"/>
            <p:cNvGraphicFramePr>
              <a:graphicFrameLocks noChangeAspect="1"/>
            </p:cNvGraphicFramePr>
            <p:nvPr/>
          </p:nvGraphicFramePr>
          <p:xfrm>
            <a:off x="1338" y="2296"/>
            <a:ext cx="3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6" r:id="rId19" imgW="763270" imgH="470535" progId="Equation.3">
                    <p:embed/>
                  </p:oleObj>
                </mc:Choice>
                <mc:Fallback>
                  <p:oleObj r:id="rId19" imgW="763270" imgH="470535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8" y="2296"/>
                          <a:ext cx="340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2" name="Object 17"/>
            <p:cNvGraphicFramePr>
              <a:graphicFrameLocks noChangeAspect="1"/>
            </p:cNvGraphicFramePr>
            <p:nvPr/>
          </p:nvGraphicFramePr>
          <p:xfrm>
            <a:off x="4059" y="2296"/>
            <a:ext cx="2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r:id="rId20" imgW="521335" imgH="470535" progId="Equation.3">
                    <p:embed/>
                  </p:oleObj>
                </mc:Choice>
                <mc:Fallback>
                  <p:oleObj r:id="rId20" imgW="521335" imgH="47053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59" y="2296"/>
                          <a:ext cx="232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3" name="Object 18"/>
            <p:cNvGraphicFramePr>
              <a:graphicFrameLocks noChangeAspect="1"/>
            </p:cNvGraphicFramePr>
            <p:nvPr/>
          </p:nvGraphicFramePr>
          <p:xfrm>
            <a:off x="3651" y="2296"/>
            <a:ext cx="19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" r:id="rId21" imgW="446405" imgH="471805" progId="Equation.3">
                    <p:embed/>
                  </p:oleObj>
                </mc:Choice>
                <mc:Fallback>
                  <p:oleObj r:id="rId21" imgW="446405" imgH="47180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51" y="2296"/>
                          <a:ext cx="197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4" name="AutoShape 40"/>
            <p:cNvSpPr/>
            <p:nvPr/>
          </p:nvSpPr>
          <p:spPr>
            <a:xfrm>
              <a:off x="2154" y="2568"/>
              <a:ext cx="363" cy="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5" name="Rectangle 41"/>
            <p:cNvSpPr/>
            <p:nvPr/>
          </p:nvSpPr>
          <p:spPr>
            <a:xfrm>
              <a:off x="975" y="2614"/>
              <a:ext cx="6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(M=3)</a:t>
              </a: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379538" y="979488"/>
            <a:ext cx="10160000" cy="609600"/>
          </a:xfrm>
          <a:prstGeom prst="rect">
            <a:avLst/>
          </a:prstGeom>
        </p:spPr>
        <p:txBody>
          <a:bodyPr lIns="121917" tIns="60958" rIns="121917" bIns="6095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Figures below illustrate the idea: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2"/>
          <p:cNvGrpSpPr/>
          <p:nvPr/>
        </p:nvGrpSpPr>
        <p:grpSpPr>
          <a:xfrm>
            <a:off x="1143000" y="1706563"/>
            <a:ext cx="10160000" cy="4557712"/>
            <a:chOff x="567" y="1117"/>
            <a:chExt cx="4800" cy="2870"/>
          </a:xfrm>
        </p:grpSpPr>
        <p:sp>
          <p:nvSpPr>
            <p:cNvPr id="44034" name="Rectangle 2"/>
            <p:cNvSpPr/>
            <p:nvPr/>
          </p:nvSpPr>
          <p:spPr>
            <a:xfrm>
              <a:off x="567" y="1117"/>
              <a:ext cx="480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spcBef>
                  <a:spcPct val="20000"/>
                </a:spcBef>
                <a:buChar char="•"/>
              </a:pPr>
              <a:endParaRPr lang="zh-CN" altLang="zh-CN" sz="43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035" name="Group 40"/>
            <p:cNvGrpSpPr/>
            <p:nvPr/>
          </p:nvGrpSpPr>
          <p:grpSpPr>
            <a:xfrm>
              <a:off x="1020" y="1298"/>
              <a:ext cx="4044" cy="1155"/>
              <a:chOff x="1020" y="1616"/>
              <a:chExt cx="4044" cy="1155"/>
            </a:xfrm>
          </p:grpSpPr>
          <p:sp>
            <p:nvSpPr>
              <p:cNvPr id="44036" name="Line 4"/>
              <p:cNvSpPr/>
              <p:nvPr/>
            </p:nvSpPr>
            <p:spPr>
              <a:xfrm>
                <a:off x="1092" y="2528"/>
                <a:ext cx="37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37" name="AutoShape 5"/>
              <p:cNvSpPr/>
              <p:nvPr/>
            </p:nvSpPr>
            <p:spPr>
              <a:xfrm rot="10799618">
                <a:off x="1188" y="1952"/>
                <a:ext cx="43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38" name="AutoShape 6"/>
              <p:cNvSpPr/>
              <p:nvPr/>
            </p:nvSpPr>
            <p:spPr>
              <a:xfrm rot="10799618">
                <a:off x="4212" y="1952"/>
                <a:ext cx="43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39" name="Line 7"/>
              <p:cNvSpPr/>
              <p:nvPr/>
            </p:nvSpPr>
            <p:spPr>
              <a:xfrm flipV="1">
                <a:off x="2916" y="1856"/>
                <a:ext cx="0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40" name="Line 8"/>
              <p:cNvSpPr/>
              <p:nvPr/>
            </p:nvSpPr>
            <p:spPr>
              <a:xfrm>
                <a:off x="2868" y="196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4041" name="Object 9"/>
              <p:cNvGraphicFramePr>
                <a:graphicFrameLocks noChangeAspect="1"/>
              </p:cNvGraphicFramePr>
              <p:nvPr/>
            </p:nvGraphicFramePr>
            <p:xfrm>
              <a:off x="2628" y="1616"/>
              <a:ext cx="5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1" r:id="rId3" imgW="1297940" imgH="483870" progId="Equation.3">
                      <p:embed/>
                    </p:oleObj>
                  </mc:Choice>
                  <mc:Fallback>
                    <p:oleObj r:id="rId3" imgW="1297940" imgH="48387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628" y="1616"/>
                            <a:ext cx="570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2" name="Object 10"/>
              <p:cNvGraphicFramePr>
                <a:graphicFrameLocks noChangeAspect="1"/>
              </p:cNvGraphicFramePr>
              <p:nvPr/>
            </p:nvGraphicFramePr>
            <p:xfrm>
              <a:off x="4932" y="2464"/>
              <a:ext cx="13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2" r:id="rId5" imgW="344170" imgH="331470" progId="Equation.3">
                      <p:embed/>
                    </p:oleObj>
                  </mc:Choice>
                  <mc:Fallback>
                    <p:oleObj r:id="rId5" imgW="344170" imgH="33147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32" y="2464"/>
                            <a:ext cx="132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3" name="Text Box 11"/>
              <p:cNvSpPr txBox="1"/>
              <p:nvPr/>
            </p:nvSpPr>
            <p:spPr>
              <a:xfrm>
                <a:off x="2836" y="2480"/>
                <a:ext cx="16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graphicFrame>
            <p:nvGraphicFramePr>
              <p:cNvPr id="44044" name="Object 12"/>
              <p:cNvGraphicFramePr>
                <a:graphicFrameLocks noChangeAspect="1"/>
              </p:cNvGraphicFramePr>
              <p:nvPr/>
            </p:nvGraphicFramePr>
            <p:xfrm>
              <a:off x="1444" y="2512"/>
              <a:ext cx="30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3" r:id="rId7" imgW="687070" imgH="471170" progId="Equation.3">
                      <p:embed/>
                    </p:oleObj>
                  </mc:Choice>
                  <mc:Fallback>
                    <p:oleObj r:id="rId7" imgW="687070" imgH="47117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44" y="2512"/>
                            <a:ext cx="305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5" name="Object 13"/>
              <p:cNvGraphicFramePr>
                <a:graphicFrameLocks noChangeAspect="1"/>
              </p:cNvGraphicFramePr>
              <p:nvPr/>
            </p:nvGraphicFramePr>
            <p:xfrm>
              <a:off x="1020" y="2504"/>
              <a:ext cx="34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4" r:id="rId9" imgW="763270" imgH="470535" progId="Equation.3">
                      <p:embed/>
                    </p:oleObj>
                  </mc:Choice>
                  <mc:Fallback>
                    <p:oleObj r:id="rId9" imgW="763270" imgH="470535" progId="Equation.3">
                      <p:embed/>
                      <p:pic>
                        <p:nvPicPr>
                          <p:cNvPr id="0" name="图片 317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20" y="2504"/>
                            <a:ext cx="340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6" name="Object 14"/>
              <p:cNvGraphicFramePr>
                <a:graphicFrameLocks noChangeAspect="1"/>
              </p:cNvGraphicFramePr>
              <p:nvPr/>
            </p:nvGraphicFramePr>
            <p:xfrm>
              <a:off x="4596" y="2504"/>
              <a:ext cx="23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5" r:id="rId11" imgW="521335" imgH="470535" progId="Equation.3">
                      <p:embed/>
                    </p:oleObj>
                  </mc:Choice>
                  <mc:Fallback>
                    <p:oleObj r:id="rId11" imgW="521335" imgH="470535" progId="Equation.3">
                      <p:embed/>
                      <p:pic>
                        <p:nvPicPr>
                          <p:cNvPr id="0" name="图片 317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596" y="2504"/>
                            <a:ext cx="232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7" name="Object 15"/>
              <p:cNvGraphicFramePr>
                <a:graphicFrameLocks noChangeAspect="1"/>
              </p:cNvGraphicFramePr>
              <p:nvPr/>
            </p:nvGraphicFramePr>
            <p:xfrm>
              <a:off x="4148" y="2504"/>
              <a:ext cx="197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6" r:id="rId13" imgW="446405" imgH="471805" progId="Equation.3">
                      <p:embed/>
                    </p:oleObj>
                  </mc:Choice>
                  <mc:Fallback>
                    <p:oleObj r:id="rId13" imgW="446405" imgH="471805" progId="Equation.3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48" y="2504"/>
                            <a:ext cx="197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48" name="Line 16"/>
            <p:cNvSpPr/>
            <p:nvPr/>
          </p:nvSpPr>
          <p:spPr>
            <a:xfrm>
              <a:off x="1084" y="3736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9" name="AutoShape 17"/>
            <p:cNvSpPr/>
            <p:nvPr/>
          </p:nvSpPr>
          <p:spPr>
            <a:xfrm rot="10799618">
              <a:off x="1164" y="3152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AutoShape 18"/>
            <p:cNvSpPr/>
            <p:nvPr/>
          </p:nvSpPr>
          <p:spPr>
            <a:xfrm rot="10799618">
              <a:off x="1612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AutoShape 19"/>
            <p:cNvSpPr/>
            <p:nvPr/>
          </p:nvSpPr>
          <p:spPr>
            <a:xfrm rot="10799618">
              <a:off x="2044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AutoShape 20"/>
            <p:cNvSpPr/>
            <p:nvPr/>
          </p:nvSpPr>
          <p:spPr>
            <a:xfrm rot="10799618">
              <a:off x="2476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AutoShape 21"/>
            <p:cNvSpPr/>
            <p:nvPr/>
          </p:nvSpPr>
          <p:spPr>
            <a:xfrm rot="10799618">
              <a:off x="2908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AutoShape 22"/>
            <p:cNvSpPr/>
            <p:nvPr/>
          </p:nvSpPr>
          <p:spPr>
            <a:xfrm rot="10799618">
              <a:off x="3340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AutoShape 23"/>
            <p:cNvSpPr/>
            <p:nvPr/>
          </p:nvSpPr>
          <p:spPr>
            <a:xfrm rot="10799618">
              <a:off x="3772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AutoShape 24"/>
            <p:cNvSpPr/>
            <p:nvPr/>
          </p:nvSpPr>
          <p:spPr>
            <a:xfrm rot="10799618">
              <a:off x="4204" y="3160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25"/>
            <p:cNvSpPr/>
            <p:nvPr/>
          </p:nvSpPr>
          <p:spPr>
            <a:xfrm flipH="1" flipV="1">
              <a:off x="1132" y="3544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8" name="Line 26"/>
            <p:cNvSpPr/>
            <p:nvPr/>
          </p:nvSpPr>
          <p:spPr>
            <a:xfrm flipV="1">
              <a:off x="4636" y="3496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9" name="Line 27"/>
            <p:cNvSpPr/>
            <p:nvPr/>
          </p:nvSpPr>
          <p:spPr>
            <a:xfrm flipV="1">
              <a:off x="2908" y="2984"/>
              <a:ext cx="0" cy="7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0" name="Line 28"/>
            <p:cNvSpPr/>
            <p:nvPr/>
          </p:nvSpPr>
          <p:spPr>
            <a:xfrm>
              <a:off x="2860" y="31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61" name="Object 29"/>
            <p:cNvGraphicFramePr>
              <a:graphicFrameLocks noChangeAspect="1"/>
            </p:cNvGraphicFramePr>
            <p:nvPr/>
          </p:nvGraphicFramePr>
          <p:xfrm>
            <a:off x="2668" y="2768"/>
            <a:ext cx="5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15" imgW="1336675" imgH="547370" progId="Equation.3">
                    <p:embed/>
                  </p:oleObj>
                </mc:Choice>
                <mc:Fallback>
                  <p:oleObj r:id="rId15" imgW="1336675" imgH="54737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68" y="2768"/>
                          <a:ext cx="58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30"/>
            <p:cNvGraphicFramePr>
              <a:graphicFrameLocks noChangeAspect="1"/>
            </p:cNvGraphicFramePr>
            <p:nvPr/>
          </p:nvGraphicFramePr>
          <p:xfrm>
            <a:off x="4924" y="3656"/>
            <a:ext cx="13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r:id="rId17" imgW="344170" imgH="331470" progId="Equation.3">
                    <p:embed/>
                  </p:oleObj>
                </mc:Choice>
                <mc:Fallback>
                  <p:oleObj r:id="rId17" imgW="344170" imgH="33147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24" y="3656"/>
                          <a:ext cx="132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3" name="Text Box 31"/>
            <p:cNvSpPr txBox="1"/>
            <p:nvPr/>
          </p:nvSpPr>
          <p:spPr>
            <a:xfrm>
              <a:off x="2828" y="3696"/>
              <a:ext cx="1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aphicFrame>
          <p:nvGraphicFramePr>
            <p:cNvPr id="44064" name="Object 32"/>
            <p:cNvGraphicFramePr>
              <a:graphicFrameLocks noChangeAspect="1"/>
            </p:cNvGraphicFramePr>
            <p:nvPr/>
          </p:nvGraphicFramePr>
          <p:xfrm>
            <a:off x="1452" y="3728"/>
            <a:ext cx="30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r:id="rId18" imgW="687070" imgH="471170" progId="Equation.3">
                    <p:embed/>
                  </p:oleObj>
                </mc:Choice>
                <mc:Fallback>
                  <p:oleObj r:id="rId18" imgW="687070" imgH="47117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2" y="3728"/>
                          <a:ext cx="305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5" name="Object 33"/>
            <p:cNvGraphicFramePr>
              <a:graphicFrameLocks noChangeAspect="1"/>
            </p:cNvGraphicFramePr>
            <p:nvPr/>
          </p:nvGraphicFramePr>
          <p:xfrm>
            <a:off x="1020" y="3712"/>
            <a:ext cx="3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r:id="rId19" imgW="763270" imgH="470535" progId="Equation.3">
                    <p:embed/>
                  </p:oleObj>
                </mc:Choice>
                <mc:Fallback>
                  <p:oleObj r:id="rId19" imgW="763270" imgH="47053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0" y="3712"/>
                          <a:ext cx="340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6" name="Object 34"/>
            <p:cNvGraphicFramePr>
              <a:graphicFrameLocks noChangeAspect="1"/>
            </p:cNvGraphicFramePr>
            <p:nvPr/>
          </p:nvGraphicFramePr>
          <p:xfrm>
            <a:off x="4588" y="3712"/>
            <a:ext cx="2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r:id="rId20" imgW="521335" imgH="470535" progId="Equation.3">
                    <p:embed/>
                  </p:oleObj>
                </mc:Choice>
                <mc:Fallback>
                  <p:oleObj r:id="rId20" imgW="521335" imgH="47053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88" y="3712"/>
                          <a:ext cx="232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7" name="Object 35"/>
            <p:cNvGraphicFramePr>
              <a:graphicFrameLocks noChangeAspect="1"/>
            </p:cNvGraphicFramePr>
            <p:nvPr/>
          </p:nvGraphicFramePr>
          <p:xfrm>
            <a:off x="4148" y="3712"/>
            <a:ext cx="19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r:id="rId21" imgW="446405" imgH="471805" progId="Equation.3">
                    <p:embed/>
                  </p:oleObj>
                </mc:Choice>
                <mc:Fallback>
                  <p:oleObj r:id="rId21" imgW="446405" imgH="471805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48" y="3712"/>
                          <a:ext cx="197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8" name="Text Box 38"/>
            <p:cNvSpPr txBox="1"/>
            <p:nvPr/>
          </p:nvSpPr>
          <p:spPr>
            <a:xfrm>
              <a:off x="3515" y="2704"/>
              <a:ext cx="14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 aliasing</a:t>
              </a:r>
            </a:p>
          </p:txBody>
        </p:sp>
        <p:sp>
          <p:nvSpPr>
            <p:cNvPr id="44069" name="AutoShape 41"/>
            <p:cNvSpPr/>
            <p:nvPr/>
          </p:nvSpPr>
          <p:spPr>
            <a:xfrm>
              <a:off x="2154" y="2478"/>
              <a:ext cx="363" cy="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70" name="Rectangle 44"/>
          <p:cNvSpPr/>
          <p:nvPr/>
        </p:nvSpPr>
        <p:spPr>
          <a:xfrm>
            <a:off x="2063750" y="4151313"/>
            <a:ext cx="1331913" cy="608012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(M=4)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379538" y="979488"/>
            <a:ext cx="10160000" cy="609600"/>
          </a:xfrm>
          <a:prstGeom prst="rect">
            <a:avLst/>
          </a:prstGeom>
        </p:spPr>
        <p:txBody>
          <a:bodyPr lIns="121917" tIns="60958" rIns="121917" bIns="6095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Figures below illustrate the idea: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879475" y="342900"/>
            <a:ext cx="9999663" cy="973138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Discuss:</a:t>
            </a:r>
          </a:p>
        </p:txBody>
      </p:sp>
      <p:sp>
        <p:nvSpPr>
          <p:cNvPr id="251907" name="Rectangle 3"/>
          <p:cNvSpPr>
            <a:spLocks noGrp="1"/>
          </p:cNvSpPr>
          <p:nvPr>
            <p:ph idx="1"/>
          </p:nvPr>
        </p:nvSpPr>
        <p:spPr>
          <a:xfrm>
            <a:off x="719138" y="1316038"/>
            <a:ext cx="10160000" cy="1717675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(1)If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(t) is bandlimited with its frequency band in (f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</a:rPr>
              <a:t>, f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) .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(2)If using sampling rate:</a:t>
            </a: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5522913" y="2235200"/>
          <a:ext cx="55657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3" imgW="1511300" imgH="393700" progId="Equation.DSMT4">
                  <p:embed/>
                </p:oleObj>
              </mc:Choice>
              <mc:Fallback>
                <p:oleObj r:id="rId3" imgW="1511300" imgH="3937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2913" y="2235200"/>
                        <a:ext cx="5565775" cy="1085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Text Box 5"/>
          <p:cNvSpPr txBox="1"/>
          <p:nvPr/>
        </p:nvSpPr>
        <p:spPr>
          <a:xfrm>
            <a:off x="1096963" y="3679825"/>
            <a:ext cx="8429625" cy="2168525"/>
          </a:xfrm>
          <a:prstGeom prst="rect">
            <a:avLst/>
          </a:prstGeom>
          <a:noFill/>
          <a:ln w="12700">
            <a:noFill/>
          </a:ln>
        </p:spPr>
        <p:txBody>
          <a:bodyPr wrap="square" lIns="121917" tIns="60958" rIns="121917" bIns="60958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Where, n is a maximum integer which meets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fs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≥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2(f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-f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)=2B (n = 0,1,2……)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Then, the sampled signal 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(nT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can be used to represent original signal 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25190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/>
          </p:cNvSpPr>
          <p:nvPr>
            <p:ph idx="1"/>
          </p:nvPr>
        </p:nvSpPr>
        <p:spPr>
          <a:xfrm>
            <a:off x="1160463" y="387350"/>
            <a:ext cx="10160000" cy="11430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When τ« T, 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(t) ~δ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(t); 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so we firstly discuss ideal sampling:</a:t>
            </a:r>
          </a:p>
        </p:txBody>
      </p:sp>
      <p:sp>
        <p:nvSpPr>
          <p:cNvPr id="9218" name="Text Box 4"/>
          <p:cNvSpPr txBox="1"/>
          <p:nvPr/>
        </p:nvSpPr>
        <p:spPr>
          <a:xfrm>
            <a:off x="1406525" y="2293938"/>
            <a:ext cx="9378950" cy="1192212"/>
          </a:xfrm>
          <a:prstGeom prst="rect">
            <a:avLst/>
          </a:prstGeom>
          <a:noFill/>
          <a:ln w="12700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output of ideal sampling is: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(1)In time domain: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2170113" y="1444625"/>
          <a:ext cx="56562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1473200" imgH="431800" progId="Equation.DSMT4">
                  <p:embed/>
                </p:oleObj>
              </mc:Choice>
              <mc:Fallback>
                <p:oleObj r:id="rId3" imgW="147320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0113" y="1444625"/>
                        <a:ext cx="5656262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组合 3"/>
          <p:cNvGrpSpPr/>
          <p:nvPr/>
        </p:nvGrpSpPr>
        <p:grpSpPr>
          <a:xfrm>
            <a:off x="1819275" y="3278188"/>
            <a:ext cx="7489825" cy="895350"/>
            <a:chOff x="1256386" y="3326418"/>
            <a:chExt cx="5616624" cy="896792"/>
          </a:xfrm>
        </p:grpSpPr>
        <p:graphicFrame>
          <p:nvGraphicFramePr>
            <p:cNvPr id="9221" name="Object 10"/>
            <p:cNvGraphicFramePr>
              <a:graphicFrameLocks noChangeAspect="1"/>
            </p:cNvGraphicFramePr>
            <p:nvPr/>
          </p:nvGraphicFramePr>
          <p:xfrm>
            <a:off x="1256386" y="3535119"/>
            <a:ext cx="25860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r:id="rId5" imgW="1183005" imgH="241935" progId="Equation.DSMT4">
                    <p:embed/>
                  </p:oleObj>
                </mc:Choice>
                <mc:Fallback>
                  <p:oleObj r:id="rId5" imgW="1183005" imgH="241935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6386" y="3535119"/>
                          <a:ext cx="2586038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12"/>
            <p:cNvGraphicFramePr>
              <a:graphicFrameLocks noChangeAspect="1"/>
            </p:cNvGraphicFramePr>
            <p:nvPr/>
          </p:nvGraphicFramePr>
          <p:xfrm>
            <a:off x="3992690" y="3326418"/>
            <a:ext cx="2880320" cy="89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r:id="rId7" imgW="1387475" imgH="432435" progId="Equation.3">
                    <p:embed/>
                  </p:oleObj>
                </mc:Choice>
                <mc:Fallback>
                  <p:oleObj r:id="rId7" imgW="1387475" imgH="43243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92690" y="3326418"/>
                          <a:ext cx="2880320" cy="8967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06525" y="4027488"/>
            <a:ext cx="99853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(2)In frequency domain:</a:t>
            </a:r>
          </a:p>
        </p:txBody>
      </p:sp>
      <p:grpSp>
        <p:nvGrpSpPr>
          <p:cNvPr id="9224" name="组合 4"/>
          <p:cNvGrpSpPr/>
          <p:nvPr/>
        </p:nvGrpSpPr>
        <p:grpSpPr>
          <a:xfrm>
            <a:off x="1622425" y="4437063"/>
            <a:ext cx="9909175" cy="1892300"/>
            <a:chOff x="1206222" y="4686905"/>
            <a:chExt cx="7431087" cy="1892300"/>
          </a:xfrm>
        </p:grpSpPr>
        <p:graphicFrame>
          <p:nvGraphicFramePr>
            <p:cNvPr id="9225" name="Object 8"/>
            <p:cNvGraphicFramePr>
              <a:graphicFrameLocks noChangeAspect="1"/>
            </p:cNvGraphicFramePr>
            <p:nvPr/>
          </p:nvGraphicFramePr>
          <p:xfrm>
            <a:off x="1206222" y="4686905"/>
            <a:ext cx="7431087" cy="189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r:id="rId9" imgW="3492500" imgH="889000" progId="Equation.DSMT4">
                    <p:embed/>
                  </p:oleObj>
                </mc:Choice>
                <mc:Fallback>
                  <p:oleObj r:id="rId9" imgW="3492500" imgH="8890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06222" y="4686905"/>
                          <a:ext cx="7431087" cy="1892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52414" y="5567650"/>
              <a:ext cx="1368643" cy="783804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9722803" y="55683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808038" y="260350"/>
            <a:ext cx="109728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Note:</a:t>
            </a: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808038" y="1192213"/>
            <a:ext cx="9805987" cy="2232025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Before band-sampling, the signal in only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one frequency-band</a:t>
            </a:r>
            <a:r>
              <a:rPr lang="en-US" altLang="zh-CN" sz="3200" dirty="0">
                <a:latin typeface="Times New Roman" panose="02020603050405020304" pitchFamily="18" charset="0"/>
              </a:rPr>
              <a:t> can be permitted.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For lowest sampling rate, that is f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=2B, the signal center frequency f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 should be:</a:t>
            </a:r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2319338" y="3821113"/>
          <a:ext cx="71659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4" imgW="3175000" imgH="482600" progId="Equation.DSMT4">
                  <p:embed/>
                </p:oleObj>
              </mc:Choice>
              <mc:Fallback>
                <p:oleObj r:id="rId4" imgW="3175000" imgH="4826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9338" y="3821113"/>
                        <a:ext cx="7165975" cy="1073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/>
          </p:cNvSpPr>
          <p:nvPr>
            <p:ph idx="1"/>
          </p:nvPr>
        </p:nvSpPr>
        <p:spPr>
          <a:xfrm>
            <a:off x="631825" y="1166813"/>
            <a:ext cx="10656888" cy="272732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The band-sampling result is moving the signal in the frequency band of (nB, (n+1)B)(n=0,1,2,…) to the frequency band of (0, B).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When n is odd number, the relationship between them is reversal; while n is even, the relationship is opposite.</a:t>
            </a:r>
          </a:p>
        </p:txBody>
      </p:sp>
      <p:pic>
        <p:nvPicPr>
          <p:cNvPr id="47106" name="图片 1" descr="DFOZNSU4PF8ANJ6}%4V`~1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3455988"/>
            <a:ext cx="7446963" cy="2919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760413" y="1250950"/>
            <a:ext cx="10180637" cy="490537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As can be seen,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(t) can be recovered from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(t) by passing it through an ideal bandpass filter with a passband given by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 || 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en-US" altLang="zh-CN" sz="3200" dirty="0">
                <a:latin typeface="Times New Roman" panose="02020603050405020304" pitchFamily="18" charset="0"/>
              </a:rPr>
              <a:t>and a gain of 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Note: Any of the replicas in the lower frequency bands can be retained by passing  through bandpass filters with passbands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    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- k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)  || 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- k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) </a:t>
            </a:r>
            <a:r>
              <a:rPr lang="en-US" altLang="zh-CN" sz="3200" i="1" dirty="0">
                <a:latin typeface="Times New Roman" panose="02020603050405020304" pitchFamily="18" charset="0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</a:rPr>
              <a:t> 1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k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M-1</a:t>
            </a:r>
            <a:r>
              <a:rPr lang="en-US" altLang="zh-CN" sz="3200" i="1" dirty="0">
                <a:latin typeface="Times New Roman" panose="02020603050405020304" pitchFamily="18" charset="0"/>
              </a:rPr>
              <a:t>	                </a:t>
            </a:r>
            <a:r>
              <a:rPr lang="en-US" altLang="zh-CN" sz="3200" dirty="0">
                <a:latin typeface="Times New Roman" panose="02020603050405020304" pitchFamily="18" charset="0"/>
              </a:rPr>
              <a:t>providing a translation to lower frequency ranges.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609600" y="260350"/>
            <a:ext cx="109728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Homework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1011238" y="1192213"/>
            <a:ext cx="9347200" cy="4822825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3.11,3.17, 3.18(a)(c)(e), 3.25, 3.58(a)(c)(e), 3.62,</a:t>
            </a:r>
            <a:r>
              <a:rPr lang="zh-CN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3.63, 3.66(a)(b)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M3.1, M3.2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/>
          <p:nvPr/>
        </p:nvSpPr>
        <p:spPr>
          <a:xfrm>
            <a:off x="1200150" y="1052513"/>
            <a:ext cx="10160000" cy="50482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There are two different forms of G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0242" name="对象 1"/>
          <p:cNvGraphicFramePr>
            <a:graphicFrameLocks noChangeAspect="1"/>
          </p:cNvGraphicFramePr>
          <p:nvPr/>
        </p:nvGraphicFramePr>
        <p:xfrm>
          <a:off x="1792288" y="1798638"/>
          <a:ext cx="90487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3" imgW="2057400" imgH="292100" progId="Equation.DSMT4">
                  <p:embed/>
                </p:oleObj>
              </mc:Choice>
              <mc:Fallback>
                <p:oleObj r:id="rId3" imgW="2057400" imgH="2921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2288" y="1798638"/>
                        <a:ext cx="904875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792288" y="2563813"/>
          <a:ext cx="7997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5" imgW="2247900" imgH="431800" progId="Equation.DSMT4">
                  <p:embed/>
                </p:oleObj>
              </mc:Choice>
              <mc:Fallback>
                <p:oleObj r:id="rId5" imgW="224790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2288" y="2563813"/>
                        <a:ext cx="799782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"/>
          <p:cNvSpPr/>
          <p:nvPr/>
        </p:nvSpPr>
        <p:spPr>
          <a:xfrm>
            <a:off x="1390650" y="4389438"/>
            <a:ext cx="10342563" cy="1822450"/>
          </a:xfrm>
          <a:prstGeom prst="wedgeRectCallout">
            <a:avLst>
              <a:gd name="adj1" fmla="val -14236"/>
              <a:gd name="adj2" fmla="val -101273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7" tIns="60958" rIns="121917" bIns="60958" anchor="t"/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</a:rPr>
              <a:t>) is a periodic function of 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</a:rPr>
              <a:t>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</a:rPr>
              <a:t> consisting of a sum of shifted and scaled replicas of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, shifted by integer multiples of  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scaled by 1/T.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/>
          <p:nvPr/>
        </p:nvSpPr>
        <p:spPr>
          <a:xfrm>
            <a:off x="1525588" y="1316038"/>
            <a:ext cx="9218612" cy="109537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Discretization       The periodization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 time Domain         In Frequency Domain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266" name="Group 13"/>
          <p:cNvGrpSpPr/>
          <p:nvPr/>
        </p:nvGrpSpPr>
        <p:grpSpPr>
          <a:xfrm>
            <a:off x="812800" y="2728913"/>
            <a:ext cx="11037888" cy="3338512"/>
            <a:chOff x="385" y="1616"/>
            <a:chExt cx="5215" cy="2102"/>
          </a:xfrm>
        </p:grpSpPr>
        <p:pic>
          <p:nvPicPr>
            <p:cNvPr id="11267" name="Picture 3" descr="Fig5_3d"/>
            <p:cNvPicPr>
              <a:picLocks noChangeAspect="1"/>
            </p:cNvPicPr>
            <p:nvPr/>
          </p:nvPicPr>
          <p:blipFill>
            <a:blip r:embed="rId2">
              <a:grayscl/>
              <a:lum bright="-60001" contrast="70000"/>
            </a:blip>
            <a:stretch>
              <a:fillRect/>
            </a:stretch>
          </p:blipFill>
          <p:spPr>
            <a:xfrm>
              <a:off x="431" y="2614"/>
              <a:ext cx="1728" cy="1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68" name="Picture 4" descr="Fig5_4c"/>
            <p:cNvPicPr>
              <a:picLocks noChangeAspect="1"/>
            </p:cNvPicPr>
            <p:nvPr/>
          </p:nvPicPr>
          <p:blipFill>
            <a:blip r:embed="rId3">
              <a:grayscl/>
              <a:lum bright="-60001" contrast="70000"/>
            </a:blip>
            <a:stretch>
              <a:fillRect/>
            </a:stretch>
          </p:blipFill>
          <p:spPr>
            <a:xfrm>
              <a:off x="2336" y="2614"/>
              <a:ext cx="3264" cy="11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69" name="Picture 5" descr="Fig5_3c"/>
            <p:cNvPicPr>
              <a:picLocks noChangeAspect="1"/>
            </p:cNvPicPr>
            <p:nvPr/>
          </p:nvPicPr>
          <p:blipFill>
            <a:blip r:embed="rId4">
              <a:grayscl/>
              <a:lum bright="-60001" contrast="70000"/>
            </a:blip>
            <a:stretch>
              <a:fillRect/>
            </a:stretch>
          </p:blipFill>
          <p:spPr>
            <a:xfrm>
              <a:off x="385" y="1616"/>
              <a:ext cx="1728" cy="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70" name="Picture 6" descr="Fig5_5b"/>
            <p:cNvPicPr>
              <a:picLocks noChangeAspect="1"/>
            </p:cNvPicPr>
            <p:nvPr/>
          </p:nvPicPr>
          <p:blipFill>
            <a:blip r:embed="rId5">
              <a:grayscl/>
              <a:lum bright="-60001" contrast="70000"/>
            </a:blip>
            <a:stretch>
              <a:fillRect/>
            </a:stretch>
          </p:blipFill>
          <p:spPr>
            <a:xfrm>
              <a:off x="2562" y="1661"/>
              <a:ext cx="1728" cy="89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71" name="左右箭头 1"/>
          <p:cNvSpPr/>
          <p:nvPr/>
        </p:nvSpPr>
        <p:spPr>
          <a:xfrm>
            <a:off x="4832350" y="1792288"/>
            <a:ext cx="644525" cy="142875"/>
          </a:xfrm>
          <a:prstGeom prst="leftRightArrow">
            <a:avLst>
              <a:gd name="adj1" fmla="val 50000"/>
              <a:gd name="adj2" fmla="val 5047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121917" tIns="60958" rIns="121917" bIns="60958" anchor="t"/>
          <a:lstStyle/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76466" y="592836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863600" y="357188"/>
            <a:ext cx="10655300" cy="720725"/>
          </a:xfrm>
        </p:spPr>
        <p:txBody>
          <a:bodyPr wrap="square" lIns="91440" tIns="45720" rIns="91440" bIns="45720" anchor="ctr"/>
          <a:lstStyle/>
          <a:p>
            <a:pPr marL="760730" indent="-760730" eaLnBrk="1" hangingPunct="1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frequency procedure of sampling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03325"/>
            <a:ext cx="11055350" cy="990600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 g</a:t>
            </a:r>
            <a:r>
              <a:rPr kumimoji="0" lang="en-US" altLang="zh-CN" sz="3700" b="1" i="0" u="none" strike="noStrike" kern="0" cap="none" spc="0" normalizeH="0" baseline="-2500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(t) is a band-limited signal with a CTFT G</a:t>
            </a:r>
            <a:r>
              <a:rPr kumimoji="0" lang="en-US" altLang="zh-CN" sz="3700" b="1" i="0" u="none" strike="noStrike" kern="0" cap="none" spc="0" normalizeH="0" baseline="-2500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(j</a:t>
            </a: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shown below:</a:t>
            </a:r>
          </a:p>
        </p:txBody>
      </p:sp>
      <p:pic>
        <p:nvPicPr>
          <p:cNvPr id="12291" name="Picture 4" descr="Fig5_4a"/>
          <p:cNvPicPr>
            <a:picLocks noChangeAspect="1"/>
          </p:cNvPicPr>
          <p:nvPr/>
        </p:nvPicPr>
        <p:blipFill>
          <a:blip r:embed="rId2">
            <a:grayscl/>
            <a:lum bright="-60001" contrast="70000"/>
          </a:blip>
          <a:stretch>
            <a:fillRect/>
          </a:stretch>
        </p:blipFill>
        <p:spPr>
          <a:xfrm>
            <a:off x="3386138" y="2070100"/>
            <a:ext cx="4165600" cy="142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5" descr="Fig5_4b"/>
          <p:cNvPicPr>
            <a:picLocks noChangeAspect="1"/>
          </p:cNvPicPr>
          <p:nvPr/>
        </p:nvPicPr>
        <p:blipFill>
          <a:blip r:embed="rId3">
            <a:grayscl/>
            <a:lum bright="-60001" contrast="70000"/>
          </a:blip>
          <a:stretch>
            <a:fillRect/>
          </a:stretch>
        </p:blipFill>
        <p:spPr>
          <a:xfrm>
            <a:off x="1760538" y="4749800"/>
            <a:ext cx="7823200" cy="141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Text Box 6"/>
          <p:cNvSpPr txBox="1"/>
          <p:nvPr/>
        </p:nvSpPr>
        <p:spPr>
          <a:xfrm>
            <a:off x="431800" y="3648075"/>
            <a:ext cx="11520488" cy="110172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The spectrum P(j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p(t) having a sampling period T=2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/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indicated below:</a:t>
            </a:r>
          </a:p>
        </p:txBody>
      </p:sp>
      <p:sp>
        <p:nvSpPr>
          <p:cNvPr id="8" name="矩形 7"/>
          <p:cNvSpPr/>
          <p:nvPr/>
        </p:nvSpPr>
        <p:spPr>
          <a:xfrm>
            <a:off x="9876466" y="54794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/>
          </p:cNvSpPr>
          <p:nvPr>
            <p:ph idx="1"/>
          </p:nvPr>
        </p:nvSpPr>
        <p:spPr>
          <a:xfrm>
            <a:off x="1139825" y="1227138"/>
            <a:ext cx="10160000" cy="9906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Two possible spectra of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3200" dirty="0">
                <a:latin typeface="Times New Roman" panose="02020603050405020304" pitchFamily="18" charset="0"/>
              </a:rPr>
              <a:t> are shown below:</a:t>
            </a:r>
          </a:p>
        </p:txBody>
      </p:sp>
      <p:pic>
        <p:nvPicPr>
          <p:cNvPr id="13314" name="Picture 4" descr="Fig5_4c"/>
          <p:cNvPicPr>
            <a:picLocks noChangeAspect="1"/>
          </p:cNvPicPr>
          <p:nvPr/>
        </p:nvPicPr>
        <p:blipFill>
          <a:blip r:embed="rId2">
            <a:grayscl/>
            <a:lum bright="-60001" contrast="70000"/>
          </a:blip>
          <a:stretch>
            <a:fillRect/>
          </a:stretch>
        </p:blipFill>
        <p:spPr>
          <a:xfrm>
            <a:off x="1768475" y="2217738"/>
            <a:ext cx="7721600" cy="167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5" descr="Fig5_4e"/>
          <p:cNvPicPr>
            <a:picLocks noChangeAspect="1"/>
          </p:cNvPicPr>
          <p:nvPr/>
        </p:nvPicPr>
        <p:blipFill>
          <a:blip r:embed="rId3">
            <a:grayscl/>
            <a:lum bright="-60001" contrast="70000"/>
          </a:blip>
          <a:stretch>
            <a:fillRect/>
          </a:stretch>
        </p:blipFill>
        <p:spPr>
          <a:xfrm>
            <a:off x="1397000" y="4195763"/>
            <a:ext cx="8348663" cy="171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矩形 1"/>
          <p:cNvSpPr/>
          <p:nvPr/>
        </p:nvSpPr>
        <p:spPr>
          <a:xfrm>
            <a:off x="9950450" y="2636838"/>
            <a:ext cx="1511300" cy="493712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&gt;2 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矩形 2"/>
          <p:cNvSpPr/>
          <p:nvPr/>
        </p:nvSpPr>
        <p:spPr>
          <a:xfrm>
            <a:off x="9745663" y="3246438"/>
            <a:ext cx="2089150" cy="49371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 anchor="t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 overlap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矩形 3"/>
          <p:cNvSpPr/>
          <p:nvPr/>
        </p:nvSpPr>
        <p:spPr>
          <a:xfrm>
            <a:off x="9879013" y="4572000"/>
            <a:ext cx="1509712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&lt;2 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矩形 4"/>
          <p:cNvSpPr/>
          <p:nvPr/>
        </p:nvSpPr>
        <p:spPr>
          <a:xfrm>
            <a:off x="9977438" y="5053013"/>
            <a:ext cx="1322387" cy="862012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overlap/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aliasing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77431" y="591502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idx="1"/>
          </p:nvPr>
        </p:nvSpPr>
        <p:spPr>
          <a:xfrm>
            <a:off x="385763" y="573088"/>
            <a:ext cx="9661525" cy="5040312"/>
          </a:xfrm>
        </p:spPr>
        <p:txBody>
          <a:bodyPr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Sampling Theorem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Let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(t) be a band-limited signal with CTFT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)=0</a:t>
            </a:r>
            <a:r>
              <a:rPr lang="en-US" altLang="zh-CN" sz="3200" dirty="0">
                <a:latin typeface="Times New Roman" panose="02020603050405020304" pitchFamily="18" charset="0"/>
              </a:rPr>
              <a:t> for |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|&gt; 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Then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(t) is uniquely determined by its samples 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(nT) , -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n</a:t>
            </a:r>
            <a:r>
              <a:rPr lang="en-US" altLang="zh-CN" sz="3200" dirty="0">
                <a:latin typeface="Times New Roman" panose="02020603050405020304" pitchFamily="18" charset="0"/>
              </a:rPr>
              <a:t> if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2 </a:t>
            </a:r>
            <a:r>
              <a:rPr lang="en-US" altLang="zh-CN" sz="3200" baseline="-250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=2/T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condition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2 </a:t>
            </a:r>
            <a:r>
              <a:rPr lang="en-US" altLang="zh-CN" sz="3200" baseline="-250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</a:rPr>
              <a:t> is often referred to as the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Nyquist condition.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frequency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altLang="zh-CN" sz="3200" dirty="0">
                <a:latin typeface="Times New Roman" panose="02020603050405020304" pitchFamily="18" charset="0"/>
              </a:rPr>
              <a:t> is usually referred to as the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folding frequency.</a:t>
            </a:r>
            <a:endParaRPr lang="en-US" altLang="zh-CN" sz="3200" dirty="0">
              <a:solidFill>
                <a:srgbClr val="FF5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1938</Words>
  <Application>Microsoft Office PowerPoint</Application>
  <PresentationFormat>宽屏</PresentationFormat>
  <Paragraphs>180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Gungsuh</vt:lpstr>
      <vt:lpstr>微软雅黑</vt:lpstr>
      <vt:lpstr>Arial</vt:lpstr>
      <vt:lpstr>Arial Black</vt:lpstr>
      <vt:lpstr>Tahoma</vt:lpstr>
      <vt:lpstr>Times New Roman</vt:lpstr>
      <vt:lpstr>Wingdings</vt:lpstr>
      <vt:lpstr>主题1</vt:lpstr>
      <vt:lpstr>Visio.Drawing.11</vt:lpstr>
      <vt:lpstr>Equation.3</vt:lpstr>
      <vt:lpstr>Equation.DSMT4</vt:lpstr>
      <vt:lpstr>PowerPoint 演示文稿</vt:lpstr>
      <vt:lpstr>PowerPoint 演示文稿</vt:lpstr>
      <vt:lpstr>3.8.1 Effect of Sampling in the Frequency-Domain</vt:lpstr>
      <vt:lpstr>PowerPoint 演示文稿</vt:lpstr>
      <vt:lpstr>PowerPoint 演示文稿</vt:lpstr>
      <vt:lpstr>PowerPoint 演示文稿</vt:lpstr>
      <vt:lpstr>The frequency procedure of sampling</vt:lpstr>
      <vt:lpstr>PowerPoint 演示文稿</vt:lpstr>
      <vt:lpstr>PowerPoint 演示文稿</vt:lpstr>
      <vt:lpstr>PowerPoint 演示文稿</vt:lpstr>
      <vt:lpstr>PowerPoint 演示文稿</vt:lpstr>
      <vt:lpstr>Nyquist frequency Examples:</vt:lpstr>
      <vt:lpstr>The Relationship Between G(ejω) and Gp(jΩ) </vt:lpstr>
      <vt:lpstr>The Relationship Between G(ejω) and Gp(jΩ) </vt:lpstr>
      <vt:lpstr>The Relationship Between G(ejω) and Gp(jΩ)</vt:lpstr>
      <vt:lpstr>The Relationship Between G(ejω) and Gp(jΩ)</vt:lpstr>
      <vt:lpstr>PowerPoint 演示文稿</vt:lpstr>
      <vt:lpstr>Supplement: The practical sampling</vt:lpstr>
      <vt:lpstr>Supplement: The practical sampling</vt:lpstr>
      <vt:lpstr>3.8.2 Recovery of the Analog Signal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3.9 Sampling of Band-pass Signals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Discuss:</vt:lpstr>
      <vt:lpstr>Note:</vt:lpstr>
      <vt:lpstr>PowerPoint 演示文稿</vt:lpstr>
      <vt:lpstr>PowerPoint 演示文稿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nxy</cp:lastModifiedBy>
  <cp:revision>23</cp:revision>
  <dcterms:created xsi:type="dcterms:W3CDTF">2016-08-06T05:41:00Z</dcterms:created>
  <dcterms:modified xsi:type="dcterms:W3CDTF">2019-03-24T15:08:12Z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