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91"/>
  </p:handoutMasterIdLst>
  <p:sldIdLst>
    <p:sldId id="1040" r:id="rId3"/>
    <p:sldId id="1165" r:id="rId4"/>
    <p:sldId id="1066" r:id="rId6"/>
    <p:sldId id="1067" r:id="rId7"/>
    <p:sldId id="1069" r:id="rId8"/>
    <p:sldId id="1070" r:id="rId9"/>
    <p:sldId id="1071" r:id="rId10"/>
    <p:sldId id="1072" r:id="rId11"/>
    <p:sldId id="1073" r:id="rId12"/>
    <p:sldId id="1055" r:id="rId13"/>
    <p:sldId id="1056" r:id="rId14"/>
    <p:sldId id="1057" r:id="rId15"/>
    <p:sldId id="1058" r:id="rId16"/>
    <p:sldId id="1059" r:id="rId17"/>
    <p:sldId id="1060" r:id="rId18"/>
    <p:sldId id="1061" r:id="rId19"/>
    <p:sldId id="1062" r:id="rId20"/>
    <p:sldId id="1063" r:id="rId21"/>
    <p:sldId id="1064" r:id="rId22"/>
    <p:sldId id="1074" r:id="rId23"/>
    <p:sldId id="1075" r:id="rId24"/>
    <p:sldId id="1077" r:id="rId25"/>
    <p:sldId id="1078" r:id="rId26"/>
    <p:sldId id="1079" r:id="rId27"/>
    <p:sldId id="1090" r:id="rId28"/>
    <p:sldId id="1092" r:id="rId29"/>
    <p:sldId id="1093" r:id="rId30"/>
    <p:sldId id="1080" r:id="rId31"/>
    <p:sldId id="1081" r:id="rId32"/>
    <p:sldId id="1082" r:id="rId33"/>
    <p:sldId id="1083" r:id="rId34"/>
    <p:sldId id="1084" r:id="rId35"/>
    <p:sldId id="1085" r:id="rId36"/>
    <p:sldId id="1086" r:id="rId37"/>
    <p:sldId id="1087" r:id="rId38"/>
    <p:sldId id="1088" r:id="rId39"/>
    <p:sldId id="1089" r:id="rId40"/>
    <p:sldId id="1094" r:id="rId41"/>
    <p:sldId id="1095" r:id="rId42"/>
    <p:sldId id="1096" r:id="rId43"/>
    <p:sldId id="1106" r:id="rId44"/>
    <p:sldId id="1097" r:id="rId45"/>
    <p:sldId id="1098" r:id="rId46"/>
    <p:sldId id="1099" r:id="rId47"/>
    <p:sldId id="1100" r:id="rId48"/>
    <p:sldId id="1101" r:id="rId49"/>
    <p:sldId id="1107" r:id="rId50"/>
    <p:sldId id="1108" r:id="rId51"/>
    <p:sldId id="1102" r:id="rId52"/>
    <p:sldId id="1109" r:id="rId53"/>
    <p:sldId id="1110" r:id="rId54"/>
    <p:sldId id="1117" r:id="rId55"/>
    <p:sldId id="1118" r:id="rId56"/>
    <p:sldId id="1119" r:id="rId57"/>
    <p:sldId id="1113" r:id="rId58"/>
    <p:sldId id="1114" r:id="rId59"/>
    <p:sldId id="1115" r:id="rId60"/>
    <p:sldId id="1120" r:id="rId61"/>
    <p:sldId id="1121" r:id="rId62"/>
    <p:sldId id="1122" r:id="rId63"/>
    <p:sldId id="1123" r:id="rId64"/>
    <p:sldId id="1124" r:id="rId65"/>
    <p:sldId id="1125" r:id="rId66"/>
    <p:sldId id="1126" r:id="rId67"/>
    <p:sldId id="1127" r:id="rId68"/>
    <p:sldId id="1128" r:id="rId69"/>
    <p:sldId id="1129" r:id="rId70"/>
    <p:sldId id="1130" r:id="rId71"/>
    <p:sldId id="1131" r:id="rId72"/>
    <p:sldId id="1133" r:id="rId73"/>
    <p:sldId id="1134" r:id="rId74"/>
    <p:sldId id="1135" r:id="rId75"/>
    <p:sldId id="1136" r:id="rId76"/>
    <p:sldId id="1156" r:id="rId77"/>
    <p:sldId id="1157" r:id="rId78"/>
    <p:sldId id="1158" r:id="rId79"/>
    <p:sldId id="1159" r:id="rId80"/>
    <p:sldId id="1142" r:id="rId81"/>
    <p:sldId id="1160" r:id="rId82"/>
    <p:sldId id="1161" r:id="rId83"/>
    <p:sldId id="1162" r:id="rId84"/>
    <p:sldId id="1164" r:id="rId85"/>
    <p:sldId id="1163" r:id="rId86"/>
    <p:sldId id="1152" r:id="rId87"/>
    <p:sldId id="1153" r:id="rId88"/>
    <p:sldId id="1154" r:id="rId89"/>
    <p:sldId id="1155" r:id="rId90"/>
  </p:sldIdLst>
  <p:sldSz cx="12192000" cy="6858000"/>
  <p:notesSz cx="6760845" cy="99421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  <a:srgbClr val="00BCFF"/>
    <a:srgbClr val="000000"/>
    <a:srgbClr val="FF9966"/>
    <a:srgbClr val="FFCC66"/>
    <a:srgbClr val="CC3300"/>
    <a:srgbClr val="9E228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007" autoAdjust="0"/>
  </p:normalViewPr>
  <p:slideViewPr>
    <p:cSldViewPr>
      <p:cViewPr varScale="1">
        <p:scale>
          <a:sx n="68" d="100"/>
          <a:sy n="68" d="100"/>
        </p:scale>
        <p:origin x="600" y="48"/>
      </p:cViewPr>
      <p:guideLst>
        <p:guide orient="horz" pos="2140"/>
        <p:guide pos="3874"/>
      </p:guideLst>
    </p:cSldViewPr>
  </p:slideViewPr>
  <p:outlineViewPr>
    <p:cViewPr>
      <p:scale>
        <a:sx n="33" d="100"/>
        <a:sy n="33" d="100"/>
      </p:scale>
      <p:origin x="0" y="-135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30"/>
    </p:cViewPr>
  </p:sorterViewPr>
  <p:notesViewPr>
    <p:cSldViewPr>
      <p:cViewPr varScale="1">
        <p:scale>
          <a:sx n="58" d="100"/>
          <a:sy n="58" d="100"/>
        </p:scale>
        <p:origin x="-2520" y="-78"/>
      </p:cViewPr>
      <p:guideLst>
        <p:guide orient="horz" pos="3102"/>
        <p:guide pos="21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4" Type="http://schemas.openxmlformats.org/officeDocument/2006/relationships/tableStyles" Target="tableStyles.xml"/><Relationship Id="rId93" Type="http://schemas.openxmlformats.org/officeDocument/2006/relationships/viewProps" Target="viewProps.xml"/><Relationship Id="rId92" Type="http://schemas.openxmlformats.org/officeDocument/2006/relationships/presProps" Target="presProps.xml"/><Relationship Id="rId91" Type="http://schemas.openxmlformats.org/officeDocument/2006/relationships/handoutMaster" Target="handoutMasters/handoutMaster1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3.vml.rels><?xml version="1.0" encoding="UTF-8" standalone="yes"?>
<Relationships xmlns="http://schemas.openxmlformats.org/package/2006/relationships"><Relationship Id="rId4" Type="http://schemas.openxmlformats.org/officeDocument/2006/relationships/image" Target="../media/image77.wmf"/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24.vml.rels><?xml version="1.0" encoding="UTF-8" standalone="yes"?>
<Relationships xmlns="http://schemas.openxmlformats.org/package/2006/relationships"><Relationship Id="rId4" Type="http://schemas.openxmlformats.org/officeDocument/2006/relationships/image" Target="../media/image81.wmf"/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28.vml.rels><?xml version="1.0" encoding="UTF-8" standalone="yes"?>
<Relationships xmlns="http://schemas.openxmlformats.org/package/2006/relationships"><Relationship Id="rId5" Type="http://schemas.openxmlformats.org/officeDocument/2006/relationships/image" Target="../media/image92.emf"/><Relationship Id="rId4" Type="http://schemas.openxmlformats.org/officeDocument/2006/relationships/image" Target="../media/image91.emf"/><Relationship Id="rId3" Type="http://schemas.openxmlformats.org/officeDocument/2006/relationships/image" Target="../media/image90.emf"/><Relationship Id="rId2" Type="http://schemas.openxmlformats.org/officeDocument/2006/relationships/image" Target="../media/image89.emf"/><Relationship Id="rId1" Type="http://schemas.openxmlformats.org/officeDocument/2006/relationships/image" Target="../media/image88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7" Type="http://schemas.openxmlformats.org/officeDocument/2006/relationships/image" Target="../media/image15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3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4.wmf"/><Relationship Id="rId8" Type="http://schemas.openxmlformats.org/officeDocument/2006/relationships/image" Target="../media/image103.wmf"/><Relationship Id="rId7" Type="http://schemas.openxmlformats.org/officeDocument/2006/relationships/image" Target="../media/image102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4" Type="http://schemas.openxmlformats.org/officeDocument/2006/relationships/image" Target="../media/image109.wmf"/><Relationship Id="rId13" Type="http://schemas.openxmlformats.org/officeDocument/2006/relationships/image" Target="../media/image108.wmf"/><Relationship Id="rId12" Type="http://schemas.openxmlformats.org/officeDocument/2006/relationships/image" Target="../media/image107.wmf"/><Relationship Id="rId11" Type="http://schemas.openxmlformats.org/officeDocument/2006/relationships/image" Target="../media/image106.wmf"/><Relationship Id="rId10" Type="http://schemas.openxmlformats.org/officeDocument/2006/relationships/image" Target="../media/image105.wmf"/><Relationship Id="rId1" Type="http://schemas.openxmlformats.org/officeDocument/2006/relationships/image" Target="../media/image96.wmf"/></Relationships>
</file>

<file path=ppt/drawings/_rels/vmlDrawing33.vml.rels><?xml version="1.0" encoding="UTF-8" standalone="yes"?>
<Relationships xmlns="http://schemas.openxmlformats.org/package/2006/relationships"><Relationship Id="rId4" Type="http://schemas.openxmlformats.org/officeDocument/2006/relationships/image" Target="../media/image99.wmf"/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3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35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4.vml.rels><?xml version="1.0" encoding="UTF-8" standalone="yes"?>
<Relationships xmlns="http://schemas.openxmlformats.org/package/2006/relationships"><Relationship Id="rId7" Type="http://schemas.openxmlformats.org/officeDocument/2006/relationships/image" Target="../media/image23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4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39.wmf"/></Relationships>
</file>

<file path=ppt/drawings/_rels/vmlDrawing4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8.wmf"/><Relationship Id="rId4" Type="http://schemas.openxmlformats.org/officeDocument/2006/relationships/image" Target="../media/image147.wmf"/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/Relationships>
</file>

<file path=ppt/drawings/_rels/vmlDrawing4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6.wmf"/><Relationship Id="rId4" Type="http://schemas.openxmlformats.org/officeDocument/2006/relationships/image" Target="../media/image155.wmf"/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/Relationships>
</file>

<file path=ppt/drawings/_rels/vmlDrawing46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9.wmf"/><Relationship Id="rId5" Type="http://schemas.openxmlformats.org/officeDocument/2006/relationships/image" Target="../media/image157.wmf"/><Relationship Id="rId4" Type="http://schemas.openxmlformats.org/officeDocument/2006/relationships/image" Target="../media/image99.wmf"/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wmf"/><Relationship Id="rId1" Type="http://schemas.openxmlformats.org/officeDocument/2006/relationships/image" Target="../media/image158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0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wmf"/><Relationship Id="rId1" Type="http://schemas.openxmlformats.org/officeDocument/2006/relationships/image" Target="../media/image161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3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wmf"/><Relationship Id="rId1" Type="http://schemas.openxmlformats.org/officeDocument/2006/relationships/image" Target="../media/image167.wmf"/></Relationships>
</file>

<file path=ppt/drawings/_rels/vmlDrawing5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6.wmf"/><Relationship Id="rId8" Type="http://schemas.openxmlformats.org/officeDocument/2006/relationships/image" Target="../media/image105.wmf"/><Relationship Id="rId7" Type="http://schemas.openxmlformats.org/officeDocument/2006/relationships/image" Target="../media/image104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Relationship Id="rId3" Type="http://schemas.openxmlformats.org/officeDocument/2006/relationships/image" Target="../media/image100.wmf"/><Relationship Id="rId2" Type="http://schemas.openxmlformats.org/officeDocument/2006/relationships/image" Target="../media/image170.wmf"/><Relationship Id="rId10" Type="http://schemas.openxmlformats.org/officeDocument/2006/relationships/image" Target="../media/image107.wmf"/><Relationship Id="rId1" Type="http://schemas.openxmlformats.org/officeDocument/2006/relationships/image" Target="../media/image169.w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1.w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wmf"/><Relationship Id="rId1" Type="http://schemas.openxmlformats.org/officeDocument/2006/relationships/image" Target="../media/image173.w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6.wmf"/></Relationships>
</file>

<file path=ppt/drawings/_rels/vmlDrawing5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0.wmf"/><Relationship Id="rId3" Type="http://schemas.openxmlformats.org/officeDocument/2006/relationships/image" Target="../media/image179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/Relationships>
</file>

<file path=ppt/drawings/_rels/vmlDrawing5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wmf"/><Relationship Id="rId1" Type="http://schemas.openxmlformats.org/officeDocument/2006/relationships/image" Target="../media/image181.wmf"/></Relationships>
</file>

<file path=ppt/drawings/_rels/vmlDrawing5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4.wmf"/><Relationship Id="rId8" Type="http://schemas.openxmlformats.org/officeDocument/2006/relationships/image" Target="../media/image193.wmf"/><Relationship Id="rId7" Type="http://schemas.openxmlformats.org/officeDocument/2006/relationships/image" Target="../media/image192.wmf"/><Relationship Id="rId6" Type="http://schemas.openxmlformats.org/officeDocument/2006/relationships/image" Target="../media/image191.wmf"/><Relationship Id="rId5" Type="http://schemas.openxmlformats.org/officeDocument/2006/relationships/image" Target="../media/image190.wmf"/><Relationship Id="rId4" Type="http://schemas.openxmlformats.org/officeDocument/2006/relationships/image" Target="../media/image189.wmf"/><Relationship Id="rId3" Type="http://schemas.openxmlformats.org/officeDocument/2006/relationships/image" Target="../media/image188.wmf"/><Relationship Id="rId2" Type="http://schemas.openxmlformats.org/officeDocument/2006/relationships/image" Target="../media/image187.wmf"/><Relationship Id="rId10" Type="http://schemas.openxmlformats.org/officeDocument/2006/relationships/image" Target="../media/image195.wmf"/><Relationship Id="rId1" Type="http://schemas.openxmlformats.org/officeDocument/2006/relationships/image" Target="../media/image18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29837" cy="497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761" y="0"/>
            <a:ext cx="2929837" cy="497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3663"/>
            <a:ext cx="2929837" cy="497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761" y="9443663"/>
            <a:ext cx="2929837" cy="497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33F4567-50A4-4DD5-90C6-DD4A189C041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29837" cy="497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761" y="0"/>
            <a:ext cx="2929837" cy="497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850" y="747713"/>
            <a:ext cx="6621463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117" y="4722695"/>
            <a:ext cx="5408930" cy="44741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3663"/>
            <a:ext cx="2929837" cy="497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761" y="9443663"/>
            <a:ext cx="2929837" cy="497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D4E7B70-9D48-45D4-815F-908860892ED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806D47C-65B8-4840-AB86-41496285AE0E}" type="slidenum">
              <a:rPr lang="en-US" altLang="zh-CN" smtClean="0">
                <a:solidFill>
                  <a:schemeClr val="tx1"/>
                </a:solidFill>
              </a:rPr>
            </a:fld>
            <a:endParaRPr lang="en-US" altLang="zh-CN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 smtClean="0"/>
              <a:t>Mooc</a:t>
            </a:r>
            <a:r>
              <a:rPr lang="zh-CN" altLang="en-US" dirty="0" smtClean="0"/>
              <a:t>没讲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 smtClean="0"/>
              <a:t>Mooc</a:t>
            </a:r>
            <a:r>
              <a:rPr lang="zh-CN" altLang="en-US" dirty="0" smtClean="0"/>
              <a:t>没讲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 smtClean="0"/>
              <a:t>Mooc</a:t>
            </a:r>
            <a:r>
              <a:rPr lang="zh-CN" altLang="en-US" dirty="0" smtClean="0"/>
              <a:t>没讲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此部分为难点和重点，</a:t>
            </a:r>
            <a:r>
              <a:rPr lang="zh-CN" altLang="en-US" smtClean="0"/>
              <a:t>需补充频率分辨力、泄露和栅栏效应等概念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 smtClean="0"/>
              <a:t>Mooc</a:t>
            </a:r>
            <a:r>
              <a:rPr lang="zh-CN" altLang="en-US" dirty="0" smtClean="0"/>
              <a:t>没讲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 smtClean="0"/>
              <a:t>Mooc</a:t>
            </a:r>
            <a:r>
              <a:rPr lang="zh-CN" altLang="en-US" dirty="0" smtClean="0"/>
              <a:t>没讲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 smtClean="0"/>
              <a:t>Mooc</a:t>
            </a:r>
            <a:r>
              <a:rPr lang="zh-CN" altLang="en-US" dirty="0" smtClean="0"/>
              <a:t>没讲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Mooc</a:t>
            </a:r>
            <a:r>
              <a:rPr lang="zh-CN" altLang="en-US" dirty="0" smtClean="0"/>
              <a:t>没讲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dirty="0" smtClean="0">
                <a:latin typeface="Times New Roman" panose="02020603050405020304" pitchFamily="18" charset="0"/>
              </a:rPr>
              <a:t>Thus y[n] is obtained from x[n] by adding an infinite number of shifted replicas of  x[n], with each replica shifted by an integer multiple of N sampling instants, and observing the sum only for the interval 0</a:t>
            </a:r>
            <a:r>
              <a:rPr kumimoji="1"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≤n≤N-1.</a:t>
            </a:r>
            <a:endParaRPr kumimoji="1" lang="en-US" altLang="zh-CN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1200" dirty="0" smtClean="0">
                <a:latin typeface="Times New Roman" panose="02020603050405020304" pitchFamily="18" charset="0"/>
              </a:rPr>
              <a:t>Consider length-</a:t>
            </a:r>
            <a:r>
              <a:rPr lang="en-US" altLang="zh-CN" sz="1200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1200" dirty="0" smtClean="0">
                <a:latin typeface="Times New Roman" panose="02020603050405020304" pitchFamily="18" charset="0"/>
              </a:rPr>
              <a:t> sequences defined for 0≤n≤N-1, </a:t>
            </a:r>
            <a:endParaRPr lang="en-US" altLang="zh-CN" sz="12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200" dirty="0" smtClean="0">
                <a:latin typeface="Times New Roman" panose="02020603050405020304" pitchFamily="18" charset="0"/>
              </a:rPr>
              <a:t>For any arbitrary integer n</a:t>
            </a:r>
            <a:r>
              <a:rPr lang="en-US" altLang="zh-CN" sz="1200" baseline="-25000" dirty="0" smtClean="0">
                <a:latin typeface="Times New Roman" panose="02020603050405020304" pitchFamily="18" charset="0"/>
              </a:rPr>
              <a:t>0</a:t>
            </a:r>
            <a:r>
              <a:rPr lang="en-US" altLang="zh-CN" sz="1200" dirty="0" smtClean="0">
                <a:latin typeface="Times New Roman" panose="02020603050405020304" pitchFamily="18" charset="0"/>
              </a:rPr>
              <a:t> , the shifted sequence  x</a:t>
            </a:r>
            <a:r>
              <a:rPr lang="en-US" altLang="zh-CN" sz="12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1200" dirty="0" smtClean="0">
                <a:latin typeface="Times New Roman" panose="02020603050405020304" pitchFamily="18" charset="0"/>
              </a:rPr>
              <a:t>[n] = x[n – n</a:t>
            </a:r>
            <a:r>
              <a:rPr lang="en-US" altLang="zh-CN" sz="1200" baseline="-25000" dirty="0" smtClean="0">
                <a:latin typeface="Times New Roman" panose="02020603050405020304" pitchFamily="18" charset="0"/>
              </a:rPr>
              <a:t>0</a:t>
            </a:r>
            <a:r>
              <a:rPr lang="en-US" altLang="zh-CN" sz="1200" dirty="0" smtClean="0">
                <a:latin typeface="Times New Roman" panose="02020603050405020304" pitchFamily="18" charset="0"/>
              </a:rPr>
              <a:t>] is no longer defined for the range 0≤n≤N-1.</a:t>
            </a:r>
            <a:endParaRPr lang="en-US" altLang="zh-CN" sz="12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200" dirty="0" smtClean="0">
                <a:latin typeface="Times New Roman" panose="02020603050405020304" pitchFamily="18" charset="0"/>
              </a:rPr>
              <a:t>We thus need to define another type of a shift that will always keep the shifted sequence in the range 0≤n≤N-1.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1200" b="1" dirty="0" smtClean="0">
                <a:latin typeface="Times New Roman" panose="02020603050405020304" pitchFamily="18" charset="0"/>
              </a:rPr>
              <a:t>There are two ways to perform Circular Shift:</a:t>
            </a:r>
            <a:endParaRPr lang="en-US" altLang="zh-CN" sz="1200" b="1" dirty="0" smtClean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b="1" dirty="0" smtClean="0">
                <a:latin typeface="Times New Roman" panose="02020603050405020304" pitchFamily="18" charset="0"/>
              </a:rPr>
              <a:t>(1) Using the </a:t>
            </a:r>
            <a:r>
              <a:rPr lang="en-US" altLang="zh-CN" sz="1200" b="1" dirty="0" smtClean="0"/>
              <a:t>“</a:t>
            </a:r>
            <a:r>
              <a:rPr lang="en-US" altLang="zh-CN" sz="1200" b="1" dirty="0" smtClean="0">
                <a:latin typeface="Times New Roman" panose="02020603050405020304" pitchFamily="18" charset="0"/>
              </a:rPr>
              <a:t>modulo</a:t>
            </a:r>
            <a:r>
              <a:rPr lang="en-US" altLang="zh-CN" sz="1200" b="1" dirty="0" smtClean="0"/>
              <a:t>”</a:t>
            </a:r>
            <a:r>
              <a:rPr lang="en-US" altLang="zh-CN" sz="1200" b="1" dirty="0" smtClean="0">
                <a:latin typeface="Times New Roman" panose="02020603050405020304" pitchFamily="18" charset="0"/>
              </a:rPr>
              <a:t> operation;</a:t>
            </a:r>
            <a:endParaRPr lang="en-US" altLang="zh-CN" sz="1200" b="1" dirty="0" smtClean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b="1" dirty="0" smtClean="0">
                <a:latin typeface="Times New Roman" panose="02020603050405020304" pitchFamily="18" charset="0"/>
              </a:rPr>
              <a:t>(2) Using period expand.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 smtClean="0"/>
              <a:t>Mooc</a:t>
            </a:r>
            <a:r>
              <a:rPr lang="zh-CN" altLang="en-US" dirty="0" smtClean="0"/>
              <a:t>没讲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 smtClean="0"/>
              <a:t>Mooc</a:t>
            </a:r>
            <a:r>
              <a:rPr lang="zh-CN" altLang="en-US" dirty="0" smtClean="0"/>
              <a:t>没讲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 smtClean="0"/>
              <a:t>Mooc</a:t>
            </a:r>
            <a:r>
              <a:rPr lang="zh-CN" altLang="en-US" dirty="0" smtClean="0"/>
              <a:t>没讲</a:t>
            </a:r>
            <a:endParaRPr lang="zh-CN" altLang="en-US" dirty="0" smtClean="0"/>
          </a:p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89BFFD7-61A4-4F84-9719-128B1AA8D64B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 smtClean="0"/>
              <a:t>Mooc</a:t>
            </a:r>
            <a:r>
              <a:rPr lang="zh-CN" altLang="en-US" dirty="0" smtClean="0"/>
              <a:t>没讲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 smtClean="0"/>
              <a:t>Mooc</a:t>
            </a:r>
            <a:r>
              <a:rPr lang="zh-CN" altLang="en-US" dirty="0" smtClean="0"/>
              <a:t>没讲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16213" y="506413"/>
            <a:ext cx="4510087" cy="2536825"/>
          </a:xfrm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 smtClean="0"/>
              <a:t>Mooc</a:t>
            </a:r>
            <a:r>
              <a:rPr lang="zh-CN" altLang="en-US" dirty="0" smtClean="0"/>
              <a:t>没讲</a:t>
            </a:r>
            <a:endParaRPr lang="zh-CN" altLang="en-US" dirty="0" smtClean="0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2F62753-FD50-4C66-BB63-4E4B180AFBE7}" type="slidenum">
              <a:rPr lang="en-US" altLang="zh-CN">
                <a:solidFill>
                  <a:schemeClr val="tx1"/>
                </a:solidFill>
              </a:rPr>
            </a:fld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 smtClean="0"/>
              <a:t>Mooc</a:t>
            </a:r>
            <a:r>
              <a:rPr lang="zh-CN" altLang="en-US" dirty="0" smtClean="0"/>
              <a:t>没讲；重点内容，可应用到后面</a:t>
            </a:r>
            <a:r>
              <a:rPr lang="en-US" altLang="zh-CN" dirty="0" smtClean="0"/>
              <a:t>FIR</a:t>
            </a:r>
            <a:r>
              <a:rPr lang="zh-CN" altLang="en-US" dirty="0" smtClean="0"/>
              <a:t>滤波器设计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 smtClean="0"/>
              <a:t>Mooc</a:t>
            </a:r>
            <a:r>
              <a:rPr lang="zh-CN" altLang="en-US" dirty="0" smtClean="0"/>
              <a:t>没讲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 smtClean="0"/>
              <a:t>Mooc</a:t>
            </a:r>
            <a:r>
              <a:rPr lang="zh-CN" altLang="en-US" dirty="0" smtClean="0"/>
              <a:t>没讲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本节</a:t>
            </a:r>
            <a:r>
              <a:rPr lang="en-US" altLang="zh-CN" dirty="0" err="1" smtClean="0"/>
              <a:t>Mooc</a:t>
            </a:r>
            <a:r>
              <a:rPr lang="zh-CN" altLang="en-US" dirty="0" smtClean="0"/>
              <a:t>没讲，主要解释思路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此节</a:t>
            </a:r>
            <a:r>
              <a:rPr lang="en-US" altLang="zh-CN" dirty="0" err="1" smtClean="0"/>
              <a:t>Mooc</a:t>
            </a:r>
            <a:r>
              <a:rPr lang="zh-CN" altLang="en-US" dirty="0" smtClean="0"/>
              <a:t>没讲，主要作用为引出</a:t>
            </a:r>
            <a:r>
              <a:rPr lang="en-US" altLang="zh-CN" dirty="0" smtClean="0"/>
              <a:t>FFT</a:t>
            </a:r>
            <a:r>
              <a:rPr lang="zh-CN" altLang="en-US" dirty="0" smtClean="0"/>
              <a:t>思想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Mooc</a:t>
            </a:r>
            <a:r>
              <a:rPr lang="zh-CN" altLang="en-US" dirty="0" smtClean="0"/>
              <a:t>没讲，了解，自学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难点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0" dirty="0" smtClean="0">
                <a:latin typeface="Times New Roman" panose="02020603050405020304" pitchFamily="18" charset="0"/>
              </a:rPr>
              <a:t>X[n] assumed to be a causal sequence here without any loss of generality,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 smtClean="0"/>
              <a:t>Mooc</a:t>
            </a:r>
            <a:r>
              <a:rPr lang="zh-CN" altLang="en-US" dirty="0" smtClean="0"/>
              <a:t>没讲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smtClean="0">
                <a:latin typeface="Times New Roman" panose="02020603050405020304" pitchFamily="18" charset="0"/>
              </a:rPr>
              <a:t>The first convolution is of length N+M-1 and is defined for  0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 n </a:t>
            </a:r>
            <a:r>
              <a:rPr lang="en-US" altLang="zh-CN" sz="1200" b="1" dirty="0" smtClean="0">
                <a:latin typeface="Times New Roman" panose="02020603050405020304" pitchFamily="18" charset="0"/>
              </a:rPr>
              <a:t>≤ N + M – 2.</a:t>
            </a:r>
            <a:endParaRPr lang="en-US" altLang="zh-CN" sz="1200" b="1" dirty="0" smtClean="0">
              <a:latin typeface="Times New Roman" panose="02020603050405020304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dirty="0" smtClean="0">
                <a:latin typeface="Times New Roman" panose="02020603050405020304" pitchFamily="18" charset="0"/>
              </a:rPr>
              <a:t>The second convolution is also of length </a:t>
            </a:r>
            <a:r>
              <a:rPr lang="en-US" altLang="zh-CN" sz="1200" b="1" dirty="0" smtClean="0">
                <a:latin typeface="Times New Roman" panose="02020603050405020304" pitchFamily="18" charset="0"/>
              </a:rPr>
              <a:t>N+M-1</a:t>
            </a:r>
            <a:r>
              <a:rPr kumimoji="1" lang="en-US" altLang="zh-CN" sz="1200" b="1" dirty="0" smtClean="0">
                <a:latin typeface="Times New Roman" panose="02020603050405020304" pitchFamily="18" charset="0"/>
              </a:rPr>
              <a:t> but is defined for </a:t>
            </a:r>
            <a:r>
              <a:rPr lang="en-US" altLang="zh-CN" sz="1200" b="1" dirty="0" smtClean="0">
                <a:latin typeface="Times New Roman" panose="02020603050405020304" pitchFamily="18" charset="0"/>
              </a:rPr>
              <a:t>N ≤ n ≤ 2N + M – 2.</a:t>
            </a:r>
            <a:endParaRPr kumimoji="1" lang="en-US" altLang="zh-CN" sz="1200" dirty="0" smtClean="0">
              <a:latin typeface="Times New Roman" panose="02020603050405020304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dirty="0" smtClean="0">
                <a:latin typeface="Times New Roman" panose="02020603050405020304" pitchFamily="18" charset="0"/>
              </a:rPr>
              <a:t>In general, there will be an overlap of M-1 samples between the samples of these short convolutions for (r-1)N≤ n ≤ </a:t>
            </a:r>
            <a:r>
              <a:rPr kumimoji="1" lang="en-US" altLang="zh-CN" sz="1200" b="1" dirty="0" err="1" smtClean="0">
                <a:latin typeface="Times New Roman" panose="02020603050405020304" pitchFamily="18" charset="0"/>
              </a:rPr>
              <a:t>rN</a:t>
            </a:r>
            <a:r>
              <a:rPr kumimoji="1" lang="en-US" altLang="zh-CN" sz="1200" b="1" dirty="0" smtClean="0">
                <a:latin typeface="Times New Roman" panose="02020603050405020304" pitchFamily="18" charset="0"/>
              </a:rPr>
              <a:t> + M – 2.</a:t>
            </a:r>
            <a:endParaRPr kumimoji="1" lang="en-US" altLang="zh-CN" sz="1200" b="1" dirty="0" smtClean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Mooc</a:t>
            </a:r>
            <a:r>
              <a:rPr lang="zh-CN" altLang="en-US" dirty="0" smtClean="0"/>
              <a:t>没讲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了解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 smtClean="0"/>
              <a:t>Mooc</a:t>
            </a:r>
            <a:r>
              <a:rPr lang="zh-CN" altLang="en-US" dirty="0" smtClean="0"/>
              <a:t>没讲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 smtClean="0"/>
              <a:t>Mooc</a:t>
            </a:r>
            <a:r>
              <a:rPr lang="zh-CN" altLang="en-US" dirty="0" smtClean="0"/>
              <a:t>没讲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 smtClean="0"/>
              <a:t>Mooc</a:t>
            </a:r>
            <a:r>
              <a:rPr lang="zh-CN" altLang="en-US" dirty="0" smtClean="0"/>
              <a:t>没讲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 smtClean="0"/>
              <a:t>Mooc</a:t>
            </a:r>
            <a:r>
              <a:rPr lang="zh-CN" altLang="en-US" dirty="0" smtClean="0"/>
              <a:t>没讲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b="1" u="sng" dirty="0" smtClean="0">
                <a:latin typeface="Times New Roman" panose="02020603050405020304" pitchFamily="18" charset="0"/>
              </a:rPr>
              <a:t>Note</a:t>
            </a:r>
            <a:r>
              <a:rPr lang="en-US" altLang="zh-CN" sz="1200" b="1" dirty="0" smtClean="0">
                <a:latin typeface="Times New Roman" panose="02020603050405020304" pitchFamily="18" charset="0"/>
              </a:rPr>
              <a:t>: X[k] is also a length-N sequence in the frequency domain.</a:t>
            </a:r>
            <a:endParaRPr lang="en-US" altLang="zh-CN" sz="1200" b="1" dirty="0" smtClean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1628800"/>
            <a:ext cx="8690405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94"/>
          <p:cNvSpPr/>
          <p:nvPr userDrawn="1"/>
        </p:nvSpPr>
        <p:spPr bwMode="gray">
          <a:xfrm>
            <a:off x="0" y="0"/>
            <a:ext cx="3962400" cy="5257800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0066CC">
                  <a:gamma/>
                  <a:tint val="54510"/>
                  <a:invGamma/>
                </a:srgbClr>
              </a:gs>
              <a:gs pos="50000">
                <a:srgbClr val="0066CC">
                  <a:alpha val="0"/>
                </a:srgbClr>
              </a:gs>
              <a:gs pos="100000">
                <a:srgbClr val="0066CC">
                  <a:gamma/>
                  <a:tint val="54510"/>
                  <a:invGamma/>
                </a:srgbClr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Arial" panose="020B0604020202020204" pitchFamily="34" charset="0"/>
            </a:endParaRPr>
          </a:p>
        </p:txBody>
      </p:sp>
      <p:sp>
        <p:nvSpPr>
          <p:cNvPr id="7" name="标题占位符 6"/>
          <p:cNvSpPr/>
          <p:nvPr/>
        </p:nvSpPr>
        <p:spPr bwMode="auto">
          <a:xfrm>
            <a:off x="609600" y="2133600"/>
            <a:ext cx="10972800" cy="2590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defRPr/>
            </a:pPr>
            <a:endParaRPr lang="zh-CN" altLang="en-US" sz="4000" b="1" dirty="0">
              <a:solidFill>
                <a:srgbClr val="0070C0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26A0E-0B12-4000-9673-47E912CF9A73}" type="datetimeFigureOut">
              <a:rPr lang="zh-CN" altLang="en-US"/>
            </a:fld>
            <a:endParaRPr lang="en-US" altLang="zh-CN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0B68F1-3EF5-4BB8-89A8-286C7B7507A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DE4AD-03E9-4E43-86F7-6CFF785A82BC}" type="datetimeFigureOut">
              <a:rPr lang="zh-CN" altLang="en-US"/>
            </a:fld>
            <a:endParaRPr lang="en-US" altLang="zh-CN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64A889-DE51-438E-B5F1-E4B20ECF484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0321B-A45D-4DE2-BC49-6F857062B1EF}" type="datetimeFigureOut">
              <a:rPr lang="zh-CN" altLang="en-US"/>
            </a:fld>
            <a:endParaRPr lang="en-US" altLang="zh-CN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012D55-467C-44B8-A559-1CB315651AA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1B923-37EF-494A-8EB2-5D980FFDD69B}" type="datetimeFigureOut">
              <a:rPr lang="zh-CN" altLang="en-US"/>
            </a:fld>
            <a:endParaRPr lang="en-US" altLang="zh-CN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835E4C-9745-4045-9B66-20E8BFFB866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B0823-2F12-4E3C-BBD2-83822B16BCF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719264"/>
            <a:ext cx="5384800" cy="21288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1"/>
            <a:ext cx="5384800" cy="2130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2402A-1720-4727-BAA4-E7DE4040A2A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vmlDrawing" Target="../drawings/vmlDrawing1.vml"/><Relationship Id="rId11" Type="http://schemas.openxmlformats.org/officeDocument/2006/relationships/oleObject" Target="../embeddings/oleObject2.bin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7"/>
          <p:cNvSpPr txBox="1">
            <a:spLocks noChangeArrowheads="1"/>
          </p:cNvSpPr>
          <p:nvPr/>
        </p:nvSpPr>
        <p:spPr bwMode="auto">
          <a:xfrm>
            <a:off x="0" y="6172201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 smtClean="0">
              <a:solidFill>
                <a:schemeClr val="tx1"/>
              </a:solidFill>
            </a:endParaRPr>
          </a:p>
        </p:txBody>
      </p:sp>
      <p:sp>
        <p:nvSpPr>
          <p:cNvPr id="2051" name="Rectangle 11"/>
          <p:cNvSpPr>
            <a:spLocks noChangeArrowheads="1"/>
          </p:cNvSpPr>
          <p:nvPr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 smtClean="0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609600" y="6429376"/>
            <a:ext cx="72136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电子科技大学 宽带通信网络实验室</a:t>
            </a:r>
            <a:endParaRPr lang="zh-CN" altLang="en-US" b="1"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sp>
        <p:nvSpPr>
          <p:cNvPr id="1030" name="Line 15"/>
          <p:cNvSpPr>
            <a:spLocks noChangeShapeType="1"/>
          </p:cNvSpPr>
          <p:nvPr/>
        </p:nvSpPr>
        <p:spPr bwMode="auto">
          <a:xfrm>
            <a:off x="101601" y="1066800"/>
            <a:ext cx="9596967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2055" name="Text Box 16"/>
          <p:cNvSpPr txBox="1">
            <a:spLocks noChangeArrowheads="1"/>
          </p:cNvSpPr>
          <p:nvPr/>
        </p:nvSpPr>
        <p:spPr bwMode="auto">
          <a:xfrm>
            <a:off x="8229600" y="6415088"/>
            <a:ext cx="38608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8DB8C9FA-8BD9-4F68-AF75-5CA35DCE0429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</a:rPr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  <a:fld id="{6E08A286-00C4-468E-AAB3-CAD5A8BEE2AA}" type="datetime1">
              <a:rPr lang="zh-CN" altLang="en-US" b="1">
                <a:solidFill>
                  <a:srgbClr val="969696"/>
                </a:solidFill>
                <a:latin typeface="Times New Roman" panose="02020603050405020304" pitchFamily="18" charset="0"/>
              </a:rPr>
            </a:fld>
            <a:endParaRPr lang="en-US" altLang="zh-CN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59" name="Object 35"/>
          <p:cNvGraphicFramePr>
            <a:graphicFrameLocks noChangeAspect="1"/>
          </p:cNvGraphicFramePr>
          <p:nvPr/>
        </p:nvGraphicFramePr>
        <p:xfrm>
          <a:off x="3289301" y="1828800"/>
          <a:ext cx="8879417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" name="Image" r:id="rId8" imgW="5664200" imgH="3327400" progId="">
                  <p:embed/>
                </p:oleObj>
              </mc:Choice>
              <mc:Fallback>
                <p:oleObj name="Image" r:id="rId8" imgW="5664200" imgH="3327400" progId="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1" y="1828800"/>
                        <a:ext cx="8879417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7"/>
          <p:cNvSpPr txBox="1">
            <a:spLocks noChangeArrowheads="1"/>
          </p:cNvSpPr>
          <p:nvPr/>
        </p:nvSpPr>
        <p:spPr bwMode="auto">
          <a:xfrm>
            <a:off x="0" y="6172201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 smtClean="0">
              <a:solidFill>
                <a:schemeClr val="tx1"/>
              </a:solidFill>
            </a:endParaRPr>
          </a:p>
        </p:txBody>
      </p:sp>
      <p:sp>
        <p:nvSpPr>
          <p:cNvPr id="2058" name="Rectangle 11"/>
          <p:cNvSpPr>
            <a:spLocks noChangeArrowheads="1"/>
          </p:cNvSpPr>
          <p:nvPr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 smtClean="0"/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609600" y="6429376"/>
            <a:ext cx="7213600" cy="3657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chemeClr val="bg1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电子科技大学 通信与信息工程学院</a:t>
            </a:r>
            <a:endParaRPr lang="zh-CN" altLang="en-US" b="1">
              <a:solidFill>
                <a:schemeClr val="bg1"/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071" name="Picture 14" descr="未命名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200" y="345284"/>
            <a:ext cx="1758752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Line 15"/>
          <p:cNvSpPr>
            <a:spLocks noChangeShapeType="1"/>
          </p:cNvSpPr>
          <p:nvPr/>
        </p:nvSpPr>
        <p:spPr bwMode="auto">
          <a:xfrm>
            <a:off x="407368" y="1066800"/>
            <a:ext cx="9954839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2062" name="Text Box 16"/>
          <p:cNvSpPr txBox="1">
            <a:spLocks noChangeArrowheads="1"/>
          </p:cNvSpPr>
          <p:nvPr/>
        </p:nvSpPr>
        <p:spPr bwMode="auto">
          <a:xfrm>
            <a:off x="8229600" y="6415088"/>
            <a:ext cx="3860800" cy="365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DFB3E5B0-26F3-4E0E-B9AC-0B2EFB2A1498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</a:rPr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  <a:endParaRPr lang="en-US" altLang="zh-CN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60" name="Object 36"/>
          <p:cNvGraphicFramePr>
            <a:graphicFrameLocks noChangeAspect="1"/>
          </p:cNvGraphicFramePr>
          <p:nvPr/>
        </p:nvGraphicFramePr>
        <p:xfrm>
          <a:off x="2946401" y="1752600"/>
          <a:ext cx="8879417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" name="Image" r:id="rId11" imgW="5664200" imgH="3327400" progId="">
                  <p:embed/>
                </p:oleObj>
              </mc:Choice>
              <mc:Fallback>
                <p:oleObj name="Image" r:id="rId11" imgW="5664200" imgH="3327400" progId="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1" y="1752600"/>
                        <a:ext cx="8879417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4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75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1"/>
            <a:ext cx="115824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400"/>
            </a:lvl1pPr>
          </a:lstStyle>
          <a:p>
            <a:fld id="{613E7688-DE4D-426D-82C3-DF88435411F8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rgbClr val="0070C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33.w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0.wmf"/><Relationship Id="rId11" Type="http://schemas.openxmlformats.org/officeDocument/2006/relationships/notesSlide" Target="../notesSlides/notesSlide9.xml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32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39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34.wmf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3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39.wmf"/><Relationship Id="rId1" Type="http://schemas.openxmlformats.org/officeDocument/2006/relationships/oleObject" Target="../embeddings/oleObject41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.bin"/><Relationship Id="rId8" Type="http://schemas.openxmlformats.org/officeDocument/2006/relationships/image" Target="../media/image45.wmf"/><Relationship Id="rId7" Type="http://schemas.openxmlformats.org/officeDocument/2006/relationships/oleObject" Target="../embeddings/oleObject47.bin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42.wmf"/><Relationship Id="rId14" Type="http://schemas.openxmlformats.org/officeDocument/2006/relationships/vmlDrawing" Target="../drawings/vmlDrawing10.vml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47.wmf"/><Relationship Id="rId11" Type="http://schemas.openxmlformats.org/officeDocument/2006/relationships/oleObject" Target="../embeddings/oleObject49.bin"/><Relationship Id="rId10" Type="http://schemas.openxmlformats.org/officeDocument/2006/relationships/image" Target="../media/image46.wmf"/><Relationship Id="rId1" Type="http://schemas.openxmlformats.org/officeDocument/2006/relationships/oleObject" Target="../embeddings/oleObject4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48.wmf"/><Relationship Id="rId1" Type="http://schemas.openxmlformats.org/officeDocument/2006/relationships/oleObject" Target="../embeddings/oleObject50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3.jpeg"/><Relationship Id="rId3" Type="http://schemas.openxmlformats.org/officeDocument/2006/relationships/image" Target="../media/image52.jpeg"/><Relationship Id="rId2" Type="http://schemas.openxmlformats.org/officeDocument/2006/relationships/image" Target="../media/image51.wmf"/><Relationship Id="rId1" Type="http://schemas.openxmlformats.org/officeDocument/2006/relationships/oleObject" Target="../embeddings/oleObject53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5.wmf"/><Relationship Id="rId1" Type="http://schemas.openxmlformats.org/officeDocument/2006/relationships/oleObject" Target="../embeddings/oleObject55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6.wmf"/><Relationship Id="rId1" Type="http://schemas.openxmlformats.org/officeDocument/2006/relationships/oleObject" Target="../embeddings/oleObject56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7.wmf"/><Relationship Id="rId1" Type="http://schemas.openxmlformats.org/officeDocument/2006/relationships/oleObject" Target="../embeddings/oleObject57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8.wmf"/><Relationship Id="rId1" Type="http://schemas.openxmlformats.org/officeDocument/2006/relationships/oleObject" Target="../embeddings/oleObject5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vmlDrawing" Target="../drawings/vmlDrawing17.v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60.jpeg"/><Relationship Id="rId2" Type="http://schemas.openxmlformats.org/officeDocument/2006/relationships/image" Target="../media/image59.wmf"/><Relationship Id="rId1" Type="http://schemas.openxmlformats.org/officeDocument/2006/relationships/oleObject" Target="../embeddings/oleObject5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8.v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60.jpeg"/><Relationship Id="rId2" Type="http://schemas.openxmlformats.org/officeDocument/2006/relationships/image" Target="../media/image62.wmf"/><Relationship Id="rId1" Type="http://schemas.openxmlformats.org/officeDocument/2006/relationships/oleObject" Target="../embeddings/oleObject60.bin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64.w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63.wmf"/><Relationship Id="rId1" Type="http://schemas.openxmlformats.org/officeDocument/2006/relationships/oleObject" Target="../embeddings/oleObject6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.xml"/><Relationship Id="rId8" Type="http://schemas.openxmlformats.org/officeDocument/2006/relationships/vmlDrawing" Target="../drawings/vmlDrawing20.vml"/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66.wmf"/><Relationship Id="rId3" Type="http://schemas.openxmlformats.org/officeDocument/2006/relationships/oleObject" Target="../embeddings/oleObject64.bin"/><Relationship Id="rId2" Type="http://schemas.openxmlformats.org/officeDocument/2006/relationships/image" Target="../media/image65.wmf"/><Relationship Id="rId1" Type="http://schemas.openxmlformats.org/officeDocument/2006/relationships/oleObject" Target="../embeddings/oleObject63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1.vml"/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9.wmf"/><Relationship Id="rId3" Type="http://schemas.openxmlformats.org/officeDocument/2006/relationships/oleObject" Target="../embeddings/oleObject67.bin"/><Relationship Id="rId2" Type="http://schemas.openxmlformats.org/officeDocument/2006/relationships/image" Target="../media/image68.wmf"/><Relationship Id="rId1" Type="http://schemas.openxmlformats.org/officeDocument/2006/relationships/oleObject" Target="../embeddings/oleObject66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7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4.wmf"/><Relationship Id="rId13" Type="http://schemas.openxmlformats.org/officeDocument/2006/relationships/notesSlide" Target="../notesSlides/notesSlide2.xml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8.w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8.xml"/><Relationship Id="rId8" Type="http://schemas.openxmlformats.org/officeDocument/2006/relationships/vmlDrawing" Target="../drawings/vmlDrawing2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72.wmf"/><Relationship Id="rId3" Type="http://schemas.openxmlformats.org/officeDocument/2006/relationships/oleObject" Target="../embeddings/oleObject70.bin"/><Relationship Id="rId2" Type="http://schemas.openxmlformats.org/officeDocument/2006/relationships/image" Target="../media/image71.wmf"/><Relationship Id="rId1" Type="http://schemas.openxmlformats.org/officeDocument/2006/relationships/oleObject" Target="../embeddings/oleObject69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77.wmf"/><Relationship Id="rId7" Type="http://schemas.openxmlformats.org/officeDocument/2006/relationships/oleObject" Target="../embeddings/oleObject75.bin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75.wmf"/><Relationship Id="rId3" Type="http://schemas.openxmlformats.org/officeDocument/2006/relationships/oleObject" Target="../embeddings/oleObject73.bin"/><Relationship Id="rId2" Type="http://schemas.openxmlformats.org/officeDocument/2006/relationships/image" Target="../media/image74.wmf"/><Relationship Id="rId10" Type="http://schemas.openxmlformats.org/officeDocument/2006/relationships/vmlDrawing" Target="../drawings/vmlDrawing23.vml"/><Relationship Id="rId1" Type="http://schemas.openxmlformats.org/officeDocument/2006/relationships/oleObject" Target="../embeddings/oleObject72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81.wmf"/><Relationship Id="rId7" Type="http://schemas.openxmlformats.org/officeDocument/2006/relationships/oleObject" Target="../embeddings/oleObject79.bin"/><Relationship Id="rId6" Type="http://schemas.openxmlformats.org/officeDocument/2006/relationships/image" Target="../media/image80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9.wmf"/><Relationship Id="rId3" Type="http://schemas.openxmlformats.org/officeDocument/2006/relationships/oleObject" Target="../embeddings/oleObject77.bin"/><Relationship Id="rId2" Type="http://schemas.openxmlformats.org/officeDocument/2006/relationships/image" Target="../media/image78.wmf"/><Relationship Id="rId11" Type="http://schemas.openxmlformats.org/officeDocument/2006/relationships/notesSlide" Target="../notesSlides/notesSlide19.xml"/><Relationship Id="rId10" Type="http://schemas.openxmlformats.org/officeDocument/2006/relationships/vmlDrawing" Target="../drawings/vmlDrawing24.vml"/><Relationship Id="rId1" Type="http://schemas.openxmlformats.org/officeDocument/2006/relationships/oleObject" Target="../embeddings/oleObject76.bin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2.wmf"/><Relationship Id="rId1" Type="http://schemas.openxmlformats.org/officeDocument/2006/relationships/oleObject" Target="../embeddings/oleObject80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3.wmf"/><Relationship Id="rId1" Type="http://schemas.openxmlformats.org/officeDocument/2006/relationships/oleObject" Target="../embeddings/oleObject81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vmlDrawing" Target="../drawings/vmlDrawing27.v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86.wmf"/><Relationship Id="rId3" Type="http://schemas.openxmlformats.org/officeDocument/2006/relationships/oleObject" Target="../embeddings/oleObject83.bin"/><Relationship Id="rId2" Type="http://schemas.openxmlformats.org/officeDocument/2006/relationships/image" Target="../media/image85.wmf"/><Relationship Id="rId1" Type="http://schemas.openxmlformats.org/officeDocument/2006/relationships/oleObject" Target="../embeddings/oleObject82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9.bin"/><Relationship Id="rId21" Type="http://schemas.openxmlformats.org/officeDocument/2006/relationships/notesSlide" Target="../notesSlides/notesSlide3.xml"/><Relationship Id="rId20" Type="http://schemas.openxmlformats.org/officeDocument/2006/relationships/vmlDrawing" Target="../drawings/vmlDrawing3.vml"/><Relationship Id="rId2" Type="http://schemas.openxmlformats.org/officeDocument/2006/relationships/image" Target="../media/image9.wmf"/><Relationship Id="rId19" Type="http://schemas.openxmlformats.org/officeDocument/2006/relationships/slideLayout" Target="../slideLayouts/slideLayout4.xml"/><Relationship Id="rId18" Type="http://schemas.openxmlformats.org/officeDocument/2006/relationships/oleObject" Target="../embeddings/oleObject17.bin"/><Relationship Id="rId17" Type="http://schemas.openxmlformats.org/officeDocument/2006/relationships/oleObject" Target="../embeddings/oleObject16.bin"/><Relationship Id="rId16" Type="http://schemas.openxmlformats.org/officeDocument/2006/relationships/image" Target="../media/image16.wmf"/><Relationship Id="rId15" Type="http://schemas.openxmlformats.org/officeDocument/2006/relationships/oleObject" Target="../embeddings/oleObject15.bin"/><Relationship Id="rId14" Type="http://schemas.openxmlformats.org/officeDocument/2006/relationships/image" Target="../media/image15.wmf"/><Relationship Id="rId13" Type="http://schemas.openxmlformats.org/officeDocument/2006/relationships/oleObject" Target="../embeddings/oleObject14.bin"/><Relationship Id="rId12" Type="http://schemas.openxmlformats.org/officeDocument/2006/relationships/image" Target="../media/image14.wmf"/><Relationship Id="rId11" Type="http://schemas.openxmlformats.org/officeDocument/2006/relationships/oleObject" Target="../embeddings/oleObject13.bin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8.bin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image" Target="../media/image91.emf"/><Relationship Id="rId8" Type="http://schemas.openxmlformats.org/officeDocument/2006/relationships/oleObject" Target="../embeddings/oleObject87.bin"/><Relationship Id="rId7" Type="http://schemas.openxmlformats.org/officeDocument/2006/relationships/image" Target="../media/image90.emf"/><Relationship Id="rId6" Type="http://schemas.openxmlformats.org/officeDocument/2006/relationships/oleObject" Target="../embeddings/oleObject86.bin"/><Relationship Id="rId5" Type="http://schemas.openxmlformats.org/officeDocument/2006/relationships/image" Target="../media/image89.emf"/><Relationship Id="rId4" Type="http://schemas.openxmlformats.org/officeDocument/2006/relationships/oleObject" Target="../embeddings/oleObject85.bin"/><Relationship Id="rId3" Type="http://schemas.openxmlformats.org/officeDocument/2006/relationships/image" Target="../media/image88.emf"/><Relationship Id="rId2" Type="http://schemas.openxmlformats.org/officeDocument/2006/relationships/oleObject" Target="../embeddings/oleObject84.bin"/><Relationship Id="rId14" Type="http://schemas.openxmlformats.org/officeDocument/2006/relationships/notesSlide" Target="../notesSlides/notesSlide22.xml"/><Relationship Id="rId13" Type="http://schemas.openxmlformats.org/officeDocument/2006/relationships/vmlDrawing" Target="../drawings/vmlDrawing28.vml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92.emf"/><Relationship Id="rId10" Type="http://schemas.openxmlformats.org/officeDocument/2006/relationships/oleObject" Target="../embeddings/oleObject88.bin"/><Relationship Id="rId1" Type="http://schemas.openxmlformats.org/officeDocument/2006/relationships/image" Target="../media/image8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3.wmf"/><Relationship Id="rId1" Type="http://schemas.openxmlformats.org/officeDocument/2006/relationships/oleObject" Target="../embeddings/oleObject89.bin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4.wmf"/><Relationship Id="rId1" Type="http://schemas.openxmlformats.org/officeDocument/2006/relationships/oleObject" Target="../embeddings/oleObject90.bin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5.wmf"/><Relationship Id="rId1" Type="http://schemas.openxmlformats.org/officeDocument/2006/relationships/oleObject" Target="../embeddings/oleObject91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6.bin"/><Relationship Id="rId8" Type="http://schemas.openxmlformats.org/officeDocument/2006/relationships/image" Target="../media/image99.wmf"/><Relationship Id="rId7" Type="http://schemas.openxmlformats.org/officeDocument/2006/relationships/oleObject" Target="../embeddings/oleObject95.bin"/><Relationship Id="rId6" Type="http://schemas.openxmlformats.org/officeDocument/2006/relationships/image" Target="../media/image98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97.wmf"/><Relationship Id="rId30" Type="http://schemas.openxmlformats.org/officeDocument/2006/relationships/vmlDrawing" Target="../drawings/vmlDrawing32.vml"/><Relationship Id="rId3" Type="http://schemas.openxmlformats.org/officeDocument/2006/relationships/oleObject" Target="../embeddings/oleObject93.bin"/><Relationship Id="rId29" Type="http://schemas.openxmlformats.org/officeDocument/2006/relationships/slideLayout" Target="../slideLayouts/slideLayout5.xml"/><Relationship Id="rId28" Type="http://schemas.openxmlformats.org/officeDocument/2006/relationships/image" Target="../media/image109.wmf"/><Relationship Id="rId27" Type="http://schemas.openxmlformats.org/officeDocument/2006/relationships/oleObject" Target="../embeddings/oleObject105.bin"/><Relationship Id="rId26" Type="http://schemas.openxmlformats.org/officeDocument/2006/relationships/image" Target="../media/image108.wmf"/><Relationship Id="rId25" Type="http://schemas.openxmlformats.org/officeDocument/2006/relationships/oleObject" Target="../embeddings/oleObject104.bin"/><Relationship Id="rId24" Type="http://schemas.openxmlformats.org/officeDocument/2006/relationships/image" Target="../media/image107.wmf"/><Relationship Id="rId23" Type="http://schemas.openxmlformats.org/officeDocument/2006/relationships/oleObject" Target="../embeddings/oleObject103.bin"/><Relationship Id="rId22" Type="http://schemas.openxmlformats.org/officeDocument/2006/relationships/image" Target="../media/image106.wmf"/><Relationship Id="rId21" Type="http://schemas.openxmlformats.org/officeDocument/2006/relationships/oleObject" Target="../embeddings/oleObject102.bin"/><Relationship Id="rId20" Type="http://schemas.openxmlformats.org/officeDocument/2006/relationships/image" Target="../media/image105.wmf"/><Relationship Id="rId2" Type="http://schemas.openxmlformats.org/officeDocument/2006/relationships/image" Target="../media/image96.wmf"/><Relationship Id="rId19" Type="http://schemas.openxmlformats.org/officeDocument/2006/relationships/oleObject" Target="../embeddings/oleObject101.bin"/><Relationship Id="rId18" Type="http://schemas.openxmlformats.org/officeDocument/2006/relationships/image" Target="../media/image104.wmf"/><Relationship Id="rId17" Type="http://schemas.openxmlformats.org/officeDocument/2006/relationships/oleObject" Target="../embeddings/oleObject100.bin"/><Relationship Id="rId16" Type="http://schemas.openxmlformats.org/officeDocument/2006/relationships/image" Target="../media/image103.wmf"/><Relationship Id="rId15" Type="http://schemas.openxmlformats.org/officeDocument/2006/relationships/oleObject" Target="../embeddings/oleObject99.bin"/><Relationship Id="rId14" Type="http://schemas.openxmlformats.org/officeDocument/2006/relationships/image" Target="../media/image102.wmf"/><Relationship Id="rId13" Type="http://schemas.openxmlformats.org/officeDocument/2006/relationships/oleObject" Target="../embeddings/oleObject98.bin"/><Relationship Id="rId12" Type="http://schemas.openxmlformats.org/officeDocument/2006/relationships/image" Target="../media/image101.wmf"/><Relationship Id="rId11" Type="http://schemas.openxmlformats.org/officeDocument/2006/relationships/oleObject" Target="../embeddings/oleObject97.bin"/><Relationship Id="rId10" Type="http://schemas.openxmlformats.org/officeDocument/2006/relationships/image" Target="../media/image100.wmf"/><Relationship Id="rId1" Type="http://schemas.openxmlformats.org/officeDocument/2006/relationships/oleObject" Target="../embeddings/oleObject92.bin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99.wmf"/><Relationship Id="rId7" Type="http://schemas.openxmlformats.org/officeDocument/2006/relationships/oleObject" Target="../embeddings/oleObject109.bin"/><Relationship Id="rId6" Type="http://schemas.openxmlformats.org/officeDocument/2006/relationships/image" Target="../media/image98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97.wmf"/><Relationship Id="rId3" Type="http://schemas.openxmlformats.org/officeDocument/2006/relationships/oleObject" Target="../embeddings/oleObject107.bin"/><Relationship Id="rId2" Type="http://schemas.openxmlformats.org/officeDocument/2006/relationships/image" Target="../media/image96.wmf"/><Relationship Id="rId10" Type="http://schemas.openxmlformats.org/officeDocument/2006/relationships/vmlDrawing" Target="../drawings/vmlDrawing33.vml"/><Relationship Id="rId1" Type="http://schemas.openxmlformats.org/officeDocument/2006/relationships/oleObject" Target="../embeddings/oleObject106.bin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4.bin"/><Relationship Id="rId8" Type="http://schemas.openxmlformats.org/officeDocument/2006/relationships/image" Target="../media/image113.wmf"/><Relationship Id="rId7" Type="http://schemas.openxmlformats.org/officeDocument/2006/relationships/oleObject" Target="../embeddings/oleObject113.bin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11.wmf"/><Relationship Id="rId3" Type="http://schemas.openxmlformats.org/officeDocument/2006/relationships/oleObject" Target="../embeddings/oleObject111.bin"/><Relationship Id="rId2" Type="http://schemas.openxmlformats.org/officeDocument/2006/relationships/image" Target="../media/image110.wmf"/><Relationship Id="rId15" Type="http://schemas.openxmlformats.org/officeDocument/2006/relationships/notesSlide" Target="../notesSlides/notesSlide25.xml"/><Relationship Id="rId14" Type="http://schemas.openxmlformats.org/officeDocument/2006/relationships/vmlDrawing" Target="../drawings/vmlDrawing34.vml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115.wmf"/><Relationship Id="rId11" Type="http://schemas.openxmlformats.org/officeDocument/2006/relationships/oleObject" Target="../embeddings/oleObject115.bin"/><Relationship Id="rId10" Type="http://schemas.openxmlformats.org/officeDocument/2006/relationships/image" Target="../media/image114.wmf"/><Relationship Id="rId1" Type="http://schemas.openxmlformats.org/officeDocument/2006/relationships/oleObject" Target="../embeddings/oleObject110.bin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0.bin"/><Relationship Id="rId8" Type="http://schemas.openxmlformats.org/officeDocument/2006/relationships/image" Target="../media/image119.wmf"/><Relationship Id="rId7" Type="http://schemas.openxmlformats.org/officeDocument/2006/relationships/oleObject" Target="../embeddings/oleObject119.bin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17.wmf"/><Relationship Id="rId3" Type="http://schemas.openxmlformats.org/officeDocument/2006/relationships/oleObject" Target="../embeddings/oleObject117.bin"/><Relationship Id="rId2" Type="http://schemas.openxmlformats.org/officeDocument/2006/relationships/image" Target="../media/image116.wmf"/><Relationship Id="rId15" Type="http://schemas.openxmlformats.org/officeDocument/2006/relationships/notesSlide" Target="../notesSlides/notesSlide26.xml"/><Relationship Id="rId14" Type="http://schemas.openxmlformats.org/officeDocument/2006/relationships/vmlDrawing" Target="../drawings/vmlDrawing35.vml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121.wmf"/><Relationship Id="rId11" Type="http://schemas.openxmlformats.org/officeDocument/2006/relationships/oleObject" Target="../embeddings/oleObject121.bin"/><Relationship Id="rId10" Type="http://schemas.openxmlformats.org/officeDocument/2006/relationships/image" Target="../media/image120.wmf"/><Relationship Id="rId1" Type="http://schemas.openxmlformats.org/officeDocument/2006/relationships/oleObject" Target="../embeddings/oleObject116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.bin"/><Relationship Id="rId8" Type="http://schemas.openxmlformats.org/officeDocument/2006/relationships/image" Target="../media/image20.w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17.wmf"/><Relationship Id="rId18" Type="http://schemas.openxmlformats.org/officeDocument/2006/relationships/notesSlide" Target="../notesSlides/notesSlide4.xml"/><Relationship Id="rId17" Type="http://schemas.openxmlformats.org/officeDocument/2006/relationships/vmlDrawing" Target="../drawings/vmlDrawing4.vml"/><Relationship Id="rId16" Type="http://schemas.openxmlformats.org/officeDocument/2006/relationships/slideLayout" Target="../slideLayouts/slideLayout4.xml"/><Relationship Id="rId15" Type="http://schemas.openxmlformats.org/officeDocument/2006/relationships/oleObject" Target="../embeddings/oleObject25.bin"/><Relationship Id="rId14" Type="http://schemas.openxmlformats.org/officeDocument/2006/relationships/image" Target="../media/image23.wmf"/><Relationship Id="rId13" Type="http://schemas.openxmlformats.org/officeDocument/2006/relationships/oleObject" Target="../embeddings/oleObject24.bin"/><Relationship Id="rId12" Type="http://schemas.openxmlformats.org/officeDocument/2006/relationships/image" Target="../media/image22.wmf"/><Relationship Id="rId11" Type="http://schemas.openxmlformats.org/officeDocument/2006/relationships/oleObject" Target="../embeddings/oleObject23.bin"/><Relationship Id="rId10" Type="http://schemas.openxmlformats.org/officeDocument/2006/relationships/image" Target="../media/image21.wmf"/><Relationship Id="rId1" Type="http://schemas.openxmlformats.org/officeDocument/2006/relationships/oleObject" Target="../embeddings/oleObject18.bin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vmlDrawing" Target="../drawings/vmlDrawing36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23.wmf"/><Relationship Id="rId3" Type="http://schemas.openxmlformats.org/officeDocument/2006/relationships/oleObject" Target="../embeddings/oleObject123.bin"/><Relationship Id="rId2" Type="http://schemas.openxmlformats.org/officeDocument/2006/relationships/image" Target="../media/image122.wmf"/><Relationship Id="rId1" Type="http://schemas.openxmlformats.org/officeDocument/2006/relationships/oleObject" Target="../embeddings/oleObject122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5.wmf"/><Relationship Id="rId3" Type="http://schemas.openxmlformats.org/officeDocument/2006/relationships/oleObject" Target="../embeddings/oleObject125.bin"/><Relationship Id="rId2" Type="http://schemas.openxmlformats.org/officeDocument/2006/relationships/image" Target="../media/image124.wmf"/><Relationship Id="rId1" Type="http://schemas.openxmlformats.org/officeDocument/2006/relationships/oleObject" Target="../embeddings/oleObject124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127.wmf"/><Relationship Id="rId3" Type="http://schemas.openxmlformats.org/officeDocument/2006/relationships/oleObject" Target="../embeddings/oleObject127.bin"/><Relationship Id="rId2" Type="http://schemas.openxmlformats.org/officeDocument/2006/relationships/image" Target="../media/image126.wmf"/><Relationship Id="rId1" Type="http://schemas.openxmlformats.org/officeDocument/2006/relationships/oleObject" Target="../embeddings/oleObject126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31.bin"/><Relationship Id="rId4" Type="http://schemas.openxmlformats.org/officeDocument/2006/relationships/image" Target="../media/image130.wmf"/><Relationship Id="rId3" Type="http://schemas.openxmlformats.org/officeDocument/2006/relationships/oleObject" Target="../embeddings/oleObject130.bin"/><Relationship Id="rId2" Type="http://schemas.openxmlformats.org/officeDocument/2006/relationships/image" Target="../media/image129.wmf"/><Relationship Id="rId1" Type="http://schemas.openxmlformats.org/officeDocument/2006/relationships/oleObject" Target="../embeddings/oleObject129.bin"/></Relationships>
</file>

<file path=ppt/slides/_rels/slide5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vmlDrawing" Target="../drawings/vmlDrawing4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3.wmf"/><Relationship Id="rId3" Type="http://schemas.openxmlformats.org/officeDocument/2006/relationships/oleObject" Target="../embeddings/oleObject133.bin"/><Relationship Id="rId2" Type="http://schemas.openxmlformats.org/officeDocument/2006/relationships/image" Target="../media/image132.wmf"/><Relationship Id="rId1" Type="http://schemas.openxmlformats.org/officeDocument/2006/relationships/oleObject" Target="../embeddings/oleObject132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38.wmf"/><Relationship Id="rId7" Type="http://schemas.openxmlformats.org/officeDocument/2006/relationships/oleObject" Target="../embeddings/oleObject136.bin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36.png"/><Relationship Id="rId3" Type="http://schemas.openxmlformats.org/officeDocument/2006/relationships/image" Target="../media/image135.png"/><Relationship Id="rId2" Type="http://schemas.openxmlformats.org/officeDocument/2006/relationships/image" Target="../media/image134.wmf"/><Relationship Id="rId11" Type="http://schemas.openxmlformats.org/officeDocument/2006/relationships/notesSlide" Target="../notesSlides/notesSlide31.xml"/><Relationship Id="rId10" Type="http://schemas.openxmlformats.org/officeDocument/2006/relationships/vmlDrawing" Target="../drawings/vmlDrawing41.vml"/><Relationship Id="rId1" Type="http://schemas.openxmlformats.org/officeDocument/2006/relationships/oleObject" Target="../embeddings/oleObject134.bin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43.wmf"/><Relationship Id="rId7" Type="http://schemas.openxmlformats.org/officeDocument/2006/relationships/oleObject" Target="../embeddings/oleObject139.bin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141.png"/><Relationship Id="rId3" Type="http://schemas.openxmlformats.org/officeDocument/2006/relationships/image" Target="../media/image140.png"/><Relationship Id="rId2" Type="http://schemas.openxmlformats.org/officeDocument/2006/relationships/image" Target="../media/image139.wmf"/><Relationship Id="rId11" Type="http://schemas.openxmlformats.org/officeDocument/2006/relationships/notesSlide" Target="../notesSlides/notesSlide32.xml"/><Relationship Id="rId10" Type="http://schemas.openxmlformats.org/officeDocument/2006/relationships/vmlDrawing" Target="../drawings/vmlDrawing42.vml"/><Relationship Id="rId1" Type="http://schemas.openxmlformats.org/officeDocument/2006/relationships/oleObject" Target="../embeddings/oleObject137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.bin"/><Relationship Id="rId8" Type="http://schemas.openxmlformats.org/officeDocument/2006/relationships/image" Target="../media/image27.w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4.wmf"/><Relationship Id="rId13" Type="http://schemas.openxmlformats.org/officeDocument/2006/relationships/notesSlide" Target="../notesSlides/notesSlide5.xml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28.wmf"/><Relationship Id="rId1" Type="http://schemas.openxmlformats.org/officeDocument/2006/relationships/oleObject" Target="../embeddings/oleObject26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4.bin"/><Relationship Id="rId8" Type="http://schemas.openxmlformats.org/officeDocument/2006/relationships/image" Target="../media/image147.wmf"/><Relationship Id="rId7" Type="http://schemas.openxmlformats.org/officeDocument/2006/relationships/oleObject" Target="../embeddings/oleObject143.bin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45.wmf"/><Relationship Id="rId3" Type="http://schemas.openxmlformats.org/officeDocument/2006/relationships/oleObject" Target="../embeddings/oleObject141.bin"/><Relationship Id="rId2" Type="http://schemas.openxmlformats.org/officeDocument/2006/relationships/image" Target="../media/image144.wmf"/><Relationship Id="rId12" Type="http://schemas.openxmlformats.org/officeDocument/2006/relationships/vmlDrawing" Target="../drawings/vmlDrawing43.vml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48.wmf"/><Relationship Id="rId1" Type="http://schemas.openxmlformats.org/officeDocument/2006/relationships/oleObject" Target="../embeddings/oleObject140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4.vml"/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51.wmf"/><Relationship Id="rId5" Type="http://schemas.openxmlformats.org/officeDocument/2006/relationships/oleObject" Target="../embeddings/oleObject147.bin"/><Relationship Id="rId4" Type="http://schemas.openxmlformats.org/officeDocument/2006/relationships/image" Target="../media/image150.wmf"/><Relationship Id="rId3" Type="http://schemas.openxmlformats.org/officeDocument/2006/relationships/oleObject" Target="../embeddings/oleObject146.bin"/><Relationship Id="rId2" Type="http://schemas.openxmlformats.org/officeDocument/2006/relationships/image" Target="../media/image149.wmf"/><Relationship Id="rId1" Type="http://schemas.openxmlformats.org/officeDocument/2006/relationships/oleObject" Target="../embeddings/oleObject145.bin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2.bin"/><Relationship Id="rId8" Type="http://schemas.openxmlformats.org/officeDocument/2006/relationships/image" Target="../media/image155.wmf"/><Relationship Id="rId7" Type="http://schemas.openxmlformats.org/officeDocument/2006/relationships/oleObject" Target="../embeddings/oleObject151.bin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153.wmf"/><Relationship Id="rId3" Type="http://schemas.openxmlformats.org/officeDocument/2006/relationships/oleObject" Target="../embeddings/oleObject149.bin"/><Relationship Id="rId2" Type="http://schemas.openxmlformats.org/officeDocument/2006/relationships/image" Target="../media/image152.wmf"/><Relationship Id="rId12" Type="http://schemas.openxmlformats.org/officeDocument/2006/relationships/vmlDrawing" Target="../drawings/vmlDrawing45.vml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56.wmf"/><Relationship Id="rId1" Type="http://schemas.openxmlformats.org/officeDocument/2006/relationships/oleObject" Target="../embeddings/oleObject148.bin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7.bin"/><Relationship Id="rId8" Type="http://schemas.openxmlformats.org/officeDocument/2006/relationships/image" Target="../media/image99.wmf"/><Relationship Id="rId7" Type="http://schemas.openxmlformats.org/officeDocument/2006/relationships/oleObject" Target="../embeddings/oleObject156.bin"/><Relationship Id="rId6" Type="http://schemas.openxmlformats.org/officeDocument/2006/relationships/image" Target="../media/image98.wmf"/><Relationship Id="rId5" Type="http://schemas.openxmlformats.org/officeDocument/2006/relationships/oleObject" Target="../embeddings/oleObject155.bin"/><Relationship Id="rId4" Type="http://schemas.openxmlformats.org/officeDocument/2006/relationships/image" Target="../media/image97.wmf"/><Relationship Id="rId3" Type="http://schemas.openxmlformats.org/officeDocument/2006/relationships/oleObject" Target="../embeddings/oleObject154.bin"/><Relationship Id="rId2" Type="http://schemas.openxmlformats.org/officeDocument/2006/relationships/image" Target="../media/image96.wmf"/><Relationship Id="rId14" Type="http://schemas.openxmlformats.org/officeDocument/2006/relationships/vmlDrawing" Target="../drawings/vmlDrawing46.vml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109.wmf"/><Relationship Id="rId11" Type="http://schemas.openxmlformats.org/officeDocument/2006/relationships/oleObject" Target="../embeddings/oleObject158.bin"/><Relationship Id="rId10" Type="http://schemas.openxmlformats.org/officeDocument/2006/relationships/image" Target="../media/image157.wmf"/><Relationship Id="rId1" Type="http://schemas.openxmlformats.org/officeDocument/2006/relationships/oleObject" Target="../embeddings/oleObject153.bin"/></Relationships>
</file>

<file path=ppt/slides/_rels/slide6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7.v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59.wmf"/><Relationship Id="rId3" Type="http://schemas.openxmlformats.org/officeDocument/2006/relationships/oleObject" Target="../embeddings/oleObject160.bin"/><Relationship Id="rId2" Type="http://schemas.openxmlformats.org/officeDocument/2006/relationships/image" Target="../media/image158.wmf"/><Relationship Id="rId1" Type="http://schemas.openxmlformats.org/officeDocument/2006/relationships/oleObject" Target="../embeddings/oleObject159.bin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8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0.wmf"/><Relationship Id="rId1" Type="http://schemas.openxmlformats.org/officeDocument/2006/relationships/oleObject" Target="../embeddings/oleObject161.bin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9.v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62.wmf"/><Relationship Id="rId3" Type="http://schemas.openxmlformats.org/officeDocument/2006/relationships/oleObject" Target="../embeddings/oleObject163.bin"/><Relationship Id="rId2" Type="http://schemas.openxmlformats.org/officeDocument/2006/relationships/image" Target="../media/image161.wmf"/><Relationship Id="rId1" Type="http://schemas.openxmlformats.org/officeDocument/2006/relationships/oleObject" Target="../embeddings/oleObject162.bin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vmlDrawing" Target="../drawings/vmlDrawing50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3.wmf"/><Relationship Id="rId1" Type="http://schemas.openxmlformats.org/officeDocument/2006/relationships/oleObject" Target="../embeddings/oleObject16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6.xml"/><Relationship Id="rId8" Type="http://schemas.openxmlformats.org/officeDocument/2006/relationships/vmlDrawing" Target="../drawings/vmlDrawing51.vml"/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66.wmf"/><Relationship Id="rId5" Type="http://schemas.openxmlformats.org/officeDocument/2006/relationships/oleObject" Target="../embeddings/oleObject167.bin"/><Relationship Id="rId4" Type="http://schemas.openxmlformats.org/officeDocument/2006/relationships/image" Target="../media/image165.wmf"/><Relationship Id="rId3" Type="http://schemas.openxmlformats.org/officeDocument/2006/relationships/oleObject" Target="../embeddings/oleObject166.bin"/><Relationship Id="rId2" Type="http://schemas.openxmlformats.org/officeDocument/2006/relationships/image" Target="../media/image164.wmf"/><Relationship Id="rId1" Type="http://schemas.openxmlformats.org/officeDocument/2006/relationships/oleObject" Target="../embeddings/oleObject165.bin"/></Relationships>
</file>

<file path=ppt/slides/_rels/slide7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2.v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68.wmf"/><Relationship Id="rId3" Type="http://schemas.openxmlformats.org/officeDocument/2006/relationships/oleObject" Target="../embeddings/oleObject169.bin"/><Relationship Id="rId2" Type="http://schemas.openxmlformats.org/officeDocument/2006/relationships/image" Target="../media/image167.wmf"/><Relationship Id="rId1" Type="http://schemas.openxmlformats.org/officeDocument/2006/relationships/oleObject" Target="../embeddings/oleObject168.bin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4.bin"/><Relationship Id="rId8" Type="http://schemas.openxmlformats.org/officeDocument/2006/relationships/image" Target="../media/image101.wmf"/><Relationship Id="rId7" Type="http://schemas.openxmlformats.org/officeDocument/2006/relationships/oleObject" Target="../embeddings/oleObject173.bin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72.bin"/><Relationship Id="rId4" Type="http://schemas.openxmlformats.org/officeDocument/2006/relationships/image" Target="../media/image170.wmf"/><Relationship Id="rId3" Type="http://schemas.openxmlformats.org/officeDocument/2006/relationships/oleObject" Target="../embeddings/oleObject171.bin"/><Relationship Id="rId22" Type="http://schemas.openxmlformats.org/officeDocument/2006/relationships/vmlDrawing" Target="../drawings/vmlDrawing53.vml"/><Relationship Id="rId21" Type="http://schemas.openxmlformats.org/officeDocument/2006/relationships/slideLayout" Target="../slideLayouts/slideLayout5.xml"/><Relationship Id="rId20" Type="http://schemas.openxmlformats.org/officeDocument/2006/relationships/image" Target="../media/image107.wmf"/><Relationship Id="rId2" Type="http://schemas.openxmlformats.org/officeDocument/2006/relationships/image" Target="../media/image169.wmf"/><Relationship Id="rId19" Type="http://schemas.openxmlformats.org/officeDocument/2006/relationships/oleObject" Target="../embeddings/oleObject179.bin"/><Relationship Id="rId18" Type="http://schemas.openxmlformats.org/officeDocument/2006/relationships/image" Target="../media/image106.wmf"/><Relationship Id="rId17" Type="http://schemas.openxmlformats.org/officeDocument/2006/relationships/oleObject" Target="../embeddings/oleObject178.bin"/><Relationship Id="rId16" Type="http://schemas.openxmlformats.org/officeDocument/2006/relationships/image" Target="../media/image105.wmf"/><Relationship Id="rId15" Type="http://schemas.openxmlformats.org/officeDocument/2006/relationships/oleObject" Target="../embeddings/oleObject177.bin"/><Relationship Id="rId14" Type="http://schemas.openxmlformats.org/officeDocument/2006/relationships/image" Target="../media/image104.wmf"/><Relationship Id="rId13" Type="http://schemas.openxmlformats.org/officeDocument/2006/relationships/oleObject" Target="../embeddings/oleObject176.bin"/><Relationship Id="rId12" Type="http://schemas.openxmlformats.org/officeDocument/2006/relationships/image" Target="../media/image103.wmf"/><Relationship Id="rId11" Type="http://schemas.openxmlformats.org/officeDocument/2006/relationships/oleObject" Target="../embeddings/oleObject175.bin"/><Relationship Id="rId10" Type="http://schemas.openxmlformats.org/officeDocument/2006/relationships/image" Target="../media/image102.wmf"/><Relationship Id="rId1" Type="http://schemas.openxmlformats.org/officeDocument/2006/relationships/oleObject" Target="../embeddings/oleObject170.bin"/></Relationships>
</file>

<file path=ppt/slides/_rels/slide7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4.v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72.png"/><Relationship Id="rId2" Type="http://schemas.openxmlformats.org/officeDocument/2006/relationships/image" Target="../media/image171.wmf"/><Relationship Id="rId1" Type="http://schemas.openxmlformats.org/officeDocument/2006/relationships/oleObject" Target="../embeddings/oleObject180.bin"/></Relationships>
</file>

<file path=ppt/slides/_rels/slide7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5.v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74.wmf"/><Relationship Id="rId3" Type="http://schemas.openxmlformats.org/officeDocument/2006/relationships/oleObject" Target="../embeddings/oleObject182.bin"/><Relationship Id="rId2" Type="http://schemas.openxmlformats.org/officeDocument/2006/relationships/image" Target="../media/image173.wmf"/><Relationship Id="rId1" Type="http://schemas.openxmlformats.org/officeDocument/2006/relationships/oleObject" Target="../embeddings/oleObject181.bin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5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vmlDrawing" Target="../drawings/vmlDrawing56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76.wmf"/><Relationship Id="rId1" Type="http://schemas.openxmlformats.org/officeDocument/2006/relationships/oleObject" Target="../embeddings/oleObject18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80.wmf"/><Relationship Id="rId7" Type="http://schemas.openxmlformats.org/officeDocument/2006/relationships/oleObject" Target="../embeddings/oleObject187.bin"/><Relationship Id="rId6" Type="http://schemas.openxmlformats.org/officeDocument/2006/relationships/image" Target="../media/image179.wmf"/><Relationship Id="rId5" Type="http://schemas.openxmlformats.org/officeDocument/2006/relationships/oleObject" Target="../embeddings/oleObject186.bin"/><Relationship Id="rId4" Type="http://schemas.openxmlformats.org/officeDocument/2006/relationships/image" Target="../media/image178.wmf"/><Relationship Id="rId3" Type="http://schemas.openxmlformats.org/officeDocument/2006/relationships/oleObject" Target="../embeddings/oleObject185.bin"/><Relationship Id="rId2" Type="http://schemas.openxmlformats.org/officeDocument/2006/relationships/image" Target="../media/image177.wmf"/><Relationship Id="rId11" Type="http://schemas.openxmlformats.org/officeDocument/2006/relationships/notesSlide" Target="../notesSlides/notesSlide39.xml"/><Relationship Id="rId10" Type="http://schemas.openxmlformats.org/officeDocument/2006/relationships/vmlDrawing" Target="../drawings/vmlDrawing57.vml"/><Relationship Id="rId1" Type="http://schemas.openxmlformats.org/officeDocument/2006/relationships/oleObject" Target="../embeddings/oleObject184.bin"/></Relationships>
</file>

<file path=ppt/slides/_rels/slide8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vmlDrawing" Target="../drawings/vmlDrawing58.v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82.wmf"/><Relationship Id="rId3" Type="http://schemas.openxmlformats.org/officeDocument/2006/relationships/oleObject" Target="../embeddings/oleObject189.bin"/><Relationship Id="rId2" Type="http://schemas.openxmlformats.org/officeDocument/2006/relationships/image" Target="../media/image181.wmf"/><Relationship Id="rId1" Type="http://schemas.openxmlformats.org/officeDocument/2006/relationships/oleObject" Target="../embeddings/oleObject188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84.png"/><Relationship Id="rId1" Type="http://schemas.openxmlformats.org/officeDocument/2006/relationships/image" Target="../media/image183.png"/></Relationships>
</file>

<file path=ppt/slides/_rels/slide8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9.wmf"/><Relationship Id="rId8" Type="http://schemas.openxmlformats.org/officeDocument/2006/relationships/oleObject" Target="../embeddings/oleObject193.bin"/><Relationship Id="rId7" Type="http://schemas.openxmlformats.org/officeDocument/2006/relationships/image" Target="../media/image188.wmf"/><Relationship Id="rId6" Type="http://schemas.openxmlformats.org/officeDocument/2006/relationships/oleObject" Target="../embeddings/oleObject192.bin"/><Relationship Id="rId5" Type="http://schemas.openxmlformats.org/officeDocument/2006/relationships/image" Target="../media/image187.wmf"/><Relationship Id="rId4" Type="http://schemas.openxmlformats.org/officeDocument/2006/relationships/oleObject" Target="../embeddings/oleObject191.bin"/><Relationship Id="rId3" Type="http://schemas.openxmlformats.org/officeDocument/2006/relationships/image" Target="../media/image186.wmf"/><Relationship Id="rId23" Type="http://schemas.openxmlformats.org/officeDocument/2006/relationships/vmlDrawing" Target="../drawings/vmlDrawing59.vml"/><Relationship Id="rId22" Type="http://schemas.openxmlformats.org/officeDocument/2006/relationships/slideLayout" Target="../slideLayouts/slideLayout5.xml"/><Relationship Id="rId21" Type="http://schemas.openxmlformats.org/officeDocument/2006/relationships/image" Target="../media/image195.wmf"/><Relationship Id="rId20" Type="http://schemas.openxmlformats.org/officeDocument/2006/relationships/oleObject" Target="../embeddings/oleObject199.bin"/><Relationship Id="rId2" Type="http://schemas.openxmlformats.org/officeDocument/2006/relationships/oleObject" Target="../embeddings/oleObject190.bin"/><Relationship Id="rId19" Type="http://schemas.openxmlformats.org/officeDocument/2006/relationships/image" Target="../media/image194.wmf"/><Relationship Id="rId18" Type="http://schemas.openxmlformats.org/officeDocument/2006/relationships/oleObject" Target="../embeddings/oleObject198.bin"/><Relationship Id="rId17" Type="http://schemas.openxmlformats.org/officeDocument/2006/relationships/image" Target="../media/image193.wmf"/><Relationship Id="rId16" Type="http://schemas.openxmlformats.org/officeDocument/2006/relationships/oleObject" Target="../embeddings/oleObject197.bin"/><Relationship Id="rId15" Type="http://schemas.openxmlformats.org/officeDocument/2006/relationships/image" Target="../media/image192.wmf"/><Relationship Id="rId14" Type="http://schemas.openxmlformats.org/officeDocument/2006/relationships/oleObject" Target="../embeddings/oleObject196.bin"/><Relationship Id="rId13" Type="http://schemas.openxmlformats.org/officeDocument/2006/relationships/image" Target="../media/image191.wmf"/><Relationship Id="rId12" Type="http://schemas.openxmlformats.org/officeDocument/2006/relationships/oleObject" Target="../embeddings/oleObject195.bin"/><Relationship Id="rId11" Type="http://schemas.openxmlformats.org/officeDocument/2006/relationships/image" Target="../media/image190.wmf"/><Relationship Id="rId10" Type="http://schemas.openxmlformats.org/officeDocument/2006/relationships/oleObject" Target="../embeddings/oleObject194.bin"/><Relationship Id="rId1" Type="http://schemas.openxmlformats.org/officeDocument/2006/relationships/image" Target="../media/image185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1" Type="http://schemas.openxmlformats.org/officeDocument/2006/relationships/oleObject" Target="../embeddings/oleObject3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895043" y="1836912"/>
            <a:ext cx="9577064" cy="210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4400" dirty="0" smtClean="0">
                <a:solidFill>
                  <a:srgbClr val="0033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Chapter</a:t>
            </a:r>
            <a:r>
              <a:rPr lang="en-US" altLang="zh-CN" sz="4400" dirty="0" smtClean="0">
                <a:solidFill>
                  <a:srgbClr val="0033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5 Discrete </a:t>
            </a:r>
            <a:r>
              <a:rPr lang="en-US" altLang="zh-CN" sz="4400" dirty="0">
                <a:solidFill>
                  <a:srgbClr val="0033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Fourier Transform</a:t>
            </a:r>
            <a:endParaRPr lang="en-US" altLang="zh-CN" sz="4400" dirty="0">
              <a:solidFill>
                <a:srgbClr val="0033CC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4400" dirty="0" smtClean="0">
                <a:solidFill>
                  <a:srgbClr val="0033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—— DFT</a:t>
            </a:r>
            <a:endParaRPr lang="en-US" altLang="zh-CN" sz="4400" dirty="0">
              <a:solidFill>
                <a:srgbClr val="0033CC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6934200" cy="792162"/>
          </a:xfrm>
        </p:spPr>
        <p:txBody>
          <a:bodyPr/>
          <a:lstStyle/>
          <a:p>
            <a:pPr algn="ctr" eaLnBrk="1" hangingPunct="1"/>
            <a:r>
              <a:rPr lang="en-US" altLang="zh-CN" i="1" dirty="0" smtClean="0">
                <a:latin typeface="Times New Roman" panose="02020603050405020304" pitchFamily="18" charset="0"/>
              </a:rPr>
              <a:t>5.2 </a:t>
            </a:r>
            <a:r>
              <a:rPr lang="en-US" altLang="zh-CN" i="1" dirty="0">
                <a:latin typeface="Times New Roman" panose="02020603050405020304" pitchFamily="18" charset="0"/>
              </a:rPr>
              <a:t>The Definition of DFT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1450" y="4149725"/>
            <a:ext cx="7489824" cy="6619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Where:</a:t>
            </a:r>
            <a:endParaRPr lang="zh-CN" altLang="en-US" sz="3200" b="1" dirty="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2711450" y="1398271"/>
          <a:ext cx="6316461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Equation" r:id="rId1" imgW="1993900" imgH="431800" progId="Equation.DSMT4">
                  <p:embed/>
                </p:oleObj>
              </mc:Choice>
              <mc:Fallback>
                <p:oleObj name="Equation" r:id="rId1" imgW="1993900" imgH="431800" progId="Equation.DSMT4">
                  <p:embed/>
                  <p:pic>
                    <p:nvPicPr>
                      <p:cNvPr id="0" name="图片 3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1398271"/>
                        <a:ext cx="6316461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2711451" y="2743200"/>
          <a:ext cx="6496533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Equation" r:id="rId3" imgW="2209800" imgH="431800" progId="Equation.DSMT4">
                  <p:embed/>
                </p:oleObj>
              </mc:Choice>
              <mc:Fallback>
                <p:oleObj name="Equation" r:id="rId3" imgW="2209800" imgH="431800" progId="Equation.DSMT4">
                  <p:embed/>
                  <p:pic>
                    <p:nvPicPr>
                      <p:cNvPr id="0" name="图片 3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2743200"/>
                        <a:ext cx="6496533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4897336" y="4149725"/>
          <a:ext cx="1944688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Equation" r:id="rId5" imgW="799465" imgH="241300" progId="Equation.DSMT4">
                  <p:embed/>
                </p:oleObj>
              </mc:Choice>
              <mc:Fallback>
                <p:oleObj name="Equation" r:id="rId5" imgW="799465" imgH="241300" progId="Equation.DSMT4">
                  <p:embed/>
                  <p:pic>
                    <p:nvPicPr>
                      <p:cNvPr id="0" name="图片 3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7336" y="4149725"/>
                        <a:ext cx="1944688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4456144" y="4972049"/>
          <a:ext cx="3007146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Equation" r:id="rId7" imgW="19812000" imgH="8839200" progId="Equation.DSMT4">
                  <p:embed/>
                </p:oleObj>
              </mc:Choice>
              <mc:Fallback>
                <p:oleObj name="Equation" r:id="rId7" imgW="19812000" imgH="8839200" progId="Equation.DSMT4">
                  <p:embed/>
                  <p:pic>
                    <p:nvPicPr>
                      <p:cNvPr id="0" name="图片 3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44" y="4972049"/>
                        <a:ext cx="3007146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349250"/>
            <a:ext cx="8229600" cy="6477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Verify: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eaLnBrk="1" hangingPunct="1"/>
            <a:endParaRPr lang="zh-CN" altLang="en-US" sz="3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358775" y="1212850"/>
          <a:ext cx="7300913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8" name="Equation" r:id="rId1" imgW="67665600" imgH="10972800" progId="Equation.DSMT4">
                  <p:embed/>
                </p:oleObj>
              </mc:Choice>
              <mc:Fallback>
                <p:oleObj name="Equation" r:id="rId1" imgW="67665600" imgH="10972800" progId="Equation.DSMT4">
                  <p:embed/>
                  <p:pic>
                    <p:nvPicPr>
                      <p:cNvPr id="0" name="图片 42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1212850"/>
                        <a:ext cx="7300913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5"/>
          <p:cNvGraphicFramePr>
            <a:graphicFrameLocks noChangeAspect="1"/>
          </p:cNvGraphicFramePr>
          <p:nvPr/>
        </p:nvGraphicFramePr>
        <p:xfrm>
          <a:off x="3405188" y="2465388"/>
          <a:ext cx="3621087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" name="Equation" r:id="rId3" imgW="33528000" imgH="10363200" progId="Equation.DSMT4">
                  <p:embed/>
                </p:oleObj>
              </mc:Choice>
              <mc:Fallback>
                <p:oleObj name="Equation" r:id="rId3" imgW="33528000" imgH="10363200" progId="Equation.DSMT4">
                  <p:embed/>
                  <p:pic>
                    <p:nvPicPr>
                      <p:cNvPr id="0" name="图片 4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188" y="2465388"/>
                        <a:ext cx="3621087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7283450" y="2468563"/>
          <a:ext cx="3917950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" name="Equation" r:id="rId5" imgW="36271200" imgH="10363200" progId="Equation.DSMT4">
                  <p:embed/>
                </p:oleObj>
              </mc:Choice>
              <mc:Fallback>
                <p:oleObj name="Equation" r:id="rId5" imgW="36271200" imgH="10363200" progId="Equation.DSMT4">
                  <p:embed/>
                  <p:pic>
                    <p:nvPicPr>
                      <p:cNvPr id="0" name="图片 42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3450" y="2468563"/>
                        <a:ext cx="3917950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3" name="Object 11"/>
          <p:cNvGraphicFramePr>
            <a:graphicFrameLocks noChangeAspect="1"/>
          </p:cNvGraphicFramePr>
          <p:nvPr/>
        </p:nvGraphicFramePr>
        <p:xfrm>
          <a:off x="3734494" y="5141410"/>
          <a:ext cx="3532188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" name="Equation" r:id="rId7" imgW="34442400" imgH="10363200" progId="Equation.DSMT4">
                  <p:embed/>
                </p:oleObj>
              </mc:Choice>
              <mc:Fallback>
                <p:oleObj name="Equation" r:id="rId7" imgW="34442400" imgH="10363200" progId="Equation.DSMT4">
                  <p:embed/>
                  <p:pic>
                    <p:nvPicPr>
                      <p:cNvPr id="0" name="图片 42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4494" y="5141410"/>
                        <a:ext cx="3532188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1648649" y="5383504"/>
            <a:ext cx="1638639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Hence,</a:t>
            </a:r>
            <a:endParaRPr kumimoji="1" lang="zh-CN" altLang="en-US" sz="2400" dirty="0">
              <a:latin typeface="Times New Roman" panose="02020603050405020304" pitchFamily="18" charset="0"/>
            </a:endParaRPr>
          </a:p>
        </p:txBody>
      </p:sp>
      <p:grpSp>
        <p:nvGrpSpPr>
          <p:cNvPr id="8" name="Group 17"/>
          <p:cNvGrpSpPr/>
          <p:nvPr/>
        </p:nvGrpSpPr>
        <p:grpSpPr bwMode="auto">
          <a:xfrm>
            <a:off x="1430967" y="3813479"/>
            <a:ext cx="7601525" cy="1267152"/>
            <a:chOff x="691" y="1584"/>
            <a:chExt cx="4781" cy="805"/>
          </a:xfrm>
        </p:grpSpPr>
        <p:graphicFrame>
          <p:nvGraphicFramePr>
            <p:cNvPr id="9" name="Object 6"/>
            <p:cNvGraphicFramePr>
              <a:graphicFrameLocks noChangeAspect="1"/>
            </p:cNvGraphicFramePr>
            <p:nvPr/>
          </p:nvGraphicFramePr>
          <p:xfrm>
            <a:off x="691" y="1632"/>
            <a:ext cx="3295" cy="7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62" name="Equation" r:id="rId9" imgW="50596800" imgH="10972800" progId="Equation.DSMT4">
                    <p:embed/>
                  </p:oleObj>
                </mc:Choice>
                <mc:Fallback>
                  <p:oleObj name="Equation" r:id="rId9" imgW="50596800" imgH="10972800" progId="Equation.DSMT4">
                    <p:embed/>
                    <p:pic>
                      <p:nvPicPr>
                        <p:cNvPr id="0" name="图片 42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1" y="1632"/>
                          <a:ext cx="3295" cy="7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4015" y="1584"/>
              <a:ext cx="1457" cy="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 i="1" dirty="0" smtClean="0">
                  <a:latin typeface="Times New Roman" panose="02020603050405020304" pitchFamily="18" charset="0"/>
                </a:rPr>
                <a:t>m</a:t>
              </a:r>
              <a:r>
                <a:rPr lang="en-US" altLang="zh-CN" sz="3200" dirty="0" smtClean="0">
                  <a:latin typeface="Times New Roman" panose="02020603050405020304" pitchFamily="18" charset="0"/>
                </a:rPr>
                <a:t>  </a:t>
              </a:r>
              <a:r>
                <a:rPr lang="en-US" altLang="zh-CN" sz="3200" dirty="0">
                  <a:latin typeface="Times New Roman" panose="02020603050405020304" pitchFamily="18" charset="0"/>
                </a:rPr>
                <a:t>an integer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9496" y="368445"/>
            <a:ext cx="8208912" cy="64807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3200" b="1" u="sng" dirty="0" smtClean="0">
                <a:latin typeface="Times New Roman" panose="02020603050405020304" pitchFamily="18" charset="0"/>
              </a:rPr>
              <a:t>Example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: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Consider the length-</a:t>
            </a:r>
            <a:r>
              <a:rPr lang="en-US" altLang="zh-CN" sz="3200" b="1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sequence</a:t>
            </a:r>
            <a:endParaRPr lang="en-US" altLang="zh-CN" sz="3200" dirty="0" smtClean="0">
              <a:latin typeface="Times New Roman" panose="02020603050405020304" pitchFamily="18" charset="0"/>
            </a:endParaRPr>
          </a:p>
          <a:p>
            <a:pPr eaLnBrk="1" hangingPunct="1"/>
            <a:endParaRPr lang="zh-CN" altLang="en-US" dirty="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76806" name="Object 6"/>
          <p:cNvGraphicFramePr>
            <a:graphicFrameLocks noChangeAspect="1"/>
          </p:cNvGraphicFramePr>
          <p:nvPr/>
        </p:nvGraphicFramePr>
        <p:xfrm>
          <a:off x="2311971" y="1549487"/>
          <a:ext cx="36893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8" name="Equation" r:id="rId1" imgW="1384300" imgH="457200" progId="Equation.DSMT4">
                  <p:embed/>
                </p:oleObj>
              </mc:Choice>
              <mc:Fallback>
                <p:oleObj name="Equation" r:id="rId1" imgW="1384300" imgH="457200" progId="Equation.DSMT4">
                  <p:embed/>
                  <p:pic>
                    <p:nvPicPr>
                      <p:cNvPr id="0" name="图片 5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971" y="1549487"/>
                        <a:ext cx="368935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1559496" y="3092537"/>
            <a:ext cx="45365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Its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-point DFT is given by: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76812" name="Group 12"/>
          <p:cNvGrpSpPr/>
          <p:nvPr/>
        </p:nvGrpSpPr>
        <p:grpSpPr bwMode="auto">
          <a:xfrm>
            <a:off x="2135560" y="4256335"/>
            <a:ext cx="5340350" cy="1441450"/>
            <a:chOff x="912" y="2784"/>
            <a:chExt cx="3364" cy="908"/>
          </a:xfrm>
        </p:grpSpPr>
        <p:graphicFrame>
          <p:nvGraphicFramePr>
            <p:cNvPr id="22534" name="Object 9"/>
            <p:cNvGraphicFramePr>
              <a:graphicFrameLocks noChangeAspect="1"/>
            </p:cNvGraphicFramePr>
            <p:nvPr/>
          </p:nvGraphicFramePr>
          <p:xfrm>
            <a:off x="912" y="2784"/>
            <a:ext cx="3272" cy="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9" name="Equation" r:id="rId3" imgW="2006600" imgH="431800" progId="Equation.DSMT4">
                    <p:embed/>
                  </p:oleObj>
                </mc:Choice>
                <mc:Fallback>
                  <p:oleObj name="Equation" r:id="rId3" imgW="2006600" imgH="431800" progId="Equation.DSMT4">
                    <p:embed/>
                    <p:pic>
                      <p:nvPicPr>
                        <p:cNvPr id="0" name="图片 52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784"/>
                          <a:ext cx="3272" cy="7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5" name="Object 10"/>
            <p:cNvGraphicFramePr>
              <a:graphicFrameLocks noChangeAspect="1"/>
            </p:cNvGraphicFramePr>
            <p:nvPr/>
          </p:nvGraphicFramePr>
          <p:xfrm>
            <a:off x="2976" y="3408"/>
            <a:ext cx="1300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0" name="Equation" r:id="rId5" imgW="812165" imgH="177800" progId="Equation.DSMT4">
                    <p:embed/>
                  </p:oleObj>
                </mc:Choice>
                <mc:Fallback>
                  <p:oleObj name="Equation" r:id="rId5" imgW="812165" imgH="177800" progId="Equation.DSMT4">
                    <p:embed/>
                    <p:pic>
                      <p:nvPicPr>
                        <p:cNvPr id="0" name="图片 52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3408"/>
                          <a:ext cx="1300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7644" y="335639"/>
            <a:ext cx="8228756" cy="66229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3200" b="1" u="sng" dirty="0" smtClean="0">
                <a:latin typeface="Times New Roman" panose="02020603050405020304" pitchFamily="18" charset="0"/>
              </a:rPr>
              <a:t>Example: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Consider the length-</a:t>
            </a:r>
            <a:r>
              <a:rPr lang="en-US" altLang="zh-CN" sz="3200" b="1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sequence </a:t>
            </a:r>
            <a:endParaRPr lang="en-US" altLang="zh-CN" sz="3200" b="1" dirty="0" smtClean="0">
              <a:latin typeface="Times New Roman" panose="02020603050405020304" pitchFamily="18" charset="0"/>
            </a:endParaRP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1559496" y="2197515"/>
            <a:ext cx="74088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Using a trigonometric identity we can write: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78858" name="Object 10"/>
          <p:cNvGraphicFramePr>
            <a:graphicFrameLocks noChangeAspect="1"/>
          </p:cNvGraphicFramePr>
          <p:nvPr/>
        </p:nvGraphicFramePr>
        <p:xfrm>
          <a:off x="2189164" y="2846388"/>
          <a:ext cx="504507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2" name="Equation" r:id="rId1" imgW="1777365" imgH="393700" progId="Equation.DSMT4">
                  <p:embed/>
                </p:oleObj>
              </mc:Choice>
              <mc:Fallback>
                <p:oleObj name="Equation" r:id="rId1" imgW="1777365" imgH="393700" progId="Equation.DSMT4">
                  <p:embed/>
                  <p:pic>
                    <p:nvPicPr>
                      <p:cNvPr id="0" name="图片 63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4" y="2846388"/>
                        <a:ext cx="5045075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9" name="Object 11"/>
          <p:cNvGraphicFramePr>
            <a:graphicFrameLocks noChangeAspect="1"/>
          </p:cNvGraphicFramePr>
          <p:nvPr/>
        </p:nvGraphicFramePr>
        <p:xfrm>
          <a:off x="7299325" y="2916238"/>
          <a:ext cx="275907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3" name="Equation" r:id="rId3" imgW="25603200" imgH="9448800" progId="Equation.DSMT4">
                  <p:embed/>
                </p:oleObj>
              </mc:Choice>
              <mc:Fallback>
                <p:oleObj name="Equation" r:id="rId3" imgW="25603200" imgH="9448800" progId="Equation.DSMT4">
                  <p:embed/>
                  <p:pic>
                    <p:nvPicPr>
                      <p:cNvPr id="0" name="图片 63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9325" y="2916238"/>
                        <a:ext cx="275907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2" name="Object 14"/>
          <p:cNvGraphicFramePr>
            <a:graphicFrameLocks noChangeAspect="1"/>
          </p:cNvGraphicFramePr>
          <p:nvPr/>
        </p:nvGraphicFramePr>
        <p:xfrm>
          <a:off x="2275492" y="1360928"/>
          <a:ext cx="64166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4" name="Equation" r:id="rId5" imgW="5765800" imgH="444500" progId="Equation.3">
                  <p:embed/>
                </p:oleObj>
              </mc:Choice>
              <mc:Fallback>
                <p:oleObj name="Equation" r:id="rId5" imgW="5765800" imgH="444500" progId="Equation.3">
                  <p:embed/>
                  <p:pic>
                    <p:nvPicPr>
                      <p:cNvPr id="0" name="图片 63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5492" y="1360928"/>
                        <a:ext cx="641667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2189163" y="4241801"/>
          <a:ext cx="294005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5" name="Equation" r:id="rId7" imgW="1193800" imgH="431800" progId="Equation.DSMT4">
                  <p:embed/>
                </p:oleObj>
              </mc:Choice>
              <mc:Fallback>
                <p:oleObj name="Equation" r:id="rId7" imgW="1193800" imgH="431800" progId="Equation.DSMT4">
                  <p:embed/>
                  <p:pic>
                    <p:nvPicPr>
                      <p:cNvPr id="0" name="图片 63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3" y="4241801"/>
                        <a:ext cx="2940050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 bwMode="auto">
          <a:xfrm>
            <a:off x="5129213" y="4233864"/>
            <a:ext cx="4724400" cy="1762125"/>
            <a:chOff x="2160" y="2352"/>
            <a:chExt cx="2976" cy="1110"/>
          </a:xfrm>
        </p:grpSpPr>
        <p:graphicFrame>
          <p:nvGraphicFramePr>
            <p:cNvPr id="24585" name="Object 6"/>
            <p:cNvGraphicFramePr>
              <a:graphicFrameLocks noChangeAspect="1"/>
            </p:cNvGraphicFramePr>
            <p:nvPr/>
          </p:nvGraphicFramePr>
          <p:xfrm>
            <a:off x="2160" y="2352"/>
            <a:ext cx="2976" cy="7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36" name="Equation" r:id="rId9" imgW="1892300" imgH="457200" progId="Equation.DSMT4">
                    <p:embed/>
                  </p:oleObj>
                </mc:Choice>
                <mc:Fallback>
                  <p:oleObj name="Equation" r:id="rId9" imgW="1892300" imgH="457200" progId="Equation.DSMT4">
                    <p:embed/>
                    <p:pic>
                      <p:nvPicPr>
                        <p:cNvPr id="0" name="图片 63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352"/>
                          <a:ext cx="2976" cy="7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6" name="Object 7"/>
            <p:cNvGraphicFramePr>
              <a:graphicFrameLocks noChangeAspect="1"/>
            </p:cNvGraphicFramePr>
            <p:nvPr/>
          </p:nvGraphicFramePr>
          <p:xfrm>
            <a:off x="3552" y="3168"/>
            <a:ext cx="1344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37" name="Equation" r:id="rId11" imgW="812165" imgH="177800" progId="Equation.DSMT4">
                    <p:embed/>
                  </p:oleObj>
                </mc:Choice>
                <mc:Fallback>
                  <p:oleObj name="Equation" r:id="rId11" imgW="812165" imgH="177800" progId="Equation.DSMT4">
                    <p:embed/>
                    <p:pic>
                      <p:nvPicPr>
                        <p:cNvPr id="0" name="图片 63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3168"/>
                          <a:ext cx="1344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6888" y="1127144"/>
            <a:ext cx="8229600" cy="6302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Making use of the identity: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eaLnBrk="1" hangingPunct="1"/>
            <a:endParaRPr lang="zh-CN" altLang="en-US" sz="3200" dirty="0">
              <a:latin typeface="Times New Roman" panose="02020603050405020304" pitchFamily="18" charset="0"/>
            </a:endParaRPr>
          </a:p>
        </p:txBody>
      </p:sp>
      <p:grpSp>
        <p:nvGrpSpPr>
          <p:cNvPr id="81937" name="Group 17"/>
          <p:cNvGrpSpPr/>
          <p:nvPr/>
        </p:nvGrpSpPr>
        <p:grpSpPr bwMode="auto">
          <a:xfrm>
            <a:off x="1809751" y="2093896"/>
            <a:ext cx="7532688" cy="1282700"/>
            <a:chOff x="729" y="1584"/>
            <a:chExt cx="4745" cy="808"/>
          </a:xfrm>
        </p:grpSpPr>
        <p:graphicFrame>
          <p:nvGraphicFramePr>
            <p:cNvPr id="25608" name="Object 6"/>
            <p:cNvGraphicFramePr>
              <a:graphicFrameLocks noChangeAspect="1"/>
            </p:cNvGraphicFramePr>
            <p:nvPr/>
          </p:nvGraphicFramePr>
          <p:xfrm>
            <a:off x="729" y="1632"/>
            <a:ext cx="3216" cy="7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9" name="Equation" r:id="rId1" imgW="49377600" imgH="10972800" progId="Equation.DSMT4">
                    <p:embed/>
                  </p:oleObj>
                </mc:Choice>
                <mc:Fallback>
                  <p:oleObj name="Equation" r:id="rId1" imgW="49377600" imgH="10972800" progId="Equation.DSMT4">
                    <p:embed/>
                    <p:pic>
                      <p:nvPicPr>
                        <p:cNvPr id="0" name="图片 72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" y="1632"/>
                          <a:ext cx="3216" cy="7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9" name="Text Box 10"/>
            <p:cNvSpPr txBox="1">
              <a:spLocks noChangeArrowheads="1"/>
            </p:cNvSpPr>
            <p:nvPr/>
          </p:nvSpPr>
          <p:spPr bwMode="auto">
            <a:xfrm>
              <a:off x="4015" y="1584"/>
              <a:ext cx="145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 i="1" dirty="0" smtClean="0">
                  <a:latin typeface="Times New Roman" panose="02020603050405020304" pitchFamily="18" charset="0"/>
                </a:rPr>
                <a:t>m</a:t>
              </a:r>
              <a:r>
                <a:rPr lang="en-US" altLang="zh-CN" sz="3200" dirty="0" smtClean="0">
                  <a:latin typeface="Times New Roman" panose="02020603050405020304" pitchFamily="18" charset="0"/>
                </a:rPr>
                <a:t>  </a:t>
              </a:r>
              <a:r>
                <a:rPr lang="en-US" altLang="zh-CN" sz="3200" dirty="0">
                  <a:latin typeface="Times New Roman" panose="02020603050405020304" pitchFamily="18" charset="0"/>
                </a:rPr>
                <a:t>an integer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81932" name="Text Box 12"/>
          <p:cNvSpPr txBox="1">
            <a:spLocks noChangeArrowheads="1"/>
          </p:cNvSpPr>
          <p:nvPr/>
        </p:nvSpPr>
        <p:spPr bwMode="auto">
          <a:xfrm>
            <a:off x="1559496" y="3590198"/>
            <a:ext cx="1520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we get:</a:t>
            </a:r>
            <a:endParaRPr kumimoji="1" lang="zh-CN" altLang="en-US" sz="3200" b="1" dirty="0">
              <a:latin typeface="Times New Roman" panose="02020603050405020304" pitchFamily="18" charset="0"/>
            </a:endParaRPr>
          </a:p>
        </p:txBody>
      </p:sp>
      <p:grpSp>
        <p:nvGrpSpPr>
          <p:cNvPr id="81936" name="Group 16"/>
          <p:cNvGrpSpPr/>
          <p:nvPr/>
        </p:nvGrpSpPr>
        <p:grpSpPr bwMode="auto">
          <a:xfrm>
            <a:off x="2783632" y="4169636"/>
            <a:ext cx="7067550" cy="1727200"/>
            <a:chOff x="1248" y="2640"/>
            <a:chExt cx="4452" cy="1088"/>
          </a:xfrm>
        </p:grpSpPr>
        <p:graphicFrame>
          <p:nvGraphicFramePr>
            <p:cNvPr id="25606" name="Object 14"/>
            <p:cNvGraphicFramePr>
              <a:graphicFrameLocks noChangeAspect="1"/>
            </p:cNvGraphicFramePr>
            <p:nvPr/>
          </p:nvGraphicFramePr>
          <p:xfrm>
            <a:off x="1248" y="2640"/>
            <a:ext cx="3168" cy="1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0" name="Equation" r:id="rId3" imgW="49682400" imgH="17068800" progId="Equation.DSMT4">
                    <p:embed/>
                  </p:oleObj>
                </mc:Choice>
                <mc:Fallback>
                  <p:oleObj name="Equation" r:id="rId3" imgW="49682400" imgH="17068800" progId="Equation.DSMT4">
                    <p:embed/>
                    <p:pic>
                      <p:nvPicPr>
                        <p:cNvPr id="0" name="图片 72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640"/>
                          <a:ext cx="3168" cy="1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7" name="Object 15"/>
            <p:cNvGraphicFramePr>
              <a:graphicFrameLocks noChangeAspect="1"/>
            </p:cNvGraphicFramePr>
            <p:nvPr/>
          </p:nvGraphicFramePr>
          <p:xfrm>
            <a:off x="4416" y="3043"/>
            <a:ext cx="1284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1" name="Equation" r:id="rId5" imgW="812165" imgH="177800" progId="Equation.DSMT4">
                    <p:embed/>
                  </p:oleObj>
                </mc:Choice>
                <mc:Fallback>
                  <p:oleObj name="Equation" r:id="rId5" imgW="812165" imgH="177800" progId="Equation.DSMT4">
                    <p:embed/>
                    <p:pic>
                      <p:nvPicPr>
                        <p:cNvPr id="0" name="图片 72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3043"/>
                          <a:ext cx="1284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  <p:bldP spid="819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1664" y="332656"/>
            <a:ext cx="3816424" cy="755313"/>
          </a:xfrm>
        </p:spPr>
        <p:txBody>
          <a:bodyPr/>
          <a:lstStyle/>
          <a:p>
            <a:pPr eaLnBrk="1" hangingPunct="1"/>
            <a:r>
              <a:rPr lang="en-US" altLang="zh-CN" sz="3200" b="1" dirty="0" smtClean="0">
                <a:latin typeface="Times New Roman" panose="02020603050405020304" pitchFamily="18" charset="0"/>
              </a:rPr>
              <a:t>When N=16, r=3</a:t>
            </a:r>
            <a:endParaRPr lang="zh-CN" altLang="en-US" sz="3200" b="1" dirty="0" smtClean="0">
              <a:latin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86460" y="1191895"/>
            <a:ext cx="5673725" cy="4412350"/>
            <a:chOff x="1000125" y="1330325"/>
            <a:chExt cx="5673725" cy="4412350"/>
          </a:xfrm>
        </p:grpSpPr>
        <p:graphicFrame>
          <p:nvGraphicFramePr>
            <p:cNvPr id="88068" name="Object 4"/>
            <p:cNvGraphicFramePr>
              <a:graphicFrameLocks noChangeAspect="1"/>
            </p:cNvGraphicFramePr>
            <p:nvPr/>
          </p:nvGraphicFramePr>
          <p:xfrm>
            <a:off x="1000125" y="1330325"/>
            <a:ext cx="5673725" cy="554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6" name="Equation" r:id="rId1" imgW="49987200" imgH="4876800" progId="Equation.DSMT4">
                    <p:embed/>
                  </p:oleObj>
                </mc:Choice>
                <mc:Fallback>
                  <p:oleObj name="Equation" r:id="rId1" imgW="49987200" imgH="4876800" progId="Equation.DSMT4">
                    <p:embed/>
                    <p:pic>
                      <p:nvPicPr>
                        <p:cNvPr id="0" name="图片 82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0125" y="1330325"/>
                          <a:ext cx="5673725" cy="5540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448" y="2022904"/>
              <a:ext cx="4968552" cy="3719771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5982335" y="1161733"/>
            <a:ext cx="5282158" cy="4470417"/>
            <a:chOff x="6096000" y="1300163"/>
            <a:chExt cx="5282158" cy="447041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022904"/>
              <a:ext cx="5282158" cy="3747676"/>
            </a:xfrm>
            <a:prstGeom prst="rect">
              <a:avLst/>
            </a:prstGeom>
          </p:spPr>
        </p:pic>
        <p:graphicFrame>
          <p:nvGraphicFramePr>
            <p:cNvPr id="10" name="Object 4"/>
            <p:cNvGraphicFramePr>
              <a:graphicFrameLocks noChangeAspect="1"/>
            </p:cNvGraphicFramePr>
            <p:nvPr/>
          </p:nvGraphicFramePr>
          <p:xfrm>
            <a:off x="7404100" y="1300163"/>
            <a:ext cx="2665413" cy="554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7" name="Equation" r:id="rId5" imgW="23469600" imgH="4876800" progId="Equation.DSMT4">
                    <p:embed/>
                  </p:oleObj>
                </mc:Choice>
                <mc:Fallback>
                  <p:oleObj name="Equation" r:id="rId5" imgW="23469600" imgH="4876800" progId="Equation.DSMT4">
                    <p:embed/>
                    <p:pic>
                      <p:nvPicPr>
                        <p:cNvPr id="0" name="图片 82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04100" y="1300163"/>
                          <a:ext cx="2665413" cy="5540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6629400" cy="792162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latin typeface="Times New Roman" panose="02020603050405020304" pitchFamily="18" charset="0"/>
              </a:rPr>
              <a:t>Matrix Relations</a:t>
            </a:r>
            <a:endParaRPr lang="zh-CN" alt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2830" y="1185070"/>
            <a:ext cx="6178171" cy="567531"/>
          </a:xfrm>
        </p:spPr>
        <p:txBody>
          <a:bodyPr/>
          <a:lstStyle/>
          <a:p>
            <a:pPr eaLnBrk="1" hangingPunct="1"/>
            <a:r>
              <a:rPr lang="en-US" altLang="zh-CN" sz="3200" b="1" dirty="0" smtClean="0">
                <a:latin typeface="Times New Roman" panose="02020603050405020304" pitchFamily="18" charset="0"/>
              </a:rPr>
              <a:t>The DFT samples defined by:</a:t>
            </a:r>
            <a:endParaRPr lang="zh-CN" altLang="en-US" sz="3200" b="1" dirty="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82948" name="Object 4"/>
          <p:cNvGraphicFramePr>
            <a:graphicFrameLocks noChangeAspect="1"/>
          </p:cNvGraphicFramePr>
          <p:nvPr/>
        </p:nvGraphicFramePr>
        <p:xfrm>
          <a:off x="2971801" y="1870869"/>
          <a:ext cx="5373687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Equation" r:id="rId1" imgW="2044700" imgH="431800" progId="Equation.DSMT4">
                  <p:embed/>
                </p:oleObj>
              </mc:Choice>
              <mc:Fallback>
                <p:oleObj name="Equation" r:id="rId1" imgW="2044700" imgH="431800" progId="Equation.DSMT4">
                  <p:embed/>
                  <p:pic>
                    <p:nvPicPr>
                      <p:cNvPr id="0" name="图片 9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1870869"/>
                        <a:ext cx="5373687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1847731" y="3276600"/>
            <a:ext cx="8305800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Can be expressed in matrix form as 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X=</a:t>
            </a:r>
            <a:r>
              <a:rPr kumimoji="1" lang="en-US" altLang="zh-CN" sz="28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sz="2800" b="1" baseline="-25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endParaRPr kumimoji="1"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 smtClean="0">
                <a:latin typeface="Times New Roman" panose="02020603050405020304" pitchFamily="18" charset="0"/>
              </a:rPr>
              <a:t>Where, 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     X=[x[0]  x[1]  … X[N-1]]</a:t>
            </a:r>
            <a:r>
              <a:rPr kumimoji="1" lang="en-US" altLang="zh-CN" sz="3200" b="1" baseline="30000" dirty="0">
                <a:latin typeface="Times New Roman" panose="02020603050405020304" pitchFamily="18" charset="0"/>
              </a:rPr>
              <a:t>T</a:t>
            </a:r>
            <a:endParaRPr kumimoji="1" lang="en-US" altLang="zh-CN" sz="3200" b="1" baseline="30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     x=[x[0]   x[1]   … x[N-1]]</a:t>
            </a:r>
            <a:r>
              <a:rPr kumimoji="1" lang="en-US" altLang="zh-CN" sz="3200" b="1" baseline="30000" dirty="0">
                <a:latin typeface="Times New Roman" panose="02020603050405020304" pitchFamily="18" charset="0"/>
              </a:rPr>
              <a:t>T</a:t>
            </a:r>
            <a:endParaRPr kumimoji="1" lang="en-US" altLang="zh-CN" sz="3200" b="1" baseline="30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/>
      <p:bldP spid="829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1813" y="1219201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zh-CN" sz="3200" b="1" dirty="0" smtClean="0">
                <a:latin typeface="Times New Roman" panose="02020603050405020304" pitchFamily="18" charset="0"/>
              </a:rPr>
              <a:t>And D</a:t>
            </a:r>
            <a:r>
              <a:rPr lang="en-US" altLang="zh-CN" sz="3200" b="1" baseline="-25000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is the N</a:t>
            </a:r>
            <a:r>
              <a:rPr lang="en-US" altLang="zh-CN" sz="32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N DFT matrix given by:</a:t>
            </a:r>
            <a:endParaRPr lang="zh-CN" altLang="en-US" sz="3200" b="1" dirty="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2207568" y="2276872"/>
          <a:ext cx="6985000" cy="336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quation" r:id="rId1" imgW="2476500" imgH="1193800" progId="Equation.DSMT4">
                  <p:embed/>
                </p:oleObj>
              </mc:Choice>
              <mc:Fallback>
                <p:oleObj name="Equation" r:id="rId1" imgW="2476500" imgH="1193800" progId="Equation.DSMT4">
                  <p:embed/>
                  <p:pic>
                    <p:nvPicPr>
                      <p:cNvPr id="0" name="图片 10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2276872"/>
                        <a:ext cx="6985000" cy="336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991544" y="274638"/>
            <a:ext cx="6619056" cy="792162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latin typeface="Times New Roman" panose="02020603050405020304" pitchFamily="18" charset="0"/>
              </a:rPr>
              <a:t>Matrix Relations</a:t>
            </a:r>
            <a:endParaRPr lang="zh-CN" altLang="en-US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295401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Likewise, the IDFT relation is given by: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84996" name="Object 4"/>
          <p:cNvGraphicFramePr>
            <a:graphicFrameLocks noChangeAspect="1"/>
          </p:cNvGraphicFramePr>
          <p:nvPr/>
        </p:nvGraphicFramePr>
        <p:xfrm>
          <a:off x="2743200" y="2286000"/>
          <a:ext cx="6019800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Equation" r:id="rId1" imgW="2235200" imgH="431800" progId="Equation.DSMT4">
                  <p:embed/>
                </p:oleObj>
              </mc:Choice>
              <mc:Fallback>
                <p:oleObj name="Equation" r:id="rId1" imgW="2235200" imgH="431800" progId="Equation.DSMT4">
                  <p:embed/>
                  <p:pic>
                    <p:nvPicPr>
                      <p:cNvPr id="0" name="图片 112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286000"/>
                        <a:ext cx="6019800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2362200" y="4038601"/>
            <a:ext cx="7924800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can be expressed in matrix form as x=D</a:t>
            </a:r>
            <a:r>
              <a:rPr kumimoji="1" lang="en-US" altLang="zh-CN" sz="3200" b="1" baseline="-25000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3200" b="1" baseline="30000" dirty="0">
                <a:latin typeface="Times New Roman" panose="02020603050405020304" pitchFamily="18" charset="0"/>
              </a:rPr>
              <a:t>-1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X,</a:t>
            </a:r>
            <a:endParaRPr kumimoji="1" lang="en-US" altLang="zh-CN" sz="32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where D</a:t>
            </a:r>
            <a:r>
              <a:rPr kumimoji="1" lang="en-US" altLang="zh-CN" sz="3200" b="1" baseline="-25000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3200" b="1" baseline="30000" dirty="0">
                <a:latin typeface="Times New Roman" panose="02020603050405020304" pitchFamily="18" charset="0"/>
              </a:rPr>
              <a:t>-1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 is the N</a:t>
            </a:r>
            <a:r>
              <a:rPr kumimoji="1"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N IDFT matrix.</a:t>
            </a:r>
            <a:endParaRPr kumimoji="1" lang="en-US" altLang="zh-CN" sz="32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6629400" cy="792162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latin typeface="Times New Roman" panose="02020603050405020304" pitchFamily="18" charset="0"/>
              </a:rPr>
              <a:t>Matrix Relations</a:t>
            </a:r>
            <a:endParaRPr lang="zh-CN" altLang="en-US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/>
      <p:bldP spid="8499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020" name="Object 4"/>
          <p:cNvGraphicFramePr>
            <a:graphicFrameLocks noChangeAspect="1"/>
          </p:cNvGraphicFramePr>
          <p:nvPr/>
        </p:nvGraphicFramePr>
        <p:xfrm>
          <a:off x="2063552" y="1556792"/>
          <a:ext cx="7588250" cy="333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Equation" r:id="rId1" imgW="2717800" imgH="1193800" progId="Equation.DSMT4">
                  <p:embed/>
                </p:oleObj>
              </mc:Choice>
              <mc:Fallback>
                <p:oleObj name="Equation" r:id="rId1" imgW="2717800" imgH="1193800" progId="Equation.DSMT4">
                  <p:embed/>
                  <p:pic>
                    <p:nvPicPr>
                      <p:cNvPr id="0" name="图片 123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2" y="1556792"/>
                        <a:ext cx="7588250" cy="333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2093528" y="5380534"/>
            <a:ext cx="556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Note: D</a:t>
            </a:r>
            <a:r>
              <a:rPr kumimoji="1" lang="en-US" altLang="zh-CN" sz="3200" b="1" baseline="-25000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3200" b="1" baseline="30000" dirty="0">
                <a:latin typeface="Times New Roman" panose="02020603050405020304" pitchFamily="18" charset="0"/>
              </a:rPr>
              <a:t>-1 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= (D</a:t>
            </a:r>
            <a:r>
              <a:rPr kumimoji="1" lang="en-US" altLang="zh-CN" sz="3200" b="1" baseline="-25000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3200" b="1" baseline="30000" dirty="0">
                <a:latin typeface="Times New Roman" panose="02020603050405020304" pitchFamily="18" charset="0"/>
              </a:rPr>
              <a:t>*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) / N</a:t>
            </a:r>
            <a:endParaRPr kumimoji="1"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6629400" cy="792162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latin typeface="Times New Roman" panose="02020603050405020304" pitchFamily="18" charset="0"/>
              </a:rPr>
              <a:t>Matrix Relations</a:t>
            </a:r>
            <a:endParaRPr lang="zh-CN" altLang="en-US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1905000" y="228600"/>
            <a:ext cx="6705600" cy="70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000" i="1" dirty="0">
                <a:latin typeface="Times New Roman" panose="02020603050405020304" pitchFamily="18" charset="0"/>
              </a:rPr>
              <a:t>Outline</a:t>
            </a:r>
            <a:endParaRPr lang="en-US" altLang="zh-CN" sz="4000" i="1" dirty="0">
              <a:latin typeface="Times New Roman" panose="02020603050405020304" pitchFamily="18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1559496" y="1154108"/>
            <a:ext cx="9299376" cy="501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Orthogonal </a:t>
            </a:r>
            <a:r>
              <a:rPr lang="en-US" altLang="zh-CN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Transforms</a:t>
            </a:r>
            <a:endParaRPr lang="en-US" altLang="zh-CN" dirty="0" smtClean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The Definition of </a:t>
            </a:r>
            <a:r>
              <a:rPr lang="en-US" altLang="zh-CN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DFT</a:t>
            </a:r>
            <a:endParaRPr lang="en-US" altLang="zh-CN" dirty="0" smtClean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The Relationship Between DFT and DTFT</a:t>
            </a:r>
            <a:endParaRPr lang="zh-CN" altLang="en-US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The Computation of Finite-Length Sequences </a:t>
            </a:r>
            <a:endParaRPr lang="zh-CN" altLang="en-US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Classifications of Finite-Length Sequences</a:t>
            </a:r>
            <a:endParaRPr lang="zh-CN" altLang="en-US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DFT Properties and 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Theorems</a:t>
            </a:r>
            <a:endParaRPr lang="zh-CN" altLang="en-US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Fourier-Domain Filtering</a:t>
            </a:r>
            <a:endParaRPr lang="zh-CN" altLang="en-US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Computation of the DFT of Real </a:t>
            </a:r>
            <a:r>
              <a:rPr lang="en-US" altLang="zh-CN" dirty="0" smtClean="0">
                <a:latin typeface="Times New Roman" panose="02020603050405020304" pitchFamily="18" charset="0"/>
              </a:rPr>
              <a:t>sequences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</a:rPr>
              <a:t>Linear Convolution Using DFT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528" y="332656"/>
            <a:ext cx="8370888" cy="701675"/>
          </a:xfrm>
        </p:spPr>
        <p:txBody>
          <a:bodyPr/>
          <a:lstStyle/>
          <a:p>
            <a:pPr eaLnBrk="1" hangingPunct="1"/>
            <a:r>
              <a:rPr lang="en-US" altLang="zh-CN" sz="3600" i="1" dirty="0" smtClean="0">
                <a:latin typeface="Times New Roman" panose="02020603050405020304" pitchFamily="18" charset="0"/>
              </a:rPr>
              <a:t>DFT </a:t>
            </a:r>
            <a:r>
              <a:rPr lang="en-US" altLang="zh-CN" sz="3600" i="1" dirty="0">
                <a:latin typeface="Times New Roman" panose="02020603050405020304" pitchFamily="18" charset="0"/>
              </a:rPr>
              <a:t>Computation Using MATLAB</a:t>
            </a:r>
            <a:endParaRPr lang="zh-CN" altLang="en-US" sz="3600" i="1" dirty="0">
              <a:latin typeface="Times New Roman" panose="02020603050405020304" pitchFamily="18" charset="0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1719263"/>
            <a:ext cx="8435975" cy="44116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>
                <a:latin typeface="Times New Roman" panose="02020603050405020304" pitchFamily="18" charset="0"/>
              </a:rPr>
              <a:t>The functions to compute the DFT and the IDFT are </a:t>
            </a:r>
            <a:r>
              <a:rPr lang="en-US" altLang="zh-CN" sz="3200">
                <a:solidFill>
                  <a:srgbClr val="F80808"/>
                </a:solidFill>
                <a:latin typeface="Times New Roman" panose="02020603050405020304" pitchFamily="18" charset="0"/>
              </a:rPr>
              <a:t>FFT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</a:rPr>
              <a:t>and</a:t>
            </a:r>
            <a:r>
              <a:rPr lang="en-US" altLang="zh-CN" sz="320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>
                <a:solidFill>
                  <a:srgbClr val="F80808"/>
                </a:solidFill>
                <a:latin typeface="Times New Roman" panose="02020603050405020304" pitchFamily="18" charset="0"/>
              </a:rPr>
              <a:t>IFFT</a:t>
            </a:r>
            <a:r>
              <a:rPr lang="en-US" altLang="zh-CN" sz="3200">
                <a:solidFill>
                  <a:srgbClr val="FFFF00"/>
                </a:solidFill>
                <a:latin typeface="Times New Roman" panose="02020603050405020304" pitchFamily="18" charset="0"/>
              </a:rPr>
              <a:t>.</a:t>
            </a:r>
            <a:endParaRPr lang="en-US" altLang="zh-CN" sz="320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3200">
                <a:latin typeface="Times New Roman" panose="02020603050405020304" pitchFamily="18" charset="0"/>
              </a:rPr>
              <a:t>These functions make use of FFT algorithms which are computationally highly efficient compared to the direct computation.</a:t>
            </a:r>
            <a:endParaRPr lang="en-US" altLang="zh-CN" sz="320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From O(n</a:t>
            </a:r>
            <a:r>
              <a:rPr lang="en-US" altLang="zh-CN" b="1" baseline="30000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) to O(nlog</a:t>
            </a:r>
            <a:r>
              <a:rPr lang="en-US" altLang="zh-CN" b="1" baseline="-25000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n)</a:t>
            </a:r>
            <a:endParaRPr lang="en-US" altLang="zh-CN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3200">
                <a:solidFill>
                  <a:srgbClr val="F80808"/>
                </a:solidFill>
                <a:latin typeface="Times New Roman" panose="02020603050405020304" pitchFamily="18" charset="0"/>
              </a:rPr>
              <a:t>Programs 5_1.m</a:t>
            </a:r>
            <a:r>
              <a:rPr lang="en-US" altLang="zh-CN" sz="3200">
                <a:solidFill>
                  <a:srgbClr val="0066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</a:rPr>
              <a:t>and </a:t>
            </a:r>
            <a:r>
              <a:rPr lang="en-US" altLang="zh-CN" sz="3200">
                <a:solidFill>
                  <a:srgbClr val="F80808"/>
                </a:solidFill>
                <a:latin typeface="Times New Roman" panose="02020603050405020304" pitchFamily="18" charset="0"/>
              </a:rPr>
              <a:t>5_2.m</a:t>
            </a:r>
            <a:r>
              <a:rPr lang="en-US" altLang="zh-CN" sz="3200">
                <a:solidFill>
                  <a:srgbClr val="0066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</a:rPr>
              <a:t>illustrate the use of these functions.</a:t>
            </a:r>
            <a:endParaRPr lang="en-US" altLang="zh-CN" sz="32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5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5440" y="0"/>
            <a:ext cx="8208962" cy="1052964"/>
          </a:xfrm>
        </p:spPr>
        <p:txBody>
          <a:bodyPr/>
          <a:lstStyle/>
          <a:p>
            <a:pPr eaLnBrk="1" hangingPunct="1"/>
            <a:r>
              <a:rPr lang="en-US" altLang="zh-CN" b="1" u="sng" dirty="0" smtClean="0">
                <a:latin typeface="Times New Roman" panose="02020603050405020304" pitchFamily="18" charset="0"/>
              </a:rPr>
              <a:t>Example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- </a:t>
            </a:r>
            <a:r>
              <a:rPr lang="en-US" altLang="zh-CN" b="1" dirty="0" smtClean="0">
                <a:solidFill>
                  <a:srgbClr val="F80808"/>
                </a:solidFill>
                <a:latin typeface="Times New Roman" panose="02020603050405020304" pitchFamily="18" charset="0"/>
              </a:rPr>
              <a:t>Program 5_3.m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can be used to compute the DFT and the DTFT of the sequence:</a:t>
            </a:r>
            <a:endParaRPr lang="zh-CN" altLang="en-US" b="1" dirty="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88068" name="Object 4"/>
          <p:cNvGraphicFramePr>
            <a:graphicFrameLocks noChangeAspect="1"/>
          </p:cNvGraphicFramePr>
          <p:nvPr/>
        </p:nvGraphicFramePr>
        <p:xfrm>
          <a:off x="1559496" y="1331033"/>
          <a:ext cx="56388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Equation" r:id="rId1" imgW="2070100" imgH="203200" progId="Equation.DSMT4">
                  <p:embed/>
                </p:oleObj>
              </mc:Choice>
              <mc:Fallback>
                <p:oleObj name="Equation" r:id="rId1" imgW="2070100" imgH="203200" progId="Equation.DSMT4">
                  <p:embed/>
                  <p:pic>
                    <p:nvPicPr>
                      <p:cNvPr id="0" name="图片 184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496" y="1331033"/>
                        <a:ext cx="56388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071" name="Group 7"/>
          <p:cNvGrpSpPr/>
          <p:nvPr/>
        </p:nvGrpSpPr>
        <p:grpSpPr bwMode="auto">
          <a:xfrm>
            <a:off x="7680077" y="4293096"/>
            <a:ext cx="3121025" cy="461963"/>
            <a:chOff x="3858" y="2976"/>
            <a:chExt cx="1966" cy="291"/>
          </a:xfrm>
          <a:solidFill>
            <a:schemeClr val="accent5"/>
          </a:solidFill>
        </p:grpSpPr>
        <p:sp>
          <p:nvSpPr>
            <p:cNvPr id="40968" name="Oval 8"/>
            <p:cNvSpPr>
              <a:spLocks noChangeArrowheads="1"/>
            </p:cNvSpPr>
            <p:nvPr/>
          </p:nvSpPr>
          <p:spPr bwMode="auto">
            <a:xfrm>
              <a:off x="3858" y="3080"/>
              <a:ext cx="78" cy="7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3936" y="2976"/>
              <a:ext cx="18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indicates DFT samples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88077" name="Text Box 13"/>
          <p:cNvSpPr txBox="1">
            <a:spLocks noChangeArrowheads="1"/>
          </p:cNvSpPr>
          <p:nvPr/>
        </p:nvSpPr>
        <p:spPr bwMode="auto">
          <a:xfrm>
            <a:off x="7540625" y="2864932"/>
            <a:ext cx="1871662" cy="52322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1" lang="en-US" altLang="zh-CN" sz="2800" b="1" dirty="0" err="1">
                <a:latin typeface="Times New Roman" panose="02020603050405020304" pitchFamily="18" charset="0"/>
              </a:rPr>
              <a:t>fft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(x, 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16)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2168682"/>
            <a:ext cx="5120035" cy="38331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8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8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  <p:bldP spid="8807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3"/>
          <p:cNvSpPr txBox="1">
            <a:spLocks noChangeArrowheads="1"/>
          </p:cNvSpPr>
          <p:nvPr/>
        </p:nvSpPr>
        <p:spPr bwMode="auto">
          <a:xfrm>
            <a:off x="3246592" y="404664"/>
            <a:ext cx="2087884" cy="58477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3200" b="1" dirty="0" err="1">
                <a:latin typeface="Times New Roman" panose="02020603050405020304" pitchFamily="18" charset="0"/>
              </a:rPr>
              <a:t>fft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(x, 20)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 </a:t>
            </a:r>
            <a:endParaRPr kumimoji="1" lang="en-US" altLang="zh-CN" sz="3200" dirty="0">
              <a:latin typeface="Times New Roman" panose="02020603050405020304" pitchFamily="18" charset="0"/>
            </a:endParaRPr>
          </a:p>
        </p:txBody>
      </p:sp>
      <p:pic>
        <p:nvPicPr>
          <p:cNvPr id="43011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771" y="1536762"/>
            <a:ext cx="53435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爆炸形 2 3"/>
          <p:cNvSpPr/>
          <p:nvPr/>
        </p:nvSpPr>
        <p:spPr bwMode="auto">
          <a:xfrm>
            <a:off x="7911133" y="2492896"/>
            <a:ext cx="3729483" cy="2376264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Why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？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1018868" y="1763634"/>
            <a:ext cx="1015312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33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5.3 The Relationship </a:t>
            </a:r>
            <a:r>
              <a:rPr lang="en-US" altLang="zh-CN" sz="3600" b="1" dirty="0">
                <a:solidFill>
                  <a:srgbClr val="0033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Between DFT and </a:t>
            </a:r>
            <a:r>
              <a:rPr lang="en-US" altLang="zh-CN" sz="3600" b="1" dirty="0" smtClean="0">
                <a:solidFill>
                  <a:srgbClr val="0033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DTFT</a:t>
            </a:r>
            <a:endParaRPr lang="en-US" altLang="zh-CN" sz="3600" b="1" dirty="0">
              <a:solidFill>
                <a:srgbClr val="0033CC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81378" y="3270379"/>
            <a:ext cx="7288238" cy="223224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3600" i="1" dirty="0">
                <a:latin typeface="Times New Roman" panose="02020603050405020304" pitchFamily="18" charset="0"/>
              </a:rPr>
              <a:t>From DTFT to </a:t>
            </a:r>
            <a:r>
              <a:rPr lang="en-US" altLang="zh-CN" sz="3600" i="1" dirty="0" smtClean="0">
                <a:latin typeface="Times New Roman" panose="02020603050405020304" pitchFamily="18" charset="0"/>
              </a:rPr>
              <a:t>get DFT</a:t>
            </a:r>
            <a:endParaRPr lang="en-US" altLang="zh-CN" sz="3600" i="1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3600" i="1" dirty="0">
                <a:latin typeface="Times New Roman" panose="02020603050405020304" pitchFamily="18" charset="0"/>
              </a:rPr>
              <a:t>DTFT from DFT by </a:t>
            </a:r>
            <a:r>
              <a:rPr lang="en-US" altLang="zh-CN" sz="3600" i="1" dirty="0" smtClean="0">
                <a:latin typeface="Times New Roman" panose="02020603050405020304" pitchFamily="18" charset="0"/>
              </a:rPr>
              <a:t>Interpolation</a:t>
            </a:r>
            <a:endParaRPr lang="en-US" altLang="zh-CN" sz="3600" i="1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3600" i="1" kern="0" dirty="0">
                <a:latin typeface="Times New Roman" panose="02020603050405020304" pitchFamily="18" charset="0"/>
              </a:rPr>
              <a:t>Sampling the DTFT</a:t>
            </a:r>
            <a:endParaRPr lang="zh-CN" altLang="en-US" sz="3600" i="1" kern="0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zh-CN" altLang="en-US" sz="3600" i="1" kern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1384" y="1224120"/>
            <a:ext cx="9649072" cy="1151333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  <a:ea typeface="MingLiU" panose="02020509000000000000" pitchFamily="49" charset="-120"/>
              </a:rPr>
              <a:t>Sampling the DTFT of </a:t>
            </a:r>
            <a:r>
              <a:rPr lang="en-US" altLang="zh-CN" sz="3200" dirty="0" smtClean="0">
                <a:latin typeface="Times New Roman" panose="02020603050405020304" pitchFamily="18" charset="0"/>
                <a:ea typeface="MingLiU" panose="02020509000000000000" pitchFamily="49" charset="-120"/>
              </a:rPr>
              <a:t>a N points sequence </a:t>
            </a:r>
            <a:r>
              <a:rPr lang="en-US" altLang="zh-CN" sz="3200" dirty="0">
                <a:latin typeface="Times New Roman" panose="02020603050405020304" pitchFamily="18" charset="0"/>
                <a:ea typeface="MingLiU" panose="02020509000000000000" pitchFamily="49" charset="-120"/>
              </a:rPr>
              <a:t>with the space is 2</a:t>
            </a:r>
            <a:r>
              <a:rPr lang="el-GR" altLang="zh-CN" sz="3200" dirty="0"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π</a:t>
            </a:r>
            <a:r>
              <a:rPr lang="en-US" altLang="zh-CN" sz="3200" dirty="0"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/N </a:t>
            </a:r>
            <a:r>
              <a:rPr lang="en-US" altLang="zh-CN" sz="3200" dirty="0" smtClean="0">
                <a:latin typeface="Times New Roman" panose="02020603050405020304" pitchFamily="18" charset="0"/>
                <a:ea typeface="MingLiU" panose="02020509000000000000" pitchFamily="49" charset="-120"/>
              </a:rPr>
              <a:t>to </a:t>
            </a:r>
            <a:r>
              <a:rPr lang="en-US" altLang="zh-CN" sz="3200" dirty="0">
                <a:latin typeface="Times New Roman" panose="02020603050405020304" pitchFamily="18" charset="0"/>
                <a:ea typeface="MingLiU" panose="02020509000000000000" pitchFamily="49" charset="-120"/>
              </a:rPr>
              <a:t>get N frequency points, that is DFT.</a:t>
            </a:r>
            <a:endParaRPr lang="zh-CN" altLang="en-US" sz="3200" dirty="0">
              <a:latin typeface="Times New Roman" panose="02020603050405020304" pitchFamily="18" charset="0"/>
              <a:ea typeface="MingLiU" panose="02020509000000000000" pitchFamily="49" charset="-120"/>
            </a:endParaRPr>
          </a:p>
        </p:txBody>
      </p:sp>
      <p:graphicFrame>
        <p:nvGraphicFramePr>
          <p:cNvPr id="28365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17875" y="2375545"/>
          <a:ext cx="5648310" cy="2529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Equation" r:id="rId1" imgW="58521600" imgH="26212800" progId="Equation.DSMT4">
                  <p:embed/>
                </p:oleObj>
              </mc:Choice>
              <mc:Fallback>
                <p:oleObj name="Equation" r:id="rId1" imgW="58521600" imgH="26212800" progId="Equation.DSMT4">
                  <p:embed/>
                  <p:pic>
                    <p:nvPicPr>
                      <p:cNvPr id="0" name="图片 194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75" y="2375545"/>
                        <a:ext cx="5648310" cy="25298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424114" y="122238"/>
            <a:ext cx="7100887" cy="896937"/>
          </a:xfrm>
        </p:spPr>
        <p:txBody>
          <a:bodyPr/>
          <a:lstStyle/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From DTFT to get DFT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433" y="2233848"/>
            <a:ext cx="5120035" cy="38331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424114" y="122238"/>
            <a:ext cx="7100887" cy="973137"/>
          </a:xfrm>
        </p:spPr>
        <p:txBody>
          <a:bodyPr/>
          <a:lstStyle/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From DTFT to get DFT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870" y="1165348"/>
            <a:ext cx="9114610" cy="182232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ea typeface="MingLiU" panose="02020509000000000000" pitchFamily="49" charset="-120"/>
              </a:rPr>
              <a:t>DTFT: discrete in time domain, continuous in frequency domain.</a:t>
            </a:r>
            <a:endParaRPr lang="en-US" altLang="zh-CN" dirty="0">
              <a:latin typeface="Times New Roman" panose="02020603050405020304" pitchFamily="18" charset="0"/>
              <a:ea typeface="MingLiU" panose="02020509000000000000" pitchFamily="49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ea typeface="MingLiU" panose="02020509000000000000" pitchFamily="49" charset="-120"/>
              </a:rPr>
              <a:t>Sampling the DTFT of sequences to get N frequency points to research, that is DFT</a:t>
            </a:r>
            <a:r>
              <a:rPr lang="en-US" altLang="zh-CN" sz="3200" dirty="0">
                <a:latin typeface="Times New Roman" panose="02020603050405020304" pitchFamily="18" charset="0"/>
                <a:ea typeface="MingLiU" panose="02020509000000000000" pitchFamily="49" charset="-120"/>
              </a:rPr>
              <a:t>.</a:t>
            </a:r>
            <a:endParaRPr lang="en-US" altLang="zh-CN" sz="3200" dirty="0">
              <a:latin typeface="Times New Roman" panose="02020603050405020304" pitchFamily="18" charset="0"/>
              <a:ea typeface="MingLiU" panose="02020509000000000000" pitchFamily="49" charset="-12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3200" dirty="0">
              <a:latin typeface="Times New Roman" panose="02020603050405020304" pitchFamily="18" charset="0"/>
              <a:ea typeface="MingLiU" panose="02020509000000000000" pitchFamily="49" charset="-120"/>
            </a:endParaRPr>
          </a:p>
        </p:txBody>
      </p:sp>
      <p:grpSp>
        <p:nvGrpSpPr>
          <p:cNvPr id="65569" name="Group 33"/>
          <p:cNvGrpSpPr/>
          <p:nvPr/>
        </p:nvGrpSpPr>
        <p:grpSpPr bwMode="auto">
          <a:xfrm>
            <a:off x="3039775" y="3057648"/>
            <a:ext cx="5638800" cy="3124200"/>
            <a:chOff x="1344" y="2352"/>
            <a:chExt cx="3552" cy="1968"/>
          </a:xfrm>
        </p:grpSpPr>
        <p:sp>
          <p:nvSpPr>
            <p:cNvPr id="45061" name="Oval 5"/>
            <p:cNvSpPr>
              <a:spLocks noChangeArrowheads="1"/>
            </p:cNvSpPr>
            <p:nvPr/>
          </p:nvSpPr>
          <p:spPr bwMode="auto">
            <a:xfrm>
              <a:off x="2064" y="2832"/>
              <a:ext cx="1104" cy="11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62" name="Line 6"/>
            <p:cNvSpPr>
              <a:spLocks noChangeShapeType="1"/>
            </p:cNvSpPr>
            <p:nvPr/>
          </p:nvSpPr>
          <p:spPr bwMode="auto">
            <a:xfrm>
              <a:off x="1488" y="3408"/>
              <a:ext cx="2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3" name="Line 7"/>
            <p:cNvSpPr>
              <a:spLocks noChangeShapeType="1"/>
            </p:cNvSpPr>
            <p:nvPr/>
          </p:nvSpPr>
          <p:spPr bwMode="auto">
            <a:xfrm flipV="1">
              <a:off x="2640" y="2352"/>
              <a:ext cx="0" cy="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4" name="Line 8"/>
            <p:cNvSpPr>
              <a:spLocks noChangeShapeType="1"/>
            </p:cNvSpPr>
            <p:nvPr/>
          </p:nvSpPr>
          <p:spPr bwMode="auto">
            <a:xfrm flipV="1">
              <a:off x="2640" y="2592"/>
              <a:ext cx="72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5" name="Oval 9"/>
            <p:cNvSpPr>
              <a:spLocks noChangeArrowheads="1"/>
            </p:cNvSpPr>
            <p:nvPr/>
          </p:nvSpPr>
          <p:spPr bwMode="auto">
            <a:xfrm>
              <a:off x="2160" y="297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45066" name="Oval 10"/>
            <p:cNvSpPr>
              <a:spLocks noChangeArrowheads="1"/>
            </p:cNvSpPr>
            <p:nvPr/>
          </p:nvSpPr>
          <p:spPr bwMode="auto">
            <a:xfrm>
              <a:off x="2016" y="336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45067" name="Oval 11"/>
            <p:cNvSpPr>
              <a:spLocks noChangeArrowheads="1"/>
            </p:cNvSpPr>
            <p:nvPr/>
          </p:nvSpPr>
          <p:spPr bwMode="auto">
            <a:xfrm>
              <a:off x="2208" y="3744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45068" name="Oval 12"/>
            <p:cNvSpPr>
              <a:spLocks noChangeArrowheads="1"/>
            </p:cNvSpPr>
            <p:nvPr/>
          </p:nvSpPr>
          <p:spPr bwMode="auto">
            <a:xfrm>
              <a:off x="2592" y="388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45069" name="Oval 13"/>
            <p:cNvSpPr>
              <a:spLocks noChangeArrowheads="1"/>
            </p:cNvSpPr>
            <p:nvPr/>
          </p:nvSpPr>
          <p:spPr bwMode="auto">
            <a:xfrm>
              <a:off x="2592" y="2784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45070" name="Oval 14"/>
            <p:cNvSpPr>
              <a:spLocks noChangeArrowheads="1"/>
            </p:cNvSpPr>
            <p:nvPr/>
          </p:nvSpPr>
          <p:spPr bwMode="auto">
            <a:xfrm>
              <a:off x="2976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45071" name="Oval 15"/>
            <p:cNvSpPr>
              <a:spLocks noChangeArrowheads="1"/>
            </p:cNvSpPr>
            <p:nvPr/>
          </p:nvSpPr>
          <p:spPr bwMode="auto">
            <a:xfrm>
              <a:off x="3120" y="336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45072" name="Oval 16"/>
            <p:cNvSpPr>
              <a:spLocks noChangeArrowheads="1"/>
            </p:cNvSpPr>
            <p:nvPr/>
          </p:nvSpPr>
          <p:spPr bwMode="auto">
            <a:xfrm>
              <a:off x="2976" y="3744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45073" name="Freeform 17"/>
            <p:cNvSpPr/>
            <p:nvPr/>
          </p:nvSpPr>
          <p:spPr bwMode="auto">
            <a:xfrm>
              <a:off x="3312" y="2880"/>
              <a:ext cx="112" cy="384"/>
            </a:xfrm>
            <a:custGeom>
              <a:avLst/>
              <a:gdLst>
                <a:gd name="T0" fmla="*/ 0 w 112"/>
                <a:gd name="T1" fmla="*/ 0 h 384"/>
                <a:gd name="T2" fmla="*/ 96 w 112"/>
                <a:gd name="T3" fmla="*/ 240 h 384"/>
                <a:gd name="T4" fmla="*/ 96 w 112"/>
                <a:gd name="T5" fmla="*/ 384 h 3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2" h="384">
                  <a:moveTo>
                    <a:pt x="0" y="0"/>
                  </a:moveTo>
                  <a:cubicBezTo>
                    <a:pt x="40" y="88"/>
                    <a:pt x="80" y="176"/>
                    <a:pt x="96" y="240"/>
                  </a:cubicBezTo>
                  <a:cubicBezTo>
                    <a:pt x="112" y="304"/>
                    <a:pt x="96" y="360"/>
                    <a:pt x="96" y="38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4" name="Line 18"/>
            <p:cNvSpPr>
              <a:spLocks noChangeShapeType="1"/>
            </p:cNvSpPr>
            <p:nvPr/>
          </p:nvSpPr>
          <p:spPr bwMode="auto">
            <a:xfrm flipH="1" flipV="1">
              <a:off x="3216" y="2784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5" name="Line 19"/>
            <p:cNvSpPr>
              <a:spLocks noChangeShapeType="1"/>
            </p:cNvSpPr>
            <p:nvPr/>
          </p:nvSpPr>
          <p:spPr bwMode="auto">
            <a:xfrm>
              <a:off x="3408" y="326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45076" name="Object 20"/>
            <p:cNvGraphicFramePr>
              <a:graphicFrameLocks noChangeAspect="1"/>
            </p:cNvGraphicFramePr>
            <p:nvPr/>
          </p:nvGraphicFramePr>
          <p:xfrm>
            <a:off x="3463" y="2736"/>
            <a:ext cx="271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2" name="Equation" r:id="rId1" imgW="241300" imgH="393700" progId="Equation.DSMT4">
                    <p:embed/>
                  </p:oleObj>
                </mc:Choice>
                <mc:Fallback>
                  <p:oleObj name="Equation" r:id="rId1" imgW="241300" imgH="393700" progId="Equation.DSMT4">
                    <p:embed/>
                    <p:pic>
                      <p:nvPicPr>
                        <p:cNvPr id="0" name="图片 266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3" y="2736"/>
                          <a:ext cx="271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7" name="Text Box 21"/>
            <p:cNvSpPr txBox="1">
              <a:spLocks noChangeArrowheads="1"/>
            </p:cNvSpPr>
            <p:nvPr/>
          </p:nvSpPr>
          <p:spPr bwMode="auto">
            <a:xfrm>
              <a:off x="2880" y="254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1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5078" name="Text Box 22"/>
            <p:cNvSpPr txBox="1">
              <a:spLocks noChangeArrowheads="1"/>
            </p:cNvSpPr>
            <p:nvPr/>
          </p:nvSpPr>
          <p:spPr bwMode="auto">
            <a:xfrm>
              <a:off x="2400" y="244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2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5079" name="Text Box 23"/>
            <p:cNvSpPr txBox="1">
              <a:spLocks noChangeArrowheads="1"/>
            </p:cNvSpPr>
            <p:nvPr/>
          </p:nvSpPr>
          <p:spPr bwMode="auto">
            <a:xfrm>
              <a:off x="1920" y="273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3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5080" name="Text Box 24"/>
            <p:cNvSpPr txBox="1">
              <a:spLocks noChangeArrowheads="1"/>
            </p:cNvSpPr>
            <p:nvPr/>
          </p:nvSpPr>
          <p:spPr bwMode="auto">
            <a:xfrm>
              <a:off x="1728" y="326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4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5081" name="Text Box 25"/>
            <p:cNvSpPr txBox="1">
              <a:spLocks noChangeArrowheads="1"/>
            </p:cNvSpPr>
            <p:nvPr/>
          </p:nvSpPr>
          <p:spPr bwMode="auto">
            <a:xfrm>
              <a:off x="1920" y="379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5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5082" name="Text Box 26"/>
            <p:cNvSpPr txBox="1">
              <a:spLocks noChangeArrowheads="1"/>
            </p:cNvSpPr>
            <p:nvPr/>
          </p:nvSpPr>
          <p:spPr bwMode="auto">
            <a:xfrm>
              <a:off x="2640" y="398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6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5083" name="Text Box 27"/>
            <p:cNvSpPr txBox="1">
              <a:spLocks noChangeArrowheads="1"/>
            </p:cNvSpPr>
            <p:nvPr/>
          </p:nvSpPr>
          <p:spPr bwMode="auto">
            <a:xfrm>
              <a:off x="3072" y="3744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7(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k=N-1)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084" name="Text Box 28"/>
            <p:cNvSpPr txBox="1">
              <a:spLocks noChangeArrowheads="1"/>
            </p:cNvSpPr>
            <p:nvPr/>
          </p:nvSpPr>
          <p:spPr bwMode="auto">
            <a:xfrm>
              <a:off x="3264" y="3408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k=0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085" name="Line 29"/>
            <p:cNvSpPr>
              <a:spLocks noChangeShapeType="1"/>
            </p:cNvSpPr>
            <p:nvPr/>
          </p:nvSpPr>
          <p:spPr bwMode="auto">
            <a:xfrm flipH="1" flipV="1">
              <a:off x="1968" y="2544"/>
              <a:ext cx="43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45086" name="Object 30"/>
            <p:cNvGraphicFramePr>
              <a:graphicFrameLocks noChangeAspect="1"/>
            </p:cNvGraphicFramePr>
            <p:nvPr/>
          </p:nvGraphicFramePr>
          <p:xfrm>
            <a:off x="1344" y="2400"/>
            <a:ext cx="576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3" name="Equation" r:id="rId3" imgW="368300" imgH="254000" progId="Equation.DSMT4">
                    <p:embed/>
                  </p:oleObj>
                </mc:Choice>
                <mc:Fallback>
                  <p:oleObj name="Equation" r:id="rId3" imgW="368300" imgH="254000" progId="Equation.DSMT4">
                    <p:embed/>
                    <p:pic>
                      <p:nvPicPr>
                        <p:cNvPr id="0" name="图片 266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400"/>
                          <a:ext cx="576" cy="3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7" name="Text Box 31"/>
            <p:cNvSpPr txBox="1">
              <a:spLocks noChangeArrowheads="1"/>
            </p:cNvSpPr>
            <p:nvPr/>
          </p:nvSpPr>
          <p:spPr bwMode="auto">
            <a:xfrm>
              <a:off x="4128" y="3264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Re[z]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51509" y="188640"/>
            <a:ext cx="9937104" cy="935831"/>
          </a:xfrm>
        </p:spPr>
        <p:txBody>
          <a:bodyPr/>
          <a:lstStyle/>
          <a:p>
            <a:pPr algn="ctr" eaLnBrk="1" hangingPunct="1"/>
            <a:r>
              <a:rPr lang="en-US" altLang="zh-CN" sz="3200" i="1" dirty="0" smtClean="0">
                <a:latin typeface="Times New Roman" panose="02020603050405020304" pitchFamily="18" charset="0"/>
              </a:rPr>
              <a:t>Numerical </a:t>
            </a:r>
            <a:r>
              <a:rPr lang="en-US" altLang="zh-CN" sz="3200" i="1" dirty="0">
                <a:latin typeface="Times New Roman" panose="02020603050405020304" pitchFamily="18" charset="0"/>
              </a:rPr>
              <a:t>Computation of the </a:t>
            </a:r>
            <a:r>
              <a:rPr lang="en-US" altLang="zh-CN" sz="3200" i="1" dirty="0" smtClean="0">
                <a:latin typeface="Times New Roman" panose="02020603050405020304" pitchFamily="18" charset="0"/>
              </a:rPr>
              <a:t>DTFT </a:t>
            </a:r>
            <a:r>
              <a:rPr lang="en-US" altLang="zh-CN" sz="3200" i="1" dirty="0">
                <a:latin typeface="Times New Roman" panose="02020603050405020304" pitchFamily="18" charset="0"/>
              </a:rPr>
              <a:t>Using the DFT</a:t>
            </a:r>
            <a:endParaRPr lang="zh-CN" altLang="en-US" sz="3200" i="1" dirty="0">
              <a:latin typeface="Times New Roman" panose="02020603050405020304" pitchFamily="18" charset="0"/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107" y="1340768"/>
            <a:ext cx="9937104" cy="489654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rgbClr val="F80808"/>
                </a:solidFill>
                <a:latin typeface="Times New Roman" panose="02020603050405020304" pitchFamily="18" charset="0"/>
              </a:rPr>
              <a:t>How </a:t>
            </a:r>
            <a:r>
              <a:rPr lang="en-US" altLang="zh-CN" dirty="0">
                <a:solidFill>
                  <a:srgbClr val="F80808"/>
                </a:solidFill>
                <a:latin typeface="Times New Roman" panose="02020603050405020304" pitchFamily="18" charset="0"/>
              </a:rPr>
              <a:t>to compute the DTFT of a length-N sequence x[n] by using computer?</a:t>
            </a:r>
            <a:endParaRPr lang="en-US" altLang="zh-CN" dirty="0">
              <a:solidFill>
                <a:srgbClr val="F80808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. Sampling </a:t>
            </a:r>
            <a:r>
              <a:rPr lang="en-US" altLang="zh-CN" dirty="0">
                <a:latin typeface="Times New Roman" panose="02020603050405020304" pitchFamily="18" charset="0"/>
              </a:rPr>
              <a:t>the X(</a:t>
            </a:r>
            <a:r>
              <a:rPr lang="en-US" altLang="zh-CN" dirty="0" err="1">
                <a:latin typeface="Times New Roman" panose="02020603050405020304" pitchFamily="18" charset="0"/>
              </a:rPr>
              <a:t>e</a:t>
            </a:r>
            <a:r>
              <a:rPr lang="en-US" altLang="zh-CN" baseline="30000" dirty="0" err="1">
                <a:latin typeface="Times New Roman" panose="02020603050405020304" pitchFamily="18" charset="0"/>
              </a:rPr>
              <a:t>jw</a:t>
            </a:r>
            <a:r>
              <a:rPr lang="en-US" altLang="zh-CN" dirty="0" smtClean="0">
                <a:latin typeface="Times New Roman" panose="02020603050405020304" pitchFamily="18" charset="0"/>
              </a:rPr>
              <a:t>) to </a:t>
            </a:r>
            <a:r>
              <a:rPr lang="en-US" altLang="zh-CN" dirty="0">
                <a:latin typeface="Times New Roman" panose="02020603050405020304" pitchFamily="18" charset="0"/>
              </a:rPr>
              <a:t>get a length-M sequence, M&gt;&gt;N. Each frequency component is X(e</a:t>
            </a:r>
            <a:r>
              <a:rPr lang="en-US" altLang="zh-CN" baseline="30000" dirty="0">
                <a:latin typeface="Times New Roman" panose="02020603050405020304" pitchFamily="18" charset="0"/>
              </a:rPr>
              <a:t>j2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π/M</a:t>
            </a:r>
            <a:r>
              <a:rPr lang="en-US" altLang="zh-CN" dirty="0">
                <a:latin typeface="Times New Roman" panose="02020603050405020304" pitchFamily="18" charset="0"/>
              </a:rPr>
              <a:t>).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. If </a:t>
            </a:r>
            <a:r>
              <a:rPr lang="en-US" altLang="zh-CN" dirty="0">
                <a:latin typeface="Times New Roman" panose="02020603050405020304" pitchFamily="18" charset="0"/>
              </a:rPr>
              <a:t>the DFT of a sequence is length-M, the sequence must be a length-M sequence. So we build a length-M sequence use x[n].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The function </a:t>
            </a:r>
            <a:r>
              <a:rPr lang="en-US" altLang="zh-CN" dirty="0" err="1">
                <a:solidFill>
                  <a:srgbClr val="F80808"/>
                </a:solidFill>
                <a:latin typeface="Times New Roman" panose="02020603050405020304" pitchFamily="18" charset="0"/>
              </a:rPr>
              <a:t>freqz</a:t>
            </a:r>
            <a:r>
              <a:rPr lang="en-US" altLang="zh-CN" dirty="0">
                <a:latin typeface="Times New Roman" panose="02020603050405020304" pitchFamily="18" charset="0"/>
              </a:rPr>
              <a:t> employs this approach to evaluate the frequency response at a prescribed set of frequencies of a DTFT expressed as a rational function in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aseline="30000" dirty="0">
                <a:solidFill>
                  <a:schemeClr val="tx2"/>
                </a:solidFill>
                <a:latin typeface="Times New Roman" panose="02020603050405020304" pitchFamily="18" charset="0"/>
              </a:rPr>
              <a:t>-j</a:t>
            </a:r>
            <a:r>
              <a:rPr lang="el-GR" altLang="zh-CN" baseline="30000" dirty="0">
                <a:solidFill>
                  <a:schemeClr val="tx2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ω</a:t>
            </a: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.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448" y="4365104"/>
            <a:ext cx="9083352" cy="138655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We can see above equation is the DFT of a length-M sequence. Because M&gt;&gt;N, it can be seen as an approach of the DTFT of a length-N sequence.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3831471" y="1315097"/>
          <a:ext cx="34956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9" name="Equation" r:id="rId1" imgW="1562100" imgH="228600" progId="Equation.DSMT4">
                  <p:embed/>
                </p:oleObj>
              </mc:Choice>
              <mc:Fallback>
                <p:oleObj name="Equation" r:id="rId1" imgW="1562100" imgH="228600" progId="Equation.DSMT4">
                  <p:embed/>
                  <p:pic>
                    <p:nvPicPr>
                      <p:cNvPr id="0" name="图片 277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1471" y="1315097"/>
                        <a:ext cx="34956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9" name="Object 5"/>
          <p:cNvGraphicFramePr>
            <a:graphicFrameLocks noChangeAspect="1"/>
          </p:cNvGraphicFramePr>
          <p:nvPr/>
        </p:nvGraphicFramePr>
        <p:xfrm>
          <a:off x="3831471" y="2120573"/>
          <a:ext cx="3416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0" name="Equation" r:id="rId3" imgW="1473200" imgH="228600" progId="Equation.DSMT4">
                  <p:embed/>
                </p:oleObj>
              </mc:Choice>
              <mc:Fallback>
                <p:oleObj name="Equation" r:id="rId3" imgW="1473200" imgH="228600" progId="Equation.DSMT4">
                  <p:embed/>
                  <p:pic>
                    <p:nvPicPr>
                      <p:cNvPr id="0" name="图片 277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1471" y="2120573"/>
                        <a:ext cx="3416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285493" y="2898912"/>
          <a:ext cx="4767262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1" name="Equation" r:id="rId5" imgW="1663700" imgH="431800" progId="Equation.DSMT4">
                  <p:embed/>
                </p:oleObj>
              </mc:Choice>
              <mc:Fallback>
                <p:oleObj name="Equation" r:id="rId5" imgW="1663700" imgH="431800" progId="Equation.DSMT4">
                  <p:embed/>
                  <p:pic>
                    <p:nvPicPr>
                      <p:cNvPr id="0" name="图片 277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5493" y="2898912"/>
                        <a:ext cx="4767262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2087" y="1349896"/>
            <a:ext cx="9465096" cy="1656183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latin typeface="Times New Roman" panose="02020603050405020304" pitchFamily="18" charset="0"/>
              </a:rPr>
              <a:t>Given </a:t>
            </a:r>
            <a:r>
              <a:rPr lang="en-US" altLang="zh-CN" sz="3200" dirty="0">
                <a:latin typeface="Times New Roman" panose="02020603050405020304" pitchFamily="18" charset="0"/>
              </a:rPr>
              <a:t>the N-point DFT X[k] of a length-N sequence  x[n], its DTFT X(</a:t>
            </a:r>
            <a:r>
              <a:rPr lang="en-US" altLang="zh-CN" sz="3200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baseline="30000" dirty="0" err="1">
                <a:latin typeface="Times New Roman" panose="02020603050405020304" pitchFamily="18" charset="0"/>
              </a:rPr>
              <a:t>j</a:t>
            </a:r>
            <a:r>
              <a:rPr lang="el-GR" altLang="zh-CN" sz="3200" baseline="30000" dirty="0">
                <a:latin typeface="Times New Roman" panose="02020603050405020304" pitchFamily="18" charset="0"/>
                <a:ea typeface="Gulim" panose="020B0600000101010101" pitchFamily="34" charset="-127"/>
              </a:rPr>
              <a:t>ω</a:t>
            </a:r>
            <a:r>
              <a:rPr lang="en-US" altLang="zh-CN" sz="3200" dirty="0">
                <a:latin typeface="Times New Roman" panose="02020603050405020304" pitchFamily="18" charset="0"/>
              </a:rPr>
              <a:t>)  can be uniquely determined from X[k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].</a:t>
            </a:r>
            <a:endParaRPr lang="en-US" altLang="zh-CN" sz="3200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10039672" cy="1143000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latin typeface="Times New Roman" panose="02020603050405020304" pitchFamily="18" charset="0"/>
              </a:rPr>
              <a:t>DTFT from DFT by Interpolation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3" name="爆炸形 2 2"/>
          <p:cNvSpPr/>
          <p:nvPr/>
        </p:nvSpPr>
        <p:spPr bwMode="auto">
          <a:xfrm>
            <a:off x="3287688" y="3212976"/>
            <a:ext cx="4219861" cy="2664296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How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？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10039672" cy="1143000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latin typeface="Times New Roman" panose="02020603050405020304" pitchFamily="18" charset="0"/>
              </a:rPr>
              <a:t>DTFT from DFT by Interpolation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2135560" y="1265883"/>
          <a:ext cx="4137025" cy="131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4" name="Equation" r:id="rId1" imgW="1295400" imgH="431800" progId="Equation.DSMT4">
                  <p:embed/>
                </p:oleObj>
              </mc:Choice>
              <mc:Fallback>
                <p:oleObj name="Equation" r:id="rId1" imgW="1295400" imgH="431800" progId="Equation.DSMT4">
                  <p:embed/>
                  <p:pic>
                    <p:nvPicPr>
                      <p:cNvPr id="0" name="图片 205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0" y="1265883"/>
                        <a:ext cx="4137025" cy="1312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7" name="Object 5"/>
          <p:cNvGraphicFramePr>
            <a:graphicFrameLocks noChangeAspect="1"/>
          </p:cNvGraphicFramePr>
          <p:nvPr/>
        </p:nvGraphicFramePr>
        <p:xfrm>
          <a:off x="3556000" y="2708275"/>
          <a:ext cx="5005388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5" name="Equation" r:id="rId3" imgW="39319200" imgH="10363200" progId="Equation.DSMT4">
                  <p:embed/>
                </p:oleObj>
              </mc:Choice>
              <mc:Fallback>
                <p:oleObj name="Equation" r:id="rId3" imgW="39319200" imgH="10363200" progId="Equation.DSMT4">
                  <p:embed/>
                  <p:pic>
                    <p:nvPicPr>
                      <p:cNvPr id="0" name="图片 205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0" y="2708275"/>
                        <a:ext cx="5005388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8" name="Object 6"/>
          <p:cNvGraphicFramePr>
            <a:graphicFrameLocks noChangeAspect="1"/>
          </p:cNvGraphicFramePr>
          <p:nvPr/>
        </p:nvGraphicFramePr>
        <p:xfrm>
          <a:off x="3381375" y="4129088"/>
          <a:ext cx="4997450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6" name="Equation" r:id="rId5" imgW="39319200" imgH="14935200" progId="Equation.DSMT4">
                  <p:embed/>
                </p:oleObj>
              </mc:Choice>
              <mc:Fallback>
                <p:oleObj name="Equation" r:id="rId5" imgW="39319200" imgH="14935200" progId="Equation.DSMT4">
                  <p:embed/>
                  <p:pic>
                    <p:nvPicPr>
                      <p:cNvPr id="0" name="图片 205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4129088"/>
                        <a:ext cx="4997450" cy="189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323580" y="87024"/>
            <a:ext cx="75438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 kern="0" dirty="0" smtClean="0">
                <a:solidFill>
                  <a:srgbClr val="3366CC"/>
                </a:solidFill>
                <a:latin typeface="Times New Roman" panose="02020603050405020304" pitchFamily="18" charset="0"/>
              </a:rPr>
              <a:t>5.1 Orthogonal Transforms</a:t>
            </a:r>
            <a:r>
              <a:rPr lang="en-US" altLang="zh-CN" sz="3500" b="0" kern="0" dirty="0" smtClean="0">
                <a:solidFill>
                  <a:srgbClr val="3366CC"/>
                </a:solidFill>
              </a:rPr>
              <a:t> </a:t>
            </a:r>
            <a:endParaRPr lang="en-US" altLang="zh-CN" sz="3500" b="0" kern="0" dirty="0">
              <a:solidFill>
                <a:srgbClr val="3366CC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055370" y="1272540"/>
            <a:ext cx="915606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form of the orthogonal transform pair: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2423592" y="1758157"/>
          <a:ext cx="3455988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4" name="公式" r:id="rId1" imgW="1409065" imgH="495300" progId="Equation.3">
                  <p:embed/>
                </p:oleObj>
              </mc:Choice>
              <mc:Fallback>
                <p:oleObj name="公式" r:id="rId1" imgW="1409065" imgH="495300" progId="Equation.3">
                  <p:embed/>
                  <p:pic>
                    <p:nvPicPr>
                      <p:cNvPr id="0" name="图片 134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1758157"/>
                        <a:ext cx="3455988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2423592" y="2910682"/>
          <a:ext cx="367188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5" name="公式" r:id="rId3" imgW="1586865" imgH="495300" progId="Equation.3">
                  <p:embed/>
                </p:oleObj>
              </mc:Choice>
              <mc:Fallback>
                <p:oleObj name="公式" r:id="rId3" imgW="1586865" imgH="495300" progId="Equation.3">
                  <p:embed/>
                  <p:pic>
                    <p:nvPicPr>
                      <p:cNvPr id="0" name="图片 134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2910682"/>
                        <a:ext cx="3671888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/>
        </p:nvGraphicFramePr>
        <p:xfrm>
          <a:off x="6384405" y="2118520"/>
          <a:ext cx="16557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6" name="公式" r:id="rId5" imgW="824865" imgH="177800" progId="Equation.3">
                  <p:embed/>
                </p:oleObj>
              </mc:Choice>
              <mc:Fallback>
                <p:oleObj name="公式" r:id="rId5" imgW="824865" imgH="177800" progId="Equation.3">
                  <p:embed/>
                  <p:pic>
                    <p:nvPicPr>
                      <p:cNvPr id="0" name="图片 134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4405" y="2118520"/>
                        <a:ext cx="1655762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/>
          <p:cNvGraphicFramePr>
            <a:graphicFrameLocks noChangeAspect="1"/>
          </p:cNvGraphicFramePr>
          <p:nvPr/>
        </p:nvGraphicFramePr>
        <p:xfrm>
          <a:off x="6455843" y="3271046"/>
          <a:ext cx="15843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7" name="公式" r:id="rId7" imgW="824865" imgH="177800" progId="Equation.3">
                  <p:embed/>
                </p:oleObj>
              </mc:Choice>
              <mc:Fallback>
                <p:oleObj name="公式" r:id="rId7" imgW="824865" imgH="177800" progId="Equation.3">
                  <p:embed/>
                  <p:pic>
                    <p:nvPicPr>
                      <p:cNvPr id="0" name="图片 134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5843" y="3271046"/>
                        <a:ext cx="15843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8471967" y="1902620"/>
            <a:ext cx="1582738" cy="647700"/>
          </a:xfrm>
          <a:prstGeom prst="wedgeRectCallout">
            <a:avLst>
              <a:gd name="adj1" fmla="val -72468"/>
              <a:gd name="adj2" fmla="val 14218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2"/>
                </a:solidFill>
              </a:rPr>
              <a:t>analysis equation</a:t>
            </a:r>
            <a:endParaRPr lang="zh-CN" altLang="en-US" sz="1800" b="1">
              <a:solidFill>
                <a:schemeClr val="tx2"/>
              </a:solidFill>
            </a:endParaRPr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8471967" y="3055145"/>
            <a:ext cx="1582738" cy="647700"/>
          </a:xfrm>
          <a:prstGeom prst="wedgeRectCallout">
            <a:avLst>
              <a:gd name="adj1" fmla="val -70861"/>
              <a:gd name="adj2" fmla="val 14704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2"/>
                </a:solidFill>
              </a:rPr>
              <a:t>synthesis equation</a:t>
            </a:r>
            <a:endParaRPr lang="zh-CN" altLang="en-US" sz="1800" b="1">
              <a:solidFill>
                <a:schemeClr val="tx2"/>
              </a:solidFill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055440" y="3869215"/>
            <a:ext cx="97930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l-GR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k,n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 </a:t>
            </a:r>
            <a:r>
              <a:rPr lang="en-US" altLang="zh-CN" sz="3200" b="1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basis </a:t>
            </a:r>
            <a:r>
              <a:rPr lang="en-US" altLang="zh-CN" sz="32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sequences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are also length-N sequences in both domains, which satisfy: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Object 1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143523" y="5101710"/>
          <a:ext cx="6481763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8" name="公式" r:id="rId9" imgW="1968500" imgH="495300" progId="Equation.3">
                  <p:embed/>
                </p:oleObj>
              </mc:Choice>
              <mc:Fallback>
                <p:oleObj name="公式" r:id="rId9" imgW="1968500" imgH="495300" progId="Equation.3">
                  <p:embed/>
                  <p:pic>
                    <p:nvPicPr>
                      <p:cNvPr id="0" name="图片 134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523" y="5101710"/>
                        <a:ext cx="6481763" cy="1050925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45" name="Object 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036248" y="1513379"/>
          <a:ext cx="4062412" cy="165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8" name="Equation" r:id="rId1" imgW="36576000" imgH="14935200" progId="Equation.DSMT4">
                  <p:embed/>
                </p:oleObj>
              </mc:Choice>
              <mc:Fallback>
                <p:oleObj name="Equation" r:id="rId1" imgW="36576000" imgH="14935200" progId="Equation.DSMT4">
                  <p:embed/>
                  <p:pic>
                    <p:nvPicPr>
                      <p:cNvPr id="0" name="图片 215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248" y="1513379"/>
                        <a:ext cx="4062412" cy="165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7" name="Object 1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231904" y="1392824"/>
          <a:ext cx="5674143" cy="1978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9" name="Equation" r:id="rId3" imgW="52425600" imgH="18288000" progId="Equation.DSMT4">
                  <p:embed/>
                </p:oleObj>
              </mc:Choice>
              <mc:Fallback>
                <p:oleObj name="Equation" r:id="rId3" imgW="52425600" imgH="18288000" progId="Equation.DSMT4">
                  <p:embed/>
                  <p:pic>
                    <p:nvPicPr>
                      <p:cNvPr id="0" name="图片 215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1904" y="1392824"/>
                        <a:ext cx="5674143" cy="19785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3503712" y="4064753"/>
          <a:ext cx="4195763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0" name="Equation" r:id="rId5" imgW="36271200" imgH="10363200" progId="Equation.DSMT4">
                  <p:embed/>
                </p:oleObj>
              </mc:Choice>
              <mc:Fallback>
                <p:oleObj name="Equation" r:id="rId5" imgW="36271200" imgH="10363200" progId="Equation.DSMT4">
                  <p:embed/>
                  <p:pic>
                    <p:nvPicPr>
                      <p:cNvPr id="0" name="图片 215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712" y="4064753"/>
                        <a:ext cx="4195763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91959" y="3371383"/>
            <a:ext cx="237549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sz="3200" kern="0" dirty="0" smtClean="0">
                <a:latin typeface="Times New Roman" panose="02020603050405020304" pitchFamily="18" charset="0"/>
              </a:rPr>
              <a:t>Therefore:</a:t>
            </a:r>
            <a:endParaRPr lang="zh-CN" altLang="en-US" sz="3200" kern="0" dirty="0" smtClean="0">
              <a:latin typeface="Times New Roman" panose="02020603050405020304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91959" y="5359687"/>
            <a:ext cx="758560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sz="3200" kern="0" dirty="0" smtClean="0">
                <a:latin typeface="Times New Roman" panose="02020603050405020304" pitchFamily="18" charset="0"/>
              </a:rPr>
              <a:t>It is </a:t>
            </a:r>
            <a:r>
              <a:rPr lang="en-US" altLang="zh-CN" sz="3200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interpolated</a:t>
            </a:r>
            <a:r>
              <a:rPr lang="en-US" altLang="zh-CN" sz="3200" kern="0" dirty="0" smtClean="0">
                <a:latin typeface="Times New Roman" panose="02020603050405020304" pitchFamily="18" charset="0"/>
              </a:rPr>
              <a:t> in frequency domain. </a:t>
            </a:r>
            <a:endParaRPr lang="zh-CN" altLang="en-US" sz="3200" kern="0" dirty="0" smtClean="0">
              <a:latin typeface="Times New Roman" panose="02020603050405020304" pitchFamily="18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10039672" cy="1143000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latin typeface="Times New Roman" panose="02020603050405020304" pitchFamily="18" charset="0"/>
              </a:rPr>
              <a:t>DTFT from DFT by Interpolation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22239"/>
            <a:ext cx="7543800" cy="930497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latin typeface="Times New Roman" panose="02020603050405020304" pitchFamily="18" charset="0"/>
              </a:rPr>
              <a:t>Sampling the DTFT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376" y="1196976"/>
            <a:ext cx="10297144" cy="3312368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Consider a sequence x[n] with DTFT X(</a:t>
            </a:r>
            <a:r>
              <a:rPr lang="en-US" altLang="zh-CN" sz="3200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baseline="30000" dirty="0" err="1">
                <a:latin typeface="Times New Roman" panose="02020603050405020304" pitchFamily="18" charset="0"/>
              </a:rPr>
              <a:t>j</a:t>
            </a:r>
            <a:r>
              <a:rPr lang="el-GR" altLang="zh-CN" sz="3200" baseline="30000" dirty="0">
                <a:latin typeface="Times New Roman" panose="02020603050405020304" pitchFamily="18" charset="0"/>
              </a:rPr>
              <a:t>ω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)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We sample X(</a:t>
            </a:r>
            <a:r>
              <a:rPr lang="en-US" altLang="zh-CN" sz="3200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baseline="30000" dirty="0" err="1">
                <a:latin typeface="Times New Roman" panose="02020603050405020304" pitchFamily="18" charset="0"/>
              </a:rPr>
              <a:t>j</a:t>
            </a:r>
            <a:r>
              <a:rPr lang="el-GR" altLang="zh-CN" sz="3200" baseline="30000" dirty="0">
                <a:latin typeface="Times New Roman" panose="02020603050405020304" pitchFamily="18" charset="0"/>
              </a:rPr>
              <a:t>ω</a:t>
            </a:r>
            <a:r>
              <a:rPr lang="en-US" altLang="zh-CN" sz="3200" dirty="0">
                <a:latin typeface="Times New Roman" panose="02020603050405020304" pitchFamily="18" charset="0"/>
              </a:rPr>
              <a:t>) at N equally spaced points </a:t>
            </a:r>
            <a:r>
              <a:rPr lang="el-GR" altLang="zh-CN" sz="3200" dirty="0">
                <a:latin typeface="Times New Roman" panose="02020603050405020304" pitchFamily="18" charset="0"/>
              </a:rPr>
              <a:t>ω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sz="3200" dirty="0">
                <a:latin typeface="Times New Roman" panose="02020603050405020304" pitchFamily="18" charset="0"/>
              </a:rPr>
              <a:t>=2</a:t>
            </a:r>
            <a:r>
              <a:rPr lang="el-GR" altLang="zh-CN" sz="3200" dirty="0">
                <a:latin typeface="Times New Roman" panose="02020603050405020304" pitchFamily="18" charset="0"/>
              </a:rPr>
              <a:t>π</a:t>
            </a:r>
            <a:r>
              <a:rPr lang="en-US" altLang="zh-CN" sz="3200" dirty="0">
                <a:latin typeface="Times New Roman" panose="02020603050405020304" pitchFamily="18" charset="0"/>
              </a:rPr>
              <a:t>k/N, 0≤k≤N-1 developing the N frequency samples {X(</a:t>
            </a:r>
            <a:r>
              <a:rPr lang="en-US" altLang="zh-CN" sz="3200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baseline="30000" dirty="0" err="1">
                <a:latin typeface="Times New Roman" panose="02020603050405020304" pitchFamily="18" charset="0"/>
              </a:rPr>
              <a:t>j</a:t>
            </a:r>
            <a:r>
              <a:rPr lang="el-GR" altLang="zh-CN" sz="3200" baseline="30000" dirty="0">
                <a:latin typeface="Times New Roman" panose="02020603050405020304" pitchFamily="18" charset="0"/>
              </a:rPr>
              <a:t>ω</a:t>
            </a:r>
            <a:r>
              <a:rPr lang="en-US" altLang="zh-CN" sz="3200" baseline="30000" dirty="0">
                <a:latin typeface="Times New Roman" panose="02020603050405020304" pitchFamily="18" charset="0"/>
              </a:rPr>
              <a:t>k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)}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These N frequency samples can be considered as an N-point DFT Y[k] whose N-point IDFT is a length-N sequence y[n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].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2" name="波形 1"/>
          <p:cNvSpPr/>
          <p:nvPr/>
        </p:nvSpPr>
        <p:spPr bwMode="auto">
          <a:xfrm>
            <a:off x="3138840" y="4424254"/>
            <a:ext cx="6984776" cy="1727968"/>
          </a:xfrm>
          <a:prstGeom prst="wav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1">
              <a:schemeClr val="bg2">
                <a:alpha val="50000"/>
              </a:schemeClr>
            </a:prstShdw>
          </a:effectLst>
        </p:spPr>
        <p:txBody>
          <a:bodyPr vert="horz" wrap="square" lIns="36000" tIns="36000" rIns="36000" bIns="36000" numCol="1" rtlCol="0" anchor="ctr" anchorCtr="0" compatLnSpc="1"/>
          <a:lstStyle/>
          <a:p>
            <a:pPr algn="ctr"/>
            <a:r>
              <a:rPr lang="en-US" altLang="zh-CN" sz="2800" dirty="0">
                <a:solidFill>
                  <a:schemeClr val="accent2"/>
                </a:solidFill>
                <a:latin typeface="Arial" panose="020B0604020202020204" pitchFamily="34" charset="0"/>
              </a:rPr>
              <a:t>What’s relationship between y[n] and x[n</a:t>
            </a:r>
            <a:r>
              <a:rPr lang="en-US" altLang="zh-CN" sz="2800" dirty="0" smtClean="0">
                <a:solidFill>
                  <a:schemeClr val="accent2"/>
                </a:solidFill>
                <a:latin typeface="Arial" panose="020B0604020202020204" pitchFamily="34" charset="0"/>
              </a:rPr>
              <a:t>]?</a:t>
            </a:r>
            <a:endParaRPr lang="zh-CN" altLang="en-US" sz="280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2064296" y="2617290"/>
            <a:ext cx="1446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Thus:</a:t>
            </a:r>
            <a:endParaRPr kumimoji="1" lang="en-US" altLang="zh-CN" sz="32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95238" name="Object 6"/>
          <p:cNvGraphicFramePr>
            <a:graphicFrameLocks noChangeAspect="1"/>
          </p:cNvGraphicFramePr>
          <p:nvPr/>
        </p:nvGraphicFramePr>
        <p:xfrm>
          <a:off x="3359697" y="2574919"/>
          <a:ext cx="5112568" cy="709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6" name="Equation" r:id="rId1" imgW="1651000" imgH="228600" progId="Equation.DSMT4">
                  <p:embed/>
                </p:oleObj>
              </mc:Choice>
              <mc:Fallback>
                <p:oleObj name="Equation" r:id="rId1" imgW="1651000" imgH="228600" progId="Equation.DSMT4">
                  <p:embed/>
                  <p:pic>
                    <p:nvPicPr>
                      <p:cNvPr id="0" name="图片 226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697" y="2574919"/>
                        <a:ext cx="5112568" cy="7091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9" name="Object 7"/>
          <p:cNvGraphicFramePr>
            <a:graphicFrameLocks noChangeAspect="1"/>
          </p:cNvGraphicFramePr>
          <p:nvPr/>
        </p:nvGraphicFramePr>
        <p:xfrm>
          <a:off x="4326860" y="3284040"/>
          <a:ext cx="5487612" cy="1234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7" name="Equation" r:id="rId3" imgW="1917700" imgH="431800" progId="Equation.DSMT4">
                  <p:embed/>
                </p:oleObj>
              </mc:Choice>
              <mc:Fallback>
                <p:oleObj name="Equation" r:id="rId3" imgW="1917700" imgH="431800" progId="Equation.DSMT4">
                  <p:embed/>
                  <p:pic>
                    <p:nvPicPr>
                      <p:cNvPr id="0" name="图片 226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6860" y="3284040"/>
                        <a:ext cx="5487612" cy="12343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2134146" y="4493715"/>
            <a:ext cx="4537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 dirty="0" smtClean="0">
                <a:latin typeface="Times New Roman" panose="02020603050405020304" pitchFamily="18" charset="0"/>
              </a:rPr>
              <a:t>IDFT 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of Y[k] yields:</a:t>
            </a:r>
            <a:endParaRPr kumimoji="1" lang="en-US" altLang="zh-CN" sz="32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95241" name="Object 9"/>
          <p:cNvGraphicFramePr>
            <a:graphicFrameLocks noChangeAspect="1"/>
          </p:cNvGraphicFramePr>
          <p:nvPr/>
        </p:nvGraphicFramePr>
        <p:xfrm>
          <a:off x="3340100" y="5046663"/>
          <a:ext cx="6370638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8" name="Equation" r:id="rId5" imgW="52425600" imgH="10363200" progId="Equation.DSMT4">
                  <p:embed/>
                </p:oleObj>
              </mc:Choice>
              <mc:Fallback>
                <p:oleObj name="Equation" r:id="rId5" imgW="52425600" imgH="10363200" progId="Equation.DSMT4">
                  <p:embed/>
                  <p:pic>
                    <p:nvPicPr>
                      <p:cNvPr id="0" name="图片 226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5046663"/>
                        <a:ext cx="6370638" cy="125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2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3736181" y="1178264"/>
          <a:ext cx="4033838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9" name="公式" r:id="rId7" imgW="1320165" imgH="431800" progId="Equation.3">
                  <p:embed/>
                </p:oleObj>
              </mc:Choice>
              <mc:Fallback>
                <p:oleObj name="公式" r:id="rId7" imgW="1320165" imgH="431800" progId="Equation.3">
                  <p:embed/>
                  <p:pic>
                    <p:nvPicPr>
                      <p:cNvPr id="0" name="图片 226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6181" y="1178264"/>
                        <a:ext cx="4033838" cy="127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981200" y="122239"/>
            <a:ext cx="7543800" cy="930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 kern="0" dirty="0" smtClean="0">
                <a:latin typeface="Times New Roman" panose="02020603050405020304" pitchFamily="18" charset="0"/>
              </a:rPr>
              <a:t>Sampling the DTFT</a:t>
            </a:r>
            <a:endParaRPr lang="zh-CN" altLang="en-US" i="1" kern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 animBg="1"/>
      <p:bldP spid="9524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3176" y="2500171"/>
            <a:ext cx="5054225" cy="6858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Making use of the identity:</a:t>
            </a:r>
            <a:endParaRPr lang="zh-CN" altLang="en-US" sz="3200" dirty="0" smtClean="0"/>
          </a:p>
        </p:txBody>
      </p:sp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985838" y="1250950"/>
          <a:ext cx="49117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0" name="Equation" r:id="rId1" imgW="42062400" imgH="10363200" progId="Equation.DSMT4">
                  <p:embed/>
                </p:oleObj>
              </mc:Choice>
              <mc:Fallback>
                <p:oleObj name="Equation" r:id="rId1" imgW="42062400" imgH="10363200" progId="Equation.DSMT4">
                  <p:embed/>
                  <p:pic>
                    <p:nvPicPr>
                      <p:cNvPr id="0" name="图片 236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1250950"/>
                        <a:ext cx="4911725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5897880" y="1250633"/>
          <a:ext cx="4379913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1" name="Equation" r:id="rId3" imgW="37185600" imgH="10363200" progId="Equation.DSMT4">
                  <p:embed/>
                </p:oleObj>
              </mc:Choice>
              <mc:Fallback>
                <p:oleObj name="Equation" r:id="rId3" imgW="37185600" imgH="10363200" progId="Equation.DSMT4">
                  <p:embed/>
                  <p:pic>
                    <p:nvPicPr>
                      <p:cNvPr id="0" name="图片 236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7880" y="1250633"/>
                        <a:ext cx="4379913" cy="1220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2" name="Object 6"/>
          <p:cNvGraphicFramePr>
            <a:graphicFrameLocks noChangeAspect="1"/>
          </p:cNvGraphicFramePr>
          <p:nvPr/>
        </p:nvGraphicFramePr>
        <p:xfrm>
          <a:off x="1003176" y="3146878"/>
          <a:ext cx="9829800" cy="126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2" name="Equation" r:id="rId5" imgW="85039200" imgH="10972800" progId="Equation.DSMT4">
                  <p:embed/>
                </p:oleObj>
              </mc:Choice>
              <mc:Fallback>
                <p:oleObj name="Equation" r:id="rId5" imgW="85039200" imgH="10972800" progId="Equation.DSMT4">
                  <p:embed/>
                  <p:pic>
                    <p:nvPicPr>
                      <p:cNvPr id="0" name="图片 236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176" y="3146878"/>
                        <a:ext cx="9829800" cy="1268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3441576" y="4756788"/>
          <a:ext cx="617220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3" name="Equation" r:id="rId7" imgW="2273300" imgH="431800" progId="Equation.DSMT4">
                  <p:embed/>
                </p:oleObj>
              </mc:Choice>
              <mc:Fallback>
                <p:oleObj name="Equation" r:id="rId7" imgW="2273300" imgH="431800" progId="Equation.DSMT4">
                  <p:embed/>
                  <p:pic>
                    <p:nvPicPr>
                      <p:cNvPr id="0" name="图片 236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576" y="4756788"/>
                        <a:ext cx="6172200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03176" y="5000469"/>
            <a:ext cx="18524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kern="0" dirty="0" smtClean="0">
                <a:latin typeface="Times New Roman" panose="02020603050405020304" pitchFamily="18" charset="0"/>
              </a:rPr>
              <a:t>We have:</a:t>
            </a:r>
            <a:endParaRPr lang="zh-CN" altLang="en-US" sz="3200" kern="0" dirty="0" smtClean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22239"/>
            <a:ext cx="7543800" cy="930497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latin typeface="Times New Roman" panose="02020603050405020304" pitchFamily="18" charset="0"/>
              </a:rPr>
              <a:t>Sampling the DTFT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7593" y="1319400"/>
            <a:ext cx="2176464" cy="571146"/>
          </a:xfrm>
        </p:spPr>
        <p:txBody>
          <a:bodyPr/>
          <a:lstStyle/>
          <a:p>
            <a:pPr eaLnBrk="1" hangingPunct="1"/>
            <a:r>
              <a:rPr lang="en-US" altLang="zh-CN" sz="32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To apply：</a:t>
            </a:r>
            <a:endParaRPr lang="zh-CN" altLang="en-US" sz="3200" b="1" dirty="0" smtClean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3444875" y="1115452"/>
          <a:ext cx="6080125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Equation" r:id="rId1" imgW="2273300" imgH="431800" progId="Equation.DSMT4">
                  <p:embed/>
                </p:oleObj>
              </mc:Choice>
              <mc:Fallback>
                <p:oleObj name="Equation" r:id="rId1" imgW="2273300" imgH="431800" progId="Equation.DSMT4">
                  <p:embed/>
                  <p:pic>
                    <p:nvPicPr>
                      <p:cNvPr id="0" name="图片 246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75" y="1115452"/>
                        <a:ext cx="6080125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1466614" y="2241756"/>
            <a:ext cx="50614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to finite-length sequences.</a:t>
            </a:r>
            <a:endParaRPr lang="zh-CN" altLang="en-US" sz="3200" b="1" dirty="0">
              <a:solidFill>
                <a:srgbClr val="0070C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1529631" y="3031640"/>
            <a:ext cx="838272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1" lang="en-US" altLang="zh-CN" sz="3200" b="1" dirty="0" smtClean="0">
                <a:latin typeface="Times New Roman" panose="02020603050405020304" pitchFamily="18" charset="0"/>
              </a:rPr>
              <a:t>If x[n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] is a length-M sequence with 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M≤N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, then 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y[n</a:t>
            </a:r>
            <a:r>
              <a:rPr kumimoji="1"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] = x[n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] 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for 0≤n≤N-1.</a:t>
            </a:r>
            <a:endParaRPr kumimoji="1" lang="en-US" alt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28679" name="矩形 1"/>
          <p:cNvSpPr>
            <a:spLocks noChangeArrowheads="1"/>
          </p:cNvSpPr>
          <p:nvPr/>
        </p:nvSpPr>
        <p:spPr bwMode="auto">
          <a:xfrm>
            <a:off x="1567657" y="4365104"/>
            <a:ext cx="9640911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If 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M&gt;N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, there is a 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time-domain aliasing 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of samples of x[n] in generating y[n], and x[n] cannot be recovered from y[n].</a:t>
            </a:r>
            <a:endParaRPr kumimoji="1" lang="en-US" alt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22239"/>
            <a:ext cx="7543800" cy="930497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latin typeface="Times New Roman" panose="02020603050405020304" pitchFamily="18" charset="0"/>
              </a:rPr>
              <a:t>Sampling the DTFT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  <p:bldP spid="98309" grpId="0" animBg="1"/>
      <p:bldP spid="98310" grpId="0" animBg="1"/>
      <p:bldP spid="2867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1384" y="549277"/>
            <a:ext cx="9865095" cy="264159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u="sng" dirty="0">
                <a:latin typeface="Times New Roman" panose="02020603050405020304" pitchFamily="18" charset="0"/>
              </a:rPr>
              <a:t>Example:</a:t>
            </a:r>
            <a:r>
              <a:rPr lang="en-US" altLang="zh-CN" sz="3200" dirty="0">
                <a:latin typeface="Times New Roman" panose="02020603050405020304" pitchFamily="18" charset="0"/>
              </a:rPr>
              <a:t> Let {x[n]}={0   1   2   3   4   5}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                                        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 its DTFT X(</a:t>
            </a:r>
            <a:r>
              <a:rPr lang="en-US" altLang="zh-CN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32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l-GR" altLang="zh-CN" sz="32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ω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at </a:t>
            </a:r>
            <a:r>
              <a:rPr lang="el-GR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ω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el-GR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π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k/4, 0≤k≤3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then applying a 4-point IDFT to these samples, we arrive at the sequence y[n] given by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2995157" y="3050000"/>
          <a:ext cx="6015038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name="Equation" r:id="rId1" imgW="2235200" imgH="431800" progId="Equation.DSMT4">
                  <p:embed/>
                </p:oleObj>
              </mc:Choice>
              <mc:Fallback>
                <p:oleObj name="Equation" r:id="rId1" imgW="2235200" imgH="431800" progId="Equation.DSMT4">
                  <p:embed/>
                  <p:pic>
                    <p:nvPicPr>
                      <p:cNvPr id="0" name="图片 256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157" y="3050000"/>
                        <a:ext cx="6015038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47528" y="4293096"/>
            <a:ext cx="6623967" cy="1119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altLang="zh-CN" sz="32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{</a:t>
            </a: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y[n]}={4   6   2   3}</a:t>
            </a:r>
            <a:endParaRPr lang="en-US" altLang="zh-CN" sz="32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↑</a:t>
            </a:r>
            <a:endParaRPr lang="en-US" altLang="zh-CN" sz="32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en-US" sz="2800" b="1" kern="0" dirty="0">
              <a:latin typeface="Times New Roman" panose="02020603050405020304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084514" y="5453064"/>
            <a:ext cx="69961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200" b="1" dirty="0">
                <a:latin typeface="Times New Roman" panose="02020603050405020304" pitchFamily="18" charset="0"/>
              </a:rPr>
              <a:t>{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x[n]} cannot be recovered from {y[n]}</a:t>
            </a:r>
            <a:endParaRPr kumimoji="1" lang="en-US" alt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2268082" y="5490579"/>
            <a:ext cx="727075" cy="485775"/>
          </a:xfrm>
          <a:prstGeom prst="rightArrow">
            <a:avLst>
              <a:gd name="adj1" fmla="val 50000"/>
              <a:gd name="adj2" fmla="val 503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88913"/>
            <a:ext cx="9505056" cy="863600"/>
          </a:xfrm>
        </p:spPr>
        <p:txBody>
          <a:bodyPr/>
          <a:lstStyle/>
          <a:p>
            <a:pPr algn="ctr" eaLnBrk="1" hangingPunct="1"/>
            <a:r>
              <a:rPr lang="en-US" altLang="zh-CN" i="1" dirty="0" smtClean="0">
                <a:latin typeface="Times New Roman" panose="02020603050405020304" pitchFamily="18" charset="0"/>
              </a:rPr>
              <a:t>Processing a signal in discrete frequency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39201" y="2121991"/>
            <a:ext cx="108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DTFT</a:t>
            </a:r>
            <a:endParaRPr lang="zh-CN" altLang="en-US" sz="2400" b="1" i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76320" y="3537207"/>
            <a:ext cx="108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DFS</a:t>
            </a:r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 </a:t>
            </a:r>
            <a:endParaRPr lang="zh-CN" altLang="en-US" sz="2400" b="1" i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41557" y="4952423"/>
            <a:ext cx="108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DFT</a:t>
            </a:r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 </a:t>
            </a:r>
            <a:endParaRPr lang="zh-CN" altLang="en-US" sz="2400" b="1" i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416" y="1628800"/>
            <a:ext cx="7715250" cy="4533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2671" y="1340768"/>
            <a:ext cx="9505056" cy="4611687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rgbClr val="C00000"/>
                </a:solidFill>
                <a:latin typeface="Times New Roman" panose="02020603050405020304" pitchFamily="18" charset="0"/>
                <a:ea typeface="MingLiU" panose="02020509000000000000" pitchFamily="49" charset="-120"/>
              </a:rPr>
              <a:t>     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MingLiU" panose="02020509000000000000" pitchFamily="49" charset="-120"/>
              </a:rPr>
              <a:t>Time domain                      Frequency domain</a:t>
            </a:r>
            <a:endParaRPr lang="en-US" altLang="zh-CN" sz="3200" dirty="0">
              <a:solidFill>
                <a:srgbClr val="C00000"/>
              </a:solidFill>
              <a:latin typeface="Times New Roman" panose="02020603050405020304" pitchFamily="18" charset="0"/>
              <a:ea typeface="MingLiU" panose="02020509000000000000" pitchFamily="49" charset="-120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MingLiU" panose="02020509000000000000" pitchFamily="49" charset="-120"/>
              </a:rPr>
              <a:t>Continuous </a:t>
            </a:r>
            <a:r>
              <a:rPr lang="en-US" altLang="zh-CN" b="1" dirty="0" err="1" smtClean="0">
                <a:latin typeface="Times New Roman" panose="02020603050405020304" pitchFamily="18" charset="0"/>
                <a:ea typeface="MingLiU" panose="02020509000000000000" pitchFamily="49" charset="-120"/>
              </a:rPr>
              <a:t>Aperiodical</a:t>
            </a:r>
            <a:r>
              <a:rPr lang="en-US" altLang="zh-CN" b="1" dirty="0" smtClean="0">
                <a:latin typeface="Times New Roman" panose="02020603050405020304" pitchFamily="18" charset="0"/>
                <a:ea typeface="MingLiU" panose="02020509000000000000" pitchFamily="49" charset="-12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ea typeface="MingLiU" panose="02020509000000000000" pitchFamily="49" charset="-120"/>
                <a:sym typeface="Symbol" panose="05050102010706020507" pitchFamily="18" charset="2"/>
              </a:rPr>
              <a:t>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MingLiU" panose="02020509000000000000" pitchFamily="49" charset="-120"/>
                <a:sym typeface="Symbol" panose="05050102010706020507" pitchFamily="18" charset="2"/>
              </a:rPr>
              <a:t>CT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ingLiU" panose="02020509000000000000" pitchFamily="49" charset="-120"/>
                <a:sym typeface="Symbol" panose="05050102010706020507" pitchFamily="18" charset="2"/>
              </a:rPr>
              <a:t>FT</a:t>
            </a:r>
            <a:r>
              <a:rPr lang="en-US" altLang="zh-CN" b="1" dirty="0" smtClean="0">
                <a:latin typeface="Times New Roman" panose="02020603050405020304" pitchFamily="18" charset="0"/>
                <a:ea typeface="MingLiU" panose="02020509000000000000" pitchFamily="49" charset="-120"/>
                <a:sym typeface="Symbol" panose="05050102010706020507" pitchFamily="18" charset="2"/>
              </a:rPr>
              <a:t> </a:t>
            </a:r>
            <a:r>
              <a:rPr lang="en-US" altLang="zh-CN" b="1" dirty="0" smtClean="0">
                <a:latin typeface="Times New Roman" panose="02020603050405020304" pitchFamily="18" charset="0"/>
                <a:ea typeface="MingLiU" panose="02020509000000000000" pitchFamily="49" charset="-120"/>
              </a:rPr>
              <a:t>Continuous </a:t>
            </a:r>
            <a:r>
              <a:rPr lang="en-US" altLang="zh-CN" b="1" dirty="0" err="1" smtClean="0">
                <a:latin typeface="Times New Roman" panose="02020603050405020304" pitchFamily="18" charset="0"/>
                <a:ea typeface="MingLiU" panose="02020509000000000000" pitchFamily="49" charset="-120"/>
              </a:rPr>
              <a:t>Aperiodical</a:t>
            </a:r>
            <a:endParaRPr lang="en-US" altLang="zh-CN" b="1" dirty="0" smtClean="0">
              <a:latin typeface="Times New Roman" panose="02020603050405020304" pitchFamily="18" charset="0"/>
              <a:ea typeface="MingLiU" panose="02020509000000000000" pitchFamily="49" charset="-120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1600" dirty="0">
              <a:latin typeface="Times New Roman" panose="02020603050405020304" pitchFamily="18" charset="0"/>
              <a:ea typeface="MingLiU" panose="02020509000000000000" pitchFamily="49" charset="-120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MingLiU" panose="02020509000000000000" pitchFamily="49" charset="-120"/>
              </a:rPr>
              <a:t>  Continuous</a:t>
            </a:r>
            <a:r>
              <a:rPr lang="en-US" altLang="zh-CN" b="1" dirty="0" smtClean="0">
                <a:latin typeface="Times New Roman" panose="02020603050405020304" pitchFamily="18" charset="0"/>
                <a:ea typeface="MingLiU" panose="02020509000000000000" pitchFamily="49" charset="-120"/>
              </a:rPr>
              <a:t> Periodical  </a:t>
            </a:r>
            <a:r>
              <a:rPr lang="en-US" altLang="zh-CN" b="1" dirty="0" smtClean="0">
                <a:latin typeface="Times New Roman" panose="02020603050405020304" pitchFamily="18" charset="0"/>
                <a:ea typeface="MingLiU" panose="02020509000000000000" pitchFamily="49" charset="-120"/>
                <a:sym typeface="Symbol" panose="05050102010706020507" pitchFamily="18" charset="2"/>
              </a:rPr>
              <a:t>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ingLiU" panose="02020509000000000000" pitchFamily="49" charset="-120"/>
                <a:sym typeface="Symbol" panose="05050102010706020507" pitchFamily="18" charset="2"/>
              </a:rPr>
              <a:t> FS </a:t>
            </a:r>
            <a:r>
              <a:rPr lang="en-US" altLang="zh-CN" b="1" dirty="0" smtClean="0">
                <a:latin typeface="Times New Roman" panose="02020603050405020304" pitchFamily="18" charset="0"/>
                <a:ea typeface="MingLiU" panose="02020509000000000000" pitchFamily="49" charset="-120"/>
                <a:sym typeface="Symbol" panose="05050102010706020507" pitchFamily="18" charset="2"/>
              </a:rPr>
              <a:t> </a:t>
            </a:r>
            <a:r>
              <a:rPr lang="en-US" altLang="zh-CN" b="1" dirty="0" err="1" smtClean="0">
                <a:latin typeface="Times New Roman" panose="02020603050405020304" pitchFamily="18" charset="0"/>
                <a:ea typeface="MingLiU" panose="02020509000000000000" pitchFamily="49" charset="-120"/>
                <a:sym typeface="Symbol" panose="05050102010706020507" pitchFamily="18" charset="2"/>
              </a:rPr>
              <a:t>Aperiodical</a:t>
            </a:r>
            <a:r>
              <a:rPr lang="en-US" altLang="zh-CN" b="1" dirty="0" smtClean="0">
                <a:latin typeface="Times New Roman" panose="02020603050405020304" pitchFamily="18" charset="0"/>
                <a:ea typeface="MingLiU" panose="02020509000000000000" pitchFamily="49" charset="-120"/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MingLiU" panose="02020509000000000000" pitchFamily="49" charset="-120"/>
                <a:sym typeface="Symbol" panose="05050102010706020507" pitchFamily="18" charset="2"/>
              </a:rPr>
              <a:t>Discrete</a:t>
            </a:r>
            <a:endParaRPr lang="en-US" altLang="zh-CN" b="1" dirty="0" smtClean="0">
              <a:latin typeface="Times New Roman" panose="02020603050405020304" pitchFamily="18" charset="0"/>
              <a:ea typeface="MingLiU" panose="02020509000000000000" pitchFamily="49" charset="-120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dirty="0" smtClean="0">
              <a:latin typeface="Times New Roman" panose="02020603050405020304" pitchFamily="18" charset="0"/>
              <a:ea typeface="MingLiU" panose="02020509000000000000" pitchFamily="49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MingLiU" panose="02020509000000000000" pitchFamily="49" charset="-120"/>
              </a:rPr>
              <a:t>  Discrete </a:t>
            </a:r>
            <a:r>
              <a:rPr lang="en-US" altLang="zh-CN" b="1" dirty="0" err="1" smtClean="0">
                <a:latin typeface="Times New Roman" panose="02020603050405020304" pitchFamily="18" charset="0"/>
                <a:ea typeface="MingLiU" panose="02020509000000000000" pitchFamily="49" charset="-120"/>
              </a:rPr>
              <a:t>Aperiodical</a:t>
            </a:r>
            <a:r>
              <a:rPr lang="en-US" altLang="zh-CN" b="1" dirty="0" smtClean="0">
                <a:latin typeface="Times New Roman" panose="02020603050405020304" pitchFamily="18" charset="0"/>
                <a:ea typeface="MingLiU" panose="02020509000000000000" pitchFamily="49" charset="-12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ea typeface="MingLiU" panose="02020509000000000000" pitchFamily="49" charset="-120"/>
                <a:sym typeface="Symbol" panose="05050102010706020507" pitchFamily="18" charset="2"/>
              </a:rPr>
              <a:t>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ingLiU" panose="02020509000000000000" pitchFamily="49" charset="-120"/>
                <a:sym typeface="Symbol" panose="05050102010706020507" pitchFamily="18" charset="2"/>
              </a:rPr>
              <a:t>DTFT</a:t>
            </a:r>
            <a:r>
              <a:rPr lang="en-US" altLang="zh-CN" b="1" dirty="0" smtClean="0">
                <a:latin typeface="Times New Roman" panose="02020603050405020304" pitchFamily="18" charset="0"/>
                <a:ea typeface="MingLiU" panose="02020509000000000000" pitchFamily="49" charset="-120"/>
                <a:sym typeface="Symbol" panose="05050102010706020507" pitchFamily="18" charset="2"/>
              </a:rPr>
              <a:t> Periodical Continuous  </a:t>
            </a:r>
            <a:endParaRPr lang="en-US" altLang="zh-CN" b="1" dirty="0" smtClean="0">
              <a:latin typeface="Times New Roman" panose="02020603050405020304" pitchFamily="18" charset="0"/>
              <a:ea typeface="MingLiU" panose="02020509000000000000" pitchFamily="49" charset="-120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dirty="0" smtClean="0">
              <a:latin typeface="Times New Roman" panose="02020603050405020304" pitchFamily="18" charset="0"/>
              <a:ea typeface="MingLiU" panose="02020509000000000000" pitchFamily="49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MingLiU" panose="02020509000000000000" pitchFamily="49" charset="-120"/>
              </a:rPr>
              <a:t>  Discrete &amp; Periodical </a:t>
            </a:r>
            <a:r>
              <a:rPr lang="en-US" altLang="zh-CN" b="1" dirty="0" smtClean="0">
                <a:latin typeface="Times New Roman" panose="02020603050405020304" pitchFamily="18" charset="0"/>
                <a:ea typeface="MingLiU" panose="02020509000000000000" pitchFamily="49" charset="-120"/>
                <a:sym typeface="Symbol" panose="05050102010706020507" pitchFamily="18" charset="2"/>
              </a:rPr>
              <a:t>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ingLiU" panose="02020509000000000000" pitchFamily="49" charset="-120"/>
                <a:sym typeface="Symbol" panose="05050102010706020507" pitchFamily="18" charset="2"/>
              </a:rPr>
              <a:t>DFS</a:t>
            </a:r>
            <a:r>
              <a:rPr lang="en-US" altLang="zh-CN" b="1" dirty="0" smtClean="0">
                <a:latin typeface="Times New Roman" panose="02020603050405020304" pitchFamily="18" charset="0"/>
                <a:ea typeface="MingLiU" panose="02020509000000000000" pitchFamily="49" charset="-120"/>
                <a:sym typeface="Symbol" panose="05050102010706020507" pitchFamily="18" charset="2"/>
              </a:rPr>
              <a:t>  Periodical &amp; Discrete</a:t>
            </a:r>
            <a:endParaRPr lang="zh-CN" altLang="en-US" b="1" dirty="0" smtClean="0">
              <a:latin typeface="Times New Roman" panose="02020603050405020304" pitchFamily="18" charset="0"/>
              <a:ea typeface="MingLiU" panose="02020509000000000000" pitchFamily="49" charset="-120"/>
              <a:sym typeface="Symbol" panose="05050102010706020507" pitchFamily="18" charset="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67408" y="188640"/>
            <a:ext cx="9505056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 kern="0" dirty="0" smtClean="0">
                <a:latin typeface="Times New Roman" panose="02020603050405020304" pitchFamily="18" charset="0"/>
              </a:rPr>
              <a:t>Make a signal discrete and periodical</a:t>
            </a:r>
            <a:endParaRPr lang="zh-CN" altLang="en-US" i="1" kern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1000993" y="1749917"/>
            <a:ext cx="1116124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33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5.4 </a:t>
            </a:r>
            <a:r>
              <a:rPr lang="en-US" altLang="zh-CN" sz="3600" b="1" dirty="0">
                <a:solidFill>
                  <a:srgbClr val="0033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The Computation of Finite-Length </a:t>
            </a:r>
            <a:r>
              <a:rPr lang="en-US" altLang="zh-CN" sz="3600" b="1" dirty="0" smtClean="0">
                <a:solidFill>
                  <a:srgbClr val="0033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Sequences</a:t>
            </a:r>
            <a:endParaRPr lang="en-US" altLang="zh-CN" sz="3600" b="1" dirty="0">
              <a:solidFill>
                <a:srgbClr val="0033CC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31753" y="3068960"/>
            <a:ext cx="7288238" cy="208823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3600" i="1" kern="0" dirty="0" smtClean="0">
                <a:latin typeface="Times New Roman" panose="02020603050405020304" pitchFamily="18" charset="0"/>
              </a:rPr>
              <a:t>Circular Shift</a:t>
            </a:r>
            <a:endParaRPr lang="en-US" altLang="zh-CN" sz="3600" i="1" kern="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3600" i="1" kern="0" dirty="0" smtClean="0">
                <a:latin typeface="Times New Roman" panose="02020603050405020304" pitchFamily="18" charset="0"/>
              </a:rPr>
              <a:t>Circular </a:t>
            </a:r>
            <a:r>
              <a:rPr lang="en-US" altLang="zh-CN" sz="3600" i="1" dirty="0">
                <a:latin typeface="Times New Roman" panose="02020603050405020304" pitchFamily="18" charset="0"/>
              </a:rPr>
              <a:t>reversal</a:t>
            </a:r>
            <a:endParaRPr lang="en-US" altLang="zh-CN" sz="3600" i="1" kern="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3600" i="1" kern="0" dirty="0" smtClean="0">
                <a:latin typeface="Times New Roman" panose="02020603050405020304" pitchFamily="18" charset="0"/>
              </a:rPr>
              <a:t>Circular convolution</a:t>
            </a:r>
            <a:endParaRPr lang="en-US" altLang="zh-CN" sz="3600" i="1" kern="0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529" y="4194824"/>
            <a:ext cx="5976341" cy="57606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3200" dirty="0" smtClean="0">
                <a:latin typeface="Times New Roman" panose="02020603050405020304" pitchFamily="18" charset="0"/>
              </a:rPr>
              <a:t>&lt; • &gt;</a:t>
            </a:r>
            <a:r>
              <a:rPr lang="en-US" altLang="zh-CN" sz="3200" baseline="-25000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 —— modulo operation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1518444" y="2417138"/>
          <a:ext cx="9083675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0" name="Equation" r:id="rId1" imgW="71628000" imgH="10972800" progId="Equation.DSMT4">
                  <p:embed/>
                </p:oleObj>
              </mc:Choice>
              <mc:Fallback>
                <p:oleObj name="Equation" r:id="rId1" imgW="71628000" imgH="10972800" progId="Equation.DSMT4">
                  <p:embed/>
                  <p:pic>
                    <p:nvPicPr>
                      <p:cNvPr id="0" name="图片 287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8444" y="2417138"/>
                        <a:ext cx="9083675" cy="1392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1518444" y="1335917"/>
            <a:ext cx="7991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Circular Shift </a:t>
            </a:r>
            <a:r>
              <a:rPr lang="en-US" altLang="zh-CN" sz="3200" b="1" dirty="0">
                <a:latin typeface="Times New Roman" panose="02020603050405020304" pitchFamily="18" charset="0"/>
              </a:rPr>
              <a:t>of length-N sequence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</a:rPr>
              <a:t>[n]: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1703389" y="188913"/>
            <a:ext cx="8713787" cy="792162"/>
          </a:xfrm>
          <a:noFill/>
        </p:spPr>
        <p:txBody>
          <a:bodyPr/>
          <a:lstStyle/>
          <a:p>
            <a:pPr algn="ctr" eaLnBrk="1" hangingPunct="1"/>
            <a:r>
              <a:rPr lang="en-US" altLang="zh-CN" i="1" dirty="0">
                <a:latin typeface="Times New Roman" panose="02020603050405020304" pitchFamily="18" charset="0"/>
              </a:rPr>
              <a:t>Circular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Shift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1847529" y="5188252"/>
          <a:ext cx="4392488" cy="637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1" name="Equation" r:id="rId3" imgW="37795200" imgH="5486400" progId="Equation.DSMT4">
                  <p:embed/>
                </p:oleObj>
              </mc:Choice>
              <mc:Fallback>
                <p:oleObj name="Equation" r:id="rId3" imgW="37795200" imgH="5486400" progId="Equation.DSMT4">
                  <p:embed/>
                  <p:pic>
                    <p:nvPicPr>
                      <p:cNvPr id="0" name="图片 287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9" y="5188252"/>
                        <a:ext cx="4392488" cy="6372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  <p:bldP spid="10547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80911" y="2052193"/>
            <a:ext cx="9820299" cy="1008261"/>
            <a:chOff x="510756" y="2082673"/>
            <a:chExt cx="9820299" cy="1008261"/>
          </a:xfrm>
        </p:grpSpPr>
        <p:sp>
          <p:nvSpPr>
            <p:cNvPr id="3" name="Rectangle 2"/>
            <p:cNvSpPr txBox="1">
              <a:spLocks noChangeArrowheads="1"/>
            </p:cNvSpPr>
            <p:nvPr/>
          </p:nvSpPr>
          <p:spPr>
            <a:xfrm>
              <a:off x="510756" y="2082673"/>
              <a:ext cx="3032224" cy="1008261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altLang="zh-CN" kern="0" dirty="0" smtClean="0">
                  <a:latin typeface="Times New Roman" panose="02020603050405020304" pitchFamily="18" charset="0"/>
                </a:rPr>
                <a:t>The orthogonal functions set is</a:t>
              </a:r>
              <a:r>
                <a:rPr lang="zh-CN" altLang="en-US" kern="0" dirty="0" smtClean="0">
                  <a:latin typeface="Times New Roman" panose="02020603050405020304" pitchFamily="18" charset="0"/>
                </a:rPr>
                <a:t>：</a:t>
              </a:r>
              <a:r>
                <a:rPr lang="en-US" altLang="zh-CN" kern="0" dirty="0" smtClean="0">
                  <a:latin typeface="Times New Roman" panose="02020603050405020304" pitchFamily="18" charset="0"/>
                </a:rPr>
                <a:t> </a:t>
              </a:r>
              <a:endParaRPr lang="en-US" altLang="zh-CN" kern="0" dirty="0" smtClean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7341044" y="2499551"/>
            <a:ext cx="2990011" cy="406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87" name="" r:id="rId1" imgW="1180465" imgH="203200" progId="Equation.3">
                    <p:embed/>
                  </p:oleObj>
                </mc:Choice>
                <mc:Fallback>
                  <p:oleObj name="" r:id="rId1" imgW="1180465" imgH="203200" progId="Equation.3">
                    <p:embed/>
                    <p:pic>
                      <p:nvPicPr>
                        <p:cNvPr id="0" name="图片 145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41044" y="2499551"/>
                          <a:ext cx="2990011" cy="406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8462645" y="3754755"/>
            <a:ext cx="1371600" cy="57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…(A)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 </a:t>
            </a:r>
            <a:endParaRPr kumimoji="1" lang="en-US" altLang="zh-CN" sz="3200" dirty="0">
              <a:latin typeface="Times New Roman" panose="02020603050405020304" pitchFamily="18" charset="0"/>
            </a:endParaRPr>
          </a:p>
        </p:txBody>
      </p:sp>
      <p:grpSp>
        <p:nvGrpSpPr>
          <p:cNvPr id="10" name="Group 6"/>
          <p:cNvGrpSpPr/>
          <p:nvPr/>
        </p:nvGrpSpPr>
        <p:grpSpPr bwMode="auto">
          <a:xfrm>
            <a:off x="496786" y="1018887"/>
            <a:ext cx="9475861" cy="1041400"/>
            <a:chOff x="367" y="2735"/>
            <a:chExt cx="4896" cy="656"/>
          </a:xfrm>
        </p:grpSpPr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367" y="2790"/>
              <a:ext cx="4896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dirty="0">
                  <a:latin typeface="Times New Roman" panose="02020603050405020304" pitchFamily="18" charset="0"/>
                </a:rPr>
                <a:t>A periodic sequence                           </a:t>
              </a:r>
              <a:r>
                <a:rPr kumimoji="1" lang="en-US" altLang="zh-CN" sz="2800" b="1" dirty="0" smtClean="0">
                  <a:latin typeface="Times New Roman" panose="02020603050405020304" pitchFamily="18" charset="0"/>
                </a:rPr>
                <a:t> (     </a:t>
              </a:r>
              <a:r>
                <a:rPr kumimoji="1" lang="en-US" altLang="zh-CN" sz="2800" b="1" dirty="0">
                  <a:latin typeface="Times New Roman" panose="02020603050405020304" pitchFamily="18" charset="0"/>
                </a:rPr>
                <a:t>is integer,     </a:t>
              </a:r>
              <a:r>
                <a:rPr kumimoji="1" lang="en-US" altLang="zh-CN" sz="2800" b="1" dirty="0" smtClean="0">
                  <a:latin typeface="Times New Roman" panose="02020603050405020304" pitchFamily="18" charset="0"/>
                </a:rPr>
                <a:t>is </a:t>
              </a:r>
              <a:r>
                <a:rPr kumimoji="1" lang="en-US" altLang="zh-CN" sz="2800" b="1" dirty="0">
                  <a:latin typeface="Times New Roman" panose="02020603050405020304" pitchFamily="18" charset="0"/>
                </a:rPr>
                <a:t>period) can be represented as a 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Fourier series.</a:t>
              </a:r>
              <a:endParaRPr kumimoji="1" lang="en-US" altLang="zh-CN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" name="Object 8"/>
            <p:cNvGraphicFramePr>
              <a:graphicFrameLocks noChangeAspect="1"/>
            </p:cNvGraphicFramePr>
            <p:nvPr/>
          </p:nvGraphicFramePr>
          <p:xfrm>
            <a:off x="1997" y="2735"/>
            <a:ext cx="1248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89" name="" r:id="rId3" imgW="1002665" imgH="304800" progId="Equation.3">
                    <p:embed/>
                  </p:oleObj>
                </mc:Choice>
                <mc:Fallback>
                  <p:oleObj name="" r:id="rId3" imgW="1002665" imgH="304800" progId="Equation.3">
                    <p:embed/>
                    <p:pic>
                      <p:nvPicPr>
                        <p:cNvPr id="0" name="图片 145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7" y="2735"/>
                          <a:ext cx="1248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9"/>
            <p:cNvGraphicFramePr>
              <a:graphicFrameLocks noChangeAspect="1"/>
            </p:cNvGraphicFramePr>
            <p:nvPr/>
          </p:nvGraphicFramePr>
          <p:xfrm>
            <a:off x="3343" y="2869"/>
            <a:ext cx="194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90" name="" r:id="rId5" imgW="114300" imgH="127000" progId="Equation.3">
                    <p:embed/>
                  </p:oleObj>
                </mc:Choice>
                <mc:Fallback>
                  <p:oleObj name="" r:id="rId5" imgW="114300" imgH="127000" progId="Equation.3">
                    <p:embed/>
                    <p:pic>
                      <p:nvPicPr>
                        <p:cNvPr id="0" name="图片 145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3" y="2869"/>
                          <a:ext cx="194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0"/>
            <p:cNvGraphicFramePr>
              <a:graphicFrameLocks noChangeAspect="1"/>
            </p:cNvGraphicFramePr>
            <p:nvPr/>
          </p:nvGraphicFramePr>
          <p:xfrm>
            <a:off x="4320" y="2903"/>
            <a:ext cx="211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91" name="" r:id="rId7" imgW="177800" imgH="165100" progId="Equation.3">
                    <p:embed/>
                  </p:oleObj>
                </mc:Choice>
                <mc:Fallback>
                  <p:oleObj name="" r:id="rId7" imgW="177800" imgH="165100" progId="Equation.3">
                    <p:embed/>
                    <p:pic>
                      <p:nvPicPr>
                        <p:cNvPr id="0" name="图片 145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903"/>
                          <a:ext cx="211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组合 18"/>
          <p:cNvGrpSpPr/>
          <p:nvPr/>
        </p:nvGrpSpPr>
        <p:grpSpPr>
          <a:xfrm>
            <a:off x="1538274" y="4455112"/>
            <a:ext cx="8229600" cy="1165225"/>
            <a:chOff x="527050" y="4806950"/>
            <a:chExt cx="8229600" cy="1165225"/>
          </a:xfrm>
        </p:grpSpPr>
        <p:graphicFrame>
          <p:nvGraphicFramePr>
            <p:cNvPr id="15" name="Object 5"/>
            <p:cNvGraphicFramePr>
              <a:graphicFrameLocks noChangeAspect="1"/>
            </p:cNvGraphicFramePr>
            <p:nvPr/>
          </p:nvGraphicFramePr>
          <p:xfrm>
            <a:off x="566420" y="4806950"/>
            <a:ext cx="5610860" cy="1165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92" name="" r:id="rId9" imgW="2171700" imgH="444500" progId="Equation.3">
                    <p:embed/>
                  </p:oleObj>
                </mc:Choice>
                <mc:Fallback>
                  <p:oleObj name="" r:id="rId9" imgW="2171700" imgH="444500" progId="Equation.3">
                    <p:embed/>
                    <p:pic>
                      <p:nvPicPr>
                        <p:cNvPr id="0" name="图片 145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6420" y="4806950"/>
                          <a:ext cx="5610860" cy="1165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527050" y="4949825"/>
              <a:ext cx="82296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 dirty="0">
                  <a:latin typeface="Times New Roman" panose="02020603050405020304" pitchFamily="18" charset="0"/>
                </a:rPr>
                <a:t>                                                                    </a:t>
              </a:r>
              <a:r>
                <a:rPr kumimoji="1" lang="en-US" altLang="zh-CN" sz="3200" b="1" dirty="0">
                  <a:latin typeface="Times New Roman" panose="02020603050405020304" pitchFamily="18" charset="0"/>
                </a:rPr>
                <a:t>…(B)</a:t>
              </a:r>
              <a:r>
                <a:rPr kumimoji="1" lang="en-US" altLang="zh-CN" sz="3200" dirty="0">
                  <a:latin typeface="Times New Roman" panose="02020603050405020304" pitchFamily="18" charset="0"/>
                </a:rPr>
                <a:t> </a:t>
              </a:r>
              <a:endParaRPr kumimoji="1" lang="en-US" altLang="zh-CN" sz="32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399866" y="5385188"/>
            <a:ext cx="3656574" cy="824375"/>
            <a:chOff x="6399866" y="5385188"/>
            <a:chExt cx="3656574" cy="824375"/>
          </a:xfrm>
          <a:solidFill>
            <a:schemeClr val="accent5"/>
          </a:solidFill>
        </p:grpSpPr>
        <p:graphicFrame>
          <p:nvGraphicFramePr>
            <p:cNvPr id="17" name="Object 7"/>
            <p:cNvGraphicFramePr>
              <a:graphicFrameLocks noChangeAspect="1"/>
            </p:cNvGraphicFramePr>
            <p:nvPr/>
          </p:nvGraphicFramePr>
          <p:xfrm>
            <a:off x="6399866" y="5385188"/>
            <a:ext cx="1733550" cy="812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93" name="" r:id="rId11" imgW="914400" imgH="457200" progId="Equation.3">
                    <p:embed/>
                  </p:oleObj>
                </mc:Choice>
                <mc:Fallback>
                  <p:oleObj name="" r:id="rId11" imgW="914400" imgH="457200" progId="Equation.3">
                    <p:embed/>
                    <p:pic>
                      <p:nvPicPr>
                        <p:cNvPr id="0" name="图片 145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99866" y="5385188"/>
                          <a:ext cx="1733550" cy="81280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8220061" y="5625363"/>
              <a:ext cx="1836379" cy="5842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 dirty="0"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3200" b="1" dirty="0">
                  <a:latin typeface="Times New Roman" panose="02020603050405020304" pitchFamily="18" charset="0"/>
                </a:rPr>
                <a:t>(kernel)</a:t>
              </a:r>
              <a:r>
                <a:rPr kumimoji="1" lang="en-US" altLang="zh-CN" sz="1100" dirty="0">
                  <a:latin typeface="Times New Roman" panose="02020603050405020304" pitchFamily="18" charset="0"/>
                </a:rPr>
                <a:t> </a:t>
              </a:r>
              <a:endParaRPr kumimoji="1" lang="en-US" altLang="zh-CN" sz="2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2009775" y="227013"/>
            <a:ext cx="6934200" cy="7921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 kern="0" dirty="0" smtClean="0">
                <a:latin typeface="Times New Roman" panose="02020603050405020304" pitchFamily="18" charset="0"/>
              </a:rPr>
              <a:t>DFS</a:t>
            </a:r>
            <a:endParaRPr lang="en-US" altLang="zh-CN" i="1" kern="0" dirty="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22" name="Object 5"/>
          <p:cNvGraphicFramePr>
            <a:graphicFrameLocks noChangeAspect="1"/>
          </p:cNvGraphicFramePr>
          <p:nvPr/>
        </p:nvGraphicFramePr>
        <p:xfrm>
          <a:off x="1577644" y="3289887"/>
          <a:ext cx="662813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3" imgW="2565400" imgH="444500" progId="Equation.3">
                  <p:embed/>
                </p:oleObj>
              </mc:Choice>
              <mc:Fallback>
                <p:oleObj name="" r:id="rId13" imgW="2565400" imgH="444500" progId="Equation.3">
                  <p:embed/>
                  <p:pic>
                    <p:nvPicPr>
                      <p:cNvPr id="0" name="图片 145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644" y="3289887"/>
                        <a:ext cx="662813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5"/>
          <p:cNvGraphicFramePr>
            <a:graphicFrameLocks noChangeAspect="1"/>
          </p:cNvGraphicFramePr>
          <p:nvPr/>
        </p:nvGraphicFramePr>
        <p:xfrm>
          <a:off x="3773791" y="2060527"/>
          <a:ext cx="2921635" cy="932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15" imgW="1130300" imgH="355600" progId="Equation.3">
                  <p:embed/>
                </p:oleObj>
              </mc:Choice>
              <mc:Fallback>
                <p:oleObj name="" r:id="rId15" imgW="1130300" imgH="355600" progId="Equation.3">
                  <p:embed/>
                  <p:pic>
                    <p:nvPicPr>
                      <p:cNvPr id="0" name="图片 145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791" y="2060527"/>
                        <a:ext cx="2921635" cy="932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组合 27"/>
          <p:cNvGrpSpPr/>
          <p:nvPr/>
        </p:nvGrpSpPr>
        <p:grpSpPr>
          <a:xfrm>
            <a:off x="480911" y="2052193"/>
            <a:ext cx="9820299" cy="1008261"/>
            <a:chOff x="510756" y="2082673"/>
            <a:chExt cx="9820299" cy="1008261"/>
          </a:xfrm>
        </p:grpSpPr>
        <p:sp>
          <p:nvSpPr>
            <p:cNvPr id="29" name="Rectangle 2"/>
            <p:cNvSpPr txBox="1">
              <a:spLocks noChangeArrowheads="1"/>
            </p:cNvSpPr>
            <p:nvPr/>
          </p:nvSpPr>
          <p:spPr>
            <a:xfrm>
              <a:off x="510756" y="2082673"/>
              <a:ext cx="3032224" cy="1008261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altLang="zh-CN" kern="0" dirty="0" smtClean="0">
                  <a:latin typeface="Times New Roman" panose="02020603050405020304" pitchFamily="18" charset="0"/>
                </a:rPr>
                <a:t>The orthogonal functions set is</a:t>
              </a:r>
              <a:r>
                <a:rPr lang="zh-CN" altLang="en-US" kern="0" dirty="0" smtClean="0">
                  <a:latin typeface="Times New Roman" panose="02020603050405020304" pitchFamily="18" charset="0"/>
                </a:rPr>
                <a:t>：</a:t>
              </a:r>
              <a:r>
                <a:rPr lang="en-US" altLang="zh-CN" kern="0" dirty="0" smtClean="0">
                  <a:latin typeface="Times New Roman" panose="02020603050405020304" pitchFamily="18" charset="0"/>
                </a:rPr>
                <a:t> </a:t>
              </a:r>
              <a:endParaRPr lang="en-US" altLang="zh-CN" kern="0" dirty="0" smtClean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0" name="Object 5"/>
            <p:cNvGraphicFramePr>
              <a:graphicFrameLocks noChangeAspect="1"/>
            </p:cNvGraphicFramePr>
            <p:nvPr/>
          </p:nvGraphicFramePr>
          <p:xfrm>
            <a:off x="7341044" y="2499551"/>
            <a:ext cx="2990011" cy="406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" name="" r:id="rId17" imgW="1180465" imgH="203200" progId="Equation.3">
                    <p:embed/>
                  </p:oleObj>
                </mc:Choice>
                <mc:Fallback>
                  <p:oleObj name="" r:id="rId17" imgW="1180465" imgH="203200" progId="Equation.3">
                    <p:embed/>
                    <p:pic>
                      <p:nvPicPr>
                        <p:cNvPr id="0" name="图片 145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41044" y="2499551"/>
                          <a:ext cx="2990011" cy="406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" name="Object 5"/>
          <p:cNvGraphicFramePr>
            <a:graphicFrameLocks noChangeAspect="1"/>
          </p:cNvGraphicFramePr>
          <p:nvPr/>
        </p:nvGraphicFramePr>
        <p:xfrm>
          <a:off x="3773791" y="2060527"/>
          <a:ext cx="2921635" cy="932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18" imgW="1130300" imgH="355600" progId="Equation.3">
                  <p:embed/>
                </p:oleObj>
              </mc:Choice>
              <mc:Fallback>
                <p:oleObj name="" r:id="rId18" imgW="1130300" imgH="355600" progId="Equation.3">
                  <p:embed/>
                  <p:pic>
                    <p:nvPicPr>
                      <p:cNvPr id="0" name="图片 145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791" y="2060527"/>
                        <a:ext cx="2921635" cy="932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1350" y="1360504"/>
            <a:ext cx="8229600" cy="5762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Illustration of the concept of a circular shift: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pic>
        <p:nvPicPr>
          <p:cNvPr id="113668" name="Picture 4" descr="Fig3_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2349500"/>
            <a:ext cx="74676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3676" name="Group 12"/>
          <p:cNvGrpSpPr/>
          <p:nvPr/>
        </p:nvGrpSpPr>
        <p:grpSpPr bwMode="auto">
          <a:xfrm>
            <a:off x="3048000" y="5029201"/>
            <a:ext cx="6502400" cy="1090613"/>
            <a:chOff x="960" y="3168"/>
            <a:chExt cx="4096" cy="687"/>
          </a:xfrm>
        </p:grpSpPr>
        <p:graphicFrame>
          <p:nvGraphicFramePr>
            <p:cNvPr id="20486" name="Object 5"/>
            <p:cNvGraphicFramePr>
              <a:graphicFrameLocks noChangeAspect="1"/>
            </p:cNvGraphicFramePr>
            <p:nvPr/>
          </p:nvGraphicFramePr>
          <p:xfrm>
            <a:off x="960" y="3312"/>
            <a:ext cx="344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88" name="Equation" r:id="rId2" imgW="749300" imgH="381000" progId="Equation.3">
                    <p:embed/>
                  </p:oleObj>
                </mc:Choice>
                <mc:Fallback>
                  <p:oleObj name="Equation" r:id="rId2" imgW="749300" imgH="381000" progId="Equation.3">
                    <p:embed/>
                    <p:pic>
                      <p:nvPicPr>
                        <p:cNvPr id="0" name="图片 297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3312"/>
                          <a:ext cx="344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487" name="Group 6"/>
            <p:cNvGrpSpPr/>
            <p:nvPr/>
          </p:nvGrpSpPr>
          <p:grpSpPr bwMode="auto">
            <a:xfrm>
              <a:off x="2304" y="3168"/>
              <a:ext cx="1064" cy="639"/>
              <a:chOff x="2448" y="3120"/>
              <a:chExt cx="1064" cy="639"/>
            </a:xfrm>
          </p:grpSpPr>
          <p:graphicFrame>
            <p:nvGraphicFramePr>
              <p:cNvPr id="20491" name="Object 7"/>
              <p:cNvGraphicFramePr>
                <a:graphicFrameLocks noChangeAspect="1"/>
              </p:cNvGraphicFramePr>
              <p:nvPr/>
            </p:nvGraphicFramePr>
            <p:xfrm>
              <a:off x="2640" y="3120"/>
              <a:ext cx="864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89" name="Equation" r:id="rId4" imgW="1651000" imgH="469900" progId="Equation.3">
                      <p:embed/>
                    </p:oleObj>
                  </mc:Choice>
                  <mc:Fallback>
                    <p:oleObj name="Equation" r:id="rId4" imgW="1651000" imgH="469900" progId="Equation.3">
                      <p:embed/>
                      <p:pic>
                        <p:nvPicPr>
                          <p:cNvPr id="0" name="图片 2978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0" y="3120"/>
                            <a:ext cx="864" cy="3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92" name="Object 8"/>
              <p:cNvGraphicFramePr>
                <a:graphicFrameLocks noChangeAspect="1"/>
              </p:cNvGraphicFramePr>
              <p:nvPr/>
            </p:nvGraphicFramePr>
            <p:xfrm>
              <a:off x="2448" y="3456"/>
              <a:ext cx="1064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90" name="Equation" r:id="rId6" imgW="2070100" imgH="469900" progId="Equation.3">
                      <p:embed/>
                    </p:oleObj>
                  </mc:Choice>
                  <mc:Fallback>
                    <p:oleObj name="Equation" r:id="rId6" imgW="2070100" imgH="469900" progId="Equation.3">
                      <p:embed/>
                      <p:pic>
                        <p:nvPicPr>
                          <p:cNvPr id="0" name="图片 297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8" y="3456"/>
                            <a:ext cx="1064" cy="3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488" name="Group 9"/>
            <p:cNvGrpSpPr/>
            <p:nvPr/>
          </p:nvGrpSpPr>
          <p:grpSpPr bwMode="auto">
            <a:xfrm>
              <a:off x="3984" y="3168"/>
              <a:ext cx="1072" cy="687"/>
              <a:chOff x="4176" y="3120"/>
              <a:chExt cx="1072" cy="687"/>
            </a:xfrm>
          </p:grpSpPr>
          <p:graphicFrame>
            <p:nvGraphicFramePr>
              <p:cNvPr id="20489" name="Object 10"/>
              <p:cNvGraphicFramePr>
                <a:graphicFrameLocks noChangeAspect="1"/>
              </p:cNvGraphicFramePr>
              <p:nvPr/>
            </p:nvGraphicFramePr>
            <p:xfrm>
              <a:off x="4320" y="3120"/>
              <a:ext cx="904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91" name="Equation" r:id="rId8" imgW="1739900" imgH="469900" progId="Equation.3">
                      <p:embed/>
                    </p:oleObj>
                  </mc:Choice>
                  <mc:Fallback>
                    <p:oleObj name="Equation" r:id="rId8" imgW="1739900" imgH="469900" progId="Equation.3">
                      <p:embed/>
                      <p:pic>
                        <p:nvPicPr>
                          <p:cNvPr id="0" name="图片 297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3120"/>
                            <a:ext cx="904" cy="3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90" name="Object 11"/>
              <p:cNvGraphicFramePr>
                <a:graphicFrameLocks noChangeAspect="1"/>
              </p:cNvGraphicFramePr>
              <p:nvPr/>
            </p:nvGraphicFramePr>
            <p:xfrm>
              <a:off x="4176" y="3504"/>
              <a:ext cx="1072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92" name="Equation" r:id="rId10" imgW="2095500" imgH="469900" progId="Equation.3">
                      <p:embed/>
                    </p:oleObj>
                  </mc:Choice>
                  <mc:Fallback>
                    <p:oleObj name="Equation" r:id="rId10" imgW="2095500" imgH="469900" progId="Equation.3">
                      <p:embed/>
                      <p:pic>
                        <p:nvPicPr>
                          <p:cNvPr id="0" name="图片 297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3504"/>
                            <a:ext cx="1072" cy="3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4" name="Rectangle 3"/>
          <p:cNvSpPr>
            <a:spLocks noGrp="1" noChangeArrowheads="1"/>
          </p:cNvSpPr>
          <p:nvPr>
            <p:ph type="title"/>
          </p:nvPr>
        </p:nvSpPr>
        <p:spPr>
          <a:xfrm>
            <a:off x="1703389" y="188913"/>
            <a:ext cx="8713787" cy="792162"/>
          </a:xfrm>
          <a:noFill/>
        </p:spPr>
        <p:txBody>
          <a:bodyPr/>
          <a:lstStyle/>
          <a:p>
            <a:pPr algn="ctr" eaLnBrk="1" hangingPunct="1"/>
            <a:r>
              <a:rPr lang="en-US" altLang="zh-CN" i="1" dirty="0">
                <a:latin typeface="Times New Roman" panose="02020603050405020304" pitchFamily="18" charset="0"/>
              </a:rPr>
              <a:t>Circular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Shift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395539" y="330995"/>
            <a:ext cx="7543800" cy="725488"/>
          </a:xfrm>
        </p:spPr>
        <p:txBody>
          <a:bodyPr/>
          <a:lstStyle/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Circular Shift of a Sequence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1941512" y="1535114"/>
            <a:ext cx="316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Non-circular shift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5699919" y="1540387"/>
            <a:ext cx="3960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circular shift</a:t>
            </a:r>
            <a:endParaRPr kumimoji="1" lang="en-US" altLang="zh-CN" sz="2800" dirty="0">
              <a:latin typeface="Times New Roman" panose="02020603050405020304" pitchFamily="18" charset="0"/>
            </a:endParaRPr>
          </a:p>
        </p:txBody>
      </p:sp>
      <p:grpSp>
        <p:nvGrpSpPr>
          <p:cNvPr id="114694" name="Group 6"/>
          <p:cNvGrpSpPr/>
          <p:nvPr/>
        </p:nvGrpSpPr>
        <p:grpSpPr bwMode="auto">
          <a:xfrm>
            <a:off x="2590800" y="2362201"/>
            <a:ext cx="1944688" cy="1368425"/>
            <a:chOff x="884" y="935"/>
            <a:chExt cx="1225" cy="862"/>
          </a:xfrm>
        </p:grpSpPr>
        <p:grpSp>
          <p:nvGrpSpPr>
            <p:cNvPr id="65615" name="Group 7"/>
            <p:cNvGrpSpPr/>
            <p:nvPr/>
          </p:nvGrpSpPr>
          <p:grpSpPr bwMode="auto">
            <a:xfrm>
              <a:off x="884" y="935"/>
              <a:ext cx="1225" cy="862"/>
              <a:chOff x="884" y="935"/>
              <a:chExt cx="1225" cy="862"/>
            </a:xfrm>
          </p:grpSpPr>
          <p:sp>
            <p:nvSpPr>
              <p:cNvPr id="65624" name="Line 8"/>
              <p:cNvSpPr>
                <a:spLocks noChangeShapeType="1"/>
              </p:cNvSpPr>
              <p:nvPr/>
            </p:nvSpPr>
            <p:spPr bwMode="auto">
              <a:xfrm>
                <a:off x="884" y="1706"/>
                <a:ext cx="12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65625" name="Group 9"/>
              <p:cNvGrpSpPr/>
              <p:nvPr/>
            </p:nvGrpSpPr>
            <p:grpSpPr bwMode="auto">
              <a:xfrm>
                <a:off x="1066" y="1071"/>
                <a:ext cx="634" cy="726"/>
                <a:chOff x="1066" y="1071"/>
                <a:chExt cx="634" cy="726"/>
              </a:xfrm>
            </p:grpSpPr>
            <p:sp>
              <p:nvSpPr>
                <p:cNvPr id="65627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111" y="1117"/>
                  <a:ext cx="0" cy="6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5628" name="AutoShape 11"/>
                <p:cNvSpPr>
                  <a:spLocks noChangeArrowheads="1"/>
                </p:cNvSpPr>
                <p:nvPr/>
              </p:nvSpPr>
              <p:spPr bwMode="auto">
                <a:xfrm>
                  <a:off x="1066" y="1661"/>
                  <a:ext cx="90" cy="91"/>
                </a:xfrm>
                <a:prstGeom prst="octagon">
                  <a:avLst>
                    <a:gd name="adj" fmla="val 29287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65629" name="AutoShape 12"/>
                <p:cNvSpPr>
                  <a:spLocks noChangeArrowheads="1"/>
                </p:cNvSpPr>
                <p:nvPr/>
              </p:nvSpPr>
              <p:spPr bwMode="auto">
                <a:xfrm>
                  <a:off x="1247" y="1434"/>
                  <a:ext cx="90" cy="91"/>
                </a:xfrm>
                <a:prstGeom prst="octagon">
                  <a:avLst>
                    <a:gd name="adj" fmla="val 29287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65630" name="AutoShape 13"/>
                <p:cNvSpPr>
                  <a:spLocks noChangeArrowheads="1"/>
                </p:cNvSpPr>
                <p:nvPr/>
              </p:nvSpPr>
              <p:spPr bwMode="auto">
                <a:xfrm>
                  <a:off x="1429" y="1298"/>
                  <a:ext cx="90" cy="91"/>
                </a:xfrm>
                <a:prstGeom prst="octagon">
                  <a:avLst>
                    <a:gd name="adj" fmla="val 29287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65631" name="AutoShape 14"/>
                <p:cNvSpPr>
                  <a:spLocks noChangeArrowheads="1"/>
                </p:cNvSpPr>
                <p:nvPr/>
              </p:nvSpPr>
              <p:spPr bwMode="auto">
                <a:xfrm>
                  <a:off x="1610" y="1071"/>
                  <a:ext cx="90" cy="91"/>
                </a:xfrm>
                <a:prstGeom prst="octagon">
                  <a:avLst>
                    <a:gd name="adj" fmla="val 29287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65632" name="Line 15"/>
                <p:cNvSpPr>
                  <a:spLocks noChangeShapeType="1"/>
                </p:cNvSpPr>
                <p:nvPr/>
              </p:nvSpPr>
              <p:spPr bwMode="auto">
                <a:xfrm>
                  <a:off x="1292" y="1525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5633" name="Line 16"/>
                <p:cNvSpPr>
                  <a:spLocks noChangeShapeType="1"/>
                </p:cNvSpPr>
                <p:nvPr/>
              </p:nvSpPr>
              <p:spPr bwMode="auto">
                <a:xfrm>
                  <a:off x="1474" y="1389"/>
                  <a:ext cx="0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5634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655" y="1162"/>
                  <a:ext cx="0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65626" name="Text Box 18"/>
              <p:cNvSpPr txBox="1">
                <a:spLocks noChangeArrowheads="1"/>
              </p:cNvSpPr>
              <p:nvPr/>
            </p:nvSpPr>
            <p:spPr bwMode="auto">
              <a:xfrm>
                <a:off x="1111" y="935"/>
                <a:ext cx="36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x[n]</a:t>
                </a:r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5616" name="Line 19"/>
            <p:cNvSpPr>
              <a:spLocks noChangeShapeType="1"/>
            </p:cNvSpPr>
            <p:nvPr/>
          </p:nvSpPr>
          <p:spPr bwMode="auto">
            <a:xfrm flipV="1">
              <a:off x="1111" y="1117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617" name="AutoShape 20"/>
            <p:cNvSpPr>
              <a:spLocks noChangeArrowheads="1"/>
            </p:cNvSpPr>
            <p:nvPr/>
          </p:nvSpPr>
          <p:spPr bwMode="auto">
            <a:xfrm>
              <a:off x="1066" y="1661"/>
              <a:ext cx="90" cy="91"/>
            </a:xfrm>
            <a:prstGeom prst="octagon">
              <a:avLst>
                <a:gd name="adj" fmla="val 2928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5618" name="AutoShape 21"/>
            <p:cNvSpPr>
              <a:spLocks noChangeArrowheads="1"/>
            </p:cNvSpPr>
            <p:nvPr/>
          </p:nvSpPr>
          <p:spPr bwMode="auto">
            <a:xfrm>
              <a:off x="1247" y="1434"/>
              <a:ext cx="90" cy="91"/>
            </a:xfrm>
            <a:prstGeom prst="octagon">
              <a:avLst>
                <a:gd name="adj" fmla="val 2928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5619" name="AutoShape 22"/>
            <p:cNvSpPr>
              <a:spLocks noChangeArrowheads="1"/>
            </p:cNvSpPr>
            <p:nvPr/>
          </p:nvSpPr>
          <p:spPr bwMode="auto">
            <a:xfrm>
              <a:off x="1429" y="1298"/>
              <a:ext cx="90" cy="91"/>
            </a:xfrm>
            <a:prstGeom prst="octagon">
              <a:avLst>
                <a:gd name="adj" fmla="val 2928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5620" name="AutoShape 23"/>
            <p:cNvSpPr>
              <a:spLocks noChangeArrowheads="1"/>
            </p:cNvSpPr>
            <p:nvPr/>
          </p:nvSpPr>
          <p:spPr bwMode="auto">
            <a:xfrm>
              <a:off x="1610" y="1071"/>
              <a:ext cx="90" cy="91"/>
            </a:xfrm>
            <a:prstGeom prst="octagon">
              <a:avLst>
                <a:gd name="adj" fmla="val 2928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5621" name="Line 24"/>
            <p:cNvSpPr>
              <a:spLocks noChangeShapeType="1"/>
            </p:cNvSpPr>
            <p:nvPr/>
          </p:nvSpPr>
          <p:spPr bwMode="auto">
            <a:xfrm>
              <a:off x="1292" y="1525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622" name="Line 25"/>
            <p:cNvSpPr>
              <a:spLocks noChangeShapeType="1"/>
            </p:cNvSpPr>
            <p:nvPr/>
          </p:nvSpPr>
          <p:spPr bwMode="auto">
            <a:xfrm>
              <a:off x="1474" y="1389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623" name="Line 26"/>
            <p:cNvSpPr>
              <a:spLocks noChangeShapeType="1"/>
            </p:cNvSpPr>
            <p:nvPr/>
          </p:nvSpPr>
          <p:spPr bwMode="auto">
            <a:xfrm flipV="1">
              <a:off x="1655" y="1162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4715" name="Group 27"/>
          <p:cNvGrpSpPr/>
          <p:nvPr/>
        </p:nvGrpSpPr>
        <p:grpSpPr bwMode="auto">
          <a:xfrm>
            <a:off x="5486401" y="2438400"/>
            <a:ext cx="4176713" cy="1295400"/>
            <a:chOff x="2472" y="1706"/>
            <a:chExt cx="2631" cy="816"/>
          </a:xfrm>
        </p:grpSpPr>
        <p:sp>
          <p:nvSpPr>
            <p:cNvPr id="65587" name="Line 28"/>
            <p:cNvSpPr>
              <a:spLocks noChangeShapeType="1"/>
            </p:cNvSpPr>
            <p:nvPr/>
          </p:nvSpPr>
          <p:spPr bwMode="auto">
            <a:xfrm>
              <a:off x="2472" y="2431"/>
              <a:ext cx="26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88" name="Line 29"/>
            <p:cNvSpPr>
              <a:spLocks noChangeShapeType="1"/>
            </p:cNvSpPr>
            <p:nvPr/>
          </p:nvSpPr>
          <p:spPr bwMode="auto">
            <a:xfrm flipV="1">
              <a:off x="3651" y="1706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89" name="AutoShape 30"/>
            <p:cNvSpPr>
              <a:spLocks noChangeArrowheads="1"/>
            </p:cNvSpPr>
            <p:nvPr/>
          </p:nvSpPr>
          <p:spPr bwMode="auto">
            <a:xfrm>
              <a:off x="3606" y="2386"/>
              <a:ext cx="90" cy="91"/>
            </a:xfrm>
            <a:prstGeom prst="octagon">
              <a:avLst>
                <a:gd name="adj" fmla="val 2928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5590" name="AutoShape 31"/>
            <p:cNvSpPr>
              <a:spLocks noChangeArrowheads="1"/>
            </p:cNvSpPr>
            <p:nvPr/>
          </p:nvSpPr>
          <p:spPr bwMode="auto">
            <a:xfrm>
              <a:off x="3787" y="2159"/>
              <a:ext cx="90" cy="91"/>
            </a:xfrm>
            <a:prstGeom prst="octagon">
              <a:avLst>
                <a:gd name="adj" fmla="val 2928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5591" name="AutoShape 32"/>
            <p:cNvSpPr>
              <a:spLocks noChangeArrowheads="1"/>
            </p:cNvSpPr>
            <p:nvPr/>
          </p:nvSpPr>
          <p:spPr bwMode="auto">
            <a:xfrm>
              <a:off x="3969" y="2023"/>
              <a:ext cx="90" cy="91"/>
            </a:xfrm>
            <a:prstGeom prst="octagon">
              <a:avLst>
                <a:gd name="adj" fmla="val 2928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5592" name="AutoShape 33"/>
            <p:cNvSpPr>
              <a:spLocks noChangeArrowheads="1"/>
            </p:cNvSpPr>
            <p:nvPr/>
          </p:nvSpPr>
          <p:spPr bwMode="auto">
            <a:xfrm>
              <a:off x="4150" y="1796"/>
              <a:ext cx="90" cy="91"/>
            </a:xfrm>
            <a:prstGeom prst="octagon">
              <a:avLst>
                <a:gd name="adj" fmla="val 2928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5593" name="Line 34"/>
            <p:cNvSpPr>
              <a:spLocks noChangeShapeType="1"/>
            </p:cNvSpPr>
            <p:nvPr/>
          </p:nvSpPr>
          <p:spPr bwMode="auto">
            <a:xfrm>
              <a:off x="3832" y="225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94" name="Line 35"/>
            <p:cNvSpPr>
              <a:spLocks noChangeShapeType="1"/>
            </p:cNvSpPr>
            <p:nvPr/>
          </p:nvSpPr>
          <p:spPr bwMode="auto">
            <a:xfrm>
              <a:off x="4014" y="2114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95" name="Line 36"/>
            <p:cNvSpPr>
              <a:spLocks noChangeShapeType="1"/>
            </p:cNvSpPr>
            <p:nvPr/>
          </p:nvSpPr>
          <p:spPr bwMode="auto">
            <a:xfrm flipV="1">
              <a:off x="4195" y="1887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96" name="AutoShape 37"/>
            <p:cNvSpPr>
              <a:spLocks noChangeArrowheads="1"/>
            </p:cNvSpPr>
            <p:nvPr/>
          </p:nvSpPr>
          <p:spPr bwMode="auto">
            <a:xfrm>
              <a:off x="2835" y="2386"/>
              <a:ext cx="90" cy="91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5597" name="AutoShape 38"/>
            <p:cNvSpPr>
              <a:spLocks noChangeArrowheads="1"/>
            </p:cNvSpPr>
            <p:nvPr/>
          </p:nvSpPr>
          <p:spPr bwMode="auto">
            <a:xfrm>
              <a:off x="3016" y="2159"/>
              <a:ext cx="90" cy="91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5598" name="AutoShape 39"/>
            <p:cNvSpPr>
              <a:spLocks noChangeArrowheads="1"/>
            </p:cNvSpPr>
            <p:nvPr/>
          </p:nvSpPr>
          <p:spPr bwMode="auto">
            <a:xfrm>
              <a:off x="3198" y="2023"/>
              <a:ext cx="90" cy="91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5599" name="Line 40"/>
            <p:cNvSpPr>
              <a:spLocks noChangeShapeType="1"/>
            </p:cNvSpPr>
            <p:nvPr/>
          </p:nvSpPr>
          <p:spPr bwMode="auto">
            <a:xfrm>
              <a:off x="3061" y="225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600" name="Line 41"/>
            <p:cNvSpPr>
              <a:spLocks noChangeShapeType="1"/>
            </p:cNvSpPr>
            <p:nvPr/>
          </p:nvSpPr>
          <p:spPr bwMode="auto">
            <a:xfrm>
              <a:off x="3243" y="2114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5601" name="Group 42"/>
            <p:cNvGrpSpPr/>
            <p:nvPr/>
          </p:nvGrpSpPr>
          <p:grpSpPr bwMode="auto">
            <a:xfrm>
              <a:off x="3379" y="1796"/>
              <a:ext cx="90" cy="635"/>
              <a:chOff x="3379" y="1796"/>
              <a:chExt cx="90" cy="635"/>
            </a:xfrm>
          </p:grpSpPr>
          <p:sp>
            <p:nvSpPr>
              <p:cNvPr id="65613" name="AutoShape 43"/>
              <p:cNvSpPr>
                <a:spLocks noChangeArrowheads="1"/>
              </p:cNvSpPr>
              <p:nvPr/>
            </p:nvSpPr>
            <p:spPr bwMode="auto">
              <a:xfrm>
                <a:off x="3379" y="1796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614" name="Line 44"/>
              <p:cNvSpPr>
                <a:spLocks noChangeShapeType="1"/>
              </p:cNvSpPr>
              <p:nvPr/>
            </p:nvSpPr>
            <p:spPr bwMode="auto">
              <a:xfrm flipV="1">
                <a:off x="3424" y="1887"/>
                <a:ext cx="0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5602" name="Group 45"/>
            <p:cNvGrpSpPr/>
            <p:nvPr/>
          </p:nvGrpSpPr>
          <p:grpSpPr bwMode="auto">
            <a:xfrm>
              <a:off x="4377" y="1796"/>
              <a:ext cx="634" cy="681"/>
              <a:chOff x="3424" y="1979"/>
              <a:chExt cx="634" cy="681"/>
            </a:xfrm>
          </p:grpSpPr>
          <p:sp>
            <p:nvSpPr>
              <p:cNvPr id="65606" name="AutoShape 46"/>
              <p:cNvSpPr>
                <a:spLocks noChangeArrowheads="1"/>
              </p:cNvSpPr>
              <p:nvPr/>
            </p:nvSpPr>
            <p:spPr bwMode="auto">
              <a:xfrm>
                <a:off x="3424" y="2569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607" name="AutoShape 47"/>
              <p:cNvSpPr>
                <a:spLocks noChangeArrowheads="1"/>
              </p:cNvSpPr>
              <p:nvPr/>
            </p:nvSpPr>
            <p:spPr bwMode="auto">
              <a:xfrm>
                <a:off x="3605" y="2342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608" name="AutoShape 48"/>
              <p:cNvSpPr>
                <a:spLocks noChangeArrowheads="1"/>
              </p:cNvSpPr>
              <p:nvPr/>
            </p:nvSpPr>
            <p:spPr bwMode="auto">
              <a:xfrm>
                <a:off x="3787" y="2206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609" name="AutoShape 49"/>
              <p:cNvSpPr>
                <a:spLocks noChangeArrowheads="1"/>
              </p:cNvSpPr>
              <p:nvPr/>
            </p:nvSpPr>
            <p:spPr bwMode="auto">
              <a:xfrm>
                <a:off x="3968" y="1979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610" name="Line 50"/>
              <p:cNvSpPr>
                <a:spLocks noChangeShapeType="1"/>
              </p:cNvSpPr>
              <p:nvPr/>
            </p:nvSpPr>
            <p:spPr bwMode="auto">
              <a:xfrm>
                <a:off x="3650" y="2433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611" name="Line 51"/>
              <p:cNvSpPr>
                <a:spLocks noChangeShapeType="1"/>
              </p:cNvSpPr>
              <p:nvPr/>
            </p:nvSpPr>
            <p:spPr bwMode="auto">
              <a:xfrm>
                <a:off x="3832" y="2297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612" name="Line 52"/>
              <p:cNvSpPr>
                <a:spLocks noChangeShapeType="1"/>
              </p:cNvSpPr>
              <p:nvPr/>
            </p:nvSpPr>
            <p:spPr bwMode="auto">
              <a:xfrm flipV="1">
                <a:off x="4013" y="2070"/>
                <a:ext cx="0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5603" name="AutoShape 53"/>
            <p:cNvSpPr>
              <a:spLocks noChangeArrowheads="1"/>
            </p:cNvSpPr>
            <p:nvPr/>
          </p:nvSpPr>
          <p:spPr bwMode="auto">
            <a:xfrm>
              <a:off x="2608" y="1797"/>
              <a:ext cx="90" cy="91"/>
            </a:xfrm>
            <a:prstGeom prst="octagon">
              <a:avLst>
                <a:gd name="adj" fmla="val 29287"/>
              </a:avLst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5604" name="Line 54"/>
            <p:cNvSpPr>
              <a:spLocks noChangeShapeType="1"/>
            </p:cNvSpPr>
            <p:nvPr/>
          </p:nvSpPr>
          <p:spPr bwMode="auto">
            <a:xfrm flipV="1">
              <a:off x="2653" y="1888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605" name="AutoShape 55"/>
            <p:cNvSpPr>
              <a:spLocks noChangeArrowheads="1"/>
            </p:cNvSpPr>
            <p:nvPr/>
          </p:nvSpPr>
          <p:spPr bwMode="auto">
            <a:xfrm>
              <a:off x="2608" y="1797"/>
              <a:ext cx="90" cy="91"/>
            </a:xfrm>
            <a:prstGeom prst="octagon">
              <a:avLst>
                <a:gd name="adj" fmla="val 2928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114744" name="Group 56"/>
          <p:cNvGrpSpPr/>
          <p:nvPr/>
        </p:nvGrpSpPr>
        <p:grpSpPr bwMode="auto">
          <a:xfrm>
            <a:off x="2590800" y="4648200"/>
            <a:ext cx="1944688" cy="1295400"/>
            <a:chOff x="884" y="1797"/>
            <a:chExt cx="1225" cy="816"/>
          </a:xfrm>
        </p:grpSpPr>
        <p:sp>
          <p:nvSpPr>
            <p:cNvPr id="65577" name="Line 57"/>
            <p:cNvSpPr>
              <a:spLocks noChangeShapeType="1"/>
            </p:cNvSpPr>
            <p:nvPr/>
          </p:nvSpPr>
          <p:spPr bwMode="auto">
            <a:xfrm>
              <a:off x="884" y="2523"/>
              <a:ext cx="1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78" name="Line 58"/>
            <p:cNvSpPr>
              <a:spLocks noChangeShapeType="1"/>
            </p:cNvSpPr>
            <p:nvPr/>
          </p:nvSpPr>
          <p:spPr bwMode="auto">
            <a:xfrm flipV="1">
              <a:off x="1111" y="1933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79" name="AutoShape 59"/>
            <p:cNvSpPr>
              <a:spLocks noChangeArrowheads="1"/>
            </p:cNvSpPr>
            <p:nvPr/>
          </p:nvSpPr>
          <p:spPr bwMode="auto">
            <a:xfrm>
              <a:off x="1247" y="2478"/>
              <a:ext cx="90" cy="91"/>
            </a:xfrm>
            <a:prstGeom prst="octagon">
              <a:avLst>
                <a:gd name="adj" fmla="val 2928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5580" name="AutoShape 60"/>
            <p:cNvSpPr>
              <a:spLocks noChangeArrowheads="1"/>
            </p:cNvSpPr>
            <p:nvPr/>
          </p:nvSpPr>
          <p:spPr bwMode="auto">
            <a:xfrm>
              <a:off x="1428" y="2251"/>
              <a:ext cx="90" cy="91"/>
            </a:xfrm>
            <a:prstGeom prst="octagon">
              <a:avLst>
                <a:gd name="adj" fmla="val 2928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5581" name="AutoShape 61"/>
            <p:cNvSpPr>
              <a:spLocks noChangeArrowheads="1"/>
            </p:cNvSpPr>
            <p:nvPr/>
          </p:nvSpPr>
          <p:spPr bwMode="auto">
            <a:xfrm>
              <a:off x="1610" y="2115"/>
              <a:ext cx="90" cy="91"/>
            </a:xfrm>
            <a:prstGeom prst="octagon">
              <a:avLst>
                <a:gd name="adj" fmla="val 2928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5582" name="AutoShape 62"/>
            <p:cNvSpPr>
              <a:spLocks noChangeArrowheads="1"/>
            </p:cNvSpPr>
            <p:nvPr/>
          </p:nvSpPr>
          <p:spPr bwMode="auto">
            <a:xfrm>
              <a:off x="1791" y="1888"/>
              <a:ext cx="90" cy="91"/>
            </a:xfrm>
            <a:prstGeom prst="octagon">
              <a:avLst>
                <a:gd name="adj" fmla="val 2928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5583" name="Line 63"/>
            <p:cNvSpPr>
              <a:spLocks noChangeShapeType="1"/>
            </p:cNvSpPr>
            <p:nvPr/>
          </p:nvSpPr>
          <p:spPr bwMode="auto">
            <a:xfrm>
              <a:off x="1473" y="2342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84" name="Line 64"/>
            <p:cNvSpPr>
              <a:spLocks noChangeShapeType="1"/>
            </p:cNvSpPr>
            <p:nvPr/>
          </p:nvSpPr>
          <p:spPr bwMode="auto">
            <a:xfrm>
              <a:off x="1655" y="2206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85" name="Line 65"/>
            <p:cNvSpPr>
              <a:spLocks noChangeShapeType="1"/>
            </p:cNvSpPr>
            <p:nvPr/>
          </p:nvSpPr>
          <p:spPr bwMode="auto">
            <a:xfrm flipV="1">
              <a:off x="1836" y="1979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86" name="Text Box 66"/>
            <p:cNvSpPr txBox="1">
              <a:spLocks noChangeArrowheads="1"/>
            </p:cNvSpPr>
            <p:nvPr/>
          </p:nvSpPr>
          <p:spPr bwMode="auto">
            <a:xfrm>
              <a:off x="1156" y="1797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x[n-1]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4755" name="Group 67"/>
          <p:cNvGrpSpPr/>
          <p:nvPr/>
        </p:nvGrpSpPr>
        <p:grpSpPr bwMode="auto">
          <a:xfrm>
            <a:off x="5448301" y="4581525"/>
            <a:ext cx="4537075" cy="1296988"/>
            <a:chOff x="2472" y="2886"/>
            <a:chExt cx="2858" cy="817"/>
          </a:xfrm>
        </p:grpSpPr>
        <p:grpSp>
          <p:nvGrpSpPr>
            <p:cNvPr id="65545" name="Group 68"/>
            <p:cNvGrpSpPr/>
            <p:nvPr/>
          </p:nvGrpSpPr>
          <p:grpSpPr bwMode="auto">
            <a:xfrm>
              <a:off x="2472" y="2886"/>
              <a:ext cx="2858" cy="817"/>
              <a:chOff x="2472" y="2886"/>
              <a:chExt cx="2858" cy="817"/>
            </a:xfrm>
          </p:grpSpPr>
          <p:sp>
            <p:nvSpPr>
              <p:cNvPr id="65547" name="Line 69"/>
              <p:cNvSpPr>
                <a:spLocks noChangeShapeType="1"/>
              </p:cNvSpPr>
              <p:nvPr/>
            </p:nvSpPr>
            <p:spPr bwMode="auto">
              <a:xfrm>
                <a:off x="2472" y="3657"/>
                <a:ext cx="28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48" name="Line 70"/>
              <p:cNvSpPr>
                <a:spLocks noChangeShapeType="1"/>
              </p:cNvSpPr>
              <p:nvPr/>
            </p:nvSpPr>
            <p:spPr bwMode="auto">
              <a:xfrm flipV="1">
                <a:off x="3651" y="2886"/>
                <a:ext cx="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49" name="AutoShape 71"/>
              <p:cNvSpPr>
                <a:spLocks noChangeArrowheads="1"/>
              </p:cNvSpPr>
              <p:nvPr/>
            </p:nvSpPr>
            <p:spPr bwMode="auto">
              <a:xfrm>
                <a:off x="3833" y="3612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50" name="AutoShape 72"/>
              <p:cNvSpPr>
                <a:spLocks noChangeArrowheads="1"/>
              </p:cNvSpPr>
              <p:nvPr/>
            </p:nvSpPr>
            <p:spPr bwMode="auto">
              <a:xfrm>
                <a:off x="4014" y="3385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51" name="AutoShape 73"/>
              <p:cNvSpPr>
                <a:spLocks noChangeArrowheads="1"/>
              </p:cNvSpPr>
              <p:nvPr/>
            </p:nvSpPr>
            <p:spPr bwMode="auto">
              <a:xfrm>
                <a:off x="4196" y="3249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52" name="AutoShape 74"/>
              <p:cNvSpPr>
                <a:spLocks noChangeArrowheads="1"/>
              </p:cNvSpPr>
              <p:nvPr/>
            </p:nvSpPr>
            <p:spPr bwMode="auto">
              <a:xfrm>
                <a:off x="4377" y="3022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53" name="Line 75"/>
              <p:cNvSpPr>
                <a:spLocks noChangeShapeType="1"/>
              </p:cNvSpPr>
              <p:nvPr/>
            </p:nvSpPr>
            <p:spPr bwMode="auto">
              <a:xfrm>
                <a:off x="4059" y="347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54" name="Line 76"/>
              <p:cNvSpPr>
                <a:spLocks noChangeShapeType="1"/>
              </p:cNvSpPr>
              <p:nvPr/>
            </p:nvSpPr>
            <p:spPr bwMode="auto">
              <a:xfrm>
                <a:off x="4241" y="3340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55" name="Line 77"/>
              <p:cNvSpPr>
                <a:spLocks noChangeShapeType="1"/>
              </p:cNvSpPr>
              <p:nvPr/>
            </p:nvSpPr>
            <p:spPr bwMode="auto">
              <a:xfrm flipV="1">
                <a:off x="4422" y="3113"/>
                <a:ext cx="0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56" name="AutoShape 78"/>
              <p:cNvSpPr>
                <a:spLocks noChangeArrowheads="1"/>
              </p:cNvSpPr>
              <p:nvPr/>
            </p:nvSpPr>
            <p:spPr bwMode="auto">
              <a:xfrm>
                <a:off x="3062" y="3612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57" name="AutoShape 79"/>
              <p:cNvSpPr>
                <a:spLocks noChangeArrowheads="1"/>
              </p:cNvSpPr>
              <p:nvPr/>
            </p:nvSpPr>
            <p:spPr bwMode="auto">
              <a:xfrm>
                <a:off x="3243" y="3385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58" name="AutoShape 80"/>
              <p:cNvSpPr>
                <a:spLocks noChangeArrowheads="1"/>
              </p:cNvSpPr>
              <p:nvPr/>
            </p:nvSpPr>
            <p:spPr bwMode="auto">
              <a:xfrm>
                <a:off x="3425" y="3249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59" name="AutoShape 81"/>
              <p:cNvSpPr>
                <a:spLocks noChangeArrowheads="1"/>
              </p:cNvSpPr>
              <p:nvPr/>
            </p:nvSpPr>
            <p:spPr bwMode="auto">
              <a:xfrm>
                <a:off x="3606" y="3022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60" name="Line 82"/>
              <p:cNvSpPr>
                <a:spLocks noChangeShapeType="1"/>
              </p:cNvSpPr>
              <p:nvPr/>
            </p:nvSpPr>
            <p:spPr bwMode="auto">
              <a:xfrm>
                <a:off x="3288" y="347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61" name="Line 83"/>
              <p:cNvSpPr>
                <a:spLocks noChangeShapeType="1"/>
              </p:cNvSpPr>
              <p:nvPr/>
            </p:nvSpPr>
            <p:spPr bwMode="auto">
              <a:xfrm>
                <a:off x="3470" y="3340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62" name="Line 84"/>
              <p:cNvSpPr>
                <a:spLocks noChangeShapeType="1"/>
              </p:cNvSpPr>
              <p:nvPr/>
            </p:nvSpPr>
            <p:spPr bwMode="auto">
              <a:xfrm flipV="1">
                <a:off x="3651" y="3113"/>
                <a:ext cx="0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63" name="AutoShape 85"/>
              <p:cNvSpPr>
                <a:spLocks noChangeArrowheads="1"/>
              </p:cNvSpPr>
              <p:nvPr/>
            </p:nvSpPr>
            <p:spPr bwMode="auto">
              <a:xfrm>
                <a:off x="4604" y="3612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64" name="AutoShape 86"/>
              <p:cNvSpPr>
                <a:spLocks noChangeArrowheads="1"/>
              </p:cNvSpPr>
              <p:nvPr/>
            </p:nvSpPr>
            <p:spPr bwMode="auto">
              <a:xfrm>
                <a:off x="4785" y="3385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65" name="AutoShape 87"/>
              <p:cNvSpPr>
                <a:spLocks noChangeArrowheads="1"/>
              </p:cNvSpPr>
              <p:nvPr/>
            </p:nvSpPr>
            <p:spPr bwMode="auto">
              <a:xfrm>
                <a:off x="4967" y="3249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66" name="AutoShape 88"/>
              <p:cNvSpPr>
                <a:spLocks noChangeArrowheads="1"/>
              </p:cNvSpPr>
              <p:nvPr/>
            </p:nvSpPr>
            <p:spPr bwMode="auto">
              <a:xfrm>
                <a:off x="5148" y="3022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67" name="Line 89"/>
              <p:cNvSpPr>
                <a:spLocks noChangeShapeType="1"/>
              </p:cNvSpPr>
              <p:nvPr/>
            </p:nvSpPr>
            <p:spPr bwMode="auto">
              <a:xfrm>
                <a:off x="4830" y="347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68" name="Line 90"/>
              <p:cNvSpPr>
                <a:spLocks noChangeShapeType="1"/>
              </p:cNvSpPr>
              <p:nvPr/>
            </p:nvSpPr>
            <p:spPr bwMode="auto">
              <a:xfrm>
                <a:off x="5012" y="3340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69" name="Line 91"/>
              <p:cNvSpPr>
                <a:spLocks noChangeShapeType="1"/>
              </p:cNvSpPr>
              <p:nvPr/>
            </p:nvSpPr>
            <p:spPr bwMode="auto">
              <a:xfrm flipV="1">
                <a:off x="5193" y="3113"/>
                <a:ext cx="0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70" name="AutoShape 92"/>
              <p:cNvSpPr>
                <a:spLocks noChangeArrowheads="1"/>
              </p:cNvSpPr>
              <p:nvPr/>
            </p:nvSpPr>
            <p:spPr bwMode="auto">
              <a:xfrm>
                <a:off x="2835" y="3022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71" name="Line 93"/>
              <p:cNvSpPr>
                <a:spLocks noChangeShapeType="1"/>
              </p:cNvSpPr>
              <p:nvPr/>
            </p:nvSpPr>
            <p:spPr bwMode="auto">
              <a:xfrm flipV="1">
                <a:off x="2880" y="3113"/>
                <a:ext cx="0" cy="544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72" name="AutoShape 94"/>
              <p:cNvSpPr>
                <a:spLocks noChangeArrowheads="1"/>
              </p:cNvSpPr>
              <p:nvPr/>
            </p:nvSpPr>
            <p:spPr bwMode="auto">
              <a:xfrm>
                <a:off x="2608" y="3249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73" name="Line 95"/>
              <p:cNvSpPr>
                <a:spLocks noChangeShapeType="1"/>
              </p:cNvSpPr>
              <p:nvPr/>
            </p:nvSpPr>
            <p:spPr bwMode="auto">
              <a:xfrm flipV="1">
                <a:off x="2653" y="3339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74" name="AutoShape 96"/>
              <p:cNvSpPr>
                <a:spLocks noChangeArrowheads="1"/>
              </p:cNvSpPr>
              <p:nvPr/>
            </p:nvSpPr>
            <p:spPr bwMode="auto">
              <a:xfrm>
                <a:off x="2835" y="3022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75" name="AutoShape 97"/>
              <p:cNvSpPr>
                <a:spLocks noChangeArrowheads="1"/>
              </p:cNvSpPr>
              <p:nvPr/>
            </p:nvSpPr>
            <p:spPr bwMode="auto">
              <a:xfrm>
                <a:off x="2608" y="3249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76" name="AutoShape 98"/>
              <p:cNvSpPr>
                <a:spLocks noChangeArrowheads="1"/>
              </p:cNvSpPr>
              <p:nvPr/>
            </p:nvSpPr>
            <p:spPr bwMode="auto">
              <a:xfrm>
                <a:off x="5148" y="3022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65546" name="AutoShape 99"/>
            <p:cNvSpPr>
              <a:spLocks noChangeArrowheads="1"/>
            </p:cNvSpPr>
            <p:nvPr/>
          </p:nvSpPr>
          <p:spPr bwMode="auto">
            <a:xfrm>
              <a:off x="2608" y="3249"/>
              <a:ext cx="90" cy="91"/>
            </a:xfrm>
            <a:prstGeom prst="octagon">
              <a:avLst>
                <a:gd name="adj" fmla="val 2928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4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4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animBg="1"/>
      <p:bldP spid="11469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1859828" y="2264229"/>
          <a:ext cx="7653337" cy="1287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0" name="Equation" r:id="rId1" imgW="60350400" imgH="10363200" progId="Equation.DSMT4">
                  <p:embed/>
                </p:oleObj>
              </mc:Choice>
              <mc:Fallback>
                <p:oleObj name="Equation" r:id="rId1" imgW="60350400" imgH="10363200" progId="Equation.DSMT4">
                  <p:embed/>
                  <p:pic>
                    <p:nvPicPr>
                      <p:cNvPr id="0" name="图片 307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9828" y="2264229"/>
                        <a:ext cx="7653337" cy="12875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1518444" y="1335917"/>
            <a:ext cx="7991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Circular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reversal </a:t>
            </a:r>
            <a:r>
              <a:rPr lang="en-US" altLang="zh-CN" sz="3200" b="1" dirty="0">
                <a:latin typeface="Times New Roman" panose="02020603050405020304" pitchFamily="18" charset="0"/>
              </a:rPr>
              <a:t>of length-N sequence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</a:rPr>
              <a:t>[n]: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1703389" y="188913"/>
            <a:ext cx="8713787" cy="792162"/>
          </a:xfrm>
          <a:noFill/>
        </p:spPr>
        <p:txBody>
          <a:bodyPr/>
          <a:lstStyle/>
          <a:p>
            <a:pPr algn="ctr" eaLnBrk="1" hangingPunct="1"/>
            <a:r>
              <a:rPr lang="en-US" altLang="zh-CN" i="1" dirty="0">
                <a:latin typeface="Times New Roman" panose="02020603050405020304" pitchFamily="18" charset="0"/>
              </a:rPr>
              <a:t>Circular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reversal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07568" y="3762558"/>
            <a:ext cx="2448272" cy="2124783"/>
            <a:chOff x="2207568" y="3756275"/>
            <a:chExt cx="2016224" cy="2013532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2207568" y="5241456"/>
              <a:ext cx="1728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V="1">
              <a:off x="3694019" y="4868909"/>
              <a:ext cx="0" cy="3725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V="1">
              <a:off x="3359696" y="4868909"/>
              <a:ext cx="0" cy="3725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2444165" y="3756275"/>
              <a:ext cx="62749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 smtClean="0">
                  <a:latin typeface="Times New Roman" panose="02020603050405020304" pitchFamily="18" charset="0"/>
                  <a:ea typeface="楷体_GB2312" pitchFamily="49" charset="-122"/>
                </a:rPr>
                <a:t>x[n]</a:t>
              </a:r>
              <a:endParaRPr kumimoji="1" lang="en-US" altLang="zh-CN" sz="20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V="1">
              <a:off x="2599620" y="4420560"/>
              <a:ext cx="0" cy="8382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V="1">
              <a:off x="2994513" y="4428451"/>
              <a:ext cx="0" cy="8382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2444165" y="5369697"/>
              <a:ext cx="41147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 smtClean="0"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kumimoji="1" lang="en-US" altLang="zh-CN" sz="20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" name="Text Box 9"/>
            <p:cNvSpPr txBox="1">
              <a:spLocks noChangeArrowheads="1"/>
            </p:cNvSpPr>
            <p:nvPr/>
          </p:nvSpPr>
          <p:spPr bwMode="auto">
            <a:xfrm>
              <a:off x="3524285" y="5369697"/>
              <a:ext cx="69950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 smtClean="0">
                  <a:latin typeface="Times New Roman" panose="02020603050405020304" pitchFamily="18" charset="0"/>
                  <a:ea typeface="楷体_GB2312" pitchFamily="49" charset="-122"/>
                </a:rPr>
                <a:t>N-1</a:t>
              </a:r>
              <a:endParaRPr kumimoji="1" lang="en-US" altLang="zh-CN" sz="20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303912" y="3762558"/>
            <a:ext cx="2238225" cy="2205715"/>
            <a:chOff x="5303912" y="3762558"/>
            <a:chExt cx="2238225" cy="2205715"/>
          </a:xfrm>
        </p:grpSpPr>
        <p:sp>
          <p:nvSpPr>
            <p:cNvPr id="22" name="Text Box 32"/>
            <p:cNvSpPr txBox="1">
              <a:spLocks noChangeArrowheads="1"/>
            </p:cNvSpPr>
            <p:nvPr/>
          </p:nvSpPr>
          <p:spPr bwMode="auto">
            <a:xfrm>
              <a:off x="5566560" y="3762558"/>
              <a:ext cx="1411406" cy="441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2000" b="1" dirty="0" smtClean="0">
                  <a:latin typeface="Times New Roman" panose="02020603050405020304" pitchFamily="18" charset="0"/>
                  <a:ea typeface="楷体_GB2312" pitchFamily="49" charset="-122"/>
                </a:rPr>
                <a:t>[&lt;-n&gt;</a:t>
              </a:r>
              <a:r>
                <a:rPr kumimoji="1" lang="en-US" altLang="zh-CN" sz="2000" b="1" baseline="-25000" dirty="0" smtClean="0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kumimoji="1" lang="en-US" altLang="zh-CN" sz="2000" b="1" dirty="0" smtClean="0">
                  <a:latin typeface="Times New Roman" panose="02020603050405020304" pitchFamily="18" charset="0"/>
                  <a:ea typeface="楷体_GB2312" pitchFamily="49" charset="-122"/>
                </a:rPr>
                <a:t>]</a:t>
              </a:r>
              <a:endParaRPr kumimoji="1" lang="en-US" altLang="zh-CN" sz="20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0" name="Line 5"/>
            <p:cNvSpPr>
              <a:spLocks noChangeShapeType="1"/>
            </p:cNvSpPr>
            <p:nvPr/>
          </p:nvSpPr>
          <p:spPr bwMode="auto">
            <a:xfrm>
              <a:off x="5303912" y="5385585"/>
              <a:ext cx="19184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7"/>
            <p:cNvSpPr>
              <a:spLocks noChangeShapeType="1"/>
            </p:cNvSpPr>
            <p:nvPr/>
          </p:nvSpPr>
          <p:spPr bwMode="auto">
            <a:xfrm flipV="1">
              <a:off x="6168008" y="4974725"/>
              <a:ext cx="0" cy="410859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8"/>
            <p:cNvSpPr>
              <a:spLocks noChangeShapeType="1"/>
            </p:cNvSpPr>
            <p:nvPr/>
          </p:nvSpPr>
          <p:spPr bwMode="auto">
            <a:xfrm flipV="1">
              <a:off x="6582898" y="4974725"/>
              <a:ext cx="0" cy="410859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 flipV="1">
              <a:off x="5739132" y="4480267"/>
              <a:ext cx="0" cy="9244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 flipV="1">
              <a:off x="6960096" y="4488969"/>
              <a:ext cx="0" cy="92443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Text Box 9"/>
            <p:cNvSpPr txBox="1">
              <a:spLocks noChangeArrowheads="1"/>
            </p:cNvSpPr>
            <p:nvPr/>
          </p:nvSpPr>
          <p:spPr bwMode="auto">
            <a:xfrm>
              <a:off x="5566560" y="5527015"/>
              <a:ext cx="456781" cy="441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 smtClean="0"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kumimoji="1" lang="en-US" altLang="zh-CN" sz="20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6765609" y="5527015"/>
              <a:ext cx="776528" cy="441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 smtClean="0">
                  <a:latin typeface="Times New Roman" panose="02020603050405020304" pitchFamily="18" charset="0"/>
                  <a:ea typeface="楷体_GB2312" pitchFamily="49" charset="-122"/>
                </a:rPr>
                <a:t>N-1</a:t>
              </a:r>
              <a:endParaRPr kumimoji="1" lang="en-US" altLang="zh-CN" sz="20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078038" y="212179"/>
            <a:ext cx="7543800" cy="791368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latin typeface="Times New Roman" panose="02020603050405020304" pitchFamily="18" charset="0"/>
              </a:rPr>
              <a:t>Circular convolution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1263325"/>
            <a:ext cx="9742537" cy="2665411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To develop a convolution-like operation resulting in a length-</a:t>
            </a:r>
            <a:r>
              <a:rPr lang="en-US" altLang="zh-CN" sz="3200" i="1" dirty="0">
                <a:latin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</a:rPr>
              <a:t> sequence  </a:t>
            </a:r>
            <a:r>
              <a:rPr lang="en-US" altLang="zh-CN" sz="3200" dirty="0" err="1">
                <a:latin typeface="Times New Roman" panose="02020603050405020304" pitchFamily="18" charset="0"/>
              </a:rPr>
              <a:t>y</a:t>
            </a:r>
            <a:r>
              <a:rPr lang="en-US" altLang="zh-CN" sz="3200" baseline="-25000" dirty="0" err="1">
                <a:latin typeface="Times New Roman" panose="02020603050405020304" pitchFamily="18" charset="0"/>
              </a:rPr>
              <a:t>C</a:t>
            </a:r>
            <a:r>
              <a:rPr lang="en-US" altLang="zh-CN" sz="3200" dirty="0">
                <a:latin typeface="Times New Roman" panose="02020603050405020304" pitchFamily="18" charset="0"/>
              </a:rPr>
              <a:t>[n], we need to 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apply </a:t>
            </a:r>
            <a:r>
              <a:rPr lang="en-US" altLang="zh-CN" sz="3200" dirty="0">
                <a:latin typeface="Times New Roman" panose="02020603050405020304" pitchFamily="18" charset="0"/>
              </a:rPr>
              <a:t>circular 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time-reversal </a:t>
            </a:r>
            <a:r>
              <a:rPr lang="en-US" altLang="zh-CN" sz="3200" dirty="0">
                <a:latin typeface="Times New Roman" panose="02020603050405020304" pitchFamily="18" charset="0"/>
              </a:rPr>
              <a:t>and 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circular time-shift operations.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3200" dirty="0">
                <a:solidFill>
                  <a:srgbClr val="F80808"/>
                </a:solidFill>
                <a:latin typeface="Times New Roman" panose="02020603050405020304" pitchFamily="18" charset="0"/>
              </a:rPr>
              <a:t>Circular convolution </a:t>
            </a:r>
            <a:r>
              <a:rPr lang="en-US" altLang="zh-CN" sz="3200" dirty="0">
                <a:latin typeface="Times New Roman" panose="02020603050405020304" pitchFamily="18" charset="0"/>
              </a:rPr>
              <a:t>defined as: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5716" name="Object 4"/>
          <p:cNvGraphicFramePr>
            <a:graphicFrameLocks noChangeAspect="1"/>
          </p:cNvGraphicFramePr>
          <p:nvPr/>
        </p:nvGraphicFramePr>
        <p:xfrm>
          <a:off x="3185716" y="3897551"/>
          <a:ext cx="5328443" cy="1260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4" name="Equation" r:id="rId1" imgW="1841500" imgH="431800" progId="Equation.DSMT4">
                  <p:embed/>
                </p:oleObj>
              </mc:Choice>
              <mc:Fallback>
                <p:oleObj name="Equation" r:id="rId1" imgW="1841500" imgH="431800" progId="Equation.DSMT4">
                  <p:embed/>
                  <p:pic>
                    <p:nvPicPr>
                      <p:cNvPr id="0" name="图片 317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5716" y="3897551"/>
                        <a:ext cx="5328443" cy="12605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5727" name="Group 15"/>
          <p:cNvGrpSpPr/>
          <p:nvPr/>
        </p:nvGrpSpPr>
        <p:grpSpPr bwMode="auto">
          <a:xfrm>
            <a:off x="3332128" y="5301208"/>
            <a:ext cx="6262142" cy="583890"/>
            <a:chOff x="1111" y="3566"/>
            <a:chExt cx="3447" cy="323"/>
          </a:xfrm>
        </p:grpSpPr>
        <p:grpSp>
          <p:nvGrpSpPr>
            <p:cNvPr id="22534" name="Group 6"/>
            <p:cNvGrpSpPr/>
            <p:nvPr/>
          </p:nvGrpSpPr>
          <p:grpSpPr bwMode="auto">
            <a:xfrm>
              <a:off x="2245" y="3612"/>
              <a:ext cx="212" cy="231"/>
              <a:chOff x="2968" y="3384"/>
              <a:chExt cx="212" cy="231"/>
            </a:xfrm>
          </p:grpSpPr>
          <p:sp>
            <p:nvSpPr>
              <p:cNvPr id="22539" name="Oval 7"/>
              <p:cNvSpPr>
                <a:spLocks noChangeArrowheads="1"/>
              </p:cNvSpPr>
              <p:nvPr/>
            </p:nvSpPr>
            <p:spPr bwMode="auto">
              <a:xfrm>
                <a:off x="2976" y="340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2540" name="Text Box 8"/>
              <p:cNvSpPr txBox="1">
                <a:spLocks noChangeArrowheads="1"/>
              </p:cNvSpPr>
              <p:nvPr/>
            </p:nvSpPr>
            <p:spPr bwMode="auto">
              <a:xfrm>
                <a:off x="2968" y="3384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i="1">
                    <a:latin typeface="Times New Roman" panose="02020603050405020304" pitchFamily="18" charset="0"/>
                  </a:rPr>
                  <a:t>N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2535" name="Text Box 9"/>
            <p:cNvSpPr txBox="1">
              <a:spLocks noChangeArrowheads="1"/>
            </p:cNvSpPr>
            <p:nvPr/>
          </p:nvSpPr>
          <p:spPr bwMode="auto">
            <a:xfrm>
              <a:off x="1111" y="3566"/>
              <a:ext cx="3447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 dirty="0">
                  <a:solidFill>
                    <a:srgbClr val="F80808"/>
                  </a:solidFill>
                  <a:latin typeface="Times New Roman" panose="02020603050405020304" pitchFamily="18" charset="0"/>
                </a:rPr>
                <a:t>         </a:t>
              </a:r>
              <a:r>
                <a:rPr kumimoji="1" lang="en-US" altLang="zh-CN" sz="3200" b="1" dirty="0">
                  <a:latin typeface="Times New Roman" panose="02020603050405020304" pitchFamily="18" charset="0"/>
                </a:rPr>
                <a:t>=</a:t>
              </a:r>
              <a:r>
                <a:rPr kumimoji="1" lang="en-US" altLang="zh-CN" sz="3200" b="1" dirty="0">
                  <a:solidFill>
                    <a:srgbClr val="F80808"/>
                  </a:solidFill>
                  <a:latin typeface="Times New Roman" panose="02020603050405020304" pitchFamily="18" charset="0"/>
                </a:rPr>
                <a:t> g[n]    h[n</a:t>
              </a:r>
              <a:r>
                <a:rPr kumimoji="1" lang="en-US" altLang="zh-CN" sz="3200" b="1" dirty="0" smtClean="0">
                  <a:solidFill>
                    <a:srgbClr val="F80808"/>
                  </a:solidFill>
                  <a:latin typeface="Times New Roman" panose="02020603050405020304" pitchFamily="18" charset="0"/>
                </a:rPr>
                <a:t>] = </a:t>
              </a:r>
              <a:r>
                <a:rPr kumimoji="1" lang="en-US" altLang="zh-CN" sz="3200" b="1" dirty="0">
                  <a:solidFill>
                    <a:srgbClr val="F80808"/>
                  </a:solidFill>
                  <a:latin typeface="Times New Roman" panose="02020603050405020304" pitchFamily="18" charset="0"/>
                </a:rPr>
                <a:t>g[n]    h[n]</a:t>
              </a:r>
              <a:endParaRPr kumimoji="1" lang="en-US" altLang="zh-CN" sz="3200" b="1" dirty="0">
                <a:solidFill>
                  <a:srgbClr val="F80808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2536" name="Group 11"/>
            <p:cNvGrpSpPr/>
            <p:nvPr/>
          </p:nvGrpSpPr>
          <p:grpSpPr bwMode="auto">
            <a:xfrm>
              <a:off x="3470" y="3612"/>
              <a:ext cx="212" cy="231"/>
              <a:chOff x="2968" y="3384"/>
              <a:chExt cx="212" cy="231"/>
            </a:xfrm>
          </p:grpSpPr>
          <p:sp>
            <p:nvSpPr>
              <p:cNvPr id="22537" name="Oval 12"/>
              <p:cNvSpPr>
                <a:spLocks noChangeArrowheads="1"/>
              </p:cNvSpPr>
              <p:nvPr/>
            </p:nvSpPr>
            <p:spPr bwMode="auto">
              <a:xfrm>
                <a:off x="2976" y="340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2538" name="Text Box 13"/>
              <p:cNvSpPr txBox="1">
                <a:spLocks noChangeArrowheads="1"/>
              </p:cNvSpPr>
              <p:nvPr/>
            </p:nvSpPr>
            <p:spPr bwMode="auto">
              <a:xfrm>
                <a:off x="2968" y="3384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i="1" dirty="0">
                    <a:latin typeface="Times New Roman" panose="02020603050405020304" pitchFamily="18" charset="0"/>
                  </a:rPr>
                  <a:t>N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32882" y="0"/>
            <a:ext cx="9122344" cy="1028700"/>
          </a:xfrm>
        </p:spPr>
        <p:txBody>
          <a:bodyPr/>
          <a:lstStyle/>
          <a:p>
            <a:pPr eaLnBrk="1" hangingPunct="1"/>
            <a:r>
              <a:rPr kumimoji="1" lang="en-US" altLang="zh-CN" sz="3200" dirty="0">
                <a:latin typeface="Times New Roman" panose="02020603050405020304" pitchFamily="18" charset="0"/>
              </a:rPr>
              <a:t>The N-point circular convolution can be written in matrix form as:</a:t>
            </a:r>
            <a:endParaRPr kumimoji="1" lang="en-US" altLang="zh-CN" sz="3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8672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271464" y="1412776"/>
          <a:ext cx="9043574" cy="25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8" name="公式" r:id="rId1" imgW="4076700" imgH="1168400" progId="Equation.3">
                  <p:embed/>
                </p:oleObj>
              </mc:Choice>
              <mc:Fallback>
                <p:oleObj name="公式" r:id="rId1" imgW="4076700" imgH="1168400" progId="Equation.3">
                  <p:embed/>
                  <p:pic>
                    <p:nvPicPr>
                      <p:cNvPr id="0" name="图片 327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464" y="1412776"/>
                        <a:ext cx="9043574" cy="259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25" name="Text Box 5"/>
          <p:cNvSpPr txBox="1">
            <a:spLocks noChangeArrowheads="1"/>
          </p:cNvSpPr>
          <p:nvPr/>
        </p:nvSpPr>
        <p:spPr bwMode="auto">
          <a:xfrm>
            <a:off x="932882" y="4725144"/>
            <a:ext cx="1065718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1" lang="en-US" altLang="zh-CN" sz="3200" b="1" dirty="0" smtClean="0">
                <a:latin typeface="Times New Roman" panose="02020603050405020304" pitchFamily="18" charset="0"/>
              </a:rPr>
              <a:t>The 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elements of each diagonal of the N</a:t>
            </a:r>
            <a:r>
              <a:rPr kumimoji="1"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N matrix are </a:t>
            </a:r>
            <a:r>
              <a:rPr kumimoji="1" lang="en-US" altLang="zh-CN" sz="32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equal</a:t>
            </a:r>
            <a:endParaRPr kumimoji="1" lang="en-US" altLang="zh-CN" sz="3200" b="1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1" lang="en-US" altLang="zh-CN" sz="32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Such </a:t>
            </a:r>
            <a:r>
              <a:rPr kumimoji="1"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a matrix is called a </a:t>
            </a:r>
            <a:r>
              <a:rPr kumimoji="1"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circulant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matrix</a:t>
            </a:r>
            <a:endParaRPr kumimoji="1"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6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build="p"/>
      <p:bldP spid="28672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25401"/>
            <a:ext cx="9551988" cy="1125539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3200" u="sng" dirty="0">
                <a:latin typeface="Times New Roman" panose="02020603050405020304" pitchFamily="18" charset="0"/>
              </a:rPr>
              <a:t>Example</a:t>
            </a:r>
            <a:r>
              <a:rPr lang="en-US" altLang="zh-CN" sz="3200" dirty="0">
                <a:latin typeface="Times New Roman" panose="02020603050405020304" pitchFamily="18" charset="0"/>
              </a:rPr>
              <a:t> - Determine the 4-point circular convolution of the two length-4 sequences: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grpSp>
        <p:nvGrpSpPr>
          <p:cNvPr id="116745" name="Group 9"/>
          <p:cNvGrpSpPr/>
          <p:nvPr/>
        </p:nvGrpSpPr>
        <p:grpSpPr bwMode="auto">
          <a:xfrm>
            <a:off x="1898650" y="1293155"/>
            <a:ext cx="6821488" cy="865187"/>
            <a:chOff x="720" y="1910"/>
            <a:chExt cx="4080" cy="545"/>
          </a:xfrm>
        </p:grpSpPr>
        <p:graphicFrame>
          <p:nvGraphicFramePr>
            <p:cNvPr id="24630" name="Object 5"/>
            <p:cNvGraphicFramePr>
              <a:graphicFrameLocks noChangeAspect="1"/>
            </p:cNvGraphicFramePr>
            <p:nvPr/>
          </p:nvGraphicFramePr>
          <p:xfrm>
            <a:off x="720" y="1920"/>
            <a:ext cx="2024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46" name="Equation" r:id="rId1" imgW="1422400" imgH="215900" progId="Equation.DSMT4">
                    <p:embed/>
                  </p:oleObj>
                </mc:Choice>
                <mc:Fallback>
                  <p:oleObj name="Equation" r:id="rId1" imgW="1422400" imgH="215900" progId="Equation.DSMT4">
                    <p:embed/>
                    <p:pic>
                      <p:nvPicPr>
                        <p:cNvPr id="0" name="图片 340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920"/>
                          <a:ext cx="2024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31" name="Object 6"/>
            <p:cNvGraphicFramePr>
              <a:graphicFrameLocks noChangeAspect="1"/>
            </p:cNvGraphicFramePr>
            <p:nvPr/>
          </p:nvGraphicFramePr>
          <p:xfrm>
            <a:off x="2880" y="1910"/>
            <a:ext cx="1920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47" name="Equation" r:id="rId3" imgW="1358265" imgH="215900" progId="Equation.DSMT4">
                    <p:embed/>
                  </p:oleObj>
                </mc:Choice>
                <mc:Fallback>
                  <p:oleObj name="Equation" r:id="rId3" imgW="1358265" imgH="215900" progId="Equation.DSMT4">
                    <p:embed/>
                    <p:pic>
                      <p:nvPicPr>
                        <p:cNvPr id="0" name="图片 340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910"/>
                          <a:ext cx="1920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32" name="Object 7"/>
            <p:cNvGraphicFramePr>
              <a:graphicFrameLocks noChangeAspect="1"/>
            </p:cNvGraphicFramePr>
            <p:nvPr/>
          </p:nvGraphicFramePr>
          <p:xfrm>
            <a:off x="1584" y="2208"/>
            <a:ext cx="17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48" name="Equation" r:id="rId5" imgW="139700" imgH="203200" progId="Equation.DSMT4">
                    <p:embed/>
                  </p:oleObj>
                </mc:Choice>
                <mc:Fallback>
                  <p:oleObj name="Equation" r:id="rId5" imgW="139700" imgH="203200" progId="Equation.DSMT4">
                    <p:embed/>
                    <p:pic>
                      <p:nvPicPr>
                        <p:cNvPr id="0" name="图片 340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208"/>
                          <a:ext cx="170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33" name="Object 8"/>
            <p:cNvGraphicFramePr>
              <a:graphicFrameLocks noChangeAspect="1"/>
            </p:cNvGraphicFramePr>
            <p:nvPr/>
          </p:nvGraphicFramePr>
          <p:xfrm>
            <a:off x="3696" y="2160"/>
            <a:ext cx="201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49" name="Equation" r:id="rId7" imgW="139700" imgH="203200" progId="Equation.DSMT4">
                    <p:embed/>
                  </p:oleObj>
                </mc:Choice>
                <mc:Fallback>
                  <p:oleObj name="Equation" r:id="rId7" imgW="139700" imgH="203200" progId="Equation.DSMT4">
                    <p:embed/>
                    <p:pic>
                      <p:nvPicPr>
                        <p:cNvPr id="0" name="图片 340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160"/>
                          <a:ext cx="201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6746" name="Text Box 10"/>
          <p:cNvSpPr txBox="1">
            <a:spLocks noChangeArrowheads="1"/>
          </p:cNvSpPr>
          <p:nvPr/>
        </p:nvSpPr>
        <p:spPr bwMode="auto">
          <a:xfrm>
            <a:off x="1915418" y="2217738"/>
            <a:ext cx="472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as sketched below: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24581" name="Oval 98"/>
          <p:cNvSpPr>
            <a:spLocks noChangeArrowheads="1"/>
          </p:cNvSpPr>
          <p:nvPr/>
        </p:nvSpPr>
        <p:spPr bwMode="auto">
          <a:xfrm>
            <a:off x="6286500" y="3527239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116871" name="Group 135"/>
          <p:cNvGrpSpPr/>
          <p:nvPr/>
        </p:nvGrpSpPr>
        <p:grpSpPr bwMode="auto">
          <a:xfrm>
            <a:off x="5181600" y="2460439"/>
            <a:ext cx="5727700" cy="1747838"/>
            <a:chOff x="1156" y="2928"/>
            <a:chExt cx="3608" cy="1101"/>
          </a:xfrm>
        </p:grpSpPr>
        <p:graphicFrame>
          <p:nvGraphicFramePr>
            <p:cNvPr id="24591" name="Object 109"/>
            <p:cNvGraphicFramePr>
              <a:graphicFrameLocks noChangeAspect="1"/>
            </p:cNvGraphicFramePr>
            <p:nvPr/>
          </p:nvGraphicFramePr>
          <p:xfrm>
            <a:off x="1440" y="2928"/>
            <a:ext cx="175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50" name="Equation" r:id="rId9" imgW="88900" imgH="101600" progId="Equation.DSMT4">
                    <p:embed/>
                  </p:oleObj>
                </mc:Choice>
                <mc:Fallback>
                  <p:oleObj name="Equation" r:id="rId9" imgW="88900" imgH="101600" progId="Equation.DSMT4">
                    <p:embed/>
                    <p:pic>
                      <p:nvPicPr>
                        <p:cNvPr id="0" name="图片 340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928"/>
                          <a:ext cx="175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592" name="Group 134"/>
            <p:cNvGrpSpPr/>
            <p:nvPr/>
          </p:nvGrpSpPr>
          <p:grpSpPr bwMode="auto">
            <a:xfrm>
              <a:off x="1156" y="2928"/>
              <a:ext cx="3608" cy="1101"/>
              <a:chOff x="1156" y="2928"/>
              <a:chExt cx="3608" cy="1101"/>
            </a:xfrm>
          </p:grpSpPr>
          <p:grpSp>
            <p:nvGrpSpPr>
              <p:cNvPr id="24593" name="Group 132"/>
              <p:cNvGrpSpPr/>
              <p:nvPr/>
            </p:nvGrpSpPr>
            <p:grpSpPr bwMode="auto">
              <a:xfrm>
                <a:off x="1156" y="2931"/>
                <a:ext cx="1584" cy="1098"/>
                <a:chOff x="1152" y="2944"/>
                <a:chExt cx="1584" cy="1098"/>
              </a:xfrm>
            </p:grpSpPr>
            <p:sp>
              <p:nvSpPr>
                <p:cNvPr id="24615" name="Line 94"/>
                <p:cNvSpPr>
                  <a:spLocks noChangeShapeType="1"/>
                </p:cNvSpPr>
                <p:nvPr/>
              </p:nvSpPr>
              <p:spPr bwMode="auto">
                <a:xfrm>
                  <a:off x="1152" y="3648"/>
                  <a:ext cx="13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4616" name="Group 95"/>
                <p:cNvGrpSpPr/>
                <p:nvPr/>
              </p:nvGrpSpPr>
              <p:grpSpPr bwMode="auto">
                <a:xfrm>
                  <a:off x="1368" y="3304"/>
                  <a:ext cx="48" cy="344"/>
                  <a:chOff x="888" y="3400"/>
                  <a:chExt cx="48" cy="344"/>
                </a:xfrm>
              </p:grpSpPr>
              <p:sp>
                <p:nvSpPr>
                  <p:cNvPr id="24628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3456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29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888" y="3400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</p:grpSp>
            <p:grpSp>
              <p:nvGrpSpPr>
                <p:cNvPr id="24617" name="Group 99"/>
                <p:cNvGrpSpPr/>
                <p:nvPr/>
              </p:nvGrpSpPr>
              <p:grpSpPr bwMode="auto">
                <a:xfrm>
                  <a:off x="1608" y="3024"/>
                  <a:ext cx="48" cy="624"/>
                  <a:chOff x="1128" y="3120"/>
                  <a:chExt cx="48" cy="624"/>
                </a:xfrm>
              </p:grpSpPr>
              <p:sp>
                <p:nvSpPr>
                  <p:cNvPr id="24625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456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26" name="Oval 101"/>
                  <p:cNvSpPr>
                    <a:spLocks noChangeArrowheads="1"/>
                  </p:cNvSpPr>
                  <p:nvPr/>
                </p:nvSpPr>
                <p:spPr bwMode="auto">
                  <a:xfrm>
                    <a:off x="1128" y="3120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24627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168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4618" name="Group 103"/>
                <p:cNvGrpSpPr/>
                <p:nvPr/>
              </p:nvGrpSpPr>
              <p:grpSpPr bwMode="auto">
                <a:xfrm>
                  <a:off x="2104" y="3312"/>
                  <a:ext cx="48" cy="344"/>
                  <a:chOff x="888" y="3400"/>
                  <a:chExt cx="48" cy="344"/>
                </a:xfrm>
              </p:grpSpPr>
              <p:sp>
                <p:nvSpPr>
                  <p:cNvPr id="24623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3456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24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888" y="3400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</p:grpSp>
            <p:sp>
              <p:nvSpPr>
                <p:cNvPr id="24619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2528" y="3504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i="1">
                      <a:latin typeface="Times New Roman" panose="02020603050405020304" pitchFamily="18" charset="0"/>
                    </a:rPr>
                    <a:t>n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24620" name="Object 107"/>
                <p:cNvGraphicFramePr>
                  <a:graphicFrameLocks noChangeAspect="1"/>
                </p:cNvGraphicFramePr>
                <p:nvPr/>
              </p:nvGraphicFramePr>
              <p:xfrm>
                <a:off x="1344" y="3552"/>
                <a:ext cx="864" cy="49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051" name="Equation" r:id="rId11" imgW="381000" imgH="215900" progId="Equation.DSMT4">
                        <p:embed/>
                      </p:oleObj>
                    </mc:Choice>
                    <mc:Fallback>
                      <p:oleObj name="Equation" r:id="rId11" imgW="381000" imgH="215900" progId="Equation.DSMT4">
                        <p:embed/>
                        <p:pic>
                          <p:nvPicPr>
                            <p:cNvPr id="0" name="图片 3405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44" y="3552"/>
                              <a:ext cx="864" cy="49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4621" name="Object 108"/>
                <p:cNvGraphicFramePr>
                  <a:graphicFrameLocks noChangeAspect="1"/>
                </p:cNvGraphicFramePr>
                <p:nvPr/>
              </p:nvGraphicFramePr>
              <p:xfrm>
                <a:off x="1200" y="3216"/>
                <a:ext cx="182" cy="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052" name="Equation" r:id="rId13" imgW="76200" imgH="101600" progId="Equation.DSMT4">
                        <p:embed/>
                      </p:oleObj>
                    </mc:Choice>
                    <mc:Fallback>
                      <p:oleObj name="Equation" r:id="rId13" imgW="76200" imgH="101600" progId="Equation.DSMT4">
                        <p:embed/>
                        <p:pic>
                          <p:nvPicPr>
                            <p:cNvPr id="0" name="图片 3405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00" y="3216"/>
                              <a:ext cx="182" cy="24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4622" name="Object 110"/>
                <p:cNvGraphicFramePr>
                  <a:graphicFrameLocks noChangeAspect="1"/>
                </p:cNvGraphicFramePr>
                <p:nvPr/>
              </p:nvGraphicFramePr>
              <p:xfrm>
                <a:off x="2256" y="2944"/>
                <a:ext cx="480" cy="31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053" name="Equation" r:id="rId15" imgW="215900" imgH="139700" progId="Equation.DSMT4">
                        <p:embed/>
                      </p:oleObj>
                    </mc:Choice>
                    <mc:Fallback>
                      <p:oleObj name="Equation" r:id="rId15" imgW="215900" imgH="139700" progId="Equation.DSMT4">
                        <p:embed/>
                        <p:pic>
                          <p:nvPicPr>
                            <p:cNvPr id="0" name="图片 3405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56" y="2944"/>
                              <a:ext cx="480" cy="31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4594" name="Group 133"/>
              <p:cNvGrpSpPr/>
              <p:nvPr/>
            </p:nvGrpSpPr>
            <p:grpSpPr bwMode="auto">
              <a:xfrm>
                <a:off x="3168" y="2928"/>
                <a:ext cx="1596" cy="1066"/>
                <a:chOff x="3168" y="2928"/>
                <a:chExt cx="1596" cy="1066"/>
              </a:xfrm>
            </p:grpSpPr>
            <p:sp>
              <p:nvSpPr>
                <p:cNvPr id="24595" name="Line 112"/>
                <p:cNvSpPr>
                  <a:spLocks noChangeShapeType="1"/>
                </p:cNvSpPr>
                <p:nvPr/>
              </p:nvSpPr>
              <p:spPr bwMode="auto">
                <a:xfrm>
                  <a:off x="3184" y="3648"/>
                  <a:ext cx="13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4596" name="Group 113"/>
                <p:cNvGrpSpPr/>
                <p:nvPr/>
              </p:nvGrpSpPr>
              <p:grpSpPr bwMode="auto">
                <a:xfrm>
                  <a:off x="3424" y="3024"/>
                  <a:ext cx="48" cy="624"/>
                  <a:chOff x="1128" y="3120"/>
                  <a:chExt cx="48" cy="624"/>
                </a:xfrm>
              </p:grpSpPr>
              <p:sp>
                <p:nvSpPr>
                  <p:cNvPr id="24612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456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13" name="Oval 115"/>
                  <p:cNvSpPr>
                    <a:spLocks noChangeArrowheads="1"/>
                  </p:cNvSpPr>
                  <p:nvPr/>
                </p:nvSpPr>
                <p:spPr bwMode="auto">
                  <a:xfrm>
                    <a:off x="1128" y="3120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24614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168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4597" name="Group 117"/>
                <p:cNvGrpSpPr/>
                <p:nvPr/>
              </p:nvGrpSpPr>
              <p:grpSpPr bwMode="auto">
                <a:xfrm>
                  <a:off x="3656" y="3024"/>
                  <a:ext cx="48" cy="624"/>
                  <a:chOff x="1128" y="3120"/>
                  <a:chExt cx="48" cy="624"/>
                </a:xfrm>
              </p:grpSpPr>
              <p:sp>
                <p:nvSpPr>
                  <p:cNvPr id="24609" name="Line 118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456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10" name="Oval 119"/>
                  <p:cNvSpPr>
                    <a:spLocks noChangeArrowheads="1"/>
                  </p:cNvSpPr>
                  <p:nvPr/>
                </p:nvSpPr>
                <p:spPr bwMode="auto">
                  <a:xfrm>
                    <a:off x="1128" y="3120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24611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168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4598" name="Group 121"/>
                <p:cNvGrpSpPr/>
                <p:nvPr/>
              </p:nvGrpSpPr>
              <p:grpSpPr bwMode="auto">
                <a:xfrm>
                  <a:off x="3904" y="3312"/>
                  <a:ext cx="48" cy="344"/>
                  <a:chOff x="888" y="3400"/>
                  <a:chExt cx="48" cy="344"/>
                </a:xfrm>
              </p:grpSpPr>
              <p:sp>
                <p:nvSpPr>
                  <p:cNvPr id="24607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3456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08" name="Oval 123"/>
                  <p:cNvSpPr>
                    <a:spLocks noChangeArrowheads="1"/>
                  </p:cNvSpPr>
                  <p:nvPr/>
                </p:nvSpPr>
                <p:spPr bwMode="auto">
                  <a:xfrm>
                    <a:off x="888" y="3400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</p:grpSp>
            <p:grpSp>
              <p:nvGrpSpPr>
                <p:cNvPr id="24599" name="Group 124"/>
                <p:cNvGrpSpPr/>
                <p:nvPr/>
              </p:nvGrpSpPr>
              <p:grpSpPr bwMode="auto">
                <a:xfrm>
                  <a:off x="4152" y="3312"/>
                  <a:ext cx="48" cy="344"/>
                  <a:chOff x="888" y="3400"/>
                  <a:chExt cx="48" cy="344"/>
                </a:xfrm>
              </p:grpSpPr>
              <p:sp>
                <p:nvSpPr>
                  <p:cNvPr id="24605" name="Line 125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3456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06" name="Oval 126"/>
                  <p:cNvSpPr>
                    <a:spLocks noChangeArrowheads="1"/>
                  </p:cNvSpPr>
                  <p:nvPr/>
                </p:nvSpPr>
                <p:spPr bwMode="auto">
                  <a:xfrm>
                    <a:off x="888" y="3400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</p:grpSp>
            <p:sp>
              <p:nvSpPr>
                <p:cNvPr id="24600" name="Rectangle 127"/>
                <p:cNvSpPr>
                  <a:spLocks noChangeArrowheads="1"/>
                </p:cNvSpPr>
                <p:nvPr/>
              </p:nvSpPr>
              <p:spPr bwMode="auto">
                <a:xfrm>
                  <a:off x="4568" y="3496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i="1">
                      <a:latin typeface="Times New Roman" panose="02020603050405020304" pitchFamily="18" charset="0"/>
                    </a:rPr>
                    <a:t>n</a:t>
                  </a:r>
                  <a:endParaRPr lang="en-US" altLang="zh-CN" sz="2000" i="1">
                    <a:latin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24601" name="Object 128"/>
                <p:cNvGraphicFramePr>
                  <a:graphicFrameLocks noChangeAspect="1"/>
                </p:cNvGraphicFramePr>
                <p:nvPr/>
              </p:nvGraphicFramePr>
              <p:xfrm>
                <a:off x="3408" y="3504"/>
                <a:ext cx="864" cy="49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054" name="Equation" r:id="rId17" imgW="381000" imgH="215900" progId="Equation.DSMT4">
                        <p:embed/>
                      </p:oleObj>
                    </mc:Choice>
                    <mc:Fallback>
                      <p:oleObj name="Equation" r:id="rId17" imgW="381000" imgH="215900" progId="Equation.DSMT4">
                        <p:embed/>
                        <p:pic>
                          <p:nvPicPr>
                            <p:cNvPr id="0" name="图片 3405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08" y="3504"/>
                              <a:ext cx="864" cy="49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4602" name="Object 129"/>
                <p:cNvGraphicFramePr>
                  <a:graphicFrameLocks noChangeAspect="1"/>
                </p:cNvGraphicFramePr>
                <p:nvPr/>
              </p:nvGraphicFramePr>
              <p:xfrm>
                <a:off x="4272" y="3216"/>
                <a:ext cx="164" cy="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055" name="Equation" r:id="rId19" imgW="76200" imgH="101600" progId="Equation.DSMT4">
                        <p:embed/>
                      </p:oleObj>
                    </mc:Choice>
                    <mc:Fallback>
                      <p:oleObj name="Equation" r:id="rId19" imgW="76200" imgH="101600" progId="Equation.DSMT4">
                        <p:embed/>
                        <p:pic>
                          <p:nvPicPr>
                            <p:cNvPr id="0" name="图片 3405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72" y="3216"/>
                              <a:ext cx="164" cy="24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4603" name="Object 130"/>
                <p:cNvGraphicFramePr>
                  <a:graphicFrameLocks noChangeAspect="1"/>
                </p:cNvGraphicFramePr>
                <p:nvPr/>
              </p:nvGraphicFramePr>
              <p:xfrm>
                <a:off x="3168" y="2928"/>
                <a:ext cx="217" cy="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056" name="Equation" r:id="rId21" imgW="88900" imgH="101600" progId="Equation.DSMT4">
                        <p:embed/>
                      </p:oleObj>
                    </mc:Choice>
                    <mc:Fallback>
                      <p:oleObj name="Equation" r:id="rId21" imgW="88900" imgH="101600" progId="Equation.DSMT4">
                        <p:embed/>
                        <p:pic>
                          <p:nvPicPr>
                            <p:cNvPr id="0" name="图片 3405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68" y="2928"/>
                              <a:ext cx="217" cy="24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4604" name="Object 131"/>
                <p:cNvGraphicFramePr>
                  <a:graphicFrameLocks noChangeAspect="1"/>
                </p:cNvGraphicFramePr>
                <p:nvPr/>
              </p:nvGraphicFramePr>
              <p:xfrm>
                <a:off x="4176" y="2928"/>
                <a:ext cx="528" cy="34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057" name="Equation" r:id="rId23" imgW="215900" imgH="139700" progId="Equation.DSMT4">
                        <p:embed/>
                      </p:oleObj>
                    </mc:Choice>
                    <mc:Fallback>
                      <p:oleObj name="Equation" r:id="rId23" imgW="215900" imgH="139700" progId="Equation.DSMT4">
                        <p:embed/>
                        <p:pic>
                          <p:nvPicPr>
                            <p:cNvPr id="0" name="图片 3405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76" y="2928"/>
                              <a:ext cx="528" cy="34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116873" name="Rectangle 137"/>
          <p:cNvSpPr>
            <a:spLocks noChangeArrowheads="1"/>
          </p:cNvSpPr>
          <p:nvPr/>
        </p:nvSpPr>
        <p:spPr bwMode="auto">
          <a:xfrm>
            <a:off x="1617662" y="4394014"/>
            <a:ext cx="8510588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98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indent="-29400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430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930" indent="-31623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561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133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05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277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</a:rPr>
              <a:t>The result is a length-4 sequence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baseline="-25000" dirty="0" err="1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[n] given by: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pSp>
        <p:nvGrpSpPr>
          <p:cNvPr id="116874" name="Group 138"/>
          <p:cNvGrpSpPr/>
          <p:nvPr/>
        </p:nvGrpSpPr>
        <p:grpSpPr bwMode="auto">
          <a:xfrm>
            <a:off x="1009843" y="5129695"/>
            <a:ext cx="8577194" cy="1111250"/>
            <a:chOff x="912" y="1632"/>
            <a:chExt cx="5283" cy="700"/>
          </a:xfrm>
        </p:grpSpPr>
        <p:grpSp>
          <p:nvGrpSpPr>
            <p:cNvPr id="24585" name="Group 139"/>
            <p:cNvGrpSpPr/>
            <p:nvPr/>
          </p:nvGrpSpPr>
          <p:grpSpPr bwMode="auto">
            <a:xfrm>
              <a:off x="912" y="1632"/>
              <a:ext cx="4200" cy="700"/>
              <a:chOff x="912" y="1632"/>
              <a:chExt cx="4200" cy="700"/>
            </a:xfrm>
          </p:grpSpPr>
          <p:graphicFrame>
            <p:nvGraphicFramePr>
              <p:cNvPr id="24587" name="Object 140"/>
              <p:cNvGraphicFramePr>
                <a:graphicFrameLocks noChangeAspect="1"/>
              </p:cNvGraphicFramePr>
              <p:nvPr/>
            </p:nvGraphicFramePr>
            <p:xfrm>
              <a:off x="912" y="1632"/>
              <a:ext cx="4200" cy="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058" name="Equation" r:id="rId25" imgW="2590800" imgH="431800" progId="Equation.DSMT4">
                      <p:embed/>
                    </p:oleObj>
                  </mc:Choice>
                  <mc:Fallback>
                    <p:oleObj name="Equation" r:id="rId25" imgW="2590800" imgH="431800" progId="Equation.DSMT4">
                      <p:embed/>
                      <p:pic>
                        <p:nvPicPr>
                          <p:cNvPr id="0" name="图片 340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2" y="1632"/>
                            <a:ext cx="4200" cy="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4588" name="Group 141"/>
              <p:cNvGrpSpPr/>
              <p:nvPr/>
            </p:nvGrpSpPr>
            <p:grpSpPr bwMode="auto">
              <a:xfrm>
                <a:off x="2208" y="1824"/>
                <a:ext cx="196" cy="250"/>
                <a:chOff x="1440" y="3480"/>
                <a:chExt cx="196" cy="250"/>
              </a:xfrm>
            </p:grpSpPr>
            <p:sp>
              <p:nvSpPr>
                <p:cNvPr id="24589" name="Oval 142"/>
                <p:cNvSpPr>
                  <a:spLocks noChangeArrowheads="1"/>
                </p:cNvSpPr>
                <p:nvPr/>
              </p:nvSpPr>
              <p:spPr bwMode="auto">
                <a:xfrm>
                  <a:off x="1440" y="3504"/>
                  <a:ext cx="192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24590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1440" y="348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dirty="0">
                      <a:latin typeface="Times New Roman" panose="02020603050405020304" pitchFamily="18" charset="0"/>
                    </a:rPr>
                    <a:t>4</a:t>
                  </a:r>
                  <a:endParaRPr lang="zh-CN" altLang="en-US" sz="2400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graphicFrame>
          <p:nvGraphicFramePr>
            <p:cNvPr id="24586" name="Object 144"/>
            <p:cNvGraphicFramePr>
              <a:graphicFrameLocks noChangeAspect="1"/>
            </p:cNvGraphicFramePr>
            <p:nvPr/>
          </p:nvGraphicFramePr>
          <p:xfrm>
            <a:off x="5239" y="1844"/>
            <a:ext cx="956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59" name="Equation" r:id="rId27" imgW="570865" imgH="177800" progId="Equation.DSMT4">
                    <p:embed/>
                  </p:oleObj>
                </mc:Choice>
                <mc:Fallback>
                  <p:oleObj name="Equation" r:id="rId27" imgW="570865" imgH="177800" progId="Equation.DSMT4">
                    <p:embed/>
                    <p:pic>
                      <p:nvPicPr>
                        <p:cNvPr id="0" name="图片 340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9" y="1844"/>
                          <a:ext cx="956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/>
      <p:bldP spid="116746" grpId="0" animBg="1"/>
      <p:bldP spid="11687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Text Box 2"/>
          <p:cNvSpPr txBox="1">
            <a:spLocks noChangeArrowheads="1"/>
          </p:cNvSpPr>
          <p:nvPr/>
        </p:nvSpPr>
        <p:spPr bwMode="auto">
          <a:xfrm>
            <a:off x="3161408" y="5748355"/>
            <a:ext cx="5976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 smtClean="0">
                <a:latin typeface="Times New Roman" panose="02020603050405020304" pitchFamily="18" charset="0"/>
                <a:ea typeface="黑体" panose="02010609060101010101" charset="-122"/>
              </a:rPr>
              <a:t>y</a:t>
            </a:r>
            <a:r>
              <a:rPr kumimoji="1" lang="en-US" altLang="zh-CN" sz="2800" b="1" baseline="-25000" dirty="0" smtClean="0">
                <a:latin typeface="Times New Roman" panose="02020603050405020304" pitchFamily="18" charset="0"/>
                <a:ea typeface="黑体" panose="02010609060101010101" charset="-122"/>
              </a:rPr>
              <a:t>c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黑体" panose="02010609060101010101" charset="-122"/>
              </a:rPr>
              <a:t>[n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charset="-122"/>
              </a:rPr>
              <a:t>]=6</a:t>
            </a:r>
            <a:r>
              <a:rPr kumimoji="1" lang="en-US" altLang="zh-CN" sz="2800" b="1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δ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[n]+7</a:t>
            </a:r>
            <a:r>
              <a:rPr kumimoji="1" lang="en-US" altLang="zh-CN" sz="2800" b="1" dirty="0">
                <a:latin typeface="Times New Roman" panose="02020603050405020304" pitchFamily="18" charset="0"/>
                <a:ea typeface="Gulim" panose="020B0600000101010101" pitchFamily="34" charset="-127"/>
              </a:rPr>
              <a:t>δ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[n-1]+6</a:t>
            </a:r>
            <a:r>
              <a:rPr kumimoji="1" lang="en-US" altLang="zh-CN" sz="2800" b="1" dirty="0">
                <a:latin typeface="Times New Roman" panose="02020603050405020304" pitchFamily="18" charset="0"/>
                <a:ea typeface="Gulim" panose="020B0600000101010101" pitchFamily="34" charset="-127"/>
              </a:rPr>
              <a:t>δ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[n-2]+5</a:t>
            </a:r>
            <a:r>
              <a:rPr kumimoji="1" lang="en-US" altLang="zh-CN" sz="2800" b="1" dirty="0">
                <a:latin typeface="Times New Roman" panose="02020603050405020304" pitchFamily="18" charset="0"/>
                <a:ea typeface="Gulim" panose="020B0600000101010101" pitchFamily="34" charset="-127"/>
              </a:rPr>
              <a:t>δ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[n-3]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7748" name="Group 4"/>
          <p:cNvGrpSpPr/>
          <p:nvPr/>
        </p:nvGrpSpPr>
        <p:grpSpPr bwMode="auto">
          <a:xfrm>
            <a:off x="1560066" y="2491477"/>
            <a:ext cx="1066800" cy="1117600"/>
            <a:chOff x="624" y="1661"/>
            <a:chExt cx="672" cy="704"/>
          </a:xfrm>
        </p:grpSpPr>
        <p:sp>
          <p:nvSpPr>
            <p:cNvPr id="25700" name="Line 5"/>
            <p:cNvSpPr>
              <a:spLocks noChangeShapeType="1"/>
            </p:cNvSpPr>
            <p:nvPr/>
          </p:nvSpPr>
          <p:spPr bwMode="auto">
            <a:xfrm>
              <a:off x="624" y="23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01" name="Line 6"/>
            <p:cNvSpPr>
              <a:spLocks noChangeShapeType="1"/>
            </p:cNvSpPr>
            <p:nvPr/>
          </p:nvSpPr>
          <p:spPr bwMode="auto">
            <a:xfrm flipV="1">
              <a:off x="748" y="1872"/>
              <a:ext cx="20" cy="4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02" name="Line 7"/>
            <p:cNvSpPr>
              <a:spLocks noChangeShapeType="1"/>
            </p:cNvSpPr>
            <p:nvPr/>
          </p:nvSpPr>
          <p:spPr bwMode="auto">
            <a:xfrm flipV="1">
              <a:off x="1202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03" name="Line 8"/>
            <p:cNvSpPr>
              <a:spLocks noChangeShapeType="1"/>
            </p:cNvSpPr>
            <p:nvPr/>
          </p:nvSpPr>
          <p:spPr bwMode="auto">
            <a:xfrm flipV="1">
              <a:off x="1056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04" name="Text Box 9"/>
            <p:cNvSpPr txBox="1">
              <a:spLocks noChangeArrowheads="1"/>
            </p:cNvSpPr>
            <p:nvPr/>
          </p:nvSpPr>
          <p:spPr bwMode="auto">
            <a:xfrm>
              <a:off x="793" y="1661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h[k]</a:t>
              </a:r>
              <a:endParaRPr kumimoji="1" lang="en-US" altLang="zh-CN" sz="20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cxnSp>
          <p:nvCxnSpPr>
            <p:cNvPr id="25705" name="AutoShape 10"/>
            <p:cNvCxnSpPr>
              <a:cxnSpLocks noChangeShapeType="1"/>
              <a:stCxn id="25701" idx="0"/>
            </p:cNvCxnSpPr>
            <p:nvPr/>
          </p:nvCxnSpPr>
          <p:spPr bwMode="auto">
            <a:xfrm flipV="1">
              <a:off x="748" y="1888"/>
              <a:ext cx="8" cy="4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706" name="Line 11"/>
            <p:cNvSpPr>
              <a:spLocks noChangeShapeType="1"/>
            </p:cNvSpPr>
            <p:nvPr/>
          </p:nvSpPr>
          <p:spPr bwMode="auto">
            <a:xfrm flipV="1">
              <a:off x="748" y="1933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07" name="Line 12"/>
            <p:cNvSpPr>
              <a:spLocks noChangeShapeType="1"/>
            </p:cNvSpPr>
            <p:nvPr/>
          </p:nvSpPr>
          <p:spPr bwMode="auto">
            <a:xfrm flipV="1">
              <a:off x="930" y="1933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87757" name="Group 13"/>
          <p:cNvGrpSpPr/>
          <p:nvPr/>
        </p:nvGrpSpPr>
        <p:grpSpPr bwMode="auto">
          <a:xfrm>
            <a:off x="3345785" y="1311180"/>
            <a:ext cx="990600" cy="1109662"/>
            <a:chOff x="1837" y="981"/>
            <a:chExt cx="624" cy="699"/>
          </a:xfrm>
        </p:grpSpPr>
        <p:sp>
          <p:nvSpPr>
            <p:cNvPr id="25694" name="Line 14"/>
            <p:cNvSpPr>
              <a:spLocks noChangeShapeType="1"/>
            </p:cNvSpPr>
            <p:nvPr/>
          </p:nvSpPr>
          <p:spPr bwMode="auto">
            <a:xfrm>
              <a:off x="1837" y="163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95" name="Line 15"/>
            <p:cNvSpPr>
              <a:spLocks noChangeShapeType="1"/>
            </p:cNvSpPr>
            <p:nvPr/>
          </p:nvSpPr>
          <p:spPr bwMode="auto">
            <a:xfrm flipV="1">
              <a:off x="1933" y="115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96" name="Line 16"/>
            <p:cNvSpPr>
              <a:spLocks noChangeShapeType="1"/>
            </p:cNvSpPr>
            <p:nvPr/>
          </p:nvSpPr>
          <p:spPr bwMode="auto">
            <a:xfrm flipV="1">
              <a:off x="1933" y="1440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97" name="Line 17"/>
            <p:cNvSpPr>
              <a:spLocks noChangeShapeType="1"/>
            </p:cNvSpPr>
            <p:nvPr/>
          </p:nvSpPr>
          <p:spPr bwMode="auto">
            <a:xfrm flipV="1">
              <a:off x="2367" y="1434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98" name="Text Box 18"/>
            <p:cNvSpPr txBox="1">
              <a:spLocks noChangeArrowheads="1"/>
            </p:cNvSpPr>
            <p:nvPr/>
          </p:nvSpPr>
          <p:spPr bwMode="auto">
            <a:xfrm>
              <a:off x="1958" y="981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g[k]</a:t>
              </a:r>
              <a:endParaRPr kumimoji="1" lang="en-US" altLang="zh-CN" sz="20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99" name="Line 19"/>
            <p:cNvSpPr>
              <a:spLocks noChangeShapeType="1"/>
            </p:cNvSpPr>
            <p:nvPr/>
          </p:nvSpPr>
          <p:spPr bwMode="auto">
            <a:xfrm flipV="1">
              <a:off x="2095" y="1207"/>
              <a:ext cx="0" cy="43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87764" name="Group 20"/>
          <p:cNvGrpSpPr/>
          <p:nvPr/>
        </p:nvGrpSpPr>
        <p:grpSpPr bwMode="auto">
          <a:xfrm>
            <a:off x="1688435" y="1311180"/>
            <a:ext cx="990600" cy="1109662"/>
            <a:chOff x="672" y="981"/>
            <a:chExt cx="624" cy="699"/>
          </a:xfrm>
        </p:grpSpPr>
        <p:sp>
          <p:nvSpPr>
            <p:cNvPr id="25688" name="Line 21"/>
            <p:cNvSpPr>
              <a:spLocks noChangeShapeType="1"/>
            </p:cNvSpPr>
            <p:nvPr/>
          </p:nvSpPr>
          <p:spPr bwMode="auto">
            <a:xfrm>
              <a:off x="672" y="163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89" name="Line 22"/>
            <p:cNvSpPr>
              <a:spLocks noChangeShapeType="1"/>
            </p:cNvSpPr>
            <p:nvPr/>
          </p:nvSpPr>
          <p:spPr bwMode="auto">
            <a:xfrm flipV="1">
              <a:off x="768" y="115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90" name="Line 23"/>
            <p:cNvSpPr>
              <a:spLocks noChangeShapeType="1"/>
            </p:cNvSpPr>
            <p:nvPr/>
          </p:nvSpPr>
          <p:spPr bwMode="auto">
            <a:xfrm flipV="1">
              <a:off x="768" y="144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91" name="Line 24"/>
            <p:cNvSpPr>
              <a:spLocks noChangeShapeType="1"/>
            </p:cNvSpPr>
            <p:nvPr/>
          </p:nvSpPr>
          <p:spPr bwMode="auto">
            <a:xfrm flipV="1">
              <a:off x="1202" y="143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92" name="Text Box 25"/>
            <p:cNvSpPr txBox="1">
              <a:spLocks noChangeArrowheads="1"/>
            </p:cNvSpPr>
            <p:nvPr/>
          </p:nvSpPr>
          <p:spPr bwMode="auto">
            <a:xfrm>
              <a:off x="793" y="981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g[k]</a:t>
              </a:r>
              <a:endParaRPr kumimoji="1" lang="en-US" altLang="zh-CN" sz="20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93" name="Line 26"/>
            <p:cNvSpPr>
              <a:spLocks noChangeShapeType="1"/>
            </p:cNvSpPr>
            <p:nvPr/>
          </p:nvSpPr>
          <p:spPr bwMode="auto">
            <a:xfrm flipV="1">
              <a:off x="930" y="1207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87771" name="Group 27"/>
          <p:cNvGrpSpPr/>
          <p:nvPr/>
        </p:nvGrpSpPr>
        <p:grpSpPr bwMode="auto">
          <a:xfrm>
            <a:off x="2712592" y="2424015"/>
            <a:ext cx="1985963" cy="1202523"/>
            <a:chOff x="1474" y="1712"/>
            <a:chExt cx="1251" cy="664"/>
          </a:xfrm>
        </p:grpSpPr>
        <p:sp>
          <p:nvSpPr>
            <p:cNvPr id="25678" name="Line 28"/>
            <p:cNvSpPr>
              <a:spLocks noChangeShapeType="1"/>
            </p:cNvSpPr>
            <p:nvPr/>
          </p:nvSpPr>
          <p:spPr bwMode="auto">
            <a:xfrm flipV="1">
              <a:off x="1474" y="2342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79" name="Line 29"/>
            <p:cNvSpPr>
              <a:spLocks noChangeShapeType="1"/>
            </p:cNvSpPr>
            <p:nvPr/>
          </p:nvSpPr>
          <p:spPr bwMode="auto">
            <a:xfrm flipV="1">
              <a:off x="1943" y="184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82" name="Text Box 32"/>
            <p:cNvSpPr txBox="1">
              <a:spLocks noChangeArrowheads="1"/>
            </p:cNvSpPr>
            <p:nvPr/>
          </p:nvSpPr>
          <p:spPr bwMode="auto">
            <a:xfrm>
              <a:off x="1973" y="1712"/>
              <a:ext cx="75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h</a:t>
              </a:r>
              <a:r>
                <a:rPr kumimoji="1" lang="en-US" altLang="zh-CN" sz="2000" b="1" dirty="0" smtClean="0">
                  <a:latin typeface="Times New Roman" panose="02020603050405020304" pitchFamily="18" charset="0"/>
                  <a:ea typeface="楷体_GB2312" pitchFamily="49" charset="-122"/>
                </a:rPr>
                <a:t>[&lt;-k&gt;</a:t>
              </a:r>
              <a:r>
                <a:rPr kumimoji="1" lang="en-US" altLang="zh-CN" sz="2000" b="1" baseline="-25000" dirty="0" smtClean="0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kumimoji="1" lang="en-US" altLang="zh-CN" sz="2000" b="1" dirty="0" smtClean="0">
                  <a:latin typeface="Times New Roman" panose="02020603050405020304" pitchFamily="18" charset="0"/>
                  <a:ea typeface="楷体_GB2312" pitchFamily="49" charset="-122"/>
                </a:rPr>
                <a:t>]</a:t>
              </a:r>
              <a:endParaRPr kumimoji="1" lang="en-US" altLang="zh-CN" sz="20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84" name="Line 34"/>
            <p:cNvSpPr>
              <a:spLocks noChangeShapeType="1"/>
            </p:cNvSpPr>
            <p:nvPr/>
          </p:nvSpPr>
          <p:spPr bwMode="auto">
            <a:xfrm flipV="1">
              <a:off x="1927" y="1888"/>
              <a:ext cx="0" cy="43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85" name="Line 35"/>
            <p:cNvSpPr>
              <a:spLocks noChangeShapeType="1"/>
            </p:cNvSpPr>
            <p:nvPr/>
          </p:nvSpPr>
          <p:spPr bwMode="auto">
            <a:xfrm flipV="1">
              <a:off x="2109" y="2160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86" name="Line 36"/>
            <p:cNvSpPr>
              <a:spLocks noChangeShapeType="1"/>
            </p:cNvSpPr>
            <p:nvPr/>
          </p:nvSpPr>
          <p:spPr bwMode="auto">
            <a:xfrm flipV="1">
              <a:off x="2245" y="2160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87" name="Line 37"/>
            <p:cNvSpPr>
              <a:spLocks noChangeShapeType="1"/>
            </p:cNvSpPr>
            <p:nvPr/>
          </p:nvSpPr>
          <p:spPr bwMode="auto">
            <a:xfrm flipV="1">
              <a:off x="2381" y="1933"/>
              <a:ext cx="0" cy="43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87782" name="Group 38"/>
          <p:cNvGrpSpPr/>
          <p:nvPr/>
        </p:nvGrpSpPr>
        <p:grpSpPr bwMode="auto">
          <a:xfrm>
            <a:off x="7881272" y="1311180"/>
            <a:ext cx="990600" cy="1109662"/>
            <a:chOff x="1837" y="981"/>
            <a:chExt cx="624" cy="699"/>
          </a:xfrm>
        </p:grpSpPr>
        <p:sp>
          <p:nvSpPr>
            <p:cNvPr id="25672" name="Line 39"/>
            <p:cNvSpPr>
              <a:spLocks noChangeShapeType="1"/>
            </p:cNvSpPr>
            <p:nvPr/>
          </p:nvSpPr>
          <p:spPr bwMode="auto">
            <a:xfrm>
              <a:off x="1837" y="163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73" name="Line 40"/>
            <p:cNvSpPr>
              <a:spLocks noChangeShapeType="1"/>
            </p:cNvSpPr>
            <p:nvPr/>
          </p:nvSpPr>
          <p:spPr bwMode="auto">
            <a:xfrm flipV="1">
              <a:off x="1933" y="115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74" name="Line 41"/>
            <p:cNvSpPr>
              <a:spLocks noChangeShapeType="1"/>
            </p:cNvSpPr>
            <p:nvPr/>
          </p:nvSpPr>
          <p:spPr bwMode="auto">
            <a:xfrm flipV="1">
              <a:off x="1933" y="1440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75" name="Line 42"/>
            <p:cNvSpPr>
              <a:spLocks noChangeShapeType="1"/>
            </p:cNvSpPr>
            <p:nvPr/>
          </p:nvSpPr>
          <p:spPr bwMode="auto">
            <a:xfrm flipV="1">
              <a:off x="2367" y="1434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76" name="Text Box 43"/>
            <p:cNvSpPr txBox="1">
              <a:spLocks noChangeArrowheads="1"/>
            </p:cNvSpPr>
            <p:nvPr/>
          </p:nvSpPr>
          <p:spPr bwMode="auto">
            <a:xfrm>
              <a:off x="1958" y="981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g[k]</a:t>
              </a:r>
              <a:endParaRPr kumimoji="1" lang="en-US" altLang="zh-CN" sz="20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77" name="Line 44"/>
            <p:cNvSpPr>
              <a:spLocks noChangeShapeType="1"/>
            </p:cNvSpPr>
            <p:nvPr/>
          </p:nvSpPr>
          <p:spPr bwMode="auto">
            <a:xfrm flipV="1">
              <a:off x="2095" y="1207"/>
              <a:ext cx="0" cy="43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87789" name="Group 45"/>
          <p:cNvGrpSpPr/>
          <p:nvPr/>
        </p:nvGrpSpPr>
        <p:grpSpPr bwMode="auto">
          <a:xfrm>
            <a:off x="6441410" y="1311180"/>
            <a:ext cx="990600" cy="1109662"/>
            <a:chOff x="1837" y="981"/>
            <a:chExt cx="624" cy="699"/>
          </a:xfrm>
        </p:grpSpPr>
        <p:sp>
          <p:nvSpPr>
            <p:cNvPr id="25666" name="Line 46"/>
            <p:cNvSpPr>
              <a:spLocks noChangeShapeType="1"/>
            </p:cNvSpPr>
            <p:nvPr/>
          </p:nvSpPr>
          <p:spPr bwMode="auto">
            <a:xfrm>
              <a:off x="1837" y="163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67" name="Line 47"/>
            <p:cNvSpPr>
              <a:spLocks noChangeShapeType="1"/>
            </p:cNvSpPr>
            <p:nvPr/>
          </p:nvSpPr>
          <p:spPr bwMode="auto">
            <a:xfrm flipV="1">
              <a:off x="1933" y="115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68" name="Line 48"/>
            <p:cNvSpPr>
              <a:spLocks noChangeShapeType="1"/>
            </p:cNvSpPr>
            <p:nvPr/>
          </p:nvSpPr>
          <p:spPr bwMode="auto">
            <a:xfrm flipV="1">
              <a:off x="1933" y="1440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69" name="Line 49"/>
            <p:cNvSpPr>
              <a:spLocks noChangeShapeType="1"/>
            </p:cNvSpPr>
            <p:nvPr/>
          </p:nvSpPr>
          <p:spPr bwMode="auto">
            <a:xfrm flipV="1">
              <a:off x="2367" y="1434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70" name="Text Box 50"/>
            <p:cNvSpPr txBox="1">
              <a:spLocks noChangeArrowheads="1"/>
            </p:cNvSpPr>
            <p:nvPr/>
          </p:nvSpPr>
          <p:spPr bwMode="auto">
            <a:xfrm>
              <a:off x="1958" y="981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g[k]</a:t>
              </a:r>
              <a:endParaRPr kumimoji="1" lang="en-US" altLang="zh-CN" sz="20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71" name="Line 51"/>
            <p:cNvSpPr>
              <a:spLocks noChangeShapeType="1"/>
            </p:cNvSpPr>
            <p:nvPr/>
          </p:nvSpPr>
          <p:spPr bwMode="auto">
            <a:xfrm flipV="1">
              <a:off x="2095" y="1207"/>
              <a:ext cx="0" cy="43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87796" name="Group 52"/>
          <p:cNvGrpSpPr/>
          <p:nvPr/>
        </p:nvGrpSpPr>
        <p:grpSpPr bwMode="auto">
          <a:xfrm>
            <a:off x="4930110" y="1311180"/>
            <a:ext cx="990600" cy="1109662"/>
            <a:chOff x="1837" y="981"/>
            <a:chExt cx="624" cy="699"/>
          </a:xfrm>
        </p:grpSpPr>
        <p:sp>
          <p:nvSpPr>
            <p:cNvPr id="25660" name="Line 53"/>
            <p:cNvSpPr>
              <a:spLocks noChangeShapeType="1"/>
            </p:cNvSpPr>
            <p:nvPr/>
          </p:nvSpPr>
          <p:spPr bwMode="auto">
            <a:xfrm>
              <a:off x="1837" y="163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61" name="Line 54"/>
            <p:cNvSpPr>
              <a:spLocks noChangeShapeType="1"/>
            </p:cNvSpPr>
            <p:nvPr/>
          </p:nvSpPr>
          <p:spPr bwMode="auto">
            <a:xfrm flipV="1">
              <a:off x="1933" y="115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62" name="Line 55"/>
            <p:cNvSpPr>
              <a:spLocks noChangeShapeType="1"/>
            </p:cNvSpPr>
            <p:nvPr/>
          </p:nvSpPr>
          <p:spPr bwMode="auto">
            <a:xfrm flipV="1">
              <a:off x="1933" y="1440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63" name="Line 56"/>
            <p:cNvSpPr>
              <a:spLocks noChangeShapeType="1"/>
            </p:cNvSpPr>
            <p:nvPr/>
          </p:nvSpPr>
          <p:spPr bwMode="auto">
            <a:xfrm flipV="1">
              <a:off x="2367" y="1434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64" name="Text Box 57"/>
            <p:cNvSpPr txBox="1">
              <a:spLocks noChangeArrowheads="1"/>
            </p:cNvSpPr>
            <p:nvPr/>
          </p:nvSpPr>
          <p:spPr bwMode="auto">
            <a:xfrm>
              <a:off x="1958" y="981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g[k]</a:t>
              </a:r>
              <a:endParaRPr kumimoji="1" lang="en-US" altLang="zh-CN" sz="20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65" name="Line 58"/>
            <p:cNvSpPr>
              <a:spLocks noChangeShapeType="1"/>
            </p:cNvSpPr>
            <p:nvPr/>
          </p:nvSpPr>
          <p:spPr bwMode="auto">
            <a:xfrm flipV="1">
              <a:off x="2095" y="1207"/>
              <a:ext cx="0" cy="43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87803" name="Group 59"/>
          <p:cNvGrpSpPr/>
          <p:nvPr/>
        </p:nvGrpSpPr>
        <p:grpSpPr bwMode="auto">
          <a:xfrm>
            <a:off x="4657278" y="2475604"/>
            <a:ext cx="1725611" cy="1150938"/>
            <a:chOff x="2699" y="1651"/>
            <a:chExt cx="1087" cy="725"/>
          </a:xfrm>
        </p:grpSpPr>
        <p:sp>
          <p:nvSpPr>
            <p:cNvPr id="25653" name="Line 60"/>
            <p:cNvSpPr>
              <a:spLocks noChangeShapeType="1"/>
            </p:cNvSpPr>
            <p:nvPr/>
          </p:nvSpPr>
          <p:spPr bwMode="auto">
            <a:xfrm>
              <a:off x="2699" y="2341"/>
              <a:ext cx="86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54" name="Line 61"/>
            <p:cNvSpPr>
              <a:spLocks noChangeShapeType="1"/>
            </p:cNvSpPr>
            <p:nvPr/>
          </p:nvSpPr>
          <p:spPr bwMode="auto">
            <a:xfrm flipV="1">
              <a:off x="2941" y="184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55" name="Text Box 62"/>
            <p:cNvSpPr txBox="1">
              <a:spLocks noChangeArrowheads="1"/>
            </p:cNvSpPr>
            <p:nvPr/>
          </p:nvSpPr>
          <p:spPr bwMode="auto">
            <a:xfrm>
              <a:off x="2971" y="1651"/>
              <a:ext cx="81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h</a:t>
              </a:r>
              <a:r>
                <a:rPr kumimoji="1" lang="en-US" altLang="zh-CN" sz="2000" b="1" dirty="0" smtClean="0">
                  <a:latin typeface="Times New Roman" panose="02020603050405020304" pitchFamily="18" charset="0"/>
                  <a:ea typeface="楷体_GB2312" pitchFamily="49" charset="-122"/>
                </a:rPr>
                <a:t>[&lt;1-k&gt;</a:t>
              </a:r>
              <a:r>
                <a:rPr kumimoji="1" lang="en-US" altLang="zh-CN" sz="2000" b="1" baseline="-25000" dirty="0" smtClean="0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kumimoji="1" lang="en-US" altLang="zh-CN" sz="2000" b="1" dirty="0" smtClean="0">
                  <a:latin typeface="Times New Roman" panose="02020603050405020304" pitchFamily="18" charset="0"/>
                  <a:ea typeface="楷体_GB2312" pitchFamily="49" charset="-122"/>
                </a:rPr>
                <a:t>]</a:t>
              </a:r>
              <a:endParaRPr kumimoji="1" lang="en-US" altLang="zh-CN" sz="20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56" name="Line 63"/>
            <p:cNvSpPr>
              <a:spLocks noChangeShapeType="1"/>
            </p:cNvSpPr>
            <p:nvPr/>
          </p:nvSpPr>
          <p:spPr bwMode="auto">
            <a:xfrm flipV="1">
              <a:off x="2925" y="1933"/>
              <a:ext cx="0" cy="43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57" name="Line 64"/>
            <p:cNvSpPr>
              <a:spLocks noChangeShapeType="1"/>
            </p:cNvSpPr>
            <p:nvPr/>
          </p:nvSpPr>
          <p:spPr bwMode="auto">
            <a:xfrm flipV="1">
              <a:off x="3243" y="2160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58" name="Line 65"/>
            <p:cNvSpPr>
              <a:spLocks noChangeShapeType="1"/>
            </p:cNvSpPr>
            <p:nvPr/>
          </p:nvSpPr>
          <p:spPr bwMode="auto">
            <a:xfrm flipV="1">
              <a:off x="3379" y="2160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59" name="Line 66"/>
            <p:cNvSpPr>
              <a:spLocks noChangeShapeType="1"/>
            </p:cNvSpPr>
            <p:nvPr/>
          </p:nvSpPr>
          <p:spPr bwMode="auto">
            <a:xfrm flipV="1">
              <a:off x="3061" y="1933"/>
              <a:ext cx="0" cy="43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87811" name="Group 67"/>
          <p:cNvGrpSpPr/>
          <p:nvPr/>
        </p:nvGrpSpPr>
        <p:grpSpPr bwMode="auto">
          <a:xfrm>
            <a:off x="6168581" y="2459729"/>
            <a:ext cx="1677987" cy="1166813"/>
            <a:chOff x="3651" y="1641"/>
            <a:chExt cx="1057" cy="735"/>
          </a:xfrm>
        </p:grpSpPr>
        <p:sp>
          <p:nvSpPr>
            <p:cNvPr id="25646" name="Line 68"/>
            <p:cNvSpPr>
              <a:spLocks noChangeShapeType="1"/>
            </p:cNvSpPr>
            <p:nvPr/>
          </p:nvSpPr>
          <p:spPr bwMode="auto">
            <a:xfrm>
              <a:off x="3651" y="2341"/>
              <a:ext cx="86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47" name="Line 69"/>
            <p:cNvSpPr>
              <a:spLocks noChangeShapeType="1"/>
            </p:cNvSpPr>
            <p:nvPr/>
          </p:nvSpPr>
          <p:spPr bwMode="auto">
            <a:xfrm flipV="1">
              <a:off x="3893" y="184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48" name="Text Box 70"/>
            <p:cNvSpPr txBox="1">
              <a:spLocks noChangeArrowheads="1"/>
            </p:cNvSpPr>
            <p:nvPr/>
          </p:nvSpPr>
          <p:spPr bwMode="auto">
            <a:xfrm>
              <a:off x="3908" y="1641"/>
              <a:ext cx="8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h</a:t>
              </a:r>
              <a:r>
                <a:rPr kumimoji="1" lang="en-US" altLang="zh-CN" sz="2000" b="1" dirty="0" smtClean="0">
                  <a:latin typeface="Times New Roman" panose="02020603050405020304" pitchFamily="18" charset="0"/>
                  <a:ea typeface="楷体_GB2312" pitchFamily="49" charset="-122"/>
                </a:rPr>
                <a:t>[&lt;2-k&gt;</a:t>
              </a:r>
              <a:r>
                <a:rPr kumimoji="1" lang="en-US" altLang="zh-CN" sz="2000" b="1" baseline="-25000" dirty="0" smtClean="0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kumimoji="1"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]</a:t>
              </a:r>
              <a:endParaRPr kumimoji="1" lang="en-US" altLang="zh-CN" sz="20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49" name="Line 71"/>
            <p:cNvSpPr>
              <a:spLocks noChangeShapeType="1"/>
            </p:cNvSpPr>
            <p:nvPr/>
          </p:nvSpPr>
          <p:spPr bwMode="auto">
            <a:xfrm flipV="1">
              <a:off x="4195" y="1933"/>
              <a:ext cx="0" cy="43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50" name="Line 72"/>
            <p:cNvSpPr>
              <a:spLocks noChangeShapeType="1"/>
            </p:cNvSpPr>
            <p:nvPr/>
          </p:nvSpPr>
          <p:spPr bwMode="auto">
            <a:xfrm flipV="1">
              <a:off x="3877" y="2160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51" name="Line 73"/>
            <p:cNvSpPr>
              <a:spLocks noChangeShapeType="1"/>
            </p:cNvSpPr>
            <p:nvPr/>
          </p:nvSpPr>
          <p:spPr bwMode="auto">
            <a:xfrm flipV="1">
              <a:off x="4332" y="2160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52" name="Line 74"/>
            <p:cNvSpPr>
              <a:spLocks noChangeShapeType="1"/>
            </p:cNvSpPr>
            <p:nvPr/>
          </p:nvSpPr>
          <p:spPr bwMode="auto">
            <a:xfrm flipV="1">
              <a:off x="4059" y="1933"/>
              <a:ext cx="0" cy="43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87819" name="Group 75"/>
          <p:cNvGrpSpPr/>
          <p:nvPr/>
        </p:nvGrpSpPr>
        <p:grpSpPr bwMode="auto">
          <a:xfrm>
            <a:off x="7608441" y="2489890"/>
            <a:ext cx="1677988" cy="1136650"/>
            <a:chOff x="4558" y="1660"/>
            <a:chExt cx="1057" cy="716"/>
          </a:xfrm>
        </p:grpSpPr>
        <p:sp>
          <p:nvSpPr>
            <p:cNvPr id="25639" name="Line 76"/>
            <p:cNvSpPr>
              <a:spLocks noChangeShapeType="1"/>
            </p:cNvSpPr>
            <p:nvPr/>
          </p:nvSpPr>
          <p:spPr bwMode="auto">
            <a:xfrm>
              <a:off x="4558" y="2341"/>
              <a:ext cx="86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40" name="Line 77"/>
            <p:cNvSpPr>
              <a:spLocks noChangeShapeType="1"/>
            </p:cNvSpPr>
            <p:nvPr/>
          </p:nvSpPr>
          <p:spPr bwMode="auto">
            <a:xfrm flipV="1">
              <a:off x="4800" y="184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41" name="Text Box 78"/>
            <p:cNvSpPr txBox="1">
              <a:spLocks noChangeArrowheads="1"/>
            </p:cNvSpPr>
            <p:nvPr/>
          </p:nvSpPr>
          <p:spPr bwMode="auto">
            <a:xfrm>
              <a:off x="4815" y="1660"/>
              <a:ext cx="8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h</a:t>
              </a:r>
              <a:r>
                <a:rPr kumimoji="1" lang="en-US" altLang="zh-CN" sz="2000" b="1" dirty="0" smtClean="0">
                  <a:latin typeface="Times New Roman" panose="02020603050405020304" pitchFamily="18" charset="0"/>
                  <a:ea typeface="楷体_GB2312" pitchFamily="49" charset="-122"/>
                </a:rPr>
                <a:t>[&lt;3-k&gt;</a:t>
              </a:r>
              <a:r>
                <a:rPr kumimoji="1" lang="en-US" altLang="zh-CN" sz="2000" b="1" baseline="-25000" dirty="0" smtClean="0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kumimoji="1"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]</a:t>
              </a:r>
              <a:endParaRPr kumimoji="1" lang="en-US" altLang="zh-CN" sz="20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42" name="Line 79"/>
            <p:cNvSpPr>
              <a:spLocks noChangeShapeType="1"/>
            </p:cNvSpPr>
            <p:nvPr/>
          </p:nvSpPr>
          <p:spPr bwMode="auto">
            <a:xfrm flipV="1">
              <a:off x="5239" y="1933"/>
              <a:ext cx="0" cy="43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43" name="Line 80"/>
            <p:cNvSpPr>
              <a:spLocks noChangeShapeType="1"/>
            </p:cNvSpPr>
            <p:nvPr/>
          </p:nvSpPr>
          <p:spPr bwMode="auto">
            <a:xfrm flipV="1">
              <a:off x="4921" y="2160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44" name="Line 81"/>
            <p:cNvSpPr>
              <a:spLocks noChangeShapeType="1"/>
            </p:cNvSpPr>
            <p:nvPr/>
          </p:nvSpPr>
          <p:spPr bwMode="auto">
            <a:xfrm flipV="1">
              <a:off x="4785" y="2160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45" name="Line 82"/>
            <p:cNvSpPr>
              <a:spLocks noChangeShapeType="1"/>
            </p:cNvSpPr>
            <p:nvPr/>
          </p:nvSpPr>
          <p:spPr bwMode="auto">
            <a:xfrm flipV="1">
              <a:off x="5103" y="1933"/>
              <a:ext cx="0" cy="43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87827" name="Group 83"/>
          <p:cNvGrpSpPr/>
          <p:nvPr/>
        </p:nvGrpSpPr>
        <p:grpSpPr bwMode="auto">
          <a:xfrm>
            <a:off x="3144392" y="3859902"/>
            <a:ext cx="1247775" cy="1706562"/>
            <a:chOff x="1728" y="2496"/>
            <a:chExt cx="786" cy="1075"/>
          </a:xfrm>
        </p:grpSpPr>
        <p:sp>
          <p:nvSpPr>
            <p:cNvPr id="25634" name="Line 84"/>
            <p:cNvSpPr>
              <a:spLocks noChangeShapeType="1"/>
            </p:cNvSpPr>
            <p:nvPr/>
          </p:nvSpPr>
          <p:spPr bwMode="auto">
            <a:xfrm>
              <a:off x="1746" y="3521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5" name="Line 85"/>
            <p:cNvSpPr>
              <a:spLocks noChangeShapeType="1"/>
            </p:cNvSpPr>
            <p:nvPr/>
          </p:nvSpPr>
          <p:spPr bwMode="auto">
            <a:xfrm flipV="1">
              <a:off x="1927" y="2659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6" name="Line 86"/>
            <p:cNvSpPr>
              <a:spLocks noChangeShapeType="1"/>
            </p:cNvSpPr>
            <p:nvPr/>
          </p:nvSpPr>
          <p:spPr bwMode="auto">
            <a:xfrm flipV="1">
              <a:off x="1927" y="2750"/>
              <a:ext cx="0" cy="781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7" name="Text Box 87"/>
            <p:cNvSpPr txBox="1">
              <a:spLocks noChangeArrowheads="1"/>
            </p:cNvSpPr>
            <p:nvPr/>
          </p:nvSpPr>
          <p:spPr bwMode="auto">
            <a:xfrm>
              <a:off x="1728" y="2496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y[0]</a:t>
              </a:r>
              <a:endParaRPr kumimoji="1" lang="en-US" altLang="zh-CN" sz="20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38" name="Text Box 88"/>
            <p:cNvSpPr txBox="1">
              <a:spLocks noChangeArrowheads="1"/>
            </p:cNvSpPr>
            <p:nvPr/>
          </p:nvSpPr>
          <p:spPr bwMode="auto">
            <a:xfrm>
              <a:off x="1973" y="2659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6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87833" name="Group 89"/>
          <p:cNvGrpSpPr/>
          <p:nvPr/>
        </p:nvGrpSpPr>
        <p:grpSpPr bwMode="auto">
          <a:xfrm>
            <a:off x="4512816" y="3859902"/>
            <a:ext cx="1282700" cy="1676400"/>
            <a:chOff x="2608" y="2523"/>
            <a:chExt cx="808" cy="1056"/>
          </a:xfrm>
        </p:grpSpPr>
        <p:sp>
          <p:nvSpPr>
            <p:cNvPr id="25629" name="Line 90"/>
            <p:cNvSpPr>
              <a:spLocks noChangeShapeType="1"/>
            </p:cNvSpPr>
            <p:nvPr/>
          </p:nvSpPr>
          <p:spPr bwMode="auto">
            <a:xfrm>
              <a:off x="2744" y="3531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0" name="Line 91"/>
            <p:cNvSpPr>
              <a:spLocks noChangeShapeType="1"/>
            </p:cNvSpPr>
            <p:nvPr/>
          </p:nvSpPr>
          <p:spPr bwMode="auto">
            <a:xfrm flipV="1">
              <a:off x="2936" y="2667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1" name="Text Box 92"/>
            <p:cNvSpPr txBox="1">
              <a:spLocks noChangeArrowheads="1"/>
            </p:cNvSpPr>
            <p:nvPr/>
          </p:nvSpPr>
          <p:spPr bwMode="auto">
            <a:xfrm>
              <a:off x="2608" y="2523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y[1]</a:t>
              </a:r>
              <a:endParaRPr kumimoji="1" lang="en-US" altLang="zh-CN" sz="20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32" name="Line 93"/>
            <p:cNvSpPr>
              <a:spLocks noChangeShapeType="1"/>
            </p:cNvSpPr>
            <p:nvPr/>
          </p:nvSpPr>
          <p:spPr bwMode="auto">
            <a:xfrm flipH="1" flipV="1">
              <a:off x="3061" y="2568"/>
              <a:ext cx="19" cy="963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3" name="Text Box 94"/>
            <p:cNvSpPr txBox="1">
              <a:spLocks noChangeArrowheads="1"/>
            </p:cNvSpPr>
            <p:nvPr/>
          </p:nvSpPr>
          <p:spPr bwMode="auto">
            <a:xfrm>
              <a:off x="3107" y="2523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7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87839" name="Group 95"/>
          <p:cNvGrpSpPr/>
          <p:nvPr/>
        </p:nvGrpSpPr>
        <p:grpSpPr bwMode="auto">
          <a:xfrm>
            <a:off x="6168579" y="3788464"/>
            <a:ext cx="1223962" cy="1735138"/>
            <a:chOff x="3651" y="2478"/>
            <a:chExt cx="771" cy="1093"/>
          </a:xfrm>
        </p:grpSpPr>
        <p:sp>
          <p:nvSpPr>
            <p:cNvPr id="25624" name="Line 96"/>
            <p:cNvSpPr>
              <a:spLocks noChangeShapeType="1"/>
            </p:cNvSpPr>
            <p:nvPr/>
          </p:nvSpPr>
          <p:spPr bwMode="auto">
            <a:xfrm>
              <a:off x="3782" y="3523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5" name="Line 97"/>
            <p:cNvSpPr>
              <a:spLocks noChangeShapeType="1"/>
            </p:cNvSpPr>
            <p:nvPr/>
          </p:nvSpPr>
          <p:spPr bwMode="auto">
            <a:xfrm flipV="1">
              <a:off x="3878" y="2659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6" name="Text Box 98"/>
            <p:cNvSpPr txBox="1">
              <a:spLocks noChangeArrowheads="1"/>
            </p:cNvSpPr>
            <p:nvPr/>
          </p:nvSpPr>
          <p:spPr bwMode="auto">
            <a:xfrm>
              <a:off x="3651" y="247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y[2]</a:t>
              </a:r>
              <a:endParaRPr kumimoji="1" lang="en-US" altLang="zh-CN" sz="20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27" name="Line 99"/>
            <p:cNvSpPr>
              <a:spLocks noChangeShapeType="1"/>
            </p:cNvSpPr>
            <p:nvPr/>
          </p:nvSpPr>
          <p:spPr bwMode="auto">
            <a:xfrm flipH="1" flipV="1">
              <a:off x="4150" y="2750"/>
              <a:ext cx="16" cy="773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8" name="Text Box 100"/>
            <p:cNvSpPr txBox="1">
              <a:spLocks noChangeArrowheads="1"/>
            </p:cNvSpPr>
            <p:nvPr/>
          </p:nvSpPr>
          <p:spPr bwMode="auto">
            <a:xfrm>
              <a:off x="4241" y="2614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6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87845" name="Group 101"/>
          <p:cNvGrpSpPr/>
          <p:nvPr/>
        </p:nvGrpSpPr>
        <p:grpSpPr bwMode="auto">
          <a:xfrm>
            <a:off x="7752905" y="3788464"/>
            <a:ext cx="1368425" cy="1663700"/>
            <a:chOff x="4649" y="2478"/>
            <a:chExt cx="862" cy="1048"/>
          </a:xfrm>
        </p:grpSpPr>
        <p:sp>
          <p:nvSpPr>
            <p:cNvPr id="25619" name="Line 102"/>
            <p:cNvSpPr>
              <a:spLocks noChangeShapeType="1"/>
            </p:cNvSpPr>
            <p:nvPr/>
          </p:nvSpPr>
          <p:spPr bwMode="auto">
            <a:xfrm>
              <a:off x="4649" y="348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0" name="Line 103"/>
            <p:cNvSpPr>
              <a:spLocks noChangeShapeType="1"/>
            </p:cNvSpPr>
            <p:nvPr/>
          </p:nvSpPr>
          <p:spPr bwMode="auto">
            <a:xfrm flipV="1">
              <a:off x="4786" y="2614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1" name="Text Box 104"/>
            <p:cNvSpPr txBox="1">
              <a:spLocks noChangeArrowheads="1"/>
            </p:cNvSpPr>
            <p:nvPr/>
          </p:nvSpPr>
          <p:spPr bwMode="auto">
            <a:xfrm>
              <a:off x="4889" y="247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y[3]</a:t>
              </a:r>
              <a:endParaRPr kumimoji="1" lang="en-US" altLang="zh-CN" sz="20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22" name="Line 105"/>
            <p:cNvSpPr>
              <a:spLocks noChangeShapeType="1"/>
            </p:cNvSpPr>
            <p:nvPr/>
          </p:nvSpPr>
          <p:spPr bwMode="auto">
            <a:xfrm flipV="1">
              <a:off x="5225" y="2886"/>
              <a:ext cx="14" cy="600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3" name="Text Box 106"/>
            <p:cNvSpPr txBox="1">
              <a:spLocks noChangeArrowheads="1"/>
            </p:cNvSpPr>
            <p:nvPr/>
          </p:nvSpPr>
          <p:spPr bwMode="auto">
            <a:xfrm>
              <a:off x="5329" y="2750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5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8" name="Group 9"/>
          <p:cNvGrpSpPr/>
          <p:nvPr/>
        </p:nvGrpSpPr>
        <p:grpSpPr bwMode="auto">
          <a:xfrm>
            <a:off x="2243160" y="220230"/>
            <a:ext cx="6477000" cy="865187"/>
            <a:chOff x="720" y="1910"/>
            <a:chExt cx="4080" cy="545"/>
          </a:xfrm>
        </p:grpSpPr>
        <p:graphicFrame>
          <p:nvGraphicFramePr>
            <p:cNvPr id="109" name="Object 5"/>
            <p:cNvGraphicFramePr>
              <a:graphicFrameLocks noChangeAspect="1"/>
            </p:cNvGraphicFramePr>
            <p:nvPr/>
          </p:nvGraphicFramePr>
          <p:xfrm>
            <a:off x="720" y="1920"/>
            <a:ext cx="2024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90" name="Equation" r:id="rId1" imgW="1422400" imgH="215900" progId="Equation.DSMT4">
                    <p:embed/>
                  </p:oleObj>
                </mc:Choice>
                <mc:Fallback>
                  <p:oleObj name="Equation" r:id="rId1" imgW="1422400" imgH="215900" progId="Equation.DSMT4">
                    <p:embed/>
                    <p:pic>
                      <p:nvPicPr>
                        <p:cNvPr id="0" name="图片 348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920"/>
                          <a:ext cx="2024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" name="Object 6"/>
            <p:cNvGraphicFramePr>
              <a:graphicFrameLocks noChangeAspect="1"/>
            </p:cNvGraphicFramePr>
            <p:nvPr/>
          </p:nvGraphicFramePr>
          <p:xfrm>
            <a:off x="2880" y="1910"/>
            <a:ext cx="1920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91" name="Equation" r:id="rId3" imgW="1358265" imgH="215900" progId="Equation.DSMT4">
                    <p:embed/>
                  </p:oleObj>
                </mc:Choice>
                <mc:Fallback>
                  <p:oleObj name="Equation" r:id="rId3" imgW="1358265" imgH="215900" progId="Equation.DSMT4">
                    <p:embed/>
                    <p:pic>
                      <p:nvPicPr>
                        <p:cNvPr id="0" name="图片 348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910"/>
                          <a:ext cx="1920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" name="Object 7"/>
            <p:cNvGraphicFramePr>
              <a:graphicFrameLocks noChangeAspect="1"/>
            </p:cNvGraphicFramePr>
            <p:nvPr/>
          </p:nvGraphicFramePr>
          <p:xfrm>
            <a:off x="1584" y="2208"/>
            <a:ext cx="17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92" name="Equation" r:id="rId5" imgW="139700" imgH="203200" progId="Equation.DSMT4">
                    <p:embed/>
                  </p:oleObj>
                </mc:Choice>
                <mc:Fallback>
                  <p:oleObj name="Equation" r:id="rId5" imgW="139700" imgH="203200" progId="Equation.DSMT4">
                    <p:embed/>
                    <p:pic>
                      <p:nvPicPr>
                        <p:cNvPr id="0" name="图片 348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208"/>
                          <a:ext cx="170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" name="Object 8"/>
            <p:cNvGraphicFramePr>
              <a:graphicFrameLocks noChangeAspect="1"/>
            </p:cNvGraphicFramePr>
            <p:nvPr/>
          </p:nvGraphicFramePr>
          <p:xfrm>
            <a:off x="3696" y="2160"/>
            <a:ext cx="201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93" name="Equation" r:id="rId7" imgW="139700" imgH="203200" progId="Equation.DSMT4">
                    <p:embed/>
                  </p:oleObj>
                </mc:Choice>
                <mc:Fallback>
                  <p:oleObj name="Equation" r:id="rId7" imgW="139700" imgH="203200" progId="Equation.DSMT4">
                    <p:embed/>
                    <p:pic>
                      <p:nvPicPr>
                        <p:cNvPr id="0" name="图片 348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160"/>
                          <a:ext cx="201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7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7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7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7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7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7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7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7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7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7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7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7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7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7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7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7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7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7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7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7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7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7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7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7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87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72" name="Text Box 12"/>
          <p:cNvSpPr txBox="1">
            <a:spLocks noChangeArrowheads="1"/>
          </p:cNvSpPr>
          <p:nvPr/>
        </p:nvSpPr>
        <p:spPr bwMode="auto">
          <a:xfrm>
            <a:off x="1919288" y="260350"/>
            <a:ext cx="548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latin typeface="Times New Roman" panose="02020603050405020304" pitchFamily="18" charset="0"/>
              </a:rPr>
              <a:t>From the above we observe:</a:t>
            </a:r>
            <a:endParaRPr kumimoji="1" lang="en-US" altLang="zh-CN" sz="3200" b="1">
              <a:latin typeface="Times New Roman" panose="02020603050405020304" pitchFamily="18" charset="0"/>
            </a:endParaRPr>
          </a:p>
        </p:txBody>
      </p:sp>
      <p:graphicFrame>
        <p:nvGraphicFramePr>
          <p:cNvPr id="117773" name="Object 13"/>
          <p:cNvGraphicFramePr>
            <a:graphicFrameLocks noChangeAspect="1"/>
          </p:cNvGraphicFramePr>
          <p:nvPr/>
        </p:nvGraphicFramePr>
        <p:xfrm>
          <a:off x="2279576" y="1132069"/>
          <a:ext cx="388620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0" name="Equation" r:id="rId1" imgW="1574800" imgH="431800" progId="Equation.DSMT4">
                  <p:embed/>
                </p:oleObj>
              </mc:Choice>
              <mc:Fallback>
                <p:oleObj name="Equation" r:id="rId1" imgW="1574800" imgH="431800" progId="Equation.DSMT4">
                  <p:embed/>
                  <p:pic>
                    <p:nvPicPr>
                      <p:cNvPr id="0" name="图片 390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1132069"/>
                        <a:ext cx="3886200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4" name="Object 14"/>
          <p:cNvGraphicFramePr>
            <a:graphicFrameLocks noChangeAspect="1"/>
          </p:cNvGraphicFramePr>
          <p:nvPr/>
        </p:nvGraphicFramePr>
        <p:xfrm>
          <a:off x="3216201" y="2284594"/>
          <a:ext cx="638175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1" name="Equation" r:id="rId3" imgW="2603500" imgH="203200" progId="Equation.DSMT4">
                  <p:embed/>
                </p:oleObj>
              </mc:Choice>
              <mc:Fallback>
                <p:oleObj name="Equation" r:id="rId3" imgW="2603500" imgH="203200" progId="Equation.DSMT4">
                  <p:embed/>
                  <p:pic>
                    <p:nvPicPr>
                      <p:cNvPr id="0" name="图片 390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01" y="2284594"/>
                        <a:ext cx="638175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5" name="Object 15"/>
          <p:cNvGraphicFramePr>
            <a:graphicFrameLocks noChangeAspect="1"/>
          </p:cNvGraphicFramePr>
          <p:nvPr/>
        </p:nvGraphicFramePr>
        <p:xfrm>
          <a:off x="3216201" y="3005318"/>
          <a:ext cx="53911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2" name="Equation" r:id="rId5" imgW="2184400" imgH="203200" progId="Equation.DSMT4">
                  <p:embed/>
                </p:oleObj>
              </mc:Choice>
              <mc:Fallback>
                <p:oleObj name="Equation" r:id="rId5" imgW="2184400" imgH="203200" progId="Equation.DSMT4">
                  <p:embed/>
                  <p:pic>
                    <p:nvPicPr>
                      <p:cNvPr id="0" name="图片 390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01" y="3005318"/>
                        <a:ext cx="53911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80" name="Object 20"/>
          <p:cNvGraphicFramePr>
            <a:graphicFrameLocks noChangeAspect="1"/>
          </p:cNvGraphicFramePr>
          <p:nvPr/>
        </p:nvGraphicFramePr>
        <p:xfrm>
          <a:off x="2424114" y="3573464"/>
          <a:ext cx="3887787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3" name="Equation" r:id="rId7" imgW="1637665" imgH="431800" progId="Equation.DSMT4">
                  <p:embed/>
                </p:oleObj>
              </mc:Choice>
              <mc:Fallback>
                <p:oleObj name="Equation" r:id="rId7" imgW="1637665" imgH="431800" progId="Equation.DSMT4">
                  <p:embed/>
                  <p:pic>
                    <p:nvPicPr>
                      <p:cNvPr id="0" name="图片 390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3573464"/>
                        <a:ext cx="3887787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83" name="Object 23"/>
          <p:cNvGraphicFramePr>
            <a:graphicFrameLocks noChangeAspect="1"/>
          </p:cNvGraphicFramePr>
          <p:nvPr/>
        </p:nvGraphicFramePr>
        <p:xfrm>
          <a:off x="3216275" y="4724400"/>
          <a:ext cx="62484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4" name="Equation" r:id="rId9" imgW="2603500" imgH="203200" progId="Equation.DSMT4">
                  <p:embed/>
                </p:oleObj>
              </mc:Choice>
              <mc:Fallback>
                <p:oleObj name="Equation" r:id="rId9" imgW="2603500" imgH="203200" progId="Equation.DSMT4">
                  <p:embed/>
                  <p:pic>
                    <p:nvPicPr>
                      <p:cNvPr id="0" name="图片 390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4724400"/>
                        <a:ext cx="62484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86" name="Object 26"/>
          <p:cNvGraphicFramePr>
            <a:graphicFrameLocks noChangeAspect="1"/>
          </p:cNvGraphicFramePr>
          <p:nvPr/>
        </p:nvGraphicFramePr>
        <p:xfrm>
          <a:off x="3216275" y="5445125"/>
          <a:ext cx="54800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5" name="Equation" r:id="rId11" imgW="2184400" imgH="203200" progId="Equation.DSMT4">
                  <p:embed/>
                </p:oleObj>
              </mc:Choice>
              <mc:Fallback>
                <p:oleObj name="Equation" r:id="rId11" imgW="2184400" imgH="203200" progId="Equation.DSMT4">
                  <p:embed/>
                  <p:pic>
                    <p:nvPicPr>
                      <p:cNvPr id="0" name="图片 390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5445125"/>
                        <a:ext cx="548005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7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7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7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7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7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7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2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82" name="Group 21"/>
          <p:cNvGrpSpPr/>
          <p:nvPr/>
        </p:nvGrpSpPr>
        <p:grpSpPr bwMode="auto">
          <a:xfrm>
            <a:off x="2351089" y="333376"/>
            <a:ext cx="7265987" cy="2295525"/>
            <a:chOff x="521" y="210"/>
            <a:chExt cx="4577" cy="1446"/>
          </a:xfrm>
        </p:grpSpPr>
        <p:graphicFrame>
          <p:nvGraphicFramePr>
            <p:cNvPr id="71688" name="Object 7"/>
            <p:cNvGraphicFramePr>
              <a:graphicFrameLocks noChangeAspect="1"/>
            </p:cNvGraphicFramePr>
            <p:nvPr/>
          </p:nvGraphicFramePr>
          <p:xfrm>
            <a:off x="521" y="210"/>
            <a:ext cx="2540" cy="6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34" name="Equation" r:id="rId1" imgW="1701800" imgH="431800" progId="Equation.DSMT4">
                    <p:embed/>
                  </p:oleObj>
                </mc:Choice>
                <mc:Fallback>
                  <p:oleObj name="Equation" r:id="rId1" imgW="1701800" imgH="431800" progId="Equation.DSMT4">
                    <p:embed/>
                    <p:pic>
                      <p:nvPicPr>
                        <p:cNvPr id="0" name="图片 400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210"/>
                          <a:ext cx="2540" cy="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89" name="Object 8"/>
            <p:cNvGraphicFramePr>
              <a:graphicFrameLocks noChangeAspect="1"/>
            </p:cNvGraphicFramePr>
            <p:nvPr/>
          </p:nvGraphicFramePr>
          <p:xfrm>
            <a:off x="1066" y="890"/>
            <a:ext cx="403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35" name="Equation" r:id="rId3" imgW="2603500" imgH="203200" progId="Equation.DSMT4">
                    <p:embed/>
                  </p:oleObj>
                </mc:Choice>
                <mc:Fallback>
                  <p:oleObj name="Equation" r:id="rId3" imgW="2603500" imgH="203200" progId="Equation.DSMT4">
                    <p:embed/>
                    <p:pic>
                      <p:nvPicPr>
                        <p:cNvPr id="0" name="图片 400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890"/>
                          <a:ext cx="403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0" name="Object 9"/>
            <p:cNvGraphicFramePr>
              <a:graphicFrameLocks noChangeAspect="1"/>
            </p:cNvGraphicFramePr>
            <p:nvPr/>
          </p:nvGraphicFramePr>
          <p:xfrm>
            <a:off x="1066" y="1344"/>
            <a:ext cx="335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36" name="Equation" r:id="rId5" imgW="2184400" imgH="203200" progId="Equation.DSMT4">
                    <p:embed/>
                  </p:oleObj>
                </mc:Choice>
                <mc:Fallback>
                  <p:oleObj name="Equation" r:id="rId5" imgW="2184400" imgH="203200" progId="Equation.DSMT4">
                    <p:embed/>
                    <p:pic>
                      <p:nvPicPr>
                        <p:cNvPr id="0" name="图片 400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1344"/>
                          <a:ext cx="335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683" name="Group 20"/>
          <p:cNvGrpSpPr/>
          <p:nvPr/>
        </p:nvGrpSpPr>
        <p:grpSpPr bwMode="auto">
          <a:xfrm>
            <a:off x="2351089" y="2918156"/>
            <a:ext cx="7343775" cy="2309813"/>
            <a:chOff x="521" y="1888"/>
            <a:chExt cx="4626" cy="1455"/>
          </a:xfrm>
        </p:grpSpPr>
        <p:graphicFrame>
          <p:nvGraphicFramePr>
            <p:cNvPr id="71685" name="Object 14"/>
            <p:cNvGraphicFramePr>
              <a:graphicFrameLocks noChangeAspect="1"/>
            </p:cNvGraphicFramePr>
            <p:nvPr/>
          </p:nvGraphicFramePr>
          <p:xfrm>
            <a:off x="521" y="1888"/>
            <a:ext cx="2492" cy="6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37" name="Equation" r:id="rId7" imgW="1676400" imgH="431800" progId="Equation.DSMT4">
                    <p:embed/>
                  </p:oleObj>
                </mc:Choice>
                <mc:Fallback>
                  <p:oleObj name="Equation" r:id="rId7" imgW="1676400" imgH="431800" progId="Equation.DSMT4">
                    <p:embed/>
                    <p:pic>
                      <p:nvPicPr>
                        <p:cNvPr id="0" name="图片 40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1888"/>
                          <a:ext cx="2492" cy="6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86" name="Object 15"/>
            <p:cNvGraphicFramePr>
              <a:graphicFrameLocks noChangeAspect="1"/>
            </p:cNvGraphicFramePr>
            <p:nvPr/>
          </p:nvGraphicFramePr>
          <p:xfrm>
            <a:off x="1065" y="2569"/>
            <a:ext cx="408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38" name="Equation" r:id="rId9" imgW="2603500" imgH="203200" progId="Equation.DSMT4">
                    <p:embed/>
                  </p:oleObj>
                </mc:Choice>
                <mc:Fallback>
                  <p:oleObj name="Equation" r:id="rId9" imgW="2603500" imgH="203200" progId="Equation.DSMT4">
                    <p:embed/>
                    <p:pic>
                      <p:nvPicPr>
                        <p:cNvPr id="0" name="图片 400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5" y="2569"/>
                          <a:ext cx="4082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87" name="Object 16"/>
            <p:cNvGraphicFramePr>
              <a:graphicFrameLocks noChangeAspect="1"/>
            </p:cNvGraphicFramePr>
            <p:nvPr/>
          </p:nvGraphicFramePr>
          <p:xfrm>
            <a:off x="1065" y="3022"/>
            <a:ext cx="3456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39" name="Equation" r:id="rId11" imgW="2184400" imgH="203200" progId="Equation.DSMT4">
                    <p:embed/>
                  </p:oleObj>
                </mc:Choice>
                <mc:Fallback>
                  <p:oleObj name="Equation" r:id="rId11" imgW="2184400" imgH="203200" progId="Equation.DSMT4">
                    <p:embed/>
                    <p:pic>
                      <p:nvPicPr>
                        <p:cNvPr id="0" name="图片 400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5" y="3022"/>
                          <a:ext cx="3456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8806" name="Text Box 22"/>
          <p:cNvSpPr txBox="1">
            <a:spLocks noChangeArrowheads="1"/>
          </p:cNvSpPr>
          <p:nvPr/>
        </p:nvSpPr>
        <p:spPr bwMode="auto">
          <a:xfrm>
            <a:off x="2566989" y="5664202"/>
            <a:ext cx="5976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charset="-122"/>
              </a:rPr>
              <a:t>y[n]=6</a:t>
            </a:r>
            <a:r>
              <a:rPr kumimoji="1" lang="en-US" altLang="zh-CN" sz="2800" b="1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δ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[n]+7</a:t>
            </a:r>
            <a:r>
              <a:rPr kumimoji="1" lang="en-US" altLang="zh-CN" sz="2800" b="1" dirty="0">
                <a:latin typeface="Times New Roman" panose="02020603050405020304" pitchFamily="18" charset="0"/>
                <a:ea typeface="Gulim" panose="020B0600000101010101" pitchFamily="34" charset="-127"/>
              </a:rPr>
              <a:t>δ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[n-1]+6</a:t>
            </a:r>
            <a:r>
              <a:rPr kumimoji="1" lang="en-US" altLang="zh-CN" sz="2800" b="1" dirty="0">
                <a:latin typeface="Times New Roman" panose="02020603050405020304" pitchFamily="18" charset="0"/>
                <a:ea typeface="Gulim" panose="020B0600000101010101" pitchFamily="34" charset="-127"/>
              </a:rPr>
              <a:t>δ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[n-2]+5</a:t>
            </a:r>
            <a:r>
              <a:rPr kumimoji="1" lang="en-US" altLang="zh-CN" sz="2800" b="1" dirty="0">
                <a:latin typeface="Times New Roman" panose="02020603050405020304" pitchFamily="18" charset="0"/>
                <a:ea typeface="Gulim" panose="020B0600000101010101" pitchFamily="34" charset="-127"/>
              </a:rPr>
              <a:t>δ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[n-3]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8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8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0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1" y="188914"/>
            <a:ext cx="8291513" cy="858837"/>
          </a:xfrm>
        </p:spPr>
        <p:txBody>
          <a:bodyPr/>
          <a:lstStyle/>
          <a:p>
            <a:pPr eaLnBrk="1" hangingPunct="1"/>
            <a:r>
              <a:rPr lang="en-US" altLang="zh-CN" sz="3600" i="1" dirty="0">
                <a:latin typeface="Times New Roman" panose="02020603050405020304" pitchFamily="18" charset="0"/>
              </a:rPr>
              <a:t>Tabular Method in Circular convolution</a:t>
            </a:r>
            <a:endParaRPr lang="en-US" altLang="zh-CN" sz="3600" i="1" dirty="0">
              <a:latin typeface="Times New Roman" panose="02020603050405020304" pitchFamily="18" charset="0"/>
            </a:endParaRPr>
          </a:p>
        </p:txBody>
      </p:sp>
      <p:sp>
        <p:nvSpPr>
          <p:cNvPr id="294915" name="Text Box 3"/>
          <p:cNvSpPr txBox="1">
            <a:spLocks noChangeArrowheads="1"/>
          </p:cNvSpPr>
          <p:nvPr/>
        </p:nvSpPr>
        <p:spPr bwMode="auto">
          <a:xfrm>
            <a:off x="2099406" y="1340049"/>
            <a:ext cx="7921625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Example: We want to obtain the convolution sum y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c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[n] by the following step:    y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c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[n]=g[n]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③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h[n]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n:            0             1            2              3              4            5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g[n]:    g[0]         g[1]       g[2]                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h[n]:    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h[0]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       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h[1]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      h[2] 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         g[0]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h[0]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 g[1]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h[0]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 g[2]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h[0]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 </a:t>
            </a:r>
            <a:endParaRPr kumimoji="1"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                        g[0]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h[1]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 g[1]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h[1]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   </a:t>
            </a:r>
            <a:endParaRPr kumimoji="1" lang="en-US" altLang="zh-CN" sz="24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                                       g[0]h[2]  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y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c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[n]:  y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c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[0]      y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c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[1]        y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c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[2]          </a:t>
            </a:r>
            <a:endParaRPr kumimoji="1"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2172431" y="2852936"/>
            <a:ext cx="75596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2172431" y="4003874"/>
            <a:ext cx="75596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2172431" y="5661224"/>
            <a:ext cx="75596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6276117" y="2419549"/>
            <a:ext cx="0" cy="3816350"/>
          </a:xfrm>
          <a:prstGeom prst="line">
            <a:avLst/>
          </a:prstGeom>
          <a:noFill/>
          <a:ln w="9525">
            <a:solidFill>
              <a:srgbClr val="FF00FF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4920" name="Text Box 8"/>
          <p:cNvSpPr txBox="1">
            <a:spLocks noChangeArrowheads="1"/>
          </p:cNvSpPr>
          <p:nvPr/>
        </p:nvSpPr>
        <p:spPr bwMode="auto">
          <a:xfrm>
            <a:off x="2807431" y="4580136"/>
            <a:ext cx="1165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g[2]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h[1]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 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94921" name="Text Box 9"/>
          <p:cNvSpPr txBox="1">
            <a:spLocks noChangeArrowheads="1"/>
          </p:cNvSpPr>
          <p:nvPr/>
        </p:nvSpPr>
        <p:spPr bwMode="auto">
          <a:xfrm>
            <a:off x="6238018" y="4542036"/>
            <a:ext cx="1165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g[2]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h[1]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 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94922" name="Text Box 10"/>
          <p:cNvSpPr txBox="1">
            <a:spLocks noChangeArrowheads="1"/>
          </p:cNvSpPr>
          <p:nvPr/>
        </p:nvSpPr>
        <p:spPr bwMode="auto">
          <a:xfrm>
            <a:off x="6222143" y="5105599"/>
            <a:ext cx="2430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g[1]h[2]  g[2]h[2]  </a:t>
            </a:r>
            <a:endParaRPr kumimoji="1"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294923" name="Text Box 11"/>
          <p:cNvSpPr txBox="1">
            <a:spLocks noChangeArrowheads="1"/>
          </p:cNvSpPr>
          <p:nvPr/>
        </p:nvSpPr>
        <p:spPr bwMode="auto">
          <a:xfrm>
            <a:off x="2764568" y="5123061"/>
            <a:ext cx="244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g[1]h[2]  g[2]h[2]  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9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4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4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20" grpId="0"/>
      <p:bldP spid="294921" grpId="0"/>
      <p:bldP spid="294921" grpId="1"/>
      <p:bldP spid="294922" grpId="0"/>
      <p:bldP spid="294922" grpId="1"/>
      <p:bldP spid="2949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11424" y="2398711"/>
            <a:ext cx="7507288" cy="1527175"/>
            <a:chOff x="1824038" y="2278064"/>
            <a:chExt cx="7507288" cy="1527175"/>
          </a:xfrm>
        </p:grpSpPr>
        <p:sp>
          <p:nvSpPr>
            <p:cNvPr id="24578" name="Rectangle 2"/>
            <p:cNvSpPr>
              <a:spLocks noChangeArrowheads="1"/>
            </p:cNvSpPr>
            <p:nvPr/>
          </p:nvSpPr>
          <p:spPr bwMode="auto">
            <a:xfrm>
              <a:off x="1824038" y="2698750"/>
              <a:ext cx="792163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 dirty="0">
                  <a:latin typeface="Times New Roman" panose="02020603050405020304" pitchFamily="18" charset="0"/>
                </a:rPr>
                <a:t>②</a:t>
              </a:r>
              <a:r>
                <a:rPr kumimoji="1" lang="zh-CN" altLang="en-US" sz="3200" dirty="0">
                  <a:latin typeface="Times New Roman" panose="02020603050405020304" pitchFamily="18" charset="0"/>
                </a:rPr>
                <a:t> </a:t>
              </a:r>
              <a:endParaRPr kumimoji="1" lang="zh-CN" altLang="en-US" sz="32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4579" name="Object 3"/>
            <p:cNvGraphicFramePr>
              <a:graphicFrameLocks noChangeAspect="1"/>
            </p:cNvGraphicFramePr>
            <p:nvPr/>
          </p:nvGraphicFramePr>
          <p:xfrm>
            <a:off x="2616201" y="2278064"/>
            <a:ext cx="6715125" cy="1527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2" name="公式" r:id="rId1" imgW="2895600" imgH="622300" progId="Equation.3">
                    <p:embed/>
                  </p:oleObj>
                </mc:Choice>
                <mc:Fallback>
                  <p:oleObj name="公式" r:id="rId1" imgW="2895600" imgH="622300" progId="Equation.3">
                    <p:embed/>
                    <p:pic>
                      <p:nvPicPr>
                        <p:cNvPr id="0" name="图片 156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6201" y="2278064"/>
                          <a:ext cx="6715125" cy="1527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8418713" y="2609312"/>
          <a:ext cx="3149896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3" name="Equation" r:id="rId3" imgW="1016000" imgH="431800" progId="Equation.DSMT4">
                  <p:embed/>
                </p:oleObj>
              </mc:Choice>
              <mc:Fallback>
                <p:oleObj name="Equation" r:id="rId3" imgW="1016000" imgH="431800" progId="Equation.DSMT4">
                  <p:embed/>
                  <p:pic>
                    <p:nvPicPr>
                      <p:cNvPr id="0" name="图片 156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8713" y="2609312"/>
                        <a:ext cx="3149896" cy="113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956766" y="4240209"/>
            <a:ext cx="8153400" cy="939800"/>
            <a:chOff x="956766" y="4240209"/>
            <a:chExt cx="8153400" cy="939800"/>
          </a:xfrm>
        </p:grpSpPr>
        <p:graphicFrame>
          <p:nvGraphicFramePr>
            <p:cNvPr id="24581" name="Object 5"/>
            <p:cNvGraphicFramePr>
              <a:graphicFrameLocks noChangeAspect="1"/>
            </p:cNvGraphicFramePr>
            <p:nvPr/>
          </p:nvGraphicFramePr>
          <p:xfrm>
            <a:off x="2004516" y="4627559"/>
            <a:ext cx="3276600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4" name="公式" r:id="rId5" imgW="1295400" imgH="203200" progId="Equation.3">
                    <p:embed/>
                  </p:oleObj>
                </mc:Choice>
                <mc:Fallback>
                  <p:oleObj name="公式" r:id="rId5" imgW="1295400" imgH="203200" progId="Equation.3">
                    <p:embed/>
                    <p:pic>
                      <p:nvPicPr>
                        <p:cNvPr id="0" name="图片 156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4516" y="4627559"/>
                          <a:ext cx="3276600" cy="549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2" name="Object 6"/>
            <p:cNvGraphicFramePr>
              <a:graphicFrameLocks noChangeAspect="1"/>
            </p:cNvGraphicFramePr>
            <p:nvPr/>
          </p:nvGraphicFramePr>
          <p:xfrm>
            <a:off x="5709740" y="4240209"/>
            <a:ext cx="2978547" cy="925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5" name="公式" r:id="rId7" imgW="1155700" imgH="330200" progId="Equation.3">
                    <p:embed/>
                  </p:oleObj>
                </mc:Choice>
                <mc:Fallback>
                  <p:oleObj name="公式" r:id="rId7" imgW="1155700" imgH="330200" progId="Equation.3">
                    <p:embed/>
                    <p:pic>
                      <p:nvPicPr>
                        <p:cNvPr id="0" name="图片 156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09740" y="4240209"/>
                          <a:ext cx="2978547" cy="925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956766" y="4600572"/>
              <a:ext cx="815340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latin typeface="Times New Roman" panose="02020603050405020304" pitchFamily="18" charset="0"/>
                </a:rPr>
                <a:t>③</a:t>
              </a:r>
              <a:endParaRPr kumimoji="1" lang="zh-CN" altLang="en-US" sz="32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4584" name="Group 9"/>
          <p:cNvGrpSpPr/>
          <p:nvPr/>
        </p:nvGrpSpPr>
        <p:grpSpPr bwMode="auto">
          <a:xfrm>
            <a:off x="911424" y="547686"/>
            <a:ext cx="8229600" cy="1624013"/>
            <a:chOff x="288" y="3024"/>
            <a:chExt cx="5184" cy="1023"/>
          </a:xfrm>
        </p:grpSpPr>
        <p:sp>
          <p:nvSpPr>
            <p:cNvPr id="24585" name="Rectangle 10"/>
            <p:cNvSpPr>
              <a:spLocks noChangeArrowheads="1"/>
            </p:cNvSpPr>
            <p:nvPr/>
          </p:nvSpPr>
          <p:spPr bwMode="auto">
            <a:xfrm>
              <a:off x="288" y="3024"/>
              <a:ext cx="5184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 dirty="0">
                  <a:latin typeface="Times New Roman" panose="02020603050405020304" pitchFamily="18" charset="0"/>
                </a:rPr>
                <a:t>Note:</a:t>
              </a:r>
              <a:endParaRPr kumimoji="1" lang="en-US" altLang="zh-CN" sz="3200" b="1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 dirty="0">
                  <a:latin typeface="Times New Roman" panose="02020603050405020304" pitchFamily="18" charset="0"/>
                </a:rPr>
                <a:t>①              has period N,                       is DC component,                is the        </a:t>
              </a:r>
              <a:r>
                <a:rPr kumimoji="1" lang="en-US" altLang="zh-CN" sz="3200" b="1" dirty="0" err="1">
                  <a:latin typeface="Times New Roman" panose="02020603050405020304" pitchFamily="18" charset="0"/>
                </a:rPr>
                <a:t>th</a:t>
              </a:r>
              <a:r>
                <a:rPr kumimoji="1" lang="en-US" altLang="zh-CN" sz="3200" b="1" dirty="0">
                  <a:latin typeface="Times New Roman" panose="02020603050405020304" pitchFamily="18" charset="0"/>
                </a:rPr>
                <a:t>-harmonic.</a:t>
              </a:r>
              <a:r>
                <a:rPr kumimoji="1" lang="en-US" altLang="zh-CN" sz="1100" dirty="0">
                  <a:latin typeface="Times New Roman" panose="02020603050405020304" pitchFamily="18" charset="0"/>
                </a:rPr>
                <a:t> </a:t>
              </a:r>
              <a:endParaRPr kumimoji="1" lang="en-US" altLang="zh-CN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4586" name="Object 11"/>
            <p:cNvGraphicFramePr>
              <a:graphicFrameLocks noChangeAspect="1"/>
            </p:cNvGraphicFramePr>
            <p:nvPr/>
          </p:nvGraphicFramePr>
          <p:xfrm>
            <a:off x="624" y="3312"/>
            <a:ext cx="896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6" name="公式" r:id="rId9" imgW="457200" imgH="203200" progId="Equation.3">
                    <p:embed/>
                  </p:oleObj>
                </mc:Choice>
                <mc:Fallback>
                  <p:oleObj name="公式" r:id="rId9" imgW="457200" imgH="203200" progId="Equation.3">
                    <p:embed/>
                    <p:pic>
                      <p:nvPicPr>
                        <p:cNvPr id="0" name="图片 156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3312"/>
                          <a:ext cx="896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7" name="Object 12"/>
            <p:cNvGraphicFramePr>
              <a:graphicFrameLocks noChangeAspect="1"/>
            </p:cNvGraphicFramePr>
            <p:nvPr/>
          </p:nvGraphicFramePr>
          <p:xfrm>
            <a:off x="3024" y="3312"/>
            <a:ext cx="1366" cy="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7" name="公式" r:id="rId11" imgW="660400" imgH="203200" progId="Equation.3">
                    <p:embed/>
                  </p:oleObj>
                </mc:Choice>
                <mc:Fallback>
                  <p:oleObj name="公式" r:id="rId11" imgW="660400" imgH="203200" progId="Equation.3">
                    <p:embed/>
                    <p:pic>
                      <p:nvPicPr>
                        <p:cNvPr id="0" name="图片 156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3312"/>
                          <a:ext cx="1366" cy="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8" name="Object 13"/>
            <p:cNvGraphicFramePr>
              <a:graphicFrameLocks noChangeAspect="1"/>
            </p:cNvGraphicFramePr>
            <p:nvPr/>
          </p:nvGraphicFramePr>
          <p:xfrm>
            <a:off x="3360" y="3696"/>
            <a:ext cx="22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8" name="" r:id="rId13" imgW="127000" imgH="177165" progId="Equation.3">
                    <p:embed/>
                  </p:oleObj>
                </mc:Choice>
                <mc:Fallback>
                  <p:oleObj name="" r:id="rId13" imgW="127000" imgH="177165" progId="Equation.3">
                    <p:embed/>
                    <p:pic>
                      <p:nvPicPr>
                        <p:cNvPr id="0" name="图片 156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3696"/>
                          <a:ext cx="228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9" name="Object 14"/>
            <p:cNvGraphicFramePr>
              <a:graphicFrameLocks noChangeAspect="1"/>
            </p:cNvGraphicFramePr>
            <p:nvPr/>
          </p:nvGraphicFramePr>
          <p:xfrm>
            <a:off x="1680" y="3648"/>
            <a:ext cx="896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9" name="公式" r:id="rId15" imgW="457200" imgH="203200" progId="Equation.3">
                    <p:embed/>
                  </p:oleObj>
                </mc:Choice>
                <mc:Fallback>
                  <p:oleObj name="公式" r:id="rId15" imgW="457200" imgH="203200" progId="Equation.3">
                    <p:embed/>
                    <p:pic>
                      <p:nvPicPr>
                        <p:cNvPr id="0" name="图片 156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648"/>
                          <a:ext cx="896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41500" y="52390"/>
            <a:ext cx="8637588" cy="1042988"/>
          </a:xfrm>
        </p:spPr>
        <p:txBody>
          <a:bodyPr/>
          <a:lstStyle/>
          <a:p>
            <a:pPr algn="ctr" eaLnBrk="1" hangingPunct="1"/>
            <a:r>
              <a:rPr lang="en-US" altLang="zh-CN" sz="3200" i="1" dirty="0">
                <a:latin typeface="Times New Roman" panose="02020603050405020304" pitchFamily="18" charset="0"/>
              </a:rPr>
              <a:t>The </a:t>
            </a:r>
            <a:r>
              <a:rPr lang="en-US" altLang="en-US" sz="3200" i="1" dirty="0">
                <a:latin typeface="Times New Roman" panose="02020603050405020304" pitchFamily="18" charset="0"/>
              </a:rPr>
              <a:t>comparison</a:t>
            </a:r>
            <a:r>
              <a:rPr lang="en-US" altLang="zh-CN" sz="3200" i="1" dirty="0">
                <a:latin typeface="Times New Roman" panose="02020603050405020304" pitchFamily="18" charset="0"/>
              </a:rPr>
              <a:t> of linear </a:t>
            </a:r>
            <a:br>
              <a:rPr lang="en-US" altLang="zh-CN" sz="3200" i="1" dirty="0">
                <a:latin typeface="Times New Roman" panose="02020603050405020304" pitchFamily="18" charset="0"/>
              </a:rPr>
            </a:br>
            <a:r>
              <a:rPr lang="en-US" altLang="zh-CN" sz="3200" i="1" dirty="0">
                <a:latin typeface="Times New Roman" panose="02020603050405020304" pitchFamily="18" charset="0"/>
              </a:rPr>
              <a:t>convolution &amp; circular convolution</a:t>
            </a:r>
            <a:endParaRPr lang="zh-CN" altLang="en-US" sz="3200" i="1" dirty="0">
              <a:latin typeface="Times New Roman" panose="02020603050405020304" pitchFamily="18" charset="0"/>
            </a:endParaRP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92314" y="1700213"/>
            <a:ext cx="6264275" cy="5762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>
                <a:latin typeface="Times New Roman" panose="02020603050405020304" pitchFamily="18" charset="0"/>
              </a:rPr>
              <a:t>The circular convolution: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graphicFrame>
        <p:nvGraphicFramePr>
          <p:cNvPr id="181252" name="Object 4"/>
          <p:cNvGraphicFramePr>
            <a:graphicFrameLocks noChangeAspect="1"/>
          </p:cNvGraphicFramePr>
          <p:nvPr/>
        </p:nvGraphicFramePr>
        <p:xfrm>
          <a:off x="4008438" y="3933825"/>
          <a:ext cx="366871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4" name="Equation" r:id="rId1" imgW="1497965" imgH="431800" progId="Equation.DSMT4">
                  <p:embed/>
                </p:oleObj>
              </mc:Choice>
              <mc:Fallback>
                <p:oleObj name="Equation" r:id="rId1" imgW="1497965" imgH="431800" progId="Equation.DSMT4">
                  <p:embed/>
                  <p:pic>
                    <p:nvPicPr>
                      <p:cNvPr id="0" name="图片 409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3933825"/>
                        <a:ext cx="3668712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2279651" y="5229225"/>
            <a:ext cx="5961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95000"/>
              <a:buFont typeface="Wingdings" panose="05000000000000000000" pitchFamily="2" charset="2"/>
              <a:buNone/>
            </a:pPr>
            <a:r>
              <a:rPr kumimoji="1"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Please look at Fig5.6</a:t>
            </a:r>
            <a:endParaRPr kumimoji="1" lang="en-US" altLang="zh-CN" sz="32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1254" name="Text Box 6"/>
          <p:cNvSpPr txBox="1">
            <a:spLocks noChangeArrowheads="1"/>
          </p:cNvSpPr>
          <p:nvPr/>
        </p:nvSpPr>
        <p:spPr bwMode="auto">
          <a:xfrm>
            <a:off x="1992314" y="3357564"/>
            <a:ext cx="5616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zh-CN" sz="3200" b="1">
                <a:latin typeface="Times New Roman" panose="02020603050405020304" pitchFamily="18" charset="0"/>
              </a:rPr>
              <a:t> 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The linear convolution:</a:t>
            </a:r>
            <a:endParaRPr lang="en-US" altLang="zh-CN" sz="32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1255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4079876" y="2276476"/>
          <a:ext cx="41878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5" name="Equation" r:id="rId3" imgW="1841500" imgH="431800" progId="Equation.DSMT4">
                  <p:embed/>
                </p:oleObj>
              </mc:Choice>
              <mc:Fallback>
                <p:oleObj name="Equation" r:id="rId3" imgW="1841500" imgH="431800" progId="Equation.DSMT4">
                  <p:embed/>
                  <p:pic>
                    <p:nvPicPr>
                      <p:cNvPr id="0" name="图片 409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6" y="2276476"/>
                        <a:ext cx="4187825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/>
      <p:bldP spid="181253" grpId="0" bldLvl="0" animBg="1"/>
      <p:bldP spid="181254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122238"/>
            <a:ext cx="9505305" cy="1002506"/>
          </a:xfrm>
        </p:spPr>
        <p:txBody>
          <a:bodyPr/>
          <a:lstStyle/>
          <a:p>
            <a:pPr algn="ctr" eaLnBrk="1" hangingPunct="1"/>
            <a:r>
              <a:rPr lang="en-US" altLang="zh-CN" sz="3600" i="1" dirty="0">
                <a:solidFill>
                  <a:srgbClr val="3366CC"/>
                </a:solidFill>
                <a:latin typeface="Times New Roman" panose="02020603050405020304" pitchFamily="18" charset="0"/>
              </a:rPr>
              <a:t>5.5 Classifications of Finite-Length Sequences</a:t>
            </a:r>
            <a:endParaRPr lang="en-US" altLang="zh-CN" sz="3600" i="1" dirty="0">
              <a:solidFill>
                <a:srgbClr val="3366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7408" y="1628776"/>
            <a:ext cx="10297144" cy="4464520"/>
          </a:xfrm>
        </p:spPr>
        <p:txBody>
          <a:bodyPr/>
          <a:lstStyle/>
          <a:p>
            <a:pPr marL="571500" indent="-571500" eaLnBrk="1" hangingPunct="1"/>
            <a:r>
              <a:rPr lang="en-US" altLang="zh-CN" sz="3200" dirty="0">
                <a:latin typeface="Times New Roman" panose="02020603050405020304" pitchFamily="18" charset="0"/>
              </a:rPr>
              <a:t>The </a:t>
            </a:r>
            <a:r>
              <a:rPr lang="en-US" altLang="zh-CN" sz="3200" dirty="0" smtClean="0">
                <a:solidFill>
                  <a:srgbClr val="F80808"/>
                </a:solidFill>
                <a:latin typeface="Times New Roman" panose="02020603050405020304" pitchFamily="18" charset="0"/>
              </a:rPr>
              <a:t>circular </a:t>
            </a:r>
            <a:r>
              <a:rPr lang="en-US" altLang="zh-CN" sz="3200" dirty="0">
                <a:solidFill>
                  <a:srgbClr val="F80808"/>
                </a:solidFill>
                <a:latin typeface="Times New Roman" panose="02020603050405020304" pitchFamily="18" charset="0"/>
              </a:rPr>
              <a:t>conjugate-symmetric </a:t>
            </a:r>
            <a:r>
              <a:rPr lang="en-US" altLang="zh-CN" sz="3200" dirty="0">
                <a:latin typeface="Times New Roman" panose="02020603050405020304" pitchFamily="18" charset="0"/>
              </a:rPr>
              <a:t>sequence and</a:t>
            </a:r>
            <a:r>
              <a:rPr lang="en-US" altLang="zh-CN" sz="3200" dirty="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F80808"/>
                </a:solidFill>
                <a:latin typeface="Times New Roman" panose="02020603050405020304" pitchFamily="18" charset="0"/>
              </a:rPr>
              <a:t>circular conjugate-antisymmetric 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sequence;</a:t>
            </a:r>
            <a:endParaRPr lang="en-US" altLang="zh-CN" sz="3200" dirty="0" smtClean="0">
              <a:latin typeface="Times New Roman" panose="02020603050405020304" pitchFamily="18" charset="0"/>
            </a:endParaRPr>
          </a:p>
          <a:p>
            <a:pPr marL="571500" indent="-571500" eaLnBrk="1" hangingPunct="1"/>
            <a:r>
              <a:rPr lang="en-US" altLang="zh-CN" sz="3200" dirty="0">
                <a:latin typeface="Times New Roman" panose="02020603050405020304" pitchFamily="18" charset="0"/>
              </a:rPr>
              <a:t>The </a:t>
            </a:r>
            <a:r>
              <a:rPr lang="en-US" altLang="zh-CN" sz="3200" dirty="0">
                <a:solidFill>
                  <a:srgbClr val="F80808"/>
                </a:solidFill>
                <a:latin typeface="Times New Roman" panose="02020603050405020304" pitchFamily="18" charset="0"/>
              </a:rPr>
              <a:t>geometric s</a:t>
            </a:r>
            <a:r>
              <a:rPr lang="en-US" altLang="zh-CN" sz="3200" dirty="0" smtClean="0">
                <a:solidFill>
                  <a:srgbClr val="F80808"/>
                </a:solidFill>
                <a:latin typeface="Times New Roman" panose="02020603050405020304" pitchFamily="18" charset="0"/>
              </a:rPr>
              <a:t>ymmetric </a:t>
            </a:r>
            <a:r>
              <a:rPr lang="en-US" altLang="zh-CN" sz="3200" dirty="0">
                <a:latin typeface="Times New Roman" panose="02020603050405020304" pitchFamily="18" charset="0"/>
              </a:rPr>
              <a:t>sequence and</a:t>
            </a:r>
            <a:r>
              <a:rPr lang="en-US" altLang="zh-CN" sz="3200" dirty="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F80808"/>
                </a:solidFill>
                <a:latin typeface="Times New Roman" panose="02020603050405020304" pitchFamily="18" charset="0"/>
              </a:rPr>
              <a:t>geometric </a:t>
            </a:r>
            <a:r>
              <a:rPr lang="en-US" altLang="zh-CN" sz="3200" dirty="0" smtClean="0">
                <a:solidFill>
                  <a:srgbClr val="F80808"/>
                </a:solidFill>
                <a:latin typeface="Times New Roman" panose="02020603050405020304" pitchFamily="18" charset="0"/>
              </a:rPr>
              <a:t>antisymmetric </a:t>
            </a:r>
            <a:r>
              <a:rPr lang="en-US" altLang="zh-CN" sz="3200" dirty="0">
                <a:latin typeface="Times New Roman" panose="02020603050405020304" pitchFamily="18" charset="0"/>
              </a:rPr>
              <a:t>sequence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;</a:t>
            </a:r>
            <a:endParaRPr lang="en-US" altLang="zh-CN" sz="3200" dirty="0" smtClean="0">
              <a:latin typeface="Times New Roman" panose="02020603050405020304" pitchFamily="18" charset="0"/>
            </a:endParaRPr>
          </a:p>
          <a:p>
            <a:pPr marL="571500" indent="-571500" eaLnBrk="1" hangingPunct="1"/>
            <a:r>
              <a:rPr kumimoji="1" lang="en-US" altLang="zh-CN" sz="3200" dirty="0" smtClean="0">
                <a:latin typeface="Times New Roman" panose="02020603050405020304" pitchFamily="18" charset="0"/>
              </a:rPr>
              <a:t>Four 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types of geometric </a:t>
            </a:r>
            <a:r>
              <a:rPr kumimoji="1" lang="en-US" altLang="zh-CN" sz="3200" dirty="0" smtClean="0">
                <a:latin typeface="Times New Roman" panose="02020603050405020304" pitchFamily="18" charset="0"/>
              </a:rPr>
              <a:t>symmetry sequences.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marL="571500" indent="-571500" eaLnBrk="1" hangingPunct="1"/>
            <a:endParaRPr lang="en-US" altLang="zh-CN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39868" y="1340768"/>
            <a:ext cx="7570787" cy="648096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latin typeface="Times New Roman" panose="02020603050405020304" pitchFamily="18" charset="0"/>
              </a:rPr>
              <a:t>circular </a:t>
            </a:r>
            <a:r>
              <a:rPr lang="en-US" altLang="zh-CN" sz="3200" dirty="0">
                <a:latin typeface="Times New Roman" panose="02020603050405020304" pitchFamily="18" charset="0"/>
              </a:rPr>
              <a:t>conjugate-symmetry: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3210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71700" y="2257537"/>
          <a:ext cx="7775575" cy="618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4" name="Equation" r:id="rId1" imgW="3035300" imgH="241300" progId="Equation.DSMT4">
                  <p:embed/>
                </p:oleObj>
              </mc:Choice>
              <mc:Fallback>
                <p:oleObj name="Equation" r:id="rId1" imgW="3035300" imgH="241300" progId="Equation.DSMT4">
                  <p:embed/>
                  <p:pic>
                    <p:nvPicPr>
                      <p:cNvPr id="0" name="图片 420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2257537"/>
                        <a:ext cx="7775575" cy="6184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1780594" y="3216332"/>
            <a:ext cx="75612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buClr>
                <a:srgbClr val="3366CC"/>
              </a:buClr>
              <a:buSzPct val="50000"/>
            </a:pPr>
            <a:r>
              <a:rPr lang="en-US" altLang="zh-CN" sz="32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circular 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conjugate-</a:t>
            </a:r>
            <a:r>
              <a:rPr lang="en-US" altLang="zh-CN" sz="32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antisymmetry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:</a:t>
            </a:r>
            <a:endParaRPr lang="en-US" altLang="zh-CN" sz="32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aphicFrame>
        <p:nvGraphicFramePr>
          <p:cNvPr id="132106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171700" y="4159796"/>
          <a:ext cx="8483056" cy="63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5" name="Equation" r:id="rId3" imgW="3213100" imgH="241300" progId="Equation.DSMT4">
                  <p:embed/>
                </p:oleObj>
              </mc:Choice>
              <mc:Fallback>
                <p:oleObj name="Equation" r:id="rId3" imgW="3213100" imgH="241300" progId="Equation.DSMT4">
                  <p:embed/>
                  <p:pic>
                    <p:nvPicPr>
                      <p:cNvPr id="0" name="图片 420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4159796"/>
                        <a:ext cx="8483056" cy="637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35360" y="260648"/>
            <a:ext cx="10081120" cy="7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i="1" kern="0" dirty="0" smtClean="0">
                <a:latin typeface="Times New Roman" panose="02020603050405020304" pitchFamily="18" charset="0"/>
              </a:rPr>
              <a:t>5.5.1 Classification Based on Conjugate Symmetry</a:t>
            </a:r>
            <a:endParaRPr lang="en-US" altLang="zh-CN" sz="3600" i="1" kern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build="p"/>
      <p:bldP spid="13210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9336" y="1199358"/>
            <a:ext cx="10404530" cy="634206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latin typeface="Times New Roman" panose="02020603050405020304" pitchFamily="18" charset="0"/>
              </a:rPr>
              <a:t>A </a:t>
            </a:r>
            <a:r>
              <a:rPr lang="en-US" altLang="zh-CN" sz="3200" dirty="0">
                <a:latin typeface="Times New Roman" panose="02020603050405020304" pitchFamily="18" charset="0"/>
              </a:rPr>
              <a:t>complex length-N sequence x[n] can be expressed as:</a:t>
            </a:r>
            <a:endParaRPr lang="zh-CN" altLang="en-US" sz="2600" dirty="0"/>
          </a:p>
        </p:txBody>
      </p:sp>
      <p:graphicFrame>
        <p:nvGraphicFramePr>
          <p:cNvPr id="13312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721183" y="1968955"/>
          <a:ext cx="5367338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2" name="Equation" r:id="rId1" imgW="2082800" imgH="228600" progId="Equation.DSMT4">
                  <p:embed/>
                </p:oleObj>
              </mc:Choice>
              <mc:Fallback>
                <p:oleObj name="Equation" r:id="rId1" imgW="2082800" imgH="228600" progId="Equation.DSMT4">
                  <p:embed/>
                  <p:pic>
                    <p:nvPicPr>
                      <p:cNvPr id="0" name="图片 43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1183" y="1968955"/>
                        <a:ext cx="5367338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807142" y="2746521"/>
            <a:ext cx="1029714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Where, 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-25000" dirty="0" err="1">
                <a:latin typeface="Times New Roman" panose="02020603050405020304" pitchFamily="18" charset="0"/>
              </a:rPr>
              <a:t>cs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[n] is its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circular conjugate-symmetric part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 and 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-25000" dirty="0" err="1">
                <a:latin typeface="Times New Roman" panose="02020603050405020304" pitchFamily="18" charset="0"/>
              </a:rPr>
              <a:t>ca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[n] is its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circular conjugate-antisymmetric part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 defined by:</a:t>
            </a:r>
            <a:endParaRPr kumimoji="1"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33127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21183" y="3982181"/>
          <a:ext cx="662463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3" name="Equation" r:id="rId3" imgW="2730500" imgH="393700" progId="Equation.DSMT4">
                  <p:embed/>
                </p:oleObj>
              </mc:Choice>
              <mc:Fallback>
                <p:oleObj name="Equation" r:id="rId3" imgW="2730500" imgH="393700" progId="Equation.DSMT4">
                  <p:embed/>
                  <p:pic>
                    <p:nvPicPr>
                      <p:cNvPr id="0" name="图片 43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1183" y="3982181"/>
                        <a:ext cx="6624638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9" name="Object 9"/>
          <p:cNvGraphicFramePr>
            <a:graphicFrameLocks noChangeAspect="1"/>
          </p:cNvGraphicFramePr>
          <p:nvPr/>
        </p:nvGraphicFramePr>
        <p:xfrm>
          <a:off x="2721183" y="5085184"/>
          <a:ext cx="646906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4" name="Equation" r:id="rId5" imgW="2743200" imgH="393700" progId="Equation.DSMT4">
                  <p:embed/>
                </p:oleObj>
              </mc:Choice>
              <mc:Fallback>
                <p:oleObj name="Equation" r:id="rId5" imgW="2743200" imgH="393700" progId="Equation.DSMT4">
                  <p:embed/>
                  <p:pic>
                    <p:nvPicPr>
                      <p:cNvPr id="0" name="图片 43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1183" y="5085184"/>
                        <a:ext cx="646906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/>
      <p:bldP spid="13312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4705" y="1192210"/>
            <a:ext cx="9504289" cy="78264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For a real sequence x[n], it can be expressed as: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3619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287713" y="2060576"/>
          <a:ext cx="54737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6" name="Equation" r:id="rId1" imgW="2095500" imgH="228600" progId="Equation.DSMT4">
                  <p:embed/>
                </p:oleObj>
              </mc:Choice>
              <mc:Fallback>
                <p:oleObj name="Equation" r:id="rId1" imgW="2095500" imgH="228600" progId="Equation.DSMT4">
                  <p:embed/>
                  <p:pic>
                    <p:nvPicPr>
                      <p:cNvPr id="0" name="图片 440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2060576"/>
                        <a:ext cx="547370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839416" y="2890837"/>
            <a:ext cx="972108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Where, </a:t>
            </a:r>
            <a:r>
              <a:rPr kumimoji="1" lang="en-US" altLang="zh-CN" sz="3200" b="1" dirty="0" err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baseline="-25000" dirty="0" err="1">
                <a:latin typeface="Times New Roman" panose="02020603050405020304" pitchFamily="18" charset="0"/>
              </a:rPr>
              <a:t>ev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[n] is its 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circular even part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, and </a:t>
            </a:r>
            <a:r>
              <a:rPr kumimoji="1" lang="en-US" altLang="zh-CN" sz="3200" b="1" dirty="0" err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baseline="-25000" dirty="0" err="1">
                <a:latin typeface="Times New Roman" panose="02020603050405020304" pitchFamily="18" charset="0"/>
              </a:rPr>
              <a:t>ca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[n] is its 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circular odd part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, defined by:</a:t>
            </a:r>
            <a:endParaRPr kumimoji="1" lang="en-US" altLang="zh-CN" sz="32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36199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863976" y="4149726"/>
          <a:ext cx="453707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7" name="Equation" r:id="rId3" imgW="1815465" imgH="393700" progId="Equation.DSMT4">
                  <p:embed/>
                </p:oleObj>
              </mc:Choice>
              <mc:Fallback>
                <p:oleObj name="Equation" r:id="rId3" imgW="1815465" imgH="393700" progId="Equation.DSMT4">
                  <p:embed/>
                  <p:pic>
                    <p:nvPicPr>
                      <p:cNvPr id="0" name="图片 44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6" y="4149726"/>
                        <a:ext cx="453707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1" name="Object 9"/>
          <p:cNvGraphicFramePr>
            <a:graphicFrameLocks noChangeAspect="1"/>
          </p:cNvGraphicFramePr>
          <p:nvPr/>
        </p:nvGraphicFramePr>
        <p:xfrm>
          <a:off x="3863976" y="5213350"/>
          <a:ext cx="453707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8" name="Equation" r:id="rId5" imgW="1828800" imgH="393700" progId="Equation.DSMT4">
                  <p:embed/>
                </p:oleObj>
              </mc:Choice>
              <mc:Fallback>
                <p:oleObj name="Equation" r:id="rId5" imgW="1828800" imgH="393700" progId="Equation.DSMT4">
                  <p:embed/>
                  <p:pic>
                    <p:nvPicPr>
                      <p:cNvPr id="0" name="图片 44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6" y="5213350"/>
                        <a:ext cx="453707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build="p"/>
      <p:bldP spid="13619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2678" y="233660"/>
            <a:ext cx="10225136" cy="749004"/>
          </a:xfrm>
        </p:spPr>
        <p:txBody>
          <a:bodyPr/>
          <a:lstStyle/>
          <a:p>
            <a:pPr algn="ctr" eaLnBrk="1" hangingPunct="1"/>
            <a:r>
              <a:rPr lang="en-US" altLang="zh-CN" sz="3600" i="1" dirty="0">
                <a:latin typeface="Times New Roman" panose="02020603050405020304" pitchFamily="18" charset="0"/>
              </a:rPr>
              <a:t>5.5.2 Classification Based on Geometric Symmetry</a:t>
            </a:r>
            <a:endParaRPr lang="en-US" altLang="zh-CN" sz="3600" i="1" dirty="0">
              <a:latin typeface="Times New Roman" panose="02020603050405020304" pitchFamily="18" charset="0"/>
            </a:endParaRP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9376" y="1332748"/>
            <a:ext cx="10369152" cy="1584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Two types of geometric symmetries are usually defined: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(1) </a:t>
            </a:r>
            <a:r>
              <a:rPr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</a:rPr>
              <a:t>Symmetric sequence: </a:t>
            </a:r>
            <a:endParaRPr lang="en-US" altLang="zh-CN" sz="32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46437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724400" y="2384628"/>
          <a:ext cx="2960688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6" name="Equation" r:id="rId1" imgW="1129665" imgH="203200" progId="Equation.DSMT4">
                  <p:embed/>
                </p:oleObj>
              </mc:Choice>
              <mc:Fallback>
                <p:oleObj name="Equation" r:id="rId1" imgW="1129665" imgH="203200" progId="Equation.DSMT4">
                  <p:embed/>
                  <p:pic>
                    <p:nvPicPr>
                      <p:cNvPr id="0" name="图片 450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384628"/>
                        <a:ext cx="2960688" cy="569912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9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652962" y="3985471"/>
          <a:ext cx="3355931" cy="595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7" name="Equation" r:id="rId3" imgW="1218565" imgH="203200" progId="Equation.DSMT4">
                  <p:embed/>
                </p:oleObj>
              </mc:Choice>
              <mc:Fallback>
                <p:oleObj name="Equation" r:id="rId3" imgW="1218565" imgH="203200" progId="Equation.DSMT4">
                  <p:embed/>
                  <p:pic>
                    <p:nvPicPr>
                      <p:cNvPr id="0" name="图片 450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962" y="3985471"/>
                        <a:ext cx="3355931" cy="595657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479376" y="3197714"/>
            <a:ext cx="57610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(2) 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Antisymmetric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 sequence:</a:t>
            </a:r>
            <a:endParaRPr kumimoji="1"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146442" name="Text Box 10"/>
          <p:cNvSpPr txBox="1">
            <a:spLocks noChangeArrowheads="1"/>
          </p:cNvSpPr>
          <p:nvPr/>
        </p:nvSpPr>
        <p:spPr bwMode="auto">
          <a:xfrm>
            <a:off x="839416" y="4941888"/>
            <a:ext cx="957775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Since the length N of a sequence can be either even or odd, four types of geometric symmetry are defined.</a:t>
            </a:r>
            <a:endParaRPr kumimoji="1" lang="en-US" altLang="zh-CN" sz="32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/>
      <p:bldP spid="146441" grpId="0"/>
      <p:bldP spid="14644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188640"/>
            <a:ext cx="9855696" cy="936104"/>
          </a:xfrm>
        </p:spPr>
        <p:txBody>
          <a:bodyPr/>
          <a:lstStyle/>
          <a:p>
            <a:pPr algn="ctr" eaLnBrk="1" hangingPunct="1"/>
            <a:r>
              <a:rPr kumimoji="1" lang="en-US" altLang="zh-CN" sz="3600" i="1" dirty="0">
                <a:latin typeface="Times New Roman" panose="02020603050405020304" pitchFamily="18" charset="0"/>
              </a:rPr>
              <a:t>Four types of geometric symmetry sequences</a:t>
            </a:r>
            <a:endParaRPr lang="zh-CN" altLang="en-US" sz="3600" i="1" dirty="0">
              <a:latin typeface="Times New Roman" panose="02020603050405020304" pitchFamily="18" charset="0"/>
            </a:endParaRP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0310" y="1484784"/>
            <a:ext cx="9361859" cy="4367212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Type1</a:t>
            </a:r>
            <a:r>
              <a:rPr lang="en-US" altLang="zh-CN" sz="3200" dirty="0">
                <a:latin typeface="Times New Roman" panose="02020603050405020304" pitchFamily="18" charset="0"/>
              </a:rPr>
              <a:t>: Symmetric impulse response with odd length.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Type2</a:t>
            </a:r>
            <a:r>
              <a:rPr lang="en-US" altLang="zh-CN" sz="3200" dirty="0">
                <a:latin typeface="Times New Roman" panose="02020603050405020304" pitchFamily="18" charset="0"/>
              </a:rPr>
              <a:t>: Symmetric impulse response with even length.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Type3</a:t>
            </a:r>
            <a:r>
              <a:rPr lang="en-US" altLang="zh-CN" sz="3200" dirty="0">
                <a:latin typeface="Times New Roman" panose="02020603050405020304" pitchFamily="18" charset="0"/>
              </a:rPr>
              <a:t>: Antisymmetric impulse response with odd length.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Type4</a:t>
            </a:r>
            <a:r>
              <a:rPr lang="en-US" altLang="zh-CN" sz="3200" dirty="0">
                <a:latin typeface="Times New Roman" panose="02020603050405020304" pitchFamily="18" charset="0"/>
              </a:rPr>
              <a:t>: Antisymmetric impulse response with even length.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500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500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500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312" name="Object 1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295775" y="1412875"/>
          <a:ext cx="3455988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4" name="Equation" r:id="rId1" imgW="1295400" imgH="393700" progId="Equation.DSMT4">
                  <p:embed/>
                </p:oleObj>
              </mc:Choice>
              <mc:Fallback>
                <p:oleObj name="Equation" r:id="rId1" imgW="1295400" imgH="393700" progId="Equation.DSMT4">
                  <p:embed/>
                  <p:pic>
                    <p:nvPicPr>
                      <p:cNvPr id="0" name="图片 46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5" y="1412875"/>
                        <a:ext cx="3455988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3316" name="Picture 20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2492375"/>
            <a:ext cx="3168650" cy="285908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318" name="Text Box 22"/>
          <p:cNvSpPr txBox="1">
            <a:spLocks noChangeArrowheads="1"/>
          </p:cNvSpPr>
          <p:nvPr/>
        </p:nvSpPr>
        <p:spPr bwMode="auto">
          <a:xfrm>
            <a:off x="983432" y="540923"/>
            <a:ext cx="9360842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In the general case for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Type1 </a:t>
            </a:r>
            <a:r>
              <a:rPr lang="en-US" altLang="zh-CN" sz="3200" b="1" dirty="0">
                <a:latin typeface="Times New Roman" panose="02020603050405020304" pitchFamily="18" charset="0"/>
              </a:rPr>
              <a:t>&amp;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Type2 </a:t>
            </a:r>
            <a:r>
              <a:rPr lang="en-US" altLang="zh-CN" sz="3200" b="1" dirty="0">
                <a:latin typeface="Times New Roman" panose="02020603050405020304" pitchFamily="18" charset="0"/>
              </a:rPr>
              <a:t>FIR filters, the phase function is of the form: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pic>
        <p:nvPicPr>
          <p:cNvPr id="183322" name="Picture 26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4" y="2492376"/>
            <a:ext cx="3311525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3340" name="Object 44"/>
          <p:cNvGraphicFramePr>
            <a:graphicFrameLocks noChangeAspect="1"/>
          </p:cNvGraphicFramePr>
          <p:nvPr/>
        </p:nvGraphicFramePr>
        <p:xfrm>
          <a:off x="2424907" y="5542298"/>
          <a:ext cx="27352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5" name="Equation" r:id="rId5" imgW="1028065" imgH="203200" progId="Equation.DSMT4">
                  <p:embed/>
                </p:oleObj>
              </mc:Choice>
              <mc:Fallback>
                <p:oleObj name="Equation" r:id="rId5" imgW="1028065" imgH="203200" progId="Equation.DSMT4">
                  <p:embed/>
                  <p:pic>
                    <p:nvPicPr>
                      <p:cNvPr id="0" name="图片 46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907" y="5542298"/>
                        <a:ext cx="273526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41" name="Object 4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244557" y="5350546"/>
          <a:ext cx="2598738" cy="923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6" name="Equation" r:id="rId7" imgW="1066165" imgH="393700" progId="Equation.DSMT4">
                  <p:embed/>
                </p:oleObj>
              </mc:Choice>
              <mc:Fallback>
                <p:oleObj name="Equation" r:id="rId7" imgW="1066165" imgH="393700" progId="Equation.DSMT4">
                  <p:embed/>
                  <p:pic>
                    <p:nvPicPr>
                      <p:cNvPr id="0" name="图片 46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4557" y="5350546"/>
                        <a:ext cx="2598738" cy="9232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3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3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8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3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3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8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3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3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1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18" name="Text Box 22"/>
          <p:cNvSpPr txBox="1">
            <a:spLocks noChangeArrowheads="1"/>
          </p:cNvSpPr>
          <p:nvPr/>
        </p:nvSpPr>
        <p:spPr bwMode="auto">
          <a:xfrm>
            <a:off x="983432" y="540923"/>
            <a:ext cx="9360842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In the general case for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Type3 </a:t>
            </a:r>
            <a:r>
              <a:rPr lang="en-US" altLang="zh-CN" sz="3200" b="1" dirty="0">
                <a:latin typeface="Times New Roman" panose="02020603050405020304" pitchFamily="18" charset="0"/>
              </a:rPr>
              <a:t>&amp;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Type4 </a:t>
            </a:r>
            <a:r>
              <a:rPr lang="en-US" altLang="zh-CN" sz="3200" b="1" dirty="0">
                <a:latin typeface="Times New Roman" panose="02020603050405020304" pitchFamily="18" charset="0"/>
              </a:rPr>
              <a:t>FIR filters, the phase function is of the form: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9" name="Object 24"/>
          <p:cNvGraphicFramePr>
            <a:graphicFrameLocks noGrp="1" noChangeAspect="1"/>
          </p:cNvGraphicFramePr>
          <p:nvPr>
            <p:ph sz="half" idx="1"/>
          </p:nvPr>
        </p:nvGraphicFramePr>
        <p:xfrm>
          <a:off x="3935760" y="1397414"/>
          <a:ext cx="410527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6" name="公式" r:id="rId1" imgW="1600200" imgH="393700" progId="Equation.3">
                  <p:embed/>
                </p:oleObj>
              </mc:Choice>
              <mc:Fallback>
                <p:oleObj name="公式" r:id="rId1" imgW="1600200" imgH="393700" progId="Equation.3">
                  <p:embed/>
                  <p:pic>
                    <p:nvPicPr>
                      <p:cNvPr id="0" name="图片 48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760" y="1397414"/>
                        <a:ext cx="4105275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2514600"/>
            <a:ext cx="3095625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2516803"/>
            <a:ext cx="3168650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Object 30"/>
          <p:cNvGraphicFramePr>
            <a:graphicFrameLocks noChangeAspect="1"/>
          </p:cNvGraphicFramePr>
          <p:nvPr/>
        </p:nvGraphicFramePr>
        <p:xfrm>
          <a:off x="2351087" y="5399881"/>
          <a:ext cx="2889250" cy="873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7" name="Equation" r:id="rId5" imgW="1282700" imgH="393700" progId="Equation.DSMT4">
                  <p:embed/>
                </p:oleObj>
              </mc:Choice>
              <mc:Fallback>
                <p:oleObj name="Equation" r:id="rId5" imgW="1282700" imgH="393700" progId="Equation.DSMT4">
                  <p:embed/>
                  <p:pic>
                    <p:nvPicPr>
                      <p:cNvPr id="0" name="图片 48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7" y="5399881"/>
                        <a:ext cx="2889250" cy="873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6"/>
          <p:cNvGraphicFramePr>
            <a:graphicFrameLocks noGrp="1" noChangeAspect="1"/>
          </p:cNvGraphicFramePr>
          <p:nvPr>
            <p:ph sz="half" idx="2"/>
          </p:nvPr>
        </p:nvGraphicFramePr>
        <p:xfrm>
          <a:off x="6959749" y="5414192"/>
          <a:ext cx="2881312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8" name="Equation" r:id="rId7" imgW="1320165" imgH="393700" progId="Equation.DSMT4">
                  <p:embed/>
                </p:oleObj>
              </mc:Choice>
              <mc:Fallback>
                <p:oleObj name="Equation" r:id="rId7" imgW="1320165" imgH="393700" progId="Equation.DSMT4">
                  <p:embed/>
                  <p:pic>
                    <p:nvPicPr>
                      <p:cNvPr id="0" name="图片 48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749" y="5414192"/>
                        <a:ext cx="2881312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1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495550" y="0"/>
            <a:ext cx="7543800" cy="980729"/>
          </a:xfrm>
        </p:spPr>
        <p:txBody>
          <a:bodyPr/>
          <a:lstStyle/>
          <a:p>
            <a:pPr algn="ctr" eaLnBrk="1" hangingPunct="1"/>
            <a:r>
              <a:rPr lang="en-US" altLang="zh-CN" sz="3600" i="1" dirty="0">
                <a:latin typeface="Times New Roman" panose="02020603050405020304" pitchFamily="18" charset="0"/>
              </a:rPr>
              <a:t>5.6 DFT Properties</a:t>
            </a:r>
            <a:br>
              <a:rPr lang="en-US" altLang="zh-CN" sz="3600" i="1" dirty="0">
                <a:latin typeface="Times New Roman" panose="02020603050405020304" pitchFamily="18" charset="0"/>
              </a:rPr>
            </a:br>
            <a:r>
              <a:rPr lang="en-US" altLang="zh-CN" sz="3600" i="1" dirty="0">
                <a:latin typeface="Times New Roman" panose="02020603050405020304" pitchFamily="18" charset="0"/>
              </a:rPr>
              <a:t>Table5.1: Symmetric Relations 1</a:t>
            </a:r>
            <a:endParaRPr lang="zh-CN" altLang="en-US" sz="3600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7567" name="Group 47"/>
          <p:cNvGraphicFramePr>
            <a:graphicFrameLocks noGrp="1"/>
          </p:cNvGraphicFramePr>
          <p:nvPr/>
        </p:nvGraphicFramePr>
        <p:xfrm>
          <a:off x="983615" y="1232312"/>
          <a:ext cx="8534400" cy="3938809"/>
        </p:xfrm>
        <a:graphic>
          <a:graphicData uri="http://schemas.openxmlformats.org/drawingml/2006/table">
            <a:tbl>
              <a:tblPr/>
              <a:tblGrid>
                <a:gridCol w="2232025"/>
                <a:gridCol w="6302375"/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Length-N Sequence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N-point DFT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x[n]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X[k]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x*[n]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X*[&lt;-k&gt;</a:t>
                      </a:r>
                      <a:r>
                        <a:rPr kumimoji="0" lang="en-US" altLang="zh-CN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]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x*[&lt;-n&gt;</a:t>
                      </a:r>
                      <a:r>
                        <a:rPr kumimoji="0" lang="en-US" altLang="zh-CN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]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X*[k]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Re{x[n]}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Xcs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[k]={X[&lt;k&gt;</a:t>
                      </a:r>
                      <a:r>
                        <a:rPr kumimoji="0" lang="en-US" altLang="zh-CN" sz="2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]+X*[&lt;-k&gt;</a:t>
                      </a:r>
                      <a:r>
                        <a:rPr kumimoji="0" lang="en-US" altLang="zh-CN" sz="2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]}/2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jIm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{x[n]}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Xca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[k]={X[&lt;k&gt;</a:t>
                      </a:r>
                      <a:r>
                        <a:rPr kumimoji="0" lang="en-US" altLang="zh-CN" sz="2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]-X*[&lt;-k&gt;</a:t>
                      </a:r>
                      <a:r>
                        <a:rPr kumimoji="0" lang="en-US" altLang="zh-CN" sz="2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]}/2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2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cs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[n]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Re{X[k]}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4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2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ca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[n]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jIm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{X[k]}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7561" name="Text Box 41"/>
          <p:cNvSpPr txBox="1">
            <a:spLocks noChangeArrowheads="1"/>
          </p:cNvSpPr>
          <p:nvPr/>
        </p:nvSpPr>
        <p:spPr bwMode="auto">
          <a:xfrm>
            <a:off x="983432" y="5295801"/>
            <a:ext cx="1058517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Note: x[n] is a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complex</a:t>
            </a:r>
            <a:r>
              <a:rPr kumimoji="1"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 sequence. </a:t>
            </a:r>
            <a:r>
              <a:rPr kumimoji="1" lang="en-US" altLang="zh-CN" sz="2800" b="1" dirty="0" err="1" smtClean="0">
                <a:solidFill>
                  <a:srgbClr val="3366CC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-25000" dirty="0" err="1" smtClean="0">
                <a:solidFill>
                  <a:srgbClr val="3366CC"/>
                </a:solidFill>
                <a:latin typeface="Times New Roman" panose="02020603050405020304" pitchFamily="18" charset="0"/>
              </a:rPr>
              <a:t>cs</a:t>
            </a:r>
            <a:r>
              <a:rPr kumimoji="1" lang="en-US" altLang="zh-CN" sz="2800" b="1" dirty="0" smtClean="0">
                <a:solidFill>
                  <a:srgbClr val="3366CC"/>
                </a:solidFill>
                <a:latin typeface="Times New Roman" panose="02020603050405020304" pitchFamily="18" charset="0"/>
              </a:rPr>
              <a:t>[n</a:t>
            </a:r>
            <a:r>
              <a:rPr kumimoji="1"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] and </a:t>
            </a:r>
            <a:r>
              <a:rPr kumimoji="1" lang="en-US" altLang="zh-CN" sz="2800" b="1" dirty="0" err="1" smtClean="0">
                <a:solidFill>
                  <a:srgbClr val="3366CC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-25000" dirty="0" err="1" smtClean="0">
                <a:solidFill>
                  <a:srgbClr val="3366CC"/>
                </a:solidFill>
                <a:latin typeface="Times New Roman" panose="02020603050405020304" pitchFamily="18" charset="0"/>
              </a:rPr>
              <a:t>ca</a:t>
            </a:r>
            <a:r>
              <a:rPr kumimoji="1" lang="en-US" altLang="zh-CN" sz="2800" b="1" dirty="0" smtClean="0">
                <a:solidFill>
                  <a:srgbClr val="3366CC"/>
                </a:solidFill>
                <a:latin typeface="Times New Roman" panose="02020603050405020304" pitchFamily="18" charset="0"/>
              </a:rPr>
              <a:t>[n</a:t>
            </a:r>
            <a:r>
              <a:rPr kumimoji="1"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] are the circular conjugate-symmetric and antisymmetric parts of x[n], respectively.</a:t>
            </a:r>
            <a:endParaRPr kumimoji="1" lang="zh-CN" altLang="en-US" sz="2800" b="1" dirty="0">
              <a:solidFill>
                <a:srgbClr val="3366CC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573466" y="490409"/>
            <a:ext cx="82296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 dirty="0" smtClean="0">
                <a:latin typeface="Times New Roman" panose="02020603050405020304" pitchFamily="18" charset="0"/>
              </a:rPr>
              <a:t>④ </a:t>
            </a:r>
            <a:r>
              <a:rPr kumimoji="1" lang="en-US" altLang="zh-CN" sz="3200" b="1" dirty="0" smtClean="0">
                <a:latin typeface="Times New Roman" panose="02020603050405020304" pitchFamily="18" charset="0"/>
              </a:rPr>
              <a:t>The 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equation (A) and (B) are expressed as  </a:t>
            </a:r>
            <a:endParaRPr kumimoji="1" lang="en-US" altLang="zh-CN" sz="32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32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32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or</a:t>
            </a:r>
            <a:r>
              <a:rPr kumimoji="1" lang="en-US" altLang="zh-CN" sz="2600" b="1" dirty="0">
                <a:latin typeface="Times New Roman" panose="02020603050405020304" pitchFamily="18" charset="0"/>
              </a:rPr>
              <a:t>   </a:t>
            </a:r>
            <a:r>
              <a:rPr kumimoji="1" lang="en-US" altLang="zh-CN" sz="1100" dirty="0">
                <a:latin typeface="Times New Roman" panose="02020603050405020304" pitchFamily="18" charset="0"/>
              </a:rPr>
              <a:t> </a:t>
            </a:r>
            <a:endParaRPr kumimoji="1" lang="en-US" altLang="zh-CN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4022408" y="1091249"/>
          <a:ext cx="18923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1" name="" r:id="rId1" imgW="824865" imgH="304800" progId="Equation.3">
                  <p:embed/>
                </p:oleObj>
              </mc:Choice>
              <mc:Fallback>
                <p:oleObj name="" r:id="rId1" imgW="824865" imgH="304800" progId="Equation.3">
                  <p:embed/>
                  <p:pic>
                    <p:nvPicPr>
                      <p:cNvPr id="0" name="图片 165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2408" y="1091249"/>
                        <a:ext cx="18923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2424430" y="1986747"/>
          <a:ext cx="276961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2" name="" r:id="rId3" imgW="1167765" imgH="304800" progId="Equation.3">
                  <p:embed/>
                </p:oleObj>
              </mc:Choice>
              <mc:Fallback>
                <p:oleObj name="" r:id="rId3" imgW="1167765" imgH="304800" progId="Equation.3">
                  <p:embed/>
                  <p:pic>
                    <p:nvPicPr>
                      <p:cNvPr id="0" name="图片 165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430" y="1986747"/>
                        <a:ext cx="2769617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5915342" y="1951822"/>
          <a:ext cx="316706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3" name="" r:id="rId5" imgW="1218565" imgH="304800" progId="Equation.3">
                  <p:embed/>
                </p:oleObj>
              </mc:Choice>
              <mc:Fallback>
                <p:oleObj name="" r:id="rId5" imgW="1218565" imgH="304800" progId="Equation.3">
                  <p:embed/>
                  <p:pic>
                    <p:nvPicPr>
                      <p:cNvPr id="0" name="图片 165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5342" y="1951822"/>
                        <a:ext cx="3167063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6" name="Object 6"/>
          <p:cNvGraphicFramePr>
            <a:graphicFrameLocks noChangeAspect="1"/>
          </p:cNvGraphicFramePr>
          <p:nvPr/>
        </p:nvGraphicFramePr>
        <p:xfrm>
          <a:off x="3678896" y="2835459"/>
          <a:ext cx="4843463" cy="193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4" name="VISIO" r:id="rId7" imgW="2901950" imgH="1158240" progId="Visio.Drawing.5">
                  <p:embed/>
                </p:oleObj>
              </mc:Choice>
              <mc:Fallback>
                <p:oleObj name="VISIO" r:id="rId7" imgW="2901950" imgH="1158240" progId="Visio.Drawing.5">
                  <p:embed/>
                  <p:pic>
                    <p:nvPicPr>
                      <p:cNvPr id="0" name="图片 165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896" y="2835459"/>
                        <a:ext cx="4843463" cy="193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1B7B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578963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7" name="Object 7"/>
          <p:cNvGraphicFramePr>
            <a:graphicFrameLocks noChangeAspect="1"/>
          </p:cNvGraphicFramePr>
          <p:nvPr/>
        </p:nvGraphicFramePr>
        <p:xfrm>
          <a:off x="2758057" y="4653136"/>
          <a:ext cx="5832475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5" name="VISIO" r:id="rId9" imgW="3724910" imgH="1063625" progId="Visio.Drawing.5">
                  <p:embed/>
                </p:oleObj>
              </mc:Choice>
              <mc:Fallback>
                <p:oleObj name="VISIO" r:id="rId9" imgW="3724910" imgH="1063625" progId="Visio.Drawing.5">
                  <p:embed/>
                  <p:pic>
                    <p:nvPicPr>
                      <p:cNvPr id="0" name="图片 165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8057" y="4653136"/>
                        <a:ext cx="5832475" cy="163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605" name="Group 37"/>
          <p:cNvGraphicFramePr>
            <a:graphicFrameLocks noGrp="1"/>
          </p:cNvGraphicFramePr>
          <p:nvPr/>
        </p:nvGraphicFramePr>
        <p:xfrm>
          <a:off x="1918010" y="1196752"/>
          <a:ext cx="8382000" cy="4041773"/>
        </p:xfrm>
        <a:graphic>
          <a:graphicData uri="http://schemas.openxmlformats.org/drawingml/2006/table">
            <a:tbl>
              <a:tblPr/>
              <a:tblGrid>
                <a:gridCol w="3617595"/>
                <a:gridCol w="4764405"/>
              </a:tblGrid>
              <a:tr h="4267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Length-N </a:t>
                      </a: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Sequencec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N-point DFT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Real   x[n]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X[k]=Re{X[k]}+jIm{X[k]}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2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ev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[n]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Re{X[k]}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2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od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[n]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jIm{X[k]}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73">
                <a:tc row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Symmetry relations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X[k]=X*[&lt;-k&gt;</a:t>
                      </a:r>
                      <a:r>
                        <a:rPr kumimoji="0" lang="en-US" altLang="zh-CN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]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85">
                <a:tc v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ReX[k]=ReX[&lt;-k&gt;</a:t>
                      </a:r>
                      <a:r>
                        <a:rPr kumimoji="0" lang="en-US" altLang="zh-CN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]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73">
                <a:tc v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ImX[k]=-ImX[&lt;-k&gt;</a:t>
                      </a:r>
                      <a:r>
                        <a:rPr kumimoji="0" lang="en-US" altLang="zh-CN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]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85">
                <a:tc v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|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X[k]|=|X[&lt;-k&gt;</a:t>
                      </a:r>
                      <a:r>
                        <a:rPr kumimoji="0" lang="en-US" altLang="zh-CN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]|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73">
                <a:tc v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argX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[k]=-</a:t>
                      </a: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argX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[&lt;-k&gt;</a:t>
                      </a:r>
                      <a:r>
                        <a:rPr kumimoji="0" lang="en-US" altLang="zh-CN" sz="2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]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86" name="Rectangle 39"/>
          <p:cNvSpPr>
            <a:spLocks noGrp="1" noChangeArrowheads="1"/>
          </p:cNvSpPr>
          <p:nvPr>
            <p:ph type="title"/>
          </p:nvPr>
        </p:nvSpPr>
        <p:spPr>
          <a:xfrm>
            <a:off x="2495550" y="188913"/>
            <a:ext cx="7543800" cy="874712"/>
          </a:xfrm>
          <a:noFill/>
        </p:spPr>
        <p:txBody>
          <a:bodyPr/>
          <a:lstStyle/>
          <a:p>
            <a:pPr algn="ctr" eaLnBrk="1" hangingPunct="1"/>
            <a:r>
              <a:rPr lang="en-US" altLang="zh-CN" sz="3600" i="1" dirty="0" smtClean="0">
                <a:latin typeface="Times New Roman" panose="02020603050405020304" pitchFamily="18" charset="0"/>
              </a:rPr>
              <a:t>Table5.2: </a:t>
            </a:r>
            <a:r>
              <a:rPr lang="en-US" altLang="zh-CN" sz="3600" i="1" dirty="0">
                <a:latin typeface="Times New Roman" panose="02020603050405020304" pitchFamily="18" charset="0"/>
              </a:rPr>
              <a:t>Symmetric Relations 2</a:t>
            </a:r>
            <a:endParaRPr lang="zh-CN" altLang="en-US" sz="3600" i="1" dirty="0">
              <a:latin typeface="Times New Roman" panose="02020603050405020304" pitchFamily="18" charset="0"/>
            </a:endParaRPr>
          </a:p>
        </p:txBody>
      </p:sp>
      <p:sp>
        <p:nvSpPr>
          <p:cNvPr id="109609" name="Text Box 41"/>
          <p:cNvSpPr>
            <a:spLocks noGrp="1" noChangeArrowheads="1"/>
          </p:cNvSpPr>
          <p:nvPr>
            <p:ph type="body" idx="1"/>
          </p:nvPr>
        </p:nvSpPr>
        <p:spPr>
          <a:xfrm>
            <a:off x="1543050" y="5377688"/>
            <a:ext cx="9593510" cy="830263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dirty="0" smtClean="0">
                <a:solidFill>
                  <a:srgbClr val="3366CC"/>
                </a:solidFill>
                <a:latin typeface="Times New Roman" panose="02020603050405020304" pitchFamily="18" charset="0"/>
              </a:rPr>
              <a:t>    Note</a:t>
            </a:r>
            <a:r>
              <a:rPr kumimoji="1" lang="en-US" altLang="zh-CN" dirty="0">
                <a:solidFill>
                  <a:srgbClr val="3366CC"/>
                </a:solidFill>
                <a:latin typeface="Times New Roman" panose="02020603050405020304" pitchFamily="18" charset="0"/>
              </a:rPr>
              <a:t>: x[n] is a 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real</a:t>
            </a:r>
            <a:r>
              <a:rPr kumimoji="1" lang="en-US" altLang="zh-CN" dirty="0">
                <a:solidFill>
                  <a:srgbClr val="3366CC"/>
                </a:solidFill>
                <a:latin typeface="Times New Roman" panose="02020603050405020304" pitchFamily="18" charset="0"/>
              </a:rPr>
              <a:t> sequence.  </a:t>
            </a:r>
            <a:r>
              <a:rPr kumimoji="1" lang="en-US" altLang="zh-CN" dirty="0" err="1" smtClean="0">
                <a:solidFill>
                  <a:srgbClr val="3366CC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 dirty="0" err="1" smtClean="0">
                <a:solidFill>
                  <a:srgbClr val="3366CC"/>
                </a:solidFill>
                <a:latin typeface="Times New Roman" panose="02020603050405020304" pitchFamily="18" charset="0"/>
              </a:rPr>
              <a:t>ev</a:t>
            </a:r>
            <a:r>
              <a:rPr kumimoji="1" lang="en-US" altLang="zh-CN" dirty="0" smtClean="0">
                <a:solidFill>
                  <a:srgbClr val="3366CC"/>
                </a:solidFill>
                <a:latin typeface="Times New Roman" panose="02020603050405020304" pitchFamily="18" charset="0"/>
              </a:rPr>
              <a:t>[n</a:t>
            </a:r>
            <a:r>
              <a:rPr kumimoji="1" lang="en-US" altLang="zh-CN" dirty="0">
                <a:solidFill>
                  <a:srgbClr val="3366CC"/>
                </a:solidFill>
                <a:latin typeface="Times New Roman" panose="02020603050405020304" pitchFamily="18" charset="0"/>
              </a:rPr>
              <a:t>] and </a:t>
            </a:r>
            <a:r>
              <a:rPr kumimoji="1" lang="en-US" altLang="zh-CN" dirty="0" err="1" smtClean="0">
                <a:solidFill>
                  <a:srgbClr val="3366CC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 dirty="0" err="1" smtClean="0">
                <a:solidFill>
                  <a:srgbClr val="3366CC"/>
                </a:solidFill>
                <a:latin typeface="Times New Roman" panose="02020603050405020304" pitchFamily="18" charset="0"/>
              </a:rPr>
              <a:t>od</a:t>
            </a:r>
            <a:r>
              <a:rPr kumimoji="1" lang="en-US" altLang="zh-CN" dirty="0" smtClean="0">
                <a:solidFill>
                  <a:srgbClr val="3366CC"/>
                </a:solidFill>
                <a:latin typeface="Times New Roman" panose="02020603050405020304" pitchFamily="18" charset="0"/>
              </a:rPr>
              <a:t>[n</a:t>
            </a:r>
            <a:r>
              <a:rPr kumimoji="1" lang="en-US" altLang="zh-CN" dirty="0">
                <a:solidFill>
                  <a:srgbClr val="3366CC"/>
                </a:solidFill>
                <a:latin typeface="Times New Roman" panose="02020603050405020304" pitchFamily="18" charset="0"/>
              </a:rPr>
              <a:t>] are the circular even and odd parts of x[n], respectively.</a:t>
            </a:r>
            <a:endParaRPr kumimoji="1" lang="en-US" altLang="zh-CN" dirty="0">
              <a:solidFill>
                <a:srgbClr val="3366CC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415480" y="1196752"/>
            <a:ext cx="8784976" cy="1370558"/>
            <a:chOff x="1415480" y="1196752"/>
            <a:chExt cx="8784976" cy="1370558"/>
          </a:xfrm>
        </p:grpSpPr>
        <p:sp>
          <p:nvSpPr>
            <p:cNvPr id="5" name="Rectangle 3"/>
            <p:cNvSpPr txBox="1">
              <a:spLocks noChangeArrowheads="1"/>
            </p:cNvSpPr>
            <p:nvPr/>
          </p:nvSpPr>
          <p:spPr bwMode="auto">
            <a:xfrm>
              <a:off x="1415480" y="1196752"/>
              <a:ext cx="8784976" cy="630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eaLnBrk="1" hangingPunct="1">
                <a:buFontTx/>
                <a:buNone/>
              </a:pPr>
              <a:r>
                <a:rPr lang="en-US" altLang="zh-CN" sz="3200" u="sng" kern="0" dirty="0" smtClean="0">
                  <a:latin typeface="Times New Roman" panose="02020603050405020304" pitchFamily="18" charset="0"/>
                </a:rPr>
                <a:t>Example:</a:t>
              </a:r>
              <a:r>
                <a:rPr lang="en-US" altLang="zh-CN" sz="3200" kern="0" dirty="0" smtClean="0">
                  <a:latin typeface="Times New Roman" panose="02020603050405020304" pitchFamily="18" charset="0"/>
                </a:rPr>
                <a:t> Consider the length-14 </a:t>
              </a:r>
              <a:r>
                <a:rPr lang="en-US" altLang="zh-CN" sz="3200" kern="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real</a:t>
              </a:r>
              <a:r>
                <a:rPr lang="en-US" altLang="zh-CN" sz="3200" kern="0" dirty="0" smtClean="0">
                  <a:latin typeface="Times New Roman" panose="02020603050405020304" pitchFamily="18" charset="0"/>
                </a:rPr>
                <a:t> sequence</a:t>
              </a:r>
              <a:endParaRPr lang="zh-CN" altLang="en-US" sz="3200" kern="0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2495550" y="1918022"/>
              <a:ext cx="4799712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3200" b="1" i="0" kern="0" dirty="0">
                  <a:solidFill>
                    <a:srgbClr val="0070C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has 14-point DFT            </a:t>
              </a:r>
              <a:r>
                <a:rPr kumimoji="1" lang="en-US" altLang="zh-CN" sz="3200" b="1" i="0" dirty="0" smtClean="0">
                  <a:latin typeface="Times New Roman" panose="02020603050405020304" pitchFamily="18" charset="0"/>
                </a:rPr>
                <a:t>. </a:t>
              </a:r>
              <a:endParaRPr kumimoji="1" lang="en-US" altLang="zh-CN" sz="3200" b="1" i="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" name="Object 4"/>
            <p:cNvGraphicFramePr>
              <a:graphicFrameLocks noChangeAspect="1"/>
            </p:cNvGraphicFramePr>
            <p:nvPr/>
          </p:nvGraphicFramePr>
          <p:xfrm>
            <a:off x="1535112" y="1918022"/>
            <a:ext cx="960438" cy="649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4" name="Equation" r:id="rId1" imgW="292100" imgH="203200" progId="Equation.3">
                    <p:embed/>
                  </p:oleObj>
                </mc:Choice>
                <mc:Fallback>
                  <p:oleObj name="Equation" r:id="rId1" imgW="292100" imgH="203200" progId="Equation.3">
                    <p:embed/>
                    <p:pic>
                      <p:nvPicPr>
                        <p:cNvPr id="0" name="图片 492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5112" y="1918022"/>
                          <a:ext cx="960438" cy="649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5"/>
            <p:cNvGraphicFramePr>
              <a:graphicFrameLocks noChangeAspect="1"/>
            </p:cNvGraphicFramePr>
            <p:nvPr/>
          </p:nvGraphicFramePr>
          <p:xfrm>
            <a:off x="5755042" y="1947048"/>
            <a:ext cx="993775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5" name="Equation" r:id="rId3" imgW="342900" imgH="203200" progId="Equation.3">
                    <p:embed/>
                  </p:oleObj>
                </mc:Choice>
                <mc:Fallback>
                  <p:oleObj name="Equation" r:id="rId3" imgW="342900" imgH="203200" progId="Equation.3">
                    <p:embed/>
                    <p:pic>
                      <p:nvPicPr>
                        <p:cNvPr id="0" name="图片 492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55042" y="1947048"/>
                          <a:ext cx="993775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10"/>
          <p:cNvGrpSpPr/>
          <p:nvPr/>
        </p:nvGrpSpPr>
        <p:grpSpPr bwMode="auto">
          <a:xfrm>
            <a:off x="1847528" y="4636854"/>
            <a:ext cx="7404100" cy="1341438"/>
            <a:chOff x="569" y="2832"/>
            <a:chExt cx="4664" cy="845"/>
          </a:xfrm>
        </p:grpSpPr>
        <p:graphicFrame>
          <p:nvGraphicFramePr>
            <p:cNvPr id="21" name="Object 11"/>
            <p:cNvGraphicFramePr>
              <a:graphicFrameLocks noChangeAspect="1"/>
            </p:cNvGraphicFramePr>
            <p:nvPr/>
          </p:nvGraphicFramePr>
          <p:xfrm>
            <a:off x="569" y="2832"/>
            <a:ext cx="4664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6" name="Equation" r:id="rId5" imgW="2311400" imgH="228600" progId="Equation.DSMT4">
                    <p:embed/>
                  </p:oleObj>
                </mc:Choice>
                <mc:Fallback>
                  <p:oleObj name="Equation" r:id="rId5" imgW="2311400" imgH="228600" progId="Equation.DSMT4">
                    <p:embed/>
                    <p:pic>
                      <p:nvPicPr>
                        <p:cNvPr id="0" name="图片 492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9" y="2832"/>
                          <a:ext cx="4664" cy="4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2112" y="3312"/>
              <a:ext cx="8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kumimoji="1" lang="en-US" altLang="zh-CN" sz="3200" b="1" i="0">
                  <a:latin typeface="Times New Roman" panose="02020603050405020304" pitchFamily="18" charset="0"/>
                </a:rPr>
                <a:t>(N=14)</a:t>
              </a:r>
              <a:endParaRPr kumimoji="1" lang="en-US" altLang="zh-CN" sz="3200" b="1" i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847528" y="2865517"/>
            <a:ext cx="4006242" cy="584775"/>
            <a:chOff x="1847528" y="2865517"/>
            <a:chExt cx="4006242" cy="584775"/>
          </a:xfrm>
        </p:grpSpPr>
        <p:graphicFrame>
          <p:nvGraphicFramePr>
            <p:cNvPr id="18" name="Object 7"/>
            <p:cNvGraphicFramePr>
              <a:graphicFrameLocks noChangeAspect="1"/>
            </p:cNvGraphicFramePr>
            <p:nvPr/>
          </p:nvGraphicFramePr>
          <p:xfrm>
            <a:off x="3402670" y="2942292"/>
            <a:ext cx="24511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7" name="Equation" r:id="rId7" imgW="951865" imgH="203200" progId="Equation.3">
                    <p:embed/>
                  </p:oleObj>
                </mc:Choice>
                <mc:Fallback>
                  <p:oleObj name="Equation" r:id="rId7" imgW="951865" imgH="203200" progId="Equation.3">
                    <p:embed/>
                    <p:pic>
                      <p:nvPicPr>
                        <p:cNvPr id="0" name="图片 492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2670" y="2942292"/>
                          <a:ext cx="2451100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矩形 6"/>
            <p:cNvSpPr/>
            <p:nvPr/>
          </p:nvSpPr>
          <p:spPr>
            <a:xfrm>
              <a:off x="1847528" y="2865517"/>
              <a:ext cx="58381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kern="0" dirty="0" smtClean="0">
                  <a:solidFill>
                    <a:srgbClr val="0070C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If </a:t>
              </a:r>
              <a:endParaRPr lang="zh-CN" altLang="en-US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703512" y="3675236"/>
            <a:ext cx="5388843" cy="588343"/>
            <a:chOff x="1703512" y="3675236"/>
            <a:chExt cx="5388843" cy="588343"/>
          </a:xfrm>
        </p:grpSpPr>
        <p:graphicFrame>
          <p:nvGraphicFramePr>
            <p:cNvPr id="19" name="Object 13"/>
            <p:cNvGraphicFramePr>
              <a:graphicFrameLocks noChangeAspect="1"/>
            </p:cNvGraphicFramePr>
            <p:nvPr/>
          </p:nvGraphicFramePr>
          <p:xfrm>
            <a:off x="3215680" y="3675236"/>
            <a:ext cx="3876675" cy="573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8" name="Equation" r:id="rId9" imgW="1549400" imgH="228600" progId="Equation.3">
                    <p:embed/>
                  </p:oleObj>
                </mc:Choice>
                <mc:Fallback>
                  <p:oleObj name="Equation" r:id="rId9" imgW="1549400" imgH="228600" progId="Equation.3">
                    <p:embed/>
                    <p:pic>
                      <p:nvPicPr>
                        <p:cNvPr id="0" name="图片 492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5680" y="3675236"/>
                          <a:ext cx="3876675" cy="573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矩形 24"/>
            <p:cNvSpPr/>
            <p:nvPr/>
          </p:nvSpPr>
          <p:spPr>
            <a:xfrm>
              <a:off x="1703512" y="3678804"/>
              <a:ext cx="119936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kern="0" dirty="0" smtClean="0">
                  <a:solidFill>
                    <a:srgbClr val="0070C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Then 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192339" y="212725"/>
            <a:ext cx="7648575" cy="863600"/>
          </a:xfrm>
        </p:spPr>
        <p:txBody>
          <a:bodyPr/>
          <a:lstStyle/>
          <a:p>
            <a:pPr algn="ctr" eaLnBrk="1" hangingPunct="1"/>
            <a:r>
              <a:rPr lang="en-US" altLang="zh-CN" sz="4400" i="1" dirty="0" smtClean="0">
                <a:latin typeface="Times New Roman" panose="02020603050405020304" pitchFamily="18" charset="0"/>
              </a:rPr>
              <a:t>5.7 </a:t>
            </a:r>
            <a:r>
              <a:rPr lang="en-US" altLang="zh-CN" sz="4400" i="1" dirty="0">
                <a:latin typeface="Times New Roman" panose="02020603050405020304" pitchFamily="18" charset="0"/>
              </a:rPr>
              <a:t>DFT </a:t>
            </a:r>
            <a:r>
              <a:rPr lang="en-US" altLang="zh-CN" i="1" dirty="0">
                <a:latin typeface="Times New Roman" panose="02020603050405020304" pitchFamily="18" charset="0"/>
              </a:rPr>
              <a:t>Theorems</a:t>
            </a:r>
            <a:endParaRPr lang="en-US" altLang="zh-CN" sz="4400" i="1" dirty="0">
              <a:latin typeface="Times New Roman" panose="02020603050405020304" pitchFamily="18" charset="0"/>
            </a:endParaRPr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974858" y="1133475"/>
            <a:ext cx="759699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Type of Property   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     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length-N sequence   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N-point DFT                                         </a:t>
            </a:r>
            <a:endParaRPr kumimoji="1"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111635" name="Group 19"/>
          <p:cNvGrpSpPr/>
          <p:nvPr/>
        </p:nvGrpSpPr>
        <p:grpSpPr bwMode="auto">
          <a:xfrm>
            <a:off x="1989956" y="5501159"/>
            <a:ext cx="6838819" cy="835025"/>
            <a:chOff x="768" y="3792"/>
            <a:chExt cx="3769" cy="526"/>
          </a:xfrm>
        </p:grpSpPr>
        <p:graphicFrame>
          <p:nvGraphicFramePr>
            <p:cNvPr id="20500" name="Object 6"/>
            <p:cNvGraphicFramePr>
              <a:graphicFrameLocks noChangeAspect="1"/>
            </p:cNvGraphicFramePr>
            <p:nvPr/>
          </p:nvGraphicFramePr>
          <p:xfrm>
            <a:off x="2574" y="3792"/>
            <a:ext cx="1963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08" name="Equation" r:id="rId1" imgW="1612900" imgH="431800" progId="Equation.DSMT4">
                    <p:embed/>
                  </p:oleObj>
                </mc:Choice>
                <mc:Fallback>
                  <p:oleObj name="Equation" r:id="rId1" imgW="1612900" imgH="431800" progId="Equation.DSMT4">
                    <p:embed/>
                    <p:pic>
                      <p:nvPicPr>
                        <p:cNvPr id="0" name="图片 502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4" y="3792"/>
                          <a:ext cx="1963" cy="5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1" name="Text Box 7"/>
            <p:cNvSpPr txBox="1">
              <a:spLocks noChangeArrowheads="1"/>
            </p:cNvSpPr>
            <p:nvPr/>
          </p:nvSpPr>
          <p:spPr bwMode="auto">
            <a:xfrm>
              <a:off x="768" y="3888"/>
              <a:ext cx="18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Parseval’s</a:t>
              </a:r>
              <a:r>
                <a:rPr kumimoji="1"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relation</a:t>
              </a:r>
              <a:endPara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111634" name="Group 18"/>
          <p:cNvGrpSpPr/>
          <p:nvPr/>
        </p:nvGrpSpPr>
        <p:grpSpPr bwMode="auto">
          <a:xfrm>
            <a:off x="1989956" y="4796309"/>
            <a:ext cx="8642548" cy="792162"/>
            <a:chOff x="816" y="3408"/>
            <a:chExt cx="4464" cy="436"/>
          </a:xfrm>
        </p:grpSpPr>
        <p:graphicFrame>
          <p:nvGraphicFramePr>
            <p:cNvPr id="20498" name="Object 5"/>
            <p:cNvGraphicFramePr>
              <a:graphicFrameLocks noChangeAspect="1"/>
            </p:cNvGraphicFramePr>
            <p:nvPr/>
          </p:nvGraphicFramePr>
          <p:xfrm>
            <a:off x="3792" y="3408"/>
            <a:ext cx="1488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09" name="Equation" r:id="rId3" imgW="1473200" imgH="431800" progId="Equation.DSMT4">
                    <p:embed/>
                  </p:oleObj>
                </mc:Choice>
                <mc:Fallback>
                  <p:oleObj name="Equation" r:id="rId3" imgW="1473200" imgH="431800" progId="Equation.DSMT4">
                    <p:embed/>
                    <p:pic>
                      <p:nvPicPr>
                        <p:cNvPr id="0" name="图片 502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3408"/>
                          <a:ext cx="1488" cy="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9" name="Text Box 8"/>
            <p:cNvSpPr txBox="1">
              <a:spLocks noChangeArrowheads="1"/>
            </p:cNvSpPr>
            <p:nvPr/>
          </p:nvSpPr>
          <p:spPr bwMode="auto">
            <a:xfrm>
              <a:off x="816" y="3504"/>
              <a:ext cx="288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Modulation                  </a:t>
              </a:r>
              <a:r>
                <a:rPr kumimoji="1" lang="en-US" altLang="zh-CN" sz="2400" b="1" dirty="0" smtClean="0">
                  <a:latin typeface="Times New Roman" panose="02020603050405020304" pitchFamily="18" charset="0"/>
                  <a:sym typeface="Symbol" panose="05050102010706020507" pitchFamily="18" charset="2"/>
                </a:rPr>
                <a:t>       g[n]h[n</a:t>
              </a:r>
              <a:r>
                <a:rPr kumimoji="1"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]</a:t>
              </a:r>
              <a:endPara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111633" name="Group 17"/>
          <p:cNvGrpSpPr/>
          <p:nvPr/>
        </p:nvGrpSpPr>
        <p:grpSpPr bwMode="auto">
          <a:xfrm>
            <a:off x="1974984" y="4174009"/>
            <a:ext cx="8153464" cy="800100"/>
            <a:chOff x="808" y="3009"/>
            <a:chExt cx="4509" cy="504"/>
          </a:xfrm>
        </p:grpSpPr>
        <p:graphicFrame>
          <p:nvGraphicFramePr>
            <p:cNvPr id="20495" name="Object 4"/>
            <p:cNvGraphicFramePr>
              <a:graphicFrameLocks noChangeAspect="1"/>
            </p:cNvGraphicFramePr>
            <p:nvPr/>
          </p:nvGraphicFramePr>
          <p:xfrm>
            <a:off x="2588" y="3009"/>
            <a:ext cx="1245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10" name="Equation" r:id="rId5" imgW="1231265" imgH="431800" progId="Equation.DSMT4">
                    <p:embed/>
                  </p:oleObj>
                </mc:Choice>
                <mc:Fallback>
                  <p:oleObj name="Equation" r:id="rId5" imgW="1231265" imgH="431800" progId="Equation.DSMT4">
                    <p:embed/>
                    <p:pic>
                      <p:nvPicPr>
                        <p:cNvPr id="0" name="图片 502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8" y="3009"/>
                          <a:ext cx="1245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6" name="Text Box 9"/>
            <p:cNvSpPr txBox="1">
              <a:spLocks noChangeArrowheads="1"/>
            </p:cNvSpPr>
            <p:nvPr/>
          </p:nvSpPr>
          <p:spPr bwMode="auto">
            <a:xfrm>
              <a:off x="3973" y="3067"/>
              <a:ext cx="13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 dirty="0">
                  <a:latin typeface="Times New Roman" panose="02020603050405020304" pitchFamily="18" charset="0"/>
                </a:rPr>
                <a:t>G[k]</a:t>
              </a:r>
              <a:r>
                <a:rPr kumimoji="1"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H</a:t>
              </a:r>
              <a:r>
                <a:rPr kumimoji="1" lang="en-US" altLang="zh-CN" sz="2400" b="1" dirty="0">
                  <a:latin typeface="Times New Roman" panose="02020603050405020304" pitchFamily="18" charset="0"/>
                </a:rPr>
                <a:t>[k]</a:t>
              </a:r>
              <a:endParaRPr kumimoji="1"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497" name="Text Box 10"/>
            <p:cNvSpPr txBox="1">
              <a:spLocks noChangeArrowheads="1"/>
            </p:cNvSpPr>
            <p:nvPr/>
          </p:nvSpPr>
          <p:spPr bwMode="auto">
            <a:xfrm>
              <a:off x="808" y="3127"/>
              <a:ext cx="19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Circular Convolution</a:t>
              </a:r>
              <a:endPara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111627" name="Text Box 11"/>
          <p:cNvSpPr txBox="1">
            <a:spLocks noChangeArrowheads="1"/>
          </p:cNvSpPr>
          <p:nvPr/>
        </p:nvSpPr>
        <p:spPr bwMode="auto">
          <a:xfrm>
            <a:off x="1974858" y="3835375"/>
            <a:ext cx="767319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Duality                            </a:t>
            </a:r>
            <a:r>
              <a:rPr kumimoji="1" lang="en-US" altLang="zh-CN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G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[n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]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</a:t>
            </a:r>
            <a:r>
              <a:rPr kumimoji="1" lang="en-US" altLang="zh-CN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     N[g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-</a:t>
            </a:r>
            <a:r>
              <a:rPr kumimoji="1" lang="en-US" altLang="zh-CN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k</a:t>
            </a:r>
            <a:r>
              <a:rPr kumimoji="1" lang="en-US" altLang="zh-CN" sz="2400" b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endParaRPr kumimoji="1"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11628" name="Text Box 12"/>
          <p:cNvSpPr txBox="1">
            <a:spLocks noChangeArrowheads="1"/>
          </p:cNvSpPr>
          <p:nvPr/>
        </p:nvSpPr>
        <p:spPr bwMode="auto">
          <a:xfrm>
            <a:off x="1989956" y="3421236"/>
            <a:ext cx="785095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Frequency-shifting     </a:t>
            </a:r>
            <a:r>
              <a:rPr kumimoji="1" lang="en-US" altLang="zh-CN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   W</a:t>
            </a:r>
            <a:r>
              <a:rPr kumimoji="1" lang="en-US" altLang="zh-CN" sz="2400" b="1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400" b="1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kumimoji="1" lang="en-US" altLang="zh-CN" sz="2400" b="1" baseline="30000" dirty="0" smtClean="0">
                <a:latin typeface="Times New Roman" panose="02020603050405020304" pitchFamily="18" charset="0"/>
              </a:rPr>
              <a:t>k</a:t>
            </a:r>
            <a:r>
              <a:rPr kumimoji="1" lang="en-US" altLang="zh-CN" sz="1400" b="1" baseline="30000" dirty="0" smtClean="0">
                <a:sym typeface="Symbol" panose="05050102010706020507" pitchFamily="18" charset="2"/>
              </a:rPr>
              <a:t>0</a:t>
            </a:r>
            <a:r>
              <a:rPr kumimoji="1" lang="en-US" altLang="zh-CN" sz="2400" b="1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g[n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]        </a:t>
            </a:r>
            <a:r>
              <a:rPr kumimoji="1" lang="en-US" altLang="zh-CN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G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[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k-k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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endParaRPr kumimoji="1"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1989956" y="2950046"/>
            <a:ext cx="7581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Circular Time-shifting  </a:t>
            </a:r>
            <a:r>
              <a:rPr kumimoji="1" lang="en-US" altLang="zh-CN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 g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[n-n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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]    </a:t>
            </a:r>
            <a:r>
              <a:rPr kumimoji="1" lang="en-US" altLang="zh-CN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     W</a:t>
            </a:r>
            <a:r>
              <a:rPr kumimoji="1" lang="en-US" altLang="zh-CN" sz="2400" b="1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400" b="1" baseline="30000" dirty="0" smtClean="0">
                <a:latin typeface="Times New Roman" panose="02020603050405020304" pitchFamily="18" charset="0"/>
              </a:rPr>
              <a:t>k</a:t>
            </a:r>
            <a:r>
              <a:rPr kumimoji="1" lang="en-US" altLang="zh-CN" sz="2400" b="1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1400" b="1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G[k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]</a:t>
            </a:r>
            <a:endParaRPr kumimoji="1"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11630" name="Text Box 14"/>
          <p:cNvSpPr txBox="1">
            <a:spLocks noChangeArrowheads="1"/>
          </p:cNvSpPr>
          <p:nvPr/>
        </p:nvSpPr>
        <p:spPr bwMode="auto">
          <a:xfrm>
            <a:off x="1989956" y="2445221"/>
            <a:ext cx="83545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Linearity               </a:t>
            </a:r>
            <a:r>
              <a:rPr kumimoji="1" lang="en-US" altLang="zh-CN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         ag[n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]+</a:t>
            </a:r>
            <a:r>
              <a:rPr kumimoji="1" lang="en-US" altLang="zh-CN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bh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[n]        </a:t>
            </a:r>
            <a:r>
              <a:rPr kumimoji="1" lang="en-US" altLang="zh-CN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G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[k]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kumimoji="1" lang="en-US" altLang="zh-CN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bH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[k]</a:t>
            </a:r>
            <a:endParaRPr kumimoji="1"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11631" name="Text Box 15"/>
          <p:cNvSpPr txBox="1">
            <a:spLocks noChangeArrowheads="1"/>
          </p:cNvSpPr>
          <p:nvPr/>
        </p:nvSpPr>
        <p:spPr bwMode="auto">
          <a:xfrm>
            <a:off x="5335212" y="1986636"/>
            <a:ext cx="34250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 h[n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]                    H[k]</a:t>
            </a:r>
            <a:endParaRPr kumimoji="1"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11632" name="Text Box 16"/>
          <p:cNvSpPr txBox="1">
            <a:spLocks noChangeArrowheads="1"/>
          </p:cNvSpPr>
          <p:nvPr/>
        </p:nvSpPr>
        <p:spPr bwMode="auto">
          <a:xfrm>
            <a:off x="5335212" y="1596112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 g[n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]                    G[k]</a:t>
            </a:r>
            <a:endParaRPr kumimoji="1"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11636" name="Line 20"/>
          <p:cNvSpPr>
            <a:spLocks noChangeShapeType="1"/>
          </p:cNvSpPr>
          <p:nvPr/>
        </p:nvSpPr>
        <p:spPr bwMode="auto">
          <a:xfrm flipH="1">
            <a:off x="1991544" y="2419821"/>
            <a:ext cx="720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1637" name="Line 21"/>
          <p:cNvSpPr>
            <a:spLocks noChangeShapeType="1"/>
          </p:cNvSpPr>
          <p:nvPr/>
        </p:nvSpPr>
        <p:spPr bwMode="auto">
          <a:xfrm flipH="1">
            <a:off x="1989956" y="1596112"/>
            <a:ext cx="720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3528" y="354477"/>
            <a:ext cx="8048856" cy="63023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3200" b="1" u="sng" dirty="0" smtClean="0">
                <a:latin typeface="Times New Roman" panose="02020603050405020304" pitchFamily="18" charset="0"/>
              </a:rPr>
              <a:t>Example: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Consider the length-</a:t>
            </a:r>
            <a:r>
              <a:rPr lang="en-US" altLang="zh-CN" sz="3200" b="1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sequence</a:t>
            </a:r>
            <a:endParaRPr lang="zh-CN" altLang="en-US" sz="3200" dirty="0" smtClean="0">
              <a:latin typeface="Times New Roman" panose="02020603050405020304" pitchFamily="18" charset="0"/>
            </a:endParaRPr>
          </a:p>
        </p:txBody>
      </p:sp>
      <p:grpSp>
        <p:nvGrpSpPr>
          <p:cNvPr id="77841" name="Group 17"/>
          <p:cNvGrpSpPr/>
          <p:nvPr/>
        </p:nvGrpSpPr>
        <p:grpSpPr bwMode="auto">
          <a:xfrm>
            <a:off x="2558417" y="1316194"/>
            <a:ext cx="6858000" cy="1247775"/>
            <a:chOff x="960" y="1584"/>
            <a:chExt cx="4320" cy="786"/>
          </a:xfrm>
        </p:grpSpPr>
        <p:graphicFrame>
          <p:nvGraphicFramePr>
            <p:cNvPr id="23560" name="Object 10"/>
            <p:cNvGraphicFramePr>
              <a:graphicFrameLocks noChangeAspect="1"/>
            </p:cNvGraphicFramePr>
            <p:nvPr/>
          </p:nvGraphicFramePr>
          <p:xfrm>
            <a:off x="960" y="1584"/>
            <a:ext cx="963" cy="7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52" name="Equation" r:id="rId1" imgW="609600" imgH="457200" progId="Equation.DSMT4">
                    <p:embed/>
                  </p:oleObj>
                </mc:Choice>
                <mc:Fallback>
                  <p:oleObj name="Equation" r:id="rId1" imgW="609600" imgH="457200" progId="Equation.DSMT4">
                    <p:embed/>
                    <p:pic>
                      <p:nvPicPr>
                        <p:cNvPr id="0" name="图片 512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584"/>
                          <a:ext cx="963" cy="7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1" name="Object 11"/>
            <p:cNvGraphicFramePr>
              <a:graphicFrameLocks noChangeAspect="1"/>
            </p:cNvGraphicFramePr>
            <p:nvPr/>
          </p:nvGraphicFramePr>
          <p:xfrm>
            <a:off x="1814" y="1584"/>
            <a:ext cx="3466" cy="7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53" name="Equation" r:id="rId3" imgW="2108200" imgH="431800" progId="Equation.DSMT4">
                    <p:embed/>
                  </p:oleObj>
                </mc:Choice>
                <mc:Fallback>
                  <p:oleObj name="Equation" r:id="rId3" imgW="2108200" imgH="431800" progId="Equation.DSMT4">
                    <p:embed/>
                    <p:pic>
                      <p:nvPicPr>
                        <p:cNvPr id="0" name="图片 512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4" y="1584"/>
                          <a:ext cx="3466" cy="7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558" name="Object 14"/>
          <p:cNvGraphicFramePr>
            <a:graphicFrameLocks noChangeAspect="1"/>
          </p:cNvGraphicFramePr>
          <p:nvPr/>
        </p:nvGraphicFramePr>
        <p:xfrm>
          <a:off x="2711624" y="4364989"/>
          <a:ext cx="41322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4" name="Equation" r:id="rId5" imgW="37185600" imgH="5486400" progId="Equation.DSMT4">
                  <p:embed/>
                </p:oleObj>
              </mc:Choice>
              <mc:Fallback>
                <p:oleObj name="Equation" r:id="rId5" imgW="37185600" imgH="5486400" progId="Equation.DSMT4">
                  <p:embed/>
                  <p:pic>
                    <p:nvPicPr>
                      <p:cNvPr id="0" name="图片 51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624" y="4364989"/>
                        <a:ext cx="41322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2135560" y="2856661"/>
          <a:ext cx="771683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5" name="Equation" r:id="rId7" imgW="69494400" imgH="10972800" progId="Equation.DSMT4">
                  <p:embed/>
                </p:oleObj>
              </mc:Choice>
              <mc:Fallback>
                <p:oleObj name="Equation" r:id="rId7" imgW="69494400" imgH="10972800" progId="Equation.DSMT4">
                  <p:embed/>
                  <p:pic>
                    <p:nvPicPr>
                      <p:cNvPr id="0" name="图片 51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0" y="2856661"/>
                        <a:ext cx="7716838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4"/>
          <p:cNvGraphicFramePr>
            <a:graphicFrameLocks noChangeAspect="1"/>
          </p:cNvGraphicFramePr>
          <p:nvPr/>
        </p:nvGraphicFramePr>
        <p:xfrm>
          <a:off x="2479956" y="5309592"/>
          <a:ext cx="64008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6" name="Equation" r:id="rId9" imgW="57607200" imgH="5791200" progId="Equation.DSMT4">
                  <p:embed/>
                </p:oleObj>
              </mc:Choice>
              <mc:Fallback>
                <p:oleObj name="Equation" r:id="rId9" imgW="57607200" imgH="5791200" progId="Equation.DSMT4">
                  <p:embed/>
                  <p:pic>
                    <p:nvPicPr>
                      <p:cNvPr id="0" name="图片 51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956" y="5309592"/>
                        <a:ext cx="640080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472" y="1135205"/>
            <a:ext cx="8793162" cy="694581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3200" u="sng" dirty="0">
                <a:latin typeface="Times New Roman" panose="02020603050405020304" pitchFamily="18" charset="0"/>
              </a:rPr>
              <a:t>Example</a:t>
            </a:r>
            <a:r>
              <a:rPr lang="en-US" altLang="zh-CN" sz="3200" dirty="0">
                <a:latin typeface="Times New Roman" panose="02020603050405020304" pitchFamily="18" charset="0"/>
              </a:rPr>
              <a:t> - Consider the two length-4 sequences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:</a:t>
            </a:r>
            <a:endParaRPr lang="en-US" altLang="zh-CN" sz="3200" dirty="0" smtClean="0">
              <a:latin typeface="Times New Roman" panose="020206030504050203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 bwMode="auto">
          <a:xfrm>
            <a:off x="2856592" y="1766989"/>
            <a:ext cx="6477000" cy="865187"/>
            <a:chOff x="720" y="1910"/>
            <a:chExt cx="4080" cy="545"/>
          </a:xfrm>
        </p:grpSpPr>
        <p:graphicFrame>
          <p:nvGraphicFramePr>
            <p:cNvPr id="11" name="Object 5"/>
            <p:cNvGraphicFramePr>
              <a:graphicFrameLocks noChangeAspect="1"/>
            </p:cNvGraphicFramePr>
            <p:nvPr/>
          </p:nvGraphicFramePr>
          <p:xfrm>
            <a:off x="720" y="1920"/>
            <a:ext cx="2024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86" name="Equation" r:id="rId1" imgW="1422400" imgH="215900" progId="Equation.DSMT4">
                    <p:embed/>
                  </p:oleObj>
                </mc:Choice>
                <mc:Fallback>
                  <p:oleObj name="Equation" r:id="rId1" imgW="1422400" imgH="215900" progId="Equation.DSMT4">
                    <p:embed/>
                    <p:pic>
                      <p:nvPicPr>
                        <p:cNvPr id="0" name="图片 522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920"/>
                          <a:ext cx="2024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6"/>
            <p:cNvGraphicFramePr>
              <a:graphicFrameLocks noChangeAspect="1"/>
            </p:cNvGraphicFramePr>
            <p:nvPr/>
          </p:nvGraphicFramePr>
          <p:xfrm>
            <a:off x="2880" y="1910"/>
            <a:ext cx="1920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87" name="Equation" r:id="rId3" imgW="1358265" imgH="215900" progId="Equation.DSMT4">
                    <p:embed/>
                  </p:oleObj>
                </mc:Choice>
                <mc:Fallback>
                  <p:oleObj name="Equation" r:id="rId3" imgW="1358265" imgH="215900" progId="Equation.DSMT4">
                    <p:embed/>
                    <p:pic>
                      <p:nvPicPr>
                        <p:cNvPr id="0" name="图片 522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910"/>
                          <a:ext cx="1920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7"/>
            <p:cNvGraphicFramePr>
              <a:graphicFrameLocks noChangeAspect="1"/>
            </p:cNvGraphicFramePr>
            <p:nvPr/>
          </p:nvGraphicFramePr>
          <p:xfrm>
            <a:off x="1584" y="2208"/>
            <a:ext cx="17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88" name="Equation" r:id="rId5" imgW="139700" imgH="203200" progId="Equation.DSMT4">
                    <p:embed/>
                  </p:oleObj>
                </mc:Choice>
                <mc:Fallback>
                  <p:oleObj name="Equation" r:id="rId5" imgW="139700" imgH="203200" progId="Equation.DSMT4">
                    <p:embed/>
                    <p:pic>
                      <p:nvPicPr>
                        <p:cNvPr id="0" name="图片 522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208"/>
                          <a:ext cx="170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8"/>
            <p:cNvGraphicFramePr>
              <a:graphicFrameLocks noChangeAspect="1"/>
            </p:cNvGraphicFramePr>
            <p:nvPr/>
          </p:nvGraphicFramePr>
          <p:xfrm>
            <a:off x="3696" y="2160"/>
            <a:ext cx="201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89" name="Equation" r:id="rId7" imgW="139700" imgH="203200" progId="Equation.DSMT4">
                    <p:embed/>
                  </p:oleObj>
                </mc:Choice>
                <mc:Fallback>
                  <p:oleObj name="Equation" r:id="rId7" imgW="139700" imgH="203200" progId="Equation.DSMT4">
                    <p:embed/>
                    <p:pic>
                      <p:nvPicPr>
                        <p:cNvPr id="0" name="图片 522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160"/>
                          <a:ext cx="201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138"/>
          <p:cNvGrpSpPr/>
          <p:nvPr/>
        </p:nvGrpSpPr>
        <p:grpSpPr bwMode="auto">
          <a:xfrm>
            <a:off x="3519913" y="2721922"/>
            <a:ext cx="5065463" cy="588963"/>
            <a:chOff x="1983" y="1796"/>
            <a:chExt cx="3120" cy="371"/>
          </a:xfrm>
        </p:grpSpPr>
        <p:grpSp>
          <p:nvGrpSpPr>
            <p:cNvPr id="16" name="Group 139"/>
            <p:cNvGrpSpPr/>
            <p:nvPr/>
          </p:nvGrpSpPr>
          <p:grpSpPr bwMode="auto">
            <a:xfrm>
              <a:off x="1983" y="1796"/>
              <a:ext cx="2058" cy="371"/>
              <a:chOff x="1983" y="1796"/>
              <a:chExt cx="2058" cy="371"/>
            </a:xfrm>
          </p:grpSpPr>
          <p:graphicFrame>
            <p:nvGraphicFramePr>
              <p:cNvPr id="18" name="Object 140"/>
              <p:cNvGraphicFramePr>
                <a:graphicFrameLocks noChangeAspect="1"/>
              </p:cNvGraphicFramePr>
              <p:nvPr/>
            </p:nvGraphicFramePr>
            <p:xfrm>
              <a:off x="1983" y="1796"/>
              <a:ext cx="2058" cy="3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290" name="Equation" r:id="rId9" imgW="30480000" imgH="5486400" progId="Equation.DSMT4">
                      <p:embed/>
                    </p:oleObj>
                  </mc:Choice>
                  <mc:Fallback>
                    <p:oleObj name="Equation" r:id="rId9" imgW="30480000" imgH="5486400" progId="Equation.DSMT4">
                      <p:embed/>
                      <p:pic>
                        <p:nvPicPr>
                          <p:cNvPr id="0" name="图片 522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83" y="1796"/>
                            <a:ext cx="2058" cy="3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" name="Oval 142"/>
              <p:cNvSpPr>
                <a:spLocks noChangeArrowheads="1"/>
              </p:cNvSpPr>
              <p:nvPr/>
            </p:nvSpPr>
            <p:spPr bwMode="auto">
              <a:xfrm>
                <a:off x="3290" y="1875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200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dirty="0" smtClean="0"/>
                  <a:t>4</a:t>
                </a:r>
                <a:endParaRPr lang="zh-CN" altLang="en-US" sz="1800" dirty="0"/>
              </a:p>
            </p:txBody>
          </p:sp>
        </p:grpSp>
        <p:graphicFrame>
          <p:nvGraphicFramePr>
            <p:cNvPr id="17" name="Object 144"/>
            <p:cNvGraphicFramePr>
              <a:graphicFrameLocks noChangeAspect="1"/>
            </p:cNvGraphicFramePr>
            <p:nvPr/>
          </p:nvGraphicFramePr>
          <p:xfrm>
            <a:off x="4147" y="1811"/>
            <a:ext cx="956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91" name="Equation" r:id="rId11" imgW="570865" imgH="177800" progId="Equation.DSMT4">
                    <p:embed/>
                  </p:oleObj>
                </mc:Choice>
                <mc:Fallback>
                  <p:oleObj name="Equation" r:id="rId11" imgW="570865" imgH="177800" progId="Equation.DSMT4">
                    <p:embed/>
                    <p:pic>
                      <p:nvPicPr>
                        <p:cNvPr id="0" name="图片 522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7" y="1811"/>
                          <a:ext cx="956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1642180" y="3535130"/>
            <a:ext cx="949438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en-US" altLang="zh-CN" sz="3200" b="1" dirty="0" smtClean="0">
                <a:latin typeface="Times New Roman" panose="02020603050405020304" pitchFamily="18" charset="0"/>
              </a:rPr>
              <a:t>We can use DFT to compute the y</a:t>
            </a:r>
            <a:r>
              <a:rPr kumimoji="1" lang="en-US" altLang="zh-CN" sz="3200" b="1" baseline="-25000" dirty="0" smtClean="0">
                <a:latin typeface="Times New Roman" panose="02020603050405020304" pitchFamily="18" charset="0"/>
              </a:rPr>
              <a:t>c</a:t>
            </a:r>
            <a:r>
              <a:rPr kumimoji="1" lang="en-US" altLang="zh-CN" sz="3200" b="1" dirty="0" smtClean="0">
                <a:latin typeface="Times New Roman" panose="02020603050405020304" pitchFamily="18" charset="0"/>
              </a:rPr>
              <a:t>[n].</a:t>
            </a:r>
            <a:endParaRPr kumimoji="1" lang="en-US" altLang="zh-CN" sz="3200" b="1" dirty="0" smtClean="0">
              <a:latin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en-US" altLang="zh-CN" sz="3200" b="1" dirty="0" smtClean="0">
                <a:latin typeface="Times New Roman" panose="02020603050405020304" pitchFamily="18" charset="0"/>
              </a:rPr>
              <a:t>The 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two 4-point DFTs </a:t>
            </a:r>
            <a:r>
              <a:rPr kumimoji="1" lang="en-US" altLang="zh-CN" sz="3200" b="1" dirty="0" smtClean="0">
                <a:latin typeface="Times New Roman" panose="02020603050405020304" pitchFamily="18" charset="0"/>
              </a:rPr>
              <a:t>of g[n] and h[n] can be 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computed using the matrix </a:t>
            </a:r>
            <a:r>
              <a:rPr kumimoji="1" lang="en-US" altLang="zh-CN" sz="3200" b="1" dirty="0" smtClean="0">
                <a:latin typeface="Times New Roman" panose="02020603050405020304" pitchFamily="18" charset="0"/>
              </a:rPr>
              <a:t>relation.</a:t>
            </a:r>
            <a:endParaRPr kumimoji="1" lang="en-US" altLang="zh-CN" sz="32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/>
      <p:bldP spid="2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3700" y="5648300"/>
            <a:ext cx="5976938" cy="504056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D</a:t>
            </a:r>
            <a:r>
              <a:rPr lang="en-US" altLang="zh-CN" sz="3200" b="1" baseline="-25000" dirty="0" smtClean="0">
                <a:latin typeface="Times New Roman" panose="02020603050405020304" pitchFamily="18" charset="0"/>
              </a:rPr>
              <a:t>4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is the 4-point DFT matrix.</a:t>
            </a:r>
            <a:endParaRPr lang="en-US" altLang="zh-CN" sz="3200" b="1" dirty="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121860" name="Object 4"/>
          <p:cNvGraphicFramePr>
            <a:graphicFrameLocks noChangeAspect="1"/>
          </p:cNvGraphicFramePr>
          <p:nvPr/>
        </p:nvGraphicFramePr>
        <p:xfrm>
          <a:off x="2066523" y="1171577"/>
          <a:ext cx="7589838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0" name="Equation" r:id="rId1" imgW="3225800" imgH="914400" progId="Equation.DSMT4">
                  <p:embed/>
                </p:oleObj>
              </mc:Choice>
              <mc:Fallback>
                <p:oleObj name="Equation" r:id="rId1" imgW="3225800" imgH="914400" progId="Equation.DSMT4">
                  <p:embed/>
                  <p:pic>
                    <p:nvPicPr>
                      <p:cNvPr id="0" name="图片 53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523" y="1171577"/>
                        <a:ext cx="7589838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1" name="Object 5"/>
          <p:cNvGraphicFramePr>
            <a:graphicFrameLocks noChangeAspect="1"/>
          </p:cNvGraphicFramePr>
          <p:nvPr/>
        </p:nvGraphicFramePr>
        <p:xfrm>
          <a:off x="2063749" y="3466718"/>
          <a:ext cx="7592611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1" name="Equation" r:id="rId3" imgW="3225800" imgH="914400" progId="Equation.DSMT4">
                  <p:embed/>
                </p:oleObj>
              </mc:Choice>
              <mc:Fallback>
                <p:oleObj name="Equation" r:id="rId3" imgW="3225800" imgH="914400" progId="Equation.DSMT4">
                  <p:embed/>
                  <p:pic>
                    <p:nvPicPr>
                      <p:cNvPr id="0" name="图片 53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49" y="3466718"/>
                        <a:ext cx="7592611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416" y="1268760"/>
            <a:ext cx="9238034" cy="1872208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If Y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C</a:t>
            </a:r>
            <a:r>
              <a:rPr lang="en-US" altLang="zh-CN" sz="3200" dirty="0">
                <a:latin typeface="Times New Roman" panose="02020603050405020304" pitchFamily="18" charset="0"/>
              </a:rPr>
              <a:t>[k] denotes the 4-point DFT of </a:t>
            </a:r>
            <a:r>
              <a:rPr lang="en-US" altLang="zh-CN" sz="3200" dirty="0" err="1">
                <a:latin typeface="Times New Roman" panose="02020603050405020304" pitchFamily="18" charset="0"/>
              </a:rPr>
              <a:t>y</a:t>
            </a:r>
            <a:r>
              <a:rPr lang="en-US" altLang="zh-CN" sz="3200" baseline="-25000" dirty="0" err="1">
                <a:latin typeface="Times New Roman" panose="02020603050405020304" pitchFamily="18" charset="0"/>
              </a:rPr>
              <a:t>C</a:t>
            </a:r>
            <a:r>
              <a:rPr lang="en-US" altLang="zh-CN" sz="3200" dirty="0">
                <a:latin typeface="Times New Roman" panose="02020603050405020304" pitchFamily="18" charset="0"/>
              </a:rPr>
              <a:t>[n], 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then: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       Y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C</a:t>
            </a:r>
            <a:r>
              <a:rPr lang="en-US" altLang="zh-CN" sz="3200" dirty="0">
                <a:latin typeface="Times New Roman" panose="02020603050405020304" pitchFamily="18" charset="0"/>
              </a:rPr>
              <a:t>[k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] = G[k]H[k], </a:t>
            </a:r>
            <a:r>
              <a:rPr lang="en-US" altLang="zh-CN" sz="3200" dirty="0">
                <a:latin typeface="Times New Roman" panose="02020603050405020304" pitchFamily="18" charset="0"/>
              </a:rPr>
              <a:t>0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≤k≤3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Thus: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2884" name="Object 4"/>
          <p:cNvGraphicFramePr>
            <a:graphicFrameLocks noChangeAspect="1"/>
          </p:cNvGraphicFramePr>
          <p:nvPr/>
        </p:nvGraphicFramePr>
        <p:xfrm>
          <a:off x="2495600" y="2996952"/>
          <a:ext cx="5329238" cy="259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4" name="Equation" r:id="rId1" imgW="1930400" imgH="939800" progId="Equation.DSMT4">
                  <p:embed/>
                </p:oleObj>
              </mc:Choice>
              <mc:Fallback>
                <p:oleObj name="Equation" r:id="rId1" imgW="1930400" imgH="939800" progId="Equation.DSMT4">
                  <p:embed/>
                  <p:pic>
                    <p:nvPicPr>
                      <p:cNvPr id="0" name="图片 542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600" y="2996952"/>
                        <a:ext cx="5329238" cy="2595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5480" y="1271316"/>
            <a:ext cx="8208963" cy="523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So </a:t>
            </a:r>
            <a:r>
              <a:rPr lang="en-US" altLang="zh-CN" sz="3200" dirty="0" err="1">
                <a:latin typeface="Times New Roman" panose="02020603050405020304" pitchFamily="18" charset="0"/>
              </a:rPr>
              <a:t>y</a:t>
            </a:r>
            <a:r>
              <a:rPr lang="en-US" altLang="zh-CN" sz="3200" baseline="-25000" dirty="0" err="1">
                <a:latin typeface="Times New Roman" panose="02020603050405020304" pitchFamily="18" charset="0"/>
              </a:rPr>
              <a:t>C</a:t>
            </a:r>
            <a:r>
              <a:rPr lang="en-US" altLang="zh-CN" sz="3200" dirty="0">
                <a:latin typeface="Times New Roman" panose="02020603050405020304" pitchFamily="18" charset="0"/>
              </a:rPr>
              <a:t>[n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] is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4-point IDFT of Y</a:t>
            </a:r>
            <a:r>
              <a:rPr lang="en-US" altLang="zh-CN" sz="3200" b="1" baseline="-25000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[k]:</a:t>
            </a:r>
            <a:endParaRPr lang="zh-CN" altLang="en-US" sz="3200" dirty="0" smtClean="0"/>
          </a:p>
        </p:txBody>
      </p:sp>
      <p:graphicFrame>
        <p:nvGraphicFramePr>
          <p:cNvPr id="123908" name="Object 4"/>
          <p:cNvGraphicFramePr>
            <a:graphicFrameLocks noChangeAspect="1"/>
          </p:cNvGraphicFramePr>
          <p:nvPr/>
        </p:nvGraphicFramePr>
        <p:xfrm>
          <a:off x="1415480" y="2348880"/>
          <a:ext cx="3505200" cy="227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8" name="Equation" r:id="rId1" imgW="1447800" imgH="939800" progId="Equation.DSMT4">
                  <p:embed/>
                </p:oleObj>
              </mc:Choice>
              <mc:Fallback>
                <p:oleObj name="Equation" r:id="rId1" imgW="1447800" imgH="939800" progId="Equation.DSMT4">
                  <p:embed/>
                  <p:pic>
                    <p:nvPicPr>
                      <p:cNvPr id="0" name="图片 553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480" y="2348880"/>
                        <a:ext cx="3505200" cy="227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9" name="Object 5"/>
          <p:cNvGraphicFramePr>
            <a:graphicFrameLocks noChangeAspect="1"/>
          </p:cNvGraphicFramePr>
          <p:nvPr/>
        </p:nvGraphicFramePr>
        <p:xfrm>
          <a:off x="4914887" y="2357761"/>
          <a:ext cx="5341262" cy="227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9" name="Equation" r:id="rId3" imgW="51511200" imgH="21945600" progId="Equation.DSMT4">
                  <p:embed/>
                </p:oleObj>
              </mc:Choice>
              <mc:Fallback>
                <p:oleObj name="Equation" r:id="rId3" imgW="51511200" imgH="21945600" progId="Equation.DSMT4">
                  <p:embed/>
                  <p:pic>
                    <p:nvPicPr>
                      <p:cNvPr id="0" name="图片 553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887" y="2357761"/>
                        <a:ext cx="5341262" cy="227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536" y="188640"/>
            <a:ext cx="7543800" cy="796925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latin typeface="Times New Roman" panose="02020603050405020304" pitchFamily="18" charset="0"/>
              </a:rPr>
              <a:t>5.8 Fourier-Domain Filtering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3060" y="1052830"/>
            <a:ext cx="10337165" cy="475234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Often one is interested in removing the components of a finite-length discrete-time signal in one or more frequency bands.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A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straightforward approach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</a:rPr>
              <a:t>to remove the unwanted components from a signal is to implement the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filtering in the Fourier domain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.</a:t>
            </a:r>
            <a:endParaRPr lang="en-US" altLang="zh-CN" sz="3200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The Fourier-domain filtering is usually implemented using 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DFT. However</a:t>
            </a:r>
            <a:r>
              <a:rPr lang="en-US" altLang="zh-CN" sz="3200" dirty="0">
                <a:latin typeface="Times New Roman" panose="02020603050405020304" pitchFamily="18" charset="0"/>
              </a:rPr>
              <a:t>, the DFT-based filtering will always lead to some small ripples in the filtered response.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3200" dirty="0" smtClean="0">
                <a:latin typeface="Times New Roman" panose="02020603050405020304" pitchFamily="18" charset="0"/>
              </a:rPr>
              <a:t>	Please </a:t>
            </a:r>
            <a:r>
              <a:rPr lang="en-US" altLang="zh-CN" sz="3200" dirty="0">
                <a:latin typeface="Times New Roman" panose="02020603050405020304" pitchFamily="18" charset="0"/>
              </a:rPr>
              <a:t>look at P232, 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Fig5.10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6900" y="2852936"/>
            <a:ext cx="9649072" cy="3384376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</a:rPr>
              <a:t>In </a:t>
            </a:r>
            <a:r>
              <a:rPr lang="en-US" altLang="zh-CN" dirty="0">
                <a:latin typeface="Times New Roman" panose="02020603050405020304" pitchFamily="18" charset="0"/>
              </a:rPr>
              <a:t>practical condition, </a:t>
            </a:r>
            <a:r>
              <a:rPr lang="en-US" altLang="zh-CN" dirty="0" smtClean="0">
                <a:latin typeface="Times New Roman" panose="02020603050405020304" pitchFamily="18" charset="0"/>
              </a:rPr>
              <a:t>g[n</a:t>
            </a:r>
            <a:r>
              <a:rPr lang="en-US" altLang="zh-CN" dirty="0">
                <a:latin typeface="Times New Roman" panose="02020603050405020304" pitchFamily="18" charset="0"/>
              </a:rPr>
              <a:t>] and h[n] are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real-valued signal</a:t>
            </a:r>
            <a:r>
              <a:rPr lang="en-US" altLang="zh-CN" dirty="0">
                <a:latin typeface="Times New Roman" panose="02020603050405020304" pitchFamily="18" charset="0"/>
              </a:rPr>
              <a:t>, so the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imaginary parts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of the samples of the IDTFT of the product of their FT will be theoretically all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zeros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In practice, the imaginary parts are very small numbers due to computational errors.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The real part of the </a:t>
            </a:r>
            <a:r>
              <a:rPr lang="en-US" altLang="zh-CN" dirty="0" smtClean="0">
                <a:latin typeface="Times New Roman" panose="02020603050405020304" pitchFamily="18" charset="0"/>
              </a:rPr>
              <a:t>IDTFT of </a:t>
            </a:r>
            <a:r>
              <a:rPr lang="en-US" altLang="zh-CN" dirty="0">
                <a:latin typeface="Times New Roman" panose="02020603050405020304" pitchFamily="18" charset="0"/>
              </a:rPr>
              <a:t>the </a:t>
            </a:r>
            <a:r>
              <a:rPr lang="en-US" altLang="zh-CN" dirty="0" smtClean="0">
                <a:latin typeface="Times New Roman" panose="02020603050405020304" pitchFamily="18" charset="0"/>
              </a:rPr>
              <a:t>product -- </a:t>
            </a:r>
            <a:r>
              <a:rPr lang="en-US" altLang="zh-CN" dirty="0">
                <a:latin typeface="Times New Roman" panose="02020603050405020304" pitchFamily="18" charset="0"/>
              </a:rPr>
              <a:t>y[n] is kept as the filtered response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536" y="188640"/>
            <a:ext cx="7543800" cy="796925"/>
          </a:xfrm>
        </p:spPr>
        <p:txBody>
          <a:bodyPr/>
          <a:lstStyle/>
          <a:p>
            <a:pPr algn="ctr" eaLnBrk="1" hangingPunct="1"/>
            <a:r>
              <a:rPr lang="en-US" altLang="zh-CN" i="1" dirty="0" smtClean="0">
                <a:latin typeface="Times New Roman" panose="02020603050405020304" pitchFamily="18" charset="0"/>
              </a:rPr>
              <a:t>Fourier-Domain </a:t>
            </a:r>
            <a:r>
              <a:rPr lang="en-US" altLang="zh-CN" i="1" dirty="0">
                <a:latin typeface="Times New Roman" panose="02020603050405020304" pitchFamily="18" charset="0"/>
              </a:rPr>
              <a:t>Filtering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71464" y="1256801"/>
            <a:ext cx="6595343" cy="1475571"/>
            <a:chOff x="1199456" y="1193612"/>
            <a:chExt cx="6595343" cy="1475571"/>
          </a:xfrm>
        </p:grpSpPr>
        <p:graphicFrame>
          <p:nvGraphicFramePr>
            <p:cNvPr id="6" name="Object 11"/>
            <p:cNvGraphicFramePr>
              <a:graphicFrameLocks noChangeAspect="1"/>
            </p:cNvGraphicFramePr>
            <p:nvPr/>
          </p:nvGraphicFramePr>
          <p:xfrm>
            <a:off x="2711624" y="1700808"/>
            <a:ext cx="5083175" cy="968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43" name="Equation" r:id="rId1" imgW="2260600" imgH="431800" progId="Equation.DSMT4">
                    <p:embed/>
                  </p:oleObj>
                </mc:Choice>
                <mc:Fallback>
                  <p:oleObj name="Equation" r:id="rId1" imgW="2260600" imgH="431800" progId="Equation.DSMT4">
                    <p:embed/>
                    <p:pic>
                      <p:nvPicPr>
                        <p:cNvPr id="0" name="图片 696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1624" y="1700808"/>
                          <a:ext cx="5083175" cy="968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矩形 2"/>
            <p:cNvSpPr/>
            <p:nvPr/>
          </p:nvSpPr>
          <p:spPr>
            <a:xfrm>
              <a:off x="1199456" y="1193612"/>
              <a:ext cx="597779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Based on DTFT convolution theorem:</a:t>
              </a:r>
              <a:endPara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022306" y="221251"/>
            <a:ext cx="7543800" cy="868363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</a:t>
            </a:r>
            <a:r>
              <a:rPr lang="en-US" altLang="zh-CN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DFS </a:t>
            </a:r>
            <a:r>
              <a:rPr lang="en-US" altLang="zh-CN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089344"/>
            <a:ext cx="8229600" cy="720725"/>
          </a:xfrm>
        </p:spPr>
        <p:txBody>
          <a:bodyPr/>
          <a:lstStyle/>
          <a:p>
            <a:pPr eaLnBrk="1" hangingPunct="1"/>
            <a:r>
              <a:rPr lang="el-GR" altLang="zh-CN" sz="3400" dirty="0">
                <a:latin typeface="Times New Roman" panose="02020603050405020304" pitchFamily="18" charset="0"/>
                <a:ea typeface="Gulim" panose="020B0600000101010101" pitchFamily="34" charset="-127"/>
              </a:rPr>
              <a:t>δ</a:t>
            </a:r>
            <a:r>
              <a:rPr lang="en-US" altLang="zh-CN" sz="3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</a:t>
            </a:r>
            <a:r>
              <a:rPr lang="en-US" altLang="zh-CN" sz="34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 </a:t>
            </a:r>
            <a:r>
              <a:rPr lang="en-US" altLang="zh-CN" sz="3400" dirty="0">
                <a:latin typeface="Times New Roman" panose="02020603050405020304" pitchFamily="18" charset="0"/>
                <a:ea typeface="Gulim" panose="020B0600000101010101" pitchFamily="34" charset="-127"/>
              </a:rPr>
              <a:t>ω</a:t>
            </a:r>
            <a:r>
              <a:rPr lang="en-US" altLang="zh-CN" sz="3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l-GR" altLang="zh-CN" sz="3400" dirty="0">
                <a:latin typeface="Times New Roman" panose="02020603050405020304" pitchFamily="18" charset="0"/>
                <a:ea typeface="Gulim" panose="020B0600000101010101" pitchFamily="34" charset="-127"/>
              </a:rPr>
              <a:t>δ</a:t>
            </a:r>
            <a:r>
              <a:rPr lang="en-US" altLang="zh-CN" sz="3400" baseline="-25000" dirty="0">
                <a:latin typeface="Times New Roman" panose="02020603050405020304" pitchFamily="18" charset="0"/>
                <a:ea typeface="Gulim" panose="020B0600000101010101" pitchFamily="34" charset="-127"/>
              </a:rPr>
              <a:t>ω</a:t>
            </a:r>
            <a:r>
              <a:rPr lang="en-US" altLang="zh-CN" sz="3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400" dirty="0">
                <a:latin typeface="Times New Roman" panose="02020603050405020304" pitchFamily="18" charset="0"/>
                <a:ea typeface="Gulim" panose="020B0600000101010101" pitchFamily="34" charset="-127"/>
              </a:rPr>
              <a:t>ω</a:t>
            </a:r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8649" name="Group 41"/>
          <p:cNvGrpSpPr/>
          <p:nvPr/>
        </p:nvGrpSpPr>
        <p:grpSpPr bwMode="auto">
          <a:xfrm>
            <a:off x="2144713" y="1977709"/>
            <a:ext cx="8077200" cy="1616075"/>
            <a:chOff x="480" y="2160"/>
            <a:chExt cx="5088" cy="1018"/>
          </a:xfrm>
        </p:grpSpPr>
        <p:grpSp>
          <p:nvGrpSpPr>
            <p:cNvPr id="20486" name="Group 4"/>
            <p:cNvGrpSpPr/>
            <p:nvPr/>
          </p:nvGrpSpPr>
          <p:grpSpPr bwMode="auto">
            <a:xfrm>
              <a:off x="480" y="2160"/>
              <a:ext cx="1968" cy="1018"/>
              <a:chOff x="864" y="2640"/>
              <a:chExt cx="1968" cy="1018"/>
            </a:xfrm>
          </p:grpSpPr>
          <p:sp>
            <p:nvSpPr>
              <p:cNvPr id="20506" name="Text Box 5"/>
              <p:cNvSpPr txBox="1">
                <a:spLocks noChangeArrowheads="1"/>
              </p:cNvSpPr>
              <p:nvPr/>
            </p:nvSpPr>
            <p:spPr bwMode="auto">
              <a:xfrm>
                <a:off x="864" y="2640"/>
                <a:ext cx="17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kumimoji="1"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07" name="Line 6"/>
              <p:cNvSpPr>
                <a:spLocks noChangeShapeType="1"/>
              </p:cNvSpPr>
              <p:nvPr/>
            </p:nvSpPr>
            <p:spPr bwMode="auto">
              <a:xfrm>
                <a:off x="912" y="3456"/>
                <a:ext cx="1632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08" name="Line 7"/>
              <p:cNvSpPr>
                <a:spLocks noChangeShapeType="1"/>
              </p:cNvSpPr>
              <p:nvPr/>
            </p:nvSpPr>
            <p:spPr bwMode="auto">
              <a:xfrm flipV="1">
                <a:off x="1680" y="2832"/>
                <a:ext cx="1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09" name="Line 8"/>
              <p:cNvSpPr>
                <a:spLocks noChangeShapeType="1"/>
              </p:cNvSpPr>
              <p:nvPr/>
            </p:nvSpPr>
            <p:spPr bwMode="auto">
              <a:xfrm flipV="1">
                <a:off x="1440" y="3168"/>
                <a:ext cx="1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10" name="Line 9"/>
              <p:cNvSpPr>
                <a:spLocks noChangeShapeType="1"/>
              </p:cNvSpPr>
              <p:nvPr/>
            </p:nvSpPr>
            <p:spPr bwMode="auto">
              <a:xfrm flipV="1">
                <a:off x="1920" y="3168"/>
                <a:ext cx="1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11" name="Line 10"/>
              <p:cNvSpPr>
                <a:spLocks noChangeShapeType="1"/>
              </p:cNvSpPr>
              <p:nvPr/>
            </p:nvSpPr>
            <p:spPr bwMode="auto">
              <a:xfrm flipV="1">
                <a:off x="1200" y="3168"/>
                <a:ext cx="1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12" name="Line 11"/>
              <p:cNvSpPr>
                <a:spLocks noChangeShapeType="1"/>
              </p:cNvSpPr>
              <p:nvPr/>
            </p:nvSpPr>
            <p:spPr bwMode="auto">
              <a:xfrm flipV="1">
                <a:off x="2160" y="3168"/>
                <a:ext cx="1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13" name="Line 12"/>
              <p:cNvSpPr>
                <a:spLocks noChangeShapeType="1"/>
              </p:cNvSpPr>
              <p:nvPr/>
            </p:nvSpPr>
            <p:spPr bwMode="auto">
              <a:xfrm flipV="1">
                <a:off x="960" y="3168"/>
                <a:ext cx="1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14" name="Line 13"/>
              <p:cNvSpPr>
                <a:spLocks noChangeShapeType="1"/>
              </p:cNvSpPr>
              <p:nvPr/>
            </p:nvSpPr>
            <p:spPr bwMode="auto">
              <a:xfrm flipV="1">
                <a:off x="2400" y="3168"/>
                <a:ext cx="1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15" name="Text Box 14"/>
              <p:cNvSpPr txBox="1">
                <a:spLocks noChangeArrowheads="1"/>
              </p:cNvSpPr>
              <p:nvPr/>
            </p:nvSpPr>
            <p:spPr bwMode="auto">
              <a:xfrm>
                <a:off x="1824" y="340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T</a:t>
                </a:r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16" name="Text Box 15"/>
              <p:cNvSpPr txBox="1">
                <a:spLocks noChangeArrowheads="1"/>
              </p:cNvSpPr>
              <p:nvPr/>
            </p:nvSpPr>
            <p:spPr bwMode="auto">
              <a:xfrm>
                <a:off x="2016" y="3408"/>
                <a:ext cx="5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 b="1">
                    <a:latin typeface="Times New Roman" panose="02020603050405020304" pitchFamily="18" charset="0"/>
                  </a:rPr>
                  <a:t>2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T</a:t>
                </a:r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17" name="Text Box 16"/>
              <p:cNvSpPr txBox="1">
                <a:spLocks noChangeArrowheads="1"/>
              </p:cNvSpPr>
              <p:nvPr/>
            </p:nvSpPr>
            <p:spPr bwMode="auto">
              <a:xfrm>
                <a:off x="1296" y="3408"/>
                <a:ext cx="8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 b="1">
                    <a:latin typeface="Times New Roman" panose="02020603050405020304" pitchFamily="18" charset="0"/>
                  </a:rPr>
                  <a:t>-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T</a:t>
                </a:r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18" name="Text Box 17"/>
              <p:cNvSpPr txBox="1">
                <a:spLocks noChangeArrowheads="1"/>
              </p:cNvSpPr>
              <p:nvPr/>
            </p:nvSpPr>
            <p:spPr bwMode="auto">
              <a:xfrm>
                <a:off x="1008" y="3408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 b="1">
                    <a:latin typeface="Times New Roman" panose="02020603050405020304" pitchFamily="18" charset="0"/>
                  </a:rPr>
                  <a:t>-2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T</a:t>
                </a:r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19" name="Text Box 18"/>
              <p:cNvSpPr txBox="1">
                <a:spLocks noChangeArrowheads="1"/>
              </p:cNvSpPr>
              <p:nvPr/>
            </p:nvSpPr>
            <p:spPr bwMode="auto">
              <a:xfrm>
                <a:off x="1728" y="2688"/>
                <a:ext cx="8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kumimoji="1"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(t)</a:t>
                </a:r>
                <a:endParaRPr kumimoji="1"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20" name="Text Box 19"/>
              <p:cNvSpPr txBox="1">
                <a:spLocks noChangeArrowheads="1"/>
              </p:cNvSpPr>
              <p:nvPr/>
            </p:nvSpPr>
            <p:spPr bwMode="auto">
              <a:xfrm>
                <a:off x="2544" y="3408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Times New Roman" panose="02020603050405020304" pitchFamily="18" charset="0"/>
                  </a:rPr>
                  <a:t>t</a:t>
                </a:r>
                <a:endParaRPr kumimoji="1" lang="en-US" altLang="zh-CN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21" name="Line 20"/>
              <p:cNvSpPr>
                <a:spLocks noChangeShapeType="1"/>
              </p:cNvSpPr>
              <p:nvPr/>
            </p:nvSpPr>
            <p:spPr bwMode="auto">
              <a:xfrm flipV="1">
                <a:off x="1680" y="3168"/>
                <a:ext cx="1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22" name="Text Box 21"/>
              <p:cNvSpPr txBox="1">
                <a:spLocks noChangeArrowheads="1"/>
              </p:cNvSpPr>
              <p:nvPr/>
            </p:nvSpPr>
            <p:spPr bwMode="auto">
              <a:xfrm>
                <a:off x="1584" y="3408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 b="1">
                    <a:latin typeface="Times New Roman" panose="02020603050405020304" pitchFamily="18" charset="0"/>
                  </a:rPr>
                  <a:t>0</a:t>
                </a:r>
                <a:endParaRPr kumimoji="1" lang="zh-CN" altLang="en-US" sz="20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0487" name="Group 22"/>
            <p:cNvGrpSpPr/>
            <p:nvPr/>
          </p:nvGrpSpPr>
          <p:grpSpPr bwMode="auto">
            <a:xfrm>
              <a:off x="3264" y="2160"/>
              <a:ext cx="2304" cy="1018"/>
              <a:chOff x="2976" y="2256"/>
              <a:chExt cx="2304" cy="1018"/>
            </a:xfrm>
          </p:grpSpPr>
          <p:sp>
            <p:nvSpPr>
              <p:cNvPr id="20490" name="Text Box 23"/>
              <p:cNvSpPr txBox="1">
                <a:spLocks noChangeArrowheads="1"/>
              </p:cNvSpPr>
              <p:nvPr/>
            </p:nvSpPr>
            <p:spPr bwMode="auto">
              <a:xfrm>
                <a:off x="3120" y="2256"/>
                <a:ext cx="17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kumimoji="1"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491" name="Line 24"/>
              <p:cNvSpPr>
                <a:spLocks noChangeShapeType="1"/>
              </p:cNvSpPr>
              <p:nvPr/>
            </p:nvSpPr>
            <p:spPr bwMode="auto">
              <a:xfrm>
                <a:off x="3072" y="3072"/>
                <a:ext cx="19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492" name="Line 25"/>
              <p:cNvSpPr>
                <a:spLocks noChangeShapeType="1"/>
              </p:cNvSpPr>
              <p:nvPr/>
            </p:nvSpPr>
            <p:spPr bwMode="auto">
              <a:xfrm flipV="1">
                <a:off x="3936" y="2448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493" name="Line 26"/>
              <p:cNvSpPr>
                <a:spLocks noChangeShapeType="1"/>
              </p:cNvSpPr>
              <p:nvPr/>
            </p:nvSpPr>
            <p:spPr bwMode="auto">
              <a:xfrm flipV="1">
                <a:off x="3552" y="278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494" name="Line 27"/>
              <p:cNvSpPr>
                <a:spLocks noChangeShapeType="1"/>
              </p:cNvSpPr>
              <p:nvPr/>
            </p:nvSpPr>
            <p:spPr bwMode="auto">
              <a:xfrm flipV="1">
                <a:off x="4320" y="278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495" name="Line 28"/>
              <p:cNvSpPr>
                <a:spLocks noChangeShapeType="1"/>
              </p:cNvSpPr>
              <p:nvPr/>
            </p:nvSpPr>
            <p:spPr bwMode="auto">
              <a:xfrm flipV="1">
                <a:off x="3168" y="278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496" name="Line 29"/>
              <p:cNvSpPr>
                <a:spLocks noChangeShapeType="1"/>
              </p:cNvSpPr>
              <p:nvPr/>
            </p:nvSpPr>
            <p:spPr bwMode="auto">
              <a:xfrm flipV="1">
                <a:off x="4752" y="278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497" name="Text Box 30"/>
              <p:cNvSpPr txBox="1">
                <a:spLocks noChangeArrowheads="1"/>
              </p:cNvSpPr>
              <p:nvPr/>
            </p:nvSpPr>
            <p:spPr bwMode="auto">
              <a:xfrm>
                <a:off x="4224" y="3024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kumimoji="1" lang="en-US" altLang="zh-CN" sz="20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1"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98" name="Text Box 31"/>
              <p:cNvSpPr txBox="1">
                <a:spLocks noChangeArrowheads="1"/>
              </p:cNvSpPr>
              <p:nvPr/>
            </p:nvSpPr>
            <p:spPr bwMode="auto">
              <a:xfrm>
                <a:off x="4560" y="3024"/>
                <a:ext cx="5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 b="1">
                    <a:latin typeface="Times New Roman" panose="02020603050405020304" pitchFamily="18" charset="0"/>
                  </a:rPr>
                  <a:t>2</a:t>
                </a:r>
                <a:r>
                  <a:rPr kumimoji="1"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kumimoji="1" lang="en-US" altLang="zh-CN" sz="20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1"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99" name="Text Box 32"/>
              <p:cNvSpPr txBox="1">
                <a:spLocks noChangeArrowheads="1"/>
              </p:cNvSpPr>
              <p:nvPr/>
            </p:nvSpPr>
            <p:spPr bwMode="auto">
              <a:xfrm>
                <a:off x="3408" y="3024"/>
                <a:ext cx="8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 b="1">
                    <a:latin typeface="Times New Roman" panose="02020603050405020304" pitchFamily="18" charset="0"/>
                  </a:rPr>
                  <a:t>- </a:t>
                </a:r>
                <a:r>
                  <a:rPr kumimoji="1"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kumimoji="1" lang="en-US" altLang="zh-CN" sz="20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1"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00" name="Text Box 33"/>
              <p:cNvSpPr txBox="1">
                <a:spLocks noChangeArrowheads="1"/>
              </p:cNvSpPr>
              <p:nvPr/>
            </p:nvSpPr>
            <p:spPr bwMode="auto">
              <a:xfrm>
                <a:off x="2976" y="3024"/>
                <a:ext cx="5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 b="1">
                    <a:latin typeface="Times New Roman" panose="02020603050405020304" pitchFamily="18" charset="0"/>
                  </a:rPr>
                  <a:t>-2</a:t>
                </a:r>
                <a:r>
                  <a:rPr kumimoji="1"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kumimoji="1" lang="en-US" altLang="zh-CN" sz="20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1"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01" name="Text Box 34"/>
              <p:cNvSpPr txBox="1">
                <a:spLocks noChangeArrowheads="1"/>
              </p:cNvSpPr>
              <p:nvPr/>
            </p:nvSpPr>
            <p:spPr bwMode="auto">
              <a:xfrm>
                <a:off x="3984" y="2304"/>
                <a:ext cx="110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kumimoji="1" lang="en-US" altLang="zh-CN" sz="20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kumimoji="1"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kumimoji="1" lang="en-US" altLang="zh-CN" sz="20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kumimoji="1" lang="en-US" altLang="zh-CN" sz="10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kumimoji="1"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kumimoji="1"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02" name="Text Box 35"/>
              <p:cNvSpPr txBox="1">
                <a:spLocks noChangeArrowheads="1"/>
              </p:cNvSpPr>
              <p:nvPr/>
            </p:nvSpPr>
            <p:spPr bwMode="auto">
              <a:xfrm>
                <a:off x="4992" y="3024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kumimoji="1" lang="zh-CN" altLang="en-US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03" name="Line 36"/>
              <p:cNvSpPr>
                <a:spLocks noChangeShapeType="1"/>
              </p:cNvSpPr>
              <p:nvPr/>
            </p:nvSpPr>
            <p:spPr bwMode="auto">
              <a:xfrm flipV="1">
                <a:off x="3936" y="278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04" name="Text Box 37"/>
              <p:cNvSpPr txBox="1">
                <a:spLocks noChangeArrowheads="1"/>
              </p:cNvSpPr>
              <p:nvPr/>
            </p:nvSpPr>
            <p:spPr bwMode="auto">
              <a:xfrm>
                <a:off x="3840" y="3024"/>
                <a:ext cx="5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 b="1">
                    <a:latin typeface="Times New Roman" panose="02020603050405020304" pitchFamily="18" charset="0"/>
                  </a:rPr>
                  <a:t>0</a:t>
                </a:r>
                <a:endParaRPr kumimoji="1" lang="zh-CN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05" name="Text Box 38"/>
              <p:cNvSpPr txBox="1">
                <a:spLocks noChangeArrowheads="1"/>
              </p:cNvSpPr>
              <p:nvPr/>
            </p:nvSpPr>
            <p:spPr bwMode="auto">
              <a:xfrm>
                <a:off x="4944" y="3024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endParaRPr kumimoji="1"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488" name="Text Box 39"/>
            <p:cNvSpPr txBox="1">
              <a:spLocks noChangeArrowheads="1"/>
            </p:cNvSpPr>
            <p:nvPr/>
          </p:nvSpPr>
          <p:spPr bwMode="auto">
            <a:xfrm>
              <a:off x="2568" y="2688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</a:t>
              </a:r>
              <a:endParaRPr kumimoji="1"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0489" name="Text Box 40"/>
            <p:cNvSpPr txBox="1">
              <a:spLocks noChangeArrowheads="1"/>
            </p:cNvSpPr>
            <p:nvPr/>
          </p:nvSpPr>
          <p:spPr bwMode="auto">
            <a:xfrm>
              <a:off x="2352" y="2256"/>
              <a:ext cx="10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ω</a:t>
              </a:r>
              <a:r>
                <a:rPr kumimoji="1"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= 2π/T</a:t>
              </a:r>
              <a:endPara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650" name="Text Box 42"/>
          <p:cNvSpPr txBox="1">
            <a:spLocks noChangeArrowheads="1"/>
          </p:cNvSpPr>
          <p:nvPr/>
        </p:nvSpPr>
        <p:spPr bwMode="auto">
          <a:xfrm>
            <a:off x="443055" y="3693430"/>
            <a:ext cx="11305255" cy="269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5050"/>
              </a:buClr>
              <a:buSzPct val="120000"/>
              <a:buFontTx/>
              <a:buChar char="•"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The signals in both sides are </a:t>
            </a:r>
            <a:r>
              <a:rPr kumimoji="1" lang="en-US" altLang="zh-CN" sz="2800" b="1" u="sng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periodical,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so the processing could be in </a:t>
            </a:r>
            <a:r>
              <a:rPr kumimoji="1" lang="en-US" altLang="zh-CN" sz="2800" b="1" u="sng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one period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which is important 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because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endParaRPr kumimoji="1" lang="en-US" altLang="zh-CN" sz="2800" b="1" dirty="0" smtClean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FF5050"/>
              </a:buClr>
              <a:buSzPct val="120000"/>
              <a:buNone/>
            </a:pP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1) the number of calculation is limited, which is necessary for computer; </a:t>
            </a:r>
            <a:endParaRPr kumimoji="1" lang="en-US" altLang="zh-CN" sz="2800" b="1" dirty="0" smtClean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FF5050"/>
              </a:buClr>
              <a:buSzPct val="120000"/>
              <a:buNone/>
            </a:pP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2) all of the signal information could be kept in one period, which is necessary for accurate processing.</a:t>
            </a:r>
            <a:endParaRPr kumimoji="1"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  <p:bldP spid="68650" grpId="0" bldLvl="0" animBg="1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7368" y="188913"/>
            <a:ext cx="10071720" cy="863823"/>
          </a:xfrm>
        </p:spPr>
        <p:txBody>
          <a:bodyPr/>
          <a:lstStyle/>
          <a:p>
            <a:pPr algn="ctr" eaLnBrk="1" hangingPunct="1"/>
            <a:r>
              <a:rPr lang="en-US" altLang="zh-CN" sz="3600" i="1" dirty="0">
                <a:latin typeface="Times New Roman" panose="02020603050405020304" pitchFamily="18" charset="0"/>
              </a:rPr>
              <a:t>5.9 Computation of the </a:t>
            </a:r>
            <a:r>
              <a:rPr lang="en-US" altLang="zh-CN" sz="3600" i="1" dirty="0" smtClean="0">
                <a:latin typeface="Times New Roman" panose="02020603050405020304" pitchFamily="18" charset="0"/>
              </a:rPr>
              <a:t>DFT of </a:t>
            </a:r>
            <a:r>
              <a:rPr lang="en-US" altLang="zh-CN" sz="3600" i="1" dirty="0">
                <a:latin typeface="Times New Roman" panose="02020603050405020304" pitchFamily="18" charset="0"/>
              </a:rPr>
              <a:t>Real sequences</a:t>
            </a:r>
            <a:endParaRPr lang="en-US" altLang="zh-CN" sz="3600" i="1" dirty="0">
              <a:latin typeface="Times New Roman" panose="02020603050405020304" pitchFamily="18" charset="0"/>
            </a:endParaRP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416" y="1268760"/>
            <a:ext cx="9433297" cy="3096344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In most practical applications, sequences are real.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In DFT definition, the sequence is assumed to be complex.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The DFTs of two N-point real sequences can be  computed from a length-N complex sequences.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And a 2N-point DFT of a length-2N real sequence can be determined from a length-N complex sequences.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448" y="1628775"/>
            <a:ext cx="9649072" cy="3168650"/>
          </a:xfrm>
        </p:spPr>
        <p:txBody>
          <a:bodyPr/>
          <a:lstStyle/>
          <a:p>
            <a:pPr eaLnBrk="1" hangingPunct="1"/>
            <a:r>
              <a:rPr lang="en-US" altLang="zh-CN" sz="3200" b="1" dirty="0" smtClean="0">
                <a:latin typeface="Times New Roman" panose="02020603050405020304" pitchFamily="18" charset="0"/>
              </a:rPr>
              <a:t>Let g[n] and h[n] be two real sequences of length N each, with G[K] and H[k] denoting their N-point DFTs.</a:t>
            </a:r>
            <a:endParaRPr lang="en-US" altLang="zh-CN" sz="3200" b="1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3200" b="1" dirty="0" smtClean="0">
                <a:latin typeface="Times New Roman" panose="02020603050405020304" pitchFamily="18" charset="0"/>
              </a:rPr>
              <a:t>We build:</a:t>
            </a:r>
            <a:endParaRPr lang="en-US" altLang="zh-CN" sz="3200" b="1" dirty="0" smtClean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3200" b="1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3200" b="1" dirty="0" smtClean="0">
                <a:latin typeface="Times New Roman" panose="02020603050405020304" pitchFamily="18" charset="0"/>
              </a:rPr>
              <a:t>Then, we have:</a:t>
            </a:r>
            <a:endParaRPr lang="zh-CN" altLang="en-US" sz="3200" dirty="0" smtClean="0"/>
          </a:p>
        </p:txBody>
      </p:sp>
      <p:graphicFrame>
        <p:nvGraphicFramePr>
          <p:cNvPr id="305157" name="Object 5"/>
          <p:cNvGraphicFramePr>
            <a:graphicFrameLocks noChangeAspect="1"/>
          </p:cNvGraphicFramePr>
          <p:nvPr/>
        </p:nvGraphicFramePr>
        <p:xfrm>
          <a:off x="4341536" y="2883151"/>
          <a:ext cx="320516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9" name="公式" r:id="rId1" imgW="1167765" imgH="203200" progId="Equation.3">
                  <p:embed/>
                </p:oleObj>
              </mc:Choice>
              <mc:Fallback>
                <p:oleObj name="公式" r:id="rId1" imgW="1167765" imgH="203200" progId="Equation.3">
                  <p:embed/>
                  <p:pic>
                    <p:nvPicPr>
                      <p:cNvPr id="0" name="图片 573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1536" y="2883151"/>
                        <a:ext cx="3205163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0" name="Rectangle 6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05159" name="Object 7"/>
          <p:cNvGraphicFramePr>
            <a:graphicFrameLocks noChangeAspect="1"/>
          </p:cNvGraphicFramePr>
          <p:nvPr/>
        </p:nvGraphicFramePr>
        <p:xfrm>
          <a:off x="4339794" y="5095550"/>
          <a:ext cx="43211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0" name="公式" r:id="rId3" imgW="1803400" imgH="393700" progId="Equation.3">
                  <p:embed/>
                </p:oleObj>
              </mc:Choice>
              <mc:Fallback>
                <p:oleObj name="公式" r:id="rId3" imgW="1803400" imgH="393700" progId="Equation.3">
                  <p:embed/>
                  <p:pic>
                    <p:nvPicPr>
                      <p:cNvPr id="0" name="图片 573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9794" y="5095550"/>
                        <a:ext cx="432117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61" name="Object 9"/>
          <p:cNvGraphicFramePr>
            <a:graphicFrameLocks noChangeAspect="1"/>
          </p:cNvGraphicFramePr>
          <p:nvPr/>
        </p:nvGraphicFramePr>
        <p:xfrm>
          <a:off x="4339794" y="3885658"/>
          <a:ext cx="4392613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1" name="公式" r:id="rId5" imgW="1905000" imgH="419100" progId="Equation.3">
                  <p:embed/>
                </p:oleObj>
              </mc:Choice>
              <mc:Fallback>
                <p:oleObj name="公式" r:id="rId5" imgW="1905000" imgH="419100" progId="Equation.3">
                  <p:embed/>
                  <p:pic>
                    <p:nvPicPr>
                      <p:cNvPr id="0" name="图片 573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9794" y="3885658"/>
                        <a:ext cx="4392613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3" name="Rectangle 11"/>
          <p:cNvSpPr>
            <a:spLocks noGrp="1" noChangeArrowheads="1"/>
          </p:cNvSpPr>
          <p:nvPr>
            <p:ph type="title"/>
          </p:nvPr>
        </p:nvSpPr>
        <p:spPr>
          <a:xfrm>
            <a:off x="1616366" y="374651"/>
            <a:ext cx="8637588" cy="1295400"/>
          </a:xfrm>
          <a:noFill/>
        </p:spPr>
        <p:txBody>
          <a:bodyPr/>
          <a:lstStyle/>
          <a:p>
            <a:pPr algn="ctr" eaLnBrk="1" hangingPunct="1"/>
            <a:r>
              <a:rPr lang="en-US" altLang="zh-CN" sz="3600" i="1" dirty="0">
                <a:latin typeface="Times New Roman" panose="02020603050405020304" pitchFamily="18" charset="0"/>
              </a:rPr>
              <a:t>5.9.1 N-point DFTs of two real sequence using a single N-point DFT</a:t>
            </a:r>
            <a:endParaRPr lang="en-US" altLang="zh-CN" sz="3600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5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5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51203" y="-148927"/>
            <a:ext cx="8713788" cy="1511424"/>
          </a:xfrm>
        </p:spPr>
        <p:txBody>
          <a:bodyPr/>
          <a:lstStyle/>
          <a:p>
            <a:pPr algn="ctr" eaLnBrk="1" hangingPunct="1"/>
            <a:r>
              <a:rPr lang="en-US" altLang="zh-CN" sz="3600" i="1" dirty="0">
                <a:latin typeface="Times New Roman" panose="02020603050405020304" pitchFamily="18" charset="0"/>
              </a:rPr>
              <a:t>5.9.2 2N-Point DFT of a Real Sequences Using a Single N-Point DFT</a:t>
            </a:r>
            <a:endParaRPr lang="en-US" altLang="zh-CN" sz="3600" i="1" dirty="0">
              <a:latin typeface="Times New Roman" panose="02020603050405020304" pitchFamily="18" charset="0"/>
            </a:endParaRP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8460" y="1203746"/>
            <a:ext cx="9793088" cy="3025081"/>
          </a:xfrm>
        </p:spPr>
        <p:txBody>
          <a:bodyPr/>
          <a:lstStyle/>
          <a:p>
            <a:pPr eaLnBrk="1" hangingPunct="1"/>
            <a:r>
              <a:rPr lang="en-US" altLang="zh-CN" sz="3200" b="1" dirty="0" smtClean="0">
                <a:latin typeface="Times New Roman" panose="02020603050405020304" pitchFamily="18" charset="0"/>
              </a:rPr>
              <a:t>Let </a:t>
            </a:r>
            <a:r>
              <a:rPr lang="en-US" altLang="zh-CN" sz="3200" i="1" dirty="0" smtClean="0">
                <a:latin typeface="Times New Roman" panose="02020603050405020304" pitchFamily="18" charset="0"/>
              </a:rPr>
              <a:t>v[n]</a:t>
            </a:r>
            <a:r>
              <a:rPr lang="en-US" altLang="zh-CN" sz="3200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be a real sequence of length 2N with </a:t>
            </a:r>
            <a:r>
              <a:rPr lang="en-US" altLang="zh-CN" sz="3200" i="1" dirty="0" smtClean="0">
                <a:latin typeface="Times New Roman" panose="02020603050405020304" pitchFamily="18" charset="0"/>
              </a:rPr>
              <a:t>V[k]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denoting its 2N-point DFT.</a:t>
            </a:r>
            <a:endParaRPr lang="en-US" altLang="zh-CN" sz="3200" b="1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3200" b="1" dirty="0" smtClean="0">
                <a:latin typeface="Times New Roman" panose="02020603050405020304" pitchFamily="18" charset="0"/>
              </a:rPr>
              <a:t>We can define two real sequences </a:t>
            </a:r>
            <a:r>
              <a:rPr lang="en-US" altLang="zh-CN" sz="3200" i="1" dirty="0" smtClean="0">
                <a:latin typeface="Times New Roman" panose="02020603050405020304" pitchFamily="18" charset="0"/>
              </a:rPr>
              <a:t>g[n]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and </a:t>
            </a:r>
            <a:r>
              <a:rPr lang="en-US" altLang="zh-CN" sz="3200" i="1" dirty="0" smtClean="0">
                <a:latin typeface="Times New Roman" panose="02020603050405020304" pitchFamily="18" charset="0"/>
              </a:rPr>
              <a:t>h[n]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of length N each as:</a:t>
            </a:r>
            <a:endParaRPr lang="en-US" altLang="zh-CN" sz="3200" b="1" dirty="0" smtClean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3200" b="1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3200" b="1" dirty="0" smtClean="0">
                <a:latin typeface="Times New Roman" panose="02020603050405020304" pitchFamily="18" charset="0"/>
              </a:rPr>
              <a:t>So, </a:t>
            </a:r>
            <a:endParaRPr lang="en-US" altLang="zh-CN" sz="3200" b="1" dirty="0" smtClean="0">
              <a:latin typeface="Times New Roman" panose="02020603050405020304" pitchFamily="18" charset="0"/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06181" name="Object 5"/>
          <p:cNvGraphicFramePr>
            <a:graphicFrameLocks noChangeAspect="1"/>
          </p:cNvGraphicFramePr>
          <p:nvPr/>
        </p:nvGraphicFramePr>
        <p:xfrm>
          <a:off x="3503712" y="3518485"/>
          <a:ext cx="4608513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0" name="公式" r:id="rId1" imgW="1752600" imgH="203200" progId="Equation.3">
                  <p:embed/>
                </p:oleObj>
              </mc:Choice>
              <mc:Fallback>
                <p:oleObj name="公式" r:id="rId1" imgW="1752600" imgH="203200" progId="Equation.3">
                  <p:embed/>
                  <p:pic>
                    <p:nvPicPr>
                      <p:cNvPr id="0" name="图片 583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712" y="3518485"/>
                        <a:ext cx="4608513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1524001" y="3115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06183" name="Object 7"/>
          <p:cNvGraphicFramePr>
            <a:graphicFrameLocks noChangeAspect="1"/>
          </p:cNvGraphicFramePr>
          <p:nvPr/>
        </p:nvGraphicFramePr>
        <p:xfrm>
          <a:off x="3572420" y="4653136"/>
          <a:ext cx="48244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1" name="公式" r:id="rId3" imgW="1841500" imgH="254000" progId="Equation.3">
                  <p:embed/>
                </p:oleObj>
              </mc:Choice>
              <mc:Fallback>
                <p:oleObj name="公式" r:id="rId3" imgW="1841500" imgH="254000" progId="Equation.3">
                  <p:embed/>
                  <p:pic>
                    <p:nvPicPr>
                      <p:cNvPr id="0" name="图片 583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2420" y="4653136"/>
                        <a:ext cx="48244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6108" y="188640"/>
            <a:ext cx="8135938" cy="936055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latin typeface="Times New Roman" panose="02020603050405020304" pitchFamily="18" charset="0"/>
              </a:rPr>
              <a:t>5.10 Linear </a:t>
            </a:r>
            <a:r>
              <a:rPr lang="en-US" altLang="zh-CN" sz="3600" i="1" dirty="0">
                <a:latin typeface="Times New Roman" panose="02020603050405020304" pitchFamily="18" charset="0"/>
              </a:rPr>
              <a:t>Convolution</a:t>
            </a:r>
            <a:r>
              <a:rPr lang="en-US" altLang="zh-CN" i="1" dirty="0">
                <a:latin typeface="Times New Roman" panose="02020603050405020304" pitchFamily="18" charset="0"/>
              </a:rPr>
              <a:t> Using DFT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860" y="1160780"/>
            <a:ext cx="10198735" cy="4537075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Linear convolution is a key operation in many signal processing applications.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Since a DFT can be efficiently implemented using FFT algorithms, it is of interest to develop methods for the implementation of linear convolution using the DFT.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How to do?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Linear Convolution of Two Finite-Length Sequences;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Linear Convolution of a Finite-Length Sequence with an Infinite-Length Sequence.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3885" y="1154914"/>
            <a:ext cx="7336407" cy="64441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3200" b="1" u="sng" dirty="0" smtClean="0">
                <a:latin typeface="Times New Roman" panose="02020603050405020304" pitchFamily="18" charset="0"/>
              </a:rPr>
              <a:t>Example: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Given two length-4 sequences: </a:t>
            </a:r>
            <a:endParaRPr lang="en-US" altLang="zh-CN" sz="3200" b="1" dirty="0" smtClean="0">
              <a:latin typeface="Times New Roman" panose="02020603050405020304" pitchFamily="18" charset="0"/>
            </a:endParaRP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1873984" y="3633008"/>
            <a:ext cx="907268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Let’s extended the two length-4 sequences to length 7 by appending each with three zero-valued samples, i.e.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54633" name="Object 9"/>
          <p:cNvGraphicFramePr>
            <a:graphicFrameLocks noChangeAspect="1"/>
          </p:cNvGraphicFramePr>
          <p:nvPr/>
        </p:nvGraphicFramePr>
        <p:xfrm>
          <a:off x="1976438" y="4797425"/>
          <a:ext cx="377507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8" name="Equation" r:id="rId1" imgW="37490400" imgH="10972800" progId="Equation.DSMT4">
                  <p:embed/>
                </p:oleObj>
              </mc:Choice>
              <mc:Fallback>
                <p:oleObj name="Equation" r:id="rId1" imgW="37490400" imgH="10972800" progId="Equation.DSMT4">
                  <p:embed/>
                  <p:pic>
                    <p:nvPicPr>
                      <p:cNvPr id="0" name="图片 707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4797425"/>
                        <a:ext cx="3775075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6" name="Object 12"/>
          <p:cNvGraphicFramePr>
            <a:graphicFrameLocks noChangeAspect="1"/>
          </p:cNvGraphicFramePr>
          <p:nvPr/>
        </p:nvGraphicFramePr>
        <p:xfrm>
          <a:off x="6171883" y="4797425"/>
          <a:ext cx="3825875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9" name="Equation" r:id="rId3" imgW="36576000" imgH="10972800" progId="Equation.DSMT4">
                  <p:embed/>
                </p:oleObj>
              </mc:Choice>
              <mc:Fallback>
                <p:oleObj name="Equation" r:id="rId3" imgW="36576000" imgH="10972800" progId="Equation.DSMT4">
                  <p:embed/>
                  <p:pic>
                    <p:nvPicPr>
                      <p:cNvPr id="0" name="图片 707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1883" y="4797425"/>
                        <a:ext cx="3825875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35"/>
          <p:cNvGrpSpPr/>
          <p:nvPr/>
        </p:nvGrpSpPr>
        <p:grpSpPr bwMode="auto">
          <a:xfrm>
            <a:off x="2871789" y="1884511"/>
            <a:ext cx="5727700" cy="1747838"/>
            <a:chOff x="1156" y="2928"/>
            <a:chExt cx="3608" cy="1101"/>
          </a:xfrm>
        </p:grpSpPr>
        <p:graphicFrame>
          <p:nvGraphicFramePr>
            <p:cNvPr id="9" name="Object 109"/>
            <p:cNvGraphicFramePr>
              <a:graphicFrameLocks noChangeAspect="1"/>
            </p:cNvGraphicFramePr>
            <p:nvPr/>
          </p:nvGraphicFramePr>
          <p:xfrm>
            <a:off x="1440" y="2928"/>
            <a:ext cx="175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40" name="Equation" r:id="rId5" imgW="88900" imgH="101600" progId="Equation.DSMT4">
                    <p:embed/>
                  </p:oleObj>
                </mc:Choice>
                <mc:Fallback>
                  <p:oleObj name="Equation" r:id="rId5" imgW="88900" imgH="101600" progId="Equation.DSMT4">
                    <p:embed/>
                    <p:pic>
                      <p:nvPicPr>
                        <p:cNvPr id="0" name="图片 707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928"/>
                          <a:ext cx="175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" name="Group 134"/>
            <p:cNvGrpSpPr/>
            <p:nvPr/>
          </p:nvGrpSpPr>
          <p:grpSpPr bwMode="auto">
            <a:xfrm>
              <a:off x="1156" y="2928"/>
              <a:ext cx="3608" cy="1101"/>
              <a:chOff x="1156" y="2928"/>
              <a:chExt cx="3608" cy="1101"/>
            </a:xfrm>
          </p:grpSpPr>
          <p:grpSp>
            <p:nvGrpSpPr>
              <p:cNvPr id="11" name="Group 132"/>
              <p:cNvGrpSpPr/>
              <p:nvPr/>
            </p:nvGrpSpPr>
            <p:grpSpPr bwMode="auto">
              <a:xfrm>
                <a:off x="1156" y="2931"/>
                <a:ext cx="1584" cy="1098"/>
                <a:chOff x="1152" y="2944"/>
                <a:chExt cx="1584" cy="1098"/>
              </a:xfrm>
            </p:grpSpPr>
            <p:sp>
              <p:nvSpPr>
                <p:cNvPr id="33" name="Line 94"/>
                <p:cNvSpPr>
                  <a:spLocks noChangeShapeType="1"/>
                </p:cNvSpPr>
                <p:nvPr/>
              </p:nvSpPr>
              <p:spPr bwMode="auto">
                <a:xfrm>
                  <a:off x="1152" y="3648"/>
                  <a:ext cx="13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4" name="Group 95"/>
                <p:cNvGrpSpPr/>
                <p:nvPr/>
              </p:nvGrpSpPr>
              <p:grpSpPr bwMode="auto">
                <a:xfrm>
                  <a:off x="1368" y="3304"/>
                  <a:ext cx="48" cy="344"/>
                  <a:chOff x="888" y="3400"/>
                  <a:chExt cx="48" cy="344"/>
                </a:xfrm>
              </p:grpSpPr>
              <p:sp>
                <p:nvSpPr>
                  <p:cNvPr id="46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3456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888" y="3400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</p:grpSp>
            <p:grpSp>
              <p:nvGrpSpPr>
                <p:cNvPr id="35" name="Group 99"/>
                <p:cNvGrpSpPr/>
                <p:nvPr/>
              </p:nvGrpSpPr>
              <p:grpSpPr bwMode="auto">
                <a:xfrm>
                  <a:off x="1608" y="3024"/>
                  <a:ext cx="48" cy="624"/>
                  <a:chOff x="1128" y="3120"/>
                  <a:chExt cx="48" cy="624"/>
                </a:xfrm>
              </p:grpSpPr>
              <p:sp>
                <p:nvSpPr>
                  <p:cNvPr id="43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456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Oval 101"/>
                  <p:cNvSpPr>
                    <a:spLocks noChangeArrowheads="1"/>
                  </p:cNvSpPr>
                  <p:nvPr/>
                </p:nvSpPr>
                <p:spPr bwMode="auto">
                  <a:xfrm>
                    <a:off x="1128" y="3120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45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168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6" name="Group 103"/>
                <p:cNvGrpSpPr/>
                <p:nvPr/>
              </p:nvGrpSpPr>
              <p:grpSpPr bwMode="auto">
                <a:xfrm>
                  <a:off x="2104" y="3312"/>
                  <a:ext cx="48" cy="344"/>
                  <a:chOff x="888" y="3400"/>
                  <a:chExt cx="48" cy="344"/>
                </a:xfrm>
              </p:grpSpPr>
              <p:sp>
                <p:nvSpPr>
                  <p:cNvPr id="41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3456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888" y="3400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</p:grpSp>
            <p:sp>
              <p:nvSpPr>
                <p:cNvPr id="37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2528" y="3504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i="1">
                      <a:latin typeface="Times New Roman" panose="02020603050405020304" pitchFamily="18" charset="0"/>
                    </a:rPr>
                    <a:t>n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38" name="Object 107"/>
                <p:cNvGraphicFramePr>
                  <a:graphicFrameLocks noChangeAspect="1"/>
                </p:cNvGraphicFramePr>
                <p:nvPr/>
              </p:nvGraphicFramePr>
              <p:xfrm>
                <a:off x="1344" y="3552"/>
                <a:ext cx="864" cy="49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0741" name="Equation" r:id="rId7" imgW="381000" imgH="215900" progId="Equation.DSMT4">
                        <p:embed/>
                      </p:oleObj>
                    </mc:Choice>
                    <mc:Fallback>
                      <p:oleObj name="Equation" r:id="rId7" imgW="381000" imgH="215900" progId="Equation.DSMT4">
                        <p:embed/>
                        <p:pic>
                          <p:nvPicPr>
                            <p:cNvPr id="0" name="图片 7074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44" y="3552"/>
                              <a:ext cx="864" cy="49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9" name="Object 108"/>
                <p:cNvGraphicFramePr>
                  <a:graphicFrameLocks noChangeAspect="1"/>
                </p:cNvGraphicFramePr>
                <p:nvPr/>
              </p:nvGraphicFramePr>
              <p:xfrm>
                <a:off x="1200" y="3216"/>
                <a:ext cx="182" cy="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0742" name="Equation" r:id="rId9" imgW="76200" imgH="101600" progId="Equation.DSMT4">
                        <p:embed/>
                      </p:oleObj>
                    </mc:Choice>
                    <mc:Fallback>
                      <p:oleObj name="Equation" r:id="rId9" imgW="76200" imgH="101600" progId="Equation.DSMT4">
                        <p:embed/>
                        <p:pic>
                          <p:nvPicPr>
                            <p:cNvPr id="0" name="图片 7074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00" y="3216"/>
                              <a:ext cx="182" cy="24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0" name="Object 110"/>
                <p:cNvGraphicFramePr>
                  <a:graphicFrameLocks noChangeAspect="1"/>
                </p:cNvGraphicFramePr>
                <p:nvPr/>
              </p:nvGraphicFramePr>
              <p:xfrm>
                <a:off x="2256" y="2944"/>
                <a:ext cx="480" cy="31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0743" name="Equation" r:id="rId11" imgW="215900" imgH="139700" progId="Equation.DSMT4">
                        <p:embed/>
                      </p:oleObj>
                    </mc:Choice>
                    <mc:Fallback>
                      <p:oleObj name="Equation" r:id="rId11" imgW="215900" imgH="139700" progId="Equation.DSMT4">
                        <p:embed/>
                        <p:pic>
                          <p:nvPicPr>
                            <p:cNvPr id="0" name="图片 7074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56" y="2944"/>
                              <a:ext cx="480" cy="31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2" name="Group 133"/>
              <p:cNvGrpSpPr/>
              <p:nvPr/>
            </p:nvGrpSpPr>
            <p:grpSpPr bwMode="auto">
              <a:xfrm>
                <a:off x="3168" y="2928"/>
                <a:ext cx="1596" cy="1066"/>
                <a:chOff x="3168" y="2928"/>
                <a:chExt cx="1596" cy="1066"/>
              </a:xfrm>
            </p:grpSpPr>
            <p:sp>
              <p:nvSpPr>
                <p:cNvPr id="13" name="Line 112"/>
                <p:cNvSpPr>
                  <a:spLocks noChangeShapeType="1"/>
                </p:cNvSpPr>
                <p:nvPr/>
              </p:nvSpPr>
              <p:spPr bwMode="auto">
                <a:xfrm>
                  <a:off x="3184" y="3648"/>
                  <a:ext cx="13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4" name="Group 113"/>
                <p:cNvGrpSpPr/>
                <p:nvPr/>
              </p:nvGrpSpPr>
              <p:grpSpPr bwMode="auto">
                <a:xfrm>
                  <a:off x="3424" y="3024"/>
                  <a:ext cx="48" cy="624"/>
                  <a:chOff x="1128" y="3120"/>
                  <a:chExt cx="48" cy="624"/>
                </a:xfrm>
              </p:grpSpPr>
              <p:sp>
                <p:nvSpPr>
                  <p:cNvPr id="30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456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Oval 115"/>
                  <p:cNvSpPr>
                    <a:spLocks noChangeArrowheads="1"/>
                  </p:cNvSpPr>
                  <p:nvPr/>
                </p:nvSpPr>
                <p:spPr bwMode="auto">
                  <a:xfrm>
                    <a:off x="1128" y="3120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32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168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" name="Group 117"/>
                <p:cNvGrpSpPr/>
                <p:nvPr/>
              </p:nvGrpSpPr>
              <p:grpSpPr bwMode="auto">
                <a:xfrm>
                  <a:off x="3656" y="3024"/>
                  <a:ext cx="48" cy="624"/>
                  <a:chOff x="1128" y="3120"/>
                  <a:chExt cx="48" cy="624"/>
                </a:xfrm>
              </p:grpSpPr>
              <p:sp>
                <p:nvSpPr>
                  <p:cNvPr id="27" name="Line 118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456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Oval 119"/>
                  <p:cNvSpPr>
                    <a:spLocks noChangeArrowheads="1"/>
                  </p:cNvSpPr>
                  <p:nvPr/>
                </p:nvSpPr>
                <p:spPr bwMode="auto">
                  <a:xfrm>
                    <a:off x="1128" y="3120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29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168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" name="Group 121"/>
                <p:cNvGrpSpPr/>
                <p:nvPr/>
              </p:nvGrpSpPr>
              <p:grpSpPr bwMode="auto">
                <a:xfrm>
                  <a:off x="3904" y="3312"/>
                  <a:ext cx="48" cy="344"/>
                  <a:chOff x="888" y="3400"/>
                  <a:chExt cx="48" cy="344"/>
                </a:xfrm>
              </p:grpSpPr>
              <p:sp>
                <p:nvSpPr>
                  <p:cNvPr id="25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3456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Oval 123"/>
                  <p:cNvSpPr>
                    <a:spLocks noChangeArrowheads="1"/>
                  </p:cNvSpPr>
                  <p:nvPr/>
                </p:nvSpPr>
                <p:spPr bwMode="auto">
                  <a:xfrm>
                    <a:off x="888" y="3400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</p:grpSp>
            <p:grpSp>
              <p:nvGrpSpPr>
                <p:cNvPr id="17" name="Group 124"/>
                <p:cNvGrpSpPr/>
                <p:nvPr/>
              </p:nvGrpSpPr>
              <p:grpSpPr bwMode="auto">
                <a:xfrm>
                  <a:off x="4152" y="3312"/>
                  <a:ext cx="48" cy="344"/>
                  <a:chOff x="888" y="3400"/>
                  <a:chExt cx="48" cy="344"/>
                </a:xfrm>
              </p:grpSpPr>
              <p:sp>
                <p:nvSpPr>
                  <p:cNvPr id="23" name="Line 125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3456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Oval 126"/>
                  <p:cNvSpPr>
                    <a:spLocks noChangeArrowheads="1"/>
                  </p:cNvSpPr>
                  <p:nvPr/>
                </p:nvSpPr>
                <p:spPr bwMode="auto">
                  <a:xfrm>
                    <a:off x="888" y="3400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</p:grpSp>
            <p:sp>
              <p:nvSpPr>
                <p:cNvPr id="18" name="Rectangle 127"/>
                <p:cNvSpPr>
                  <a:spLocks noChangeArrowheads="1"/>
                </p:cNvSpPr>
                <p:nvPr/>
              </p:nvSpPr>
              <p:spPr bwMode="auto">
                <a:xfrm>
                  <a:off x="4568" y="3496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i="1">
                      <a:latin typeface="Times New Roman" panose="02020603050405020304" pitchFamily="18" charset="0"/>
                    </a:rPr>
                    <a:t>n</a:t>
                  </a:r>
                  <a:endParaRPr lang="en-US" altLang="zh-CN" sz="2000" i="1">
                    <a:latin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19" name="Object 128"/>
                <p:cNvGraphicFramePr>
                  <a:graphicFrameLocks noChangeAspect="1"/>
                </p:cNvGraphicFramePr>
                <p:nvPr/>
              </p:nvGraphicFramePr>
              <p:xfrm>
                <a:off x="3408" y="3504"/>
                <a:ext cx="864" cy="49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0744" name="Equation" r:id="rId13" imgW="381000" imgH="215900" progId="Equation.DSMT4">
                        <p:embed/>
                      </p:oleObj>
                    </mc:Choice>
                    <mc:Fallback>
                      <p:oleObj name="Equation" r:id="rId13" imgW="381000" imgH="215900" progId="Equation.DSMT4">
                        <p:embed/>
                        <p:pic>
                          <p:nvPicPr>
                            <p:cNvPr id="0" name="图片 7074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08" y="3504"/>
                              <a:ext cx="864" cy="49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0" name="Object 129"/>
                <p:cNvGraphicFramePr>
                  <a:graphicFrameLocks noChangeAspect="1"/>
                </p:cNvGraphicFramePr>
                <p:nvPr/>
              </p:nvGraphicFramePr>
              <p:xfrm>
                <a:off x="4272" y="3216"/>
                <a:ext cx="164" cy="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0745" name="Equation" r:id="rId15" imgW="76200" imgH="101600" progId="Equation.DSMT4">
                        <p:embed/>
                      </p:oleObj>
                    </mc:Choice>
                    <mc:Fallback>
                      <p:oleObj name="Equation" r:id="rId15" imgW="76200" imgH="101600" progId="Equation.DSMT4">
                        <p:embed/>
                        <p:pic>
                          <p:nvPicPr>
                            <p:cNvPr id="0" name="图片 7074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72" y="3216"/>
                              <a:ext cx="164" cy="24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1" name="Object 130"/>
                <p:cNvGraphicFramePr>
                  <a:graphicFrameLocks noChangeAspect="1"/>
                </p:cNvGraphicFramePr>
                <p:nvPr/>
              </p:nvGraphicFramePr>
              <p:xfrm>
                <a:off x="3168" y="2928"/>
                <a:ext cx="217" cy="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0746" name="Equation" r:id="rId17" imgW="88900" imgH="101600" progId="Equation.DSMT4">
                        <p:embed/>
                      </p:oleObj>
                    </mc:Choice>
                    <mc:Fallback>
                      <p:oleObj name="Equation" r:id="rId17" imgW="88900" imgH="101600" progId="Equation.DSMT4">
                        <p:embed/>
                        <p:pic>
                          <p:nvPicPr>
                            <p:cNvPr id="0" name="图片 7074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68" y="2928"/>
                              <a:ext cx="217" cy="24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" name="Object 131"/>
                <p:cNvGraphicFramePr>
                  <a:graphicFrameLocks noChangeAspect="1"/>
                </p:cNvGraphicFramePr>
                <p:nvPr/>
              </p:nvGraphicFramePr>
              <p:xfrm>
                <a:off x="4176" y="2928"/>
                <a:ext cx="528" cy="34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0747" name="Equation" r:id="rId19" imgW="215900" imgH="139700" progId="Equation.DSMT4">
                        <p:embed/>
                      </p:oleObj>
                    </mc:Choice>
                    <mc:Fallback>
                      <p:oleObj name="Equation" r:id="rId19" imgW="215900" imgH="139700" progId="Equation.DSMT4">
                        <p:embed/>
                        <p:pic>
                          <p:nvPicPr>
                            <p:cNvPr id="0" name="图片 7074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76" y="2928"/>
                              <a:ext cx="528" cy="34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48" name="Rectangle 2"/>
          <p:cNvSpPr txBox="1">
            <a:spLocks noChangeArrowheads="1"/>
          </p:cNvSpPr>
          <p:nvPr/>
        </p:nvSpPr>
        <p:spPr bwMode="auto">
          <a:xfrm>
            <a:off x="1687788" y="-14762"/>
            <a:ext cx="7848600" cy="1125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i="1" kern="0" dirty="0" smtClean="0">
                <a:latin typeface="Times New Roman" panose="02020603050405020304" pitchFamily="18" charset="0"/>
              </a:rPr>
              <a:t>5.10.1 Linear Convolution of Two Finite-Length Sequences</a:t>
            </a:r>
            <a:endParaRPr lang="en-US" altLang="zh-CN" sz="3600" i="1" kern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build="p"/>
      <p:bldP spid="15463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204" y="3282147"/>
            <a:ext cx="5381754" cy="2115186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As can be 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seen: </a:t>
            </a:r>
            <a:r>
              <a:rPr lang="en-US" altLang="zh-CN" sz="3200" i="1" dirty="0" smtClean="0">
                <a:latin typeface="Times New Roman" panose="02020603050405020304" pitchFamily="18" charset="0"/>
              </a:rPr>
              <a:t>y</a:t>
            </a:r>
            <a:r>
              <a:rPr lang="en-US" altLang="zh-CN" sz="3200" i="1" baseline="-25000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[n</a:t>
            </a:r>
            <a:r>
              <a:rPr lang="en-US" altLang="zh-CN" sz="3200" dirty="0">
                <a:latin typeface="Times New Roman" panose="02020603050405020304" pitchFamily="18" charset="0"/>
              </a:rPr>
              <a:t>] is 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same as </a:t>
            </a:r>
            <a:r>
              <a:rPr lang="en-US" altLang="zh-CN" sz="3200" dirty="0">
                <a:latin typeface="Times New Roman" panose="02020603050405020304" pitchFamily="18" charset="0"/>
              </a:rPr>
              <a:t>the sequence </a:t>
            </a:r>
            <a:r>
              <a:rPr lang="en-US" altLang="zh-CN" sz="3200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3200" i="1" baseline="-25000" dirty="0" err="1">
                <a:latin typeface="Times New Roman" panose="02020603050405020304" pitchFamily="18" charset="0"/>
              </a:rPr>
              <a:t>L</a:t>
            </a:r>
            <a:r>
              <a:rPr lang="en-US" altLang="zh-CN" sz="3200" dirty="0">
                <a:latin typeface="Times New Roman" panose="02020603050405020304" pitchFamily="18" charset="0"/>
              </a:rPr>
              <a:t>[n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], which is the linear </a:t>
            </a:r>
            <a:r>
              <a:rPr lang="en-US" altLang="zh-CN" sz="3200" dirty="0">
                <a:latin typeface="Times New Roman" panose="02020603050405020304" pitchFamily="18" charset="0"/>
              </a:rPr>
              <a:t>convolution of g[n] and h[n].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08749" y="1136520"/>
            <a:ext cx="9909798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sz="3200" kern="0" dirty="0" smtClean="0">
                <a:latin typeface="Times New Roman" panose="02020603050405020304" pitchFamily="18" charset="0"/>
              </a:rPr>
              <a:t>Now determine the 7-point circular convolution of </a:t>
            </a:r>
            <a:r>
              <a:rPr lang="en-US" altLang="zh-CN" sz="3200" kern="0" dirty="0" err="1" smtClean="0">
                <a:latin typeface="Times New Roman" panose="02020603050405020304" pitchFamily="18" charset="0"/>
              </a:rPr>
              <a:t>g</a:t>
            </a:r>
            <a:r>
              <a:rPr lang="en-US" altLang="zh-CN" sz="3200" kern="0" baseline="-25000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sz="3200" kern="0" dirty="0" smtClean="0">
                <a:latin typeface="Times New Roman" panose="02020603050405020304" pitchFamily="18" charset="0"/>
              </a:rPr>
              <a:t>[n] and h</a:t>
            </a:r>
            <a:r>
              <a:rPr lang="en-US" altLang="zh-CN" sz="3200" kern="0" baseline="-25000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3200" kern="0" dirty="0" smtClean="0">
                <a:latin typeface="Times New Roman" panose="02020603050405020304" pitchFamily="18" charset="0"/>
              </a:rPr>
              <a:t>[n]:</a:t>
            </a:r>
            <a:endParaRPr lang="en-US" altLang="zh-CN" sz="3200" kern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1" name="Object 9"/>
          <p:cNvGraphicFramePr>
            <a:graphicFrameLocks noChangeAspect="1"/>
          </p:cNvGraphicFramePr>
          <p:nvPr/>
        </p:nvGraphicFramePr>
        <p:xfrm>
          <a:off x="3468688" y="2071688"/>
          <a:ext cx="72707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0" name="Equation" r:id="rId1" imgW="62484000" imgH="10363200" progId="Equation.DSMT4">
                  <p:embed/>
                </p:oleObj>
              </mc:Choice>
              <mc:Fallback>
                <p:oleObj name="Equation" r:id="rId1" imgW="62484000" imgH="10363200" progId="Equation.DSMT4">
                  <p:embed/>
                  <p:pic>
                    <p:nvPicPr>
                      <p:cNvPr id="0" name="图片 716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688" y="2071688"/>
                        <a:ext cx="727075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255" y="3151337"/>
            <a:ext cx="4962525" cy="2581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59747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5440" y="1124744"/>
            <a:ext cx="9166473" cy="158417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Let </a:t>
            </a:r>
            <a:r>
              <a:rPr lang="en-US" altLang="zh-CN" sz="3200" i="1" dirty="0">
                <a:latin typeface="Times New Roman" panose="02020603050405020304" pitchFamily="18" charset="0"/>
              </a:rPr>
              <a:t>g[n]</a:t>
            </a:r>
            <a:r>
              <a:rPr lang="en-US" altLang="zh-CN" sz="3200" dirty="0">
                <a:latin typeface="Times New Roman" panose="02020603050405020304" pitchFamily="18" charset="0"/>
              </a:rPr>
              <a:t> and </a:t>
            </a:r>
            <a:r>
              <a:rPr lang="en-US" altLang="zh-CN" sz="3200" i="1" dirty="0">
                <a:latin typeface="Times New Roman" panose="02020603050405020304" pitchFamily="18" charset="0"/>
              </a:rPr>
              <a:t>h[n]</a:t>
            </a:r>
            <a:r>
              <a:rPr lang="en-US" altLang="zh-CN" sz="3200" dirty="0">
                <a:latin typeface="Times New Roman" panose="02020603050405020304" pitchFamily="18" charset="0"/>
              </a:rPr>
              <a:t> be two finite-length sequences of length N and M, respectively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.</a:t>
            </a:r>
            <a:endParaRPr lang="en-US" altLang="zh-CN" sz="32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 smtClean="0">
                <a:latin typeface="Times New Roman" panose="02020603050405020304" pitchFamily="18" charset="0"/>
              </a:rPr>
              <a:t>Define </a:t>
            </a:r>
            <a:r>
              <a:rPr lang="en-US" altLang="zh-CN" sz="3200" dirty="0">
                <a:latin typeface="Times New Roman" panose="02020603050405020304" pitchFamily="18" charset="0"/>
              </a:rPr>
              <a:t>two length-L 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L=N+M-1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) sequences</a:t>
            </a:r>
            <a:r>
              <a:rPr lang="en-US" altLang="zh-CN" sz="3200" dirty="0">
                <a:latin typeface="Times New Roman" panose="02020603050405020304" pitchFamily="18" charset="0"/>
              </a:rPr>
              <a:t>: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62820" name="Object 4"/>
          <p:cNvGraphicFramePr>
            <a:graphicFrameLocks noChangeAspect="1"/>
          </p:cNvGraphicFramePr>
          <p:nvPr/>
        </p:nvGraphicFramePr>
        <p:xfrm>
          <a:off x="2627313" y="2673350"/>
          <a:ext cx="4675187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2" name="Equation" r:id="rId1" imgW="42367200" imgH="10972800" progId="Equation.DSMT4">
                  <p:embed/>
                </p:oleObj>
              </mc:Choice>
              <mc:Fallback>
                <p:oleObj name="Equation" r:id="rId1" imgW="42367200" imgH="10972800" progId="Equation.DSMT4">
                  <p:embed/>
                  <p:pic>
                    <p:nvPicPr>
                      <p:cNvPr id="0" name="图片 727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673350"/>
                        <a:ext cx="4675187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1" name="Object 5"/>
          <p:cNvGraphicFramePr>
            <a:graphicFrameLocks noChangeAspect="1"/>
          </p:cNvGraphicFramePr>
          <p:nvPr/>
        </p:nvGraphicFramePr>
        <p:xfrm>
          <a:off x="2678113" y="4054475"/>
          <a:ext cx="4648200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3" name="Equation" r:id="rId3" imgW="42062400" imgH="10972800" progId="Equation.DSMT4">
                  <p:embed/>
                </p:oleObj>
              </mc:Choice>
              <mc:Fallback>
                <p:oleObj name="Equation" r:id="rId3" imgW="42062400" imgH="10972800" progId="Equation.DSMT4">
                  <p:embed/>
                  <p:pic>
                    <p:nvPicPr>
                      <p:cNvPr id="0" name="图片 727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113" y="4054475"/>
                        <a:ext cx="4648200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055440" y="5407708"/>
            <a:ext cx="8712968" cy="647700"/>
            <a:chOff x="1055440" y="5407708"/>
            <a:chExt cx="8712968" cy="647700"/>
          </a:xfrm>
        </p:grpSpPr>
        <p:sp>
          <p:nvSpPr>
            <p:cNvPr id="5" name="Rectangle 3"/>
            <p:cNvSpPr txBox="1">
              <a:spLocks noChangeArrowheads="1"/>
            </p:cNvSpPr>
            <p:nvPr/>
          </p:nvSpPr>
          <p:spPr bwMode="auto">
            <a:xfrm>
              <a:off x="1055440" y="5407708"/>
              <a:ext cx="8712968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eaLnBrk="1" hangingPunct="1"/>
              <a:r>
                <a:rPr lang="en-US" altLang="zh-CN" sz="3200" kern="0" dirty="0" smtClean="0">
                  <a:latin typeface="Times New Roman" panose="02020603050405020304" pitchFamily="18" charset="0"/>
                </a:rPr>
                <a:t>Then </a:t>
              </a:r>
              <a:r>
                <a:rPr lang="en-US" altLang="zh-CN" sz="3200" kern="0" dirty="0" err="1" smtClean="0">
                  <a:latin typeface="Times New Roman" panose="02020603050405020304" pitchFamily="18" charset="0"/>
                </a:rPr>
                <a:t>y</a:t>
              </a:r>
              <a:r>
                <a:rPr lang="en-US" altLang="zh-CN" sz="3200" kern="0" baseline="-25000" dirty="0" err="1" smtClean="0">
                  <a:latin typeface="Times New Roman" panose="02020603050405020304" pitchFamily="18" charset="0"/>
                </a:rPr>
                <a:t>L</a:t>
              </a:r>
              <a:r>
                <a:rPr lang="en-US" altLang="zh-CN" sz="3200" kern="0" dirty="0" smtClean="0">
                  <a:latin typeface="Times New Roman" panose="02020603050405020304" pitchFamily="18" charset="0"/>
                </a:rPr>
                <a:t>[n] = g[n]*h[n] = </a:t>
              </a:r>
              <a:r>
                <a:rPr lang="en-US" altLang="zh-CN" sz="3200" kern="0" dirty="0" err="1" smtClean="0">
                  <a:latin typeface="Times New Roman" panose="02020603050405020304" pitchFamily="18" charset="0"/>
                </a:rPr>
                <a:t>g</a:t>
              </a:r>
              <a:r>
                <a:rPr lang="en-US" altLang="zh-CN" sz="3200" kern="0" baseline="-25000" dirty="0" err="1" smtClean="0">
                  <a:latin typeface="Times New Roman" panose="02020603050405020304" pitchFamily="18" charset="0"/>
                </a:rPr>
                <a:t>e</a:t>
              </a:r>
              <a:r>
                <a:rPr lang="en-US" altLang="zh-CN" sz="3200" kern="0" dirty="0" smtClean="0">
                  <a:latin typeface="Times New Roman" panose="02020603050405020304" pitchFamily="18" charset="0"/>
                </a:rPr>
                <a:t>[n]    h</a:t>
              </a:r>
              <a:r>
                <a:rPr lang="en-US" altLang="zh-CN" sz="3200" kern="0" baseline="-25000" dirty="0" smtClean="0">
                  <a:latin typeface="Times New Roman" panose="02020603050405020304" pitchFamily="18" charset="0"/>
                </a:rPr>
                <a:t>e</a:t>
              </a:r>
              <a:r>
                <a:rPr lang="en-US" altLang="zh-CN" sz="3200" kern="0" dirty="0" smtClean="0">
                  <a:latin typeface="Times New Roman" panose="02020603050405020304" pitchFamily="18" charset="0"/>
                </a:rPr>
                <a:t>[n]</a:t>
              </a:r>
              <a:endParaRPr lang="en-US" altLang="zh-CN" sz="3200" kern="0" dirty="0">
                <a:latin typeface="Times New Roman" panose="02020603050405020304" pitchFamily="18" charset="0"/>
              </a:endParaRPr>
            </a:p>
          </p:txBody>
        </p:sp>
        <p:sp useBgFill="1"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6744072" y="5551376"/>
              <a:ext cx="287338" cy="360363"/>
            </a:xfrm>
            <a:prstGeom prst="ellipse">
              <a:avLst/>
            </a:prstGeom>
            <a:ln>
              <a:solidFill>
                <a:srgbClr val="3366CC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0070C0"/>
                  </a:solidFill>
                </a:rPr>
                <a:t>L</a:t>
              </a:r>
              <a:endParaRPr lang="en-US" altLang="zh-CN" sz="1800" b="1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71" name="Rectangle 7"/>
          <p:cNvSpPr>
            <a:spLocks noChangeArrowheads="1"/>
          </p:cNvSpPr>
          <p:nvPr/>
        </p:nvSpPr>
        <p:spPr bwMode="auto">
          <a:xfrm>
            <a:off x="1703512" y="1340768"/>
            <a:ext cx="8856983" cy="756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98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indent="-29400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430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930" indent="-31623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561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133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05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277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accent2"/>
              </a:buClr>
              <a:buSzPct val="50000"/>
            </a:pP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The corresponding implementation scheme </a:t>
            </a:r>
            <a:r>
              <a:rPr lang="en-US" altLang="zh-CN" sz="32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is:</a:t>
            </a:r>
            <a:endParaRPr lang="zh-CN" altLang="en-US" sz="32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260351"/>
            <a:ext cx="8135938" cy="792385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solidFill>
                  <a:schemeClr val="accent6"/>
                </a:solidFill>
                <a:latin typeface="Times New Roman" panose="02020603050405020304" pitchFamily="18" charset="0"/>
              </a:rPr>
              <a:t>Linear Convolution Using DFT</a:t>
            </a:r>
            <a:endParaRPr lang="en-US" altLang="zh-CN" i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628" y="2266074"/>
            <a:ext cx="11334750" cy="3629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1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31F11C-473F-4CEA-B5A7-CD59A9C52D2B}" type="slidenum">
              <a:rPr lang="en-US" altLang="zh-CN" sz="1000"/>
            </a:fld>
            <a:endParaRPr lang="en-US" altLang="zh-CN" sz="1000"/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9734872" cy="850106"/>
          </a:xfrm>
        </p:spPr>
        <p:txBody>
          <a:bodyPr/>
          <a:lstStyle/>
          <a:p>
            <a:pPr algn="ctr"/>
            <a:r>
              <a:rPr lang="zh-CN" altLang="en-US" i="1" dirty="0" smtClean="0">
                <a:latin typeface="Times New Roman" panose="02020603050405020304" pitchFamily="18" charset="0"/>
              </a:rPr>
              <a:t>5.10.2 The Cyclic Prefix </a:t>
            </a:r>
            <a:endParaRPr lang="zh-CN" altLang="en-US" i="1" dirty="0" smtClean="0">
              <a:latin typeface="Times New Roman" panose="02020603050405020304" pitchFamily="18" charset="0"/>
            </a:endParaRP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4863" y="1125220"/>
            <a:ext cx="9721206" cy="3572743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defRPr/>
            </a:pPr>
            <a:r>
              <a:rPr lang="zh-CN" altLang="en-US" sz="3200" dirty="0">
                <a:latin typeface="Times New Roman" panose="02020603050405020304" pitchFamily="18" charset="0"/>
                <a:sym typeface="Arial" panose="020B0604020202020204" pitchFamily="34" charset="0"/>
              </a:rPr>
              <a:t>In some applications, it is required to compute only a portion of the sequence {y[n]} of length N.</a:t>
            </a:r>
            <a:endParaRPr lang="zh-CN" altLang="en-US" sz="3200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defRPr/>
            </a:pPr>
            <a:r>
              <a:rPr lang="zh-CN" altLang="en-US" sz="3200" dirty="0">
                <a:latin typeface="Times New Roman" panose="02020603050405020304" pitchFamily="18" charset="0"/>
                <a:sym typeface="Arial" panose="020B0604020202020204" pitchFamily="34" charset="0"/>
              </a:rPr>
              <a:t>Using an N-point DFT and IDFT by appending the longer sequence with a subsequence called the 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cyclic prefix</a:t>
            </a:r>
            <a:r>
              <a:rPr lang="zh-CN" altLang="en-US" sz="3200" dirty="0">
                <a:latin typeface="Times New Roman" panose="02020603050405020304" pitchFamily="18" charset="0"/>
                <a:sym typeface="Arial" panose="020B0604020202020204" pitchFamily="34" charset="0"/>
              </a:rPr>
              <a:t>.</a:t>
            </a:r>
            <a:endParaRPr lang="zh-CN" altLang="en-US" sz="3200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defRPr/>
            </a:pPr>
            <a:r>
              <a:rPr lang="zh-CN" altLang="en-US" sz="3200" dirty="0">
                <a:latin typeface="Times New Roman" panose="02020603050405020304" pitchFamily="18" charset="0"/>
                <a:sym typeface="Arial" panose="020B0604020202020204" pitchFamily="34" charset="0"/>
              </a:rPr>
              <a:t>The cyclic prefix plays an important role in multicarrier-based digital communication.</a:t>
            </a:r>
            <a:endParaRPr lang="en-US" altLang="zh-CN" sz="3200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US" altLang="zh-CN" sz="3200" dirty="0">
                <a:latin typeface="Times New Roman" panose="02020603050405020304" pitchFamily="18" charset="0"/>
                <a:sym typeface="Arial" panose="020B0604020202020204" pitchFamily="34" charset="0"/>
              </a:rPr>
              <a:t>	</a:t>
            </a:r>
            <a:r>
              <a:rPr lang="en-US" altLang="zh-CN" sz="3200" u="sng" dirty="0">
                <a:latin typeface="Times New Roman" panose="02020603050405020304" pitchFamily="18" charset="0"/>
                <a:sym typeface="Arial" panose="020B0604020202020204" pitchFamily="34" charset="0"/>
              </a:rPr>
              <a:t>Example 5.18</a:t>
            </a:r>
            <a:endParaRPr lang="zh-CN" altLang="en-US" sz="3200" u="sng" dirty="0">
              <a:latin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71464" y="0"/>
            <a:ext cx="9144000" cy="1052736"/>
          </a:xfrm>
        </p:spPr>
        <p:txBody>
          <a:bodyPr/>
          <a:lstStyle/>
          <a:p>
            <a:pPr algn="ctr" eaLnBrk="1" hangingPunct="1"/>
            <a:r>
              <a:rPr lang="en-US" altLang="zh-CN" sz="3600" i="1" dirty="0">
                <a:latin typeface="Times New Roman" panose="02020603050405020304" pitchFamily="18" charset="0"/>
              </a:rPr>
              <a:t>5.10.3 Linear Convolution of a Finite-Length Sequence with an Infinite-Length Sequence</a:t>
            </a:r>
            <a:endParaRPr lang="zh-CN" altLang="en-US" sz="3600" i="1" dirty="0">
              <a:latin typeface="Times New Roman" panose="02020603050405020304" pitchFamily="18" charset="0"/>
            </a:endParaRP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2984" y="1178148"/>
            <a:ext cx="8640960" cy="625909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latin typeface="Times New Roman" panose="02020603050405020304" pitchFamily="18" charset="0"/>
              </a:rPr>
              <a:t>Consider </a:t>
            </a:r>
            <a:r>
              <a:rPr lang="en-US" altLang="zh-CN" sz="3200" dirty="0">
                <a:latin typeface="Times New Roman" panose="02020603050405020304" pitchFamily="18" charset="0"/>
              </a:rPr>
              <a:t>the DFT-based implementation of: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grpSp>
        <p:nvGrpSpPr>
          <p:cNvPr id="165897" name="Group 9"/>
          <p:cNvGrpSpPr/>
          <p:nvPr/>
        </p:nvGrpSpPr>
        <p:grpSpPr bwMode="auto">
          <a:xfrm>
            <a:off x="3071664" y="1804057"/>
            <a:ext cx="5832648" cy="1192895"/>
            <a:chOff x="1156" y="1933"/>
            <a:chExt cx="3275" cy="647"/>
          </a:xfrm>
        </p:grpSpPr>
        <p:graphicFrame>
          <p:nvGraphicFramePr>
            <p:cNvPr id="26630" name="Object 5"/>
            <p:cNvGraphicFramePr>
              <a:graphicFrameLocks noChangeAspect="1"/>
            </p:cNvGraphicFramePr>
            <p:nvPr/>
          </p:nvGraphicFramePr>
          <p:xfrm>
            <a:off x="1156" y="1933"/>
            <a:ext cx="3275" cy="6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37" name="Equation" r:id="rId1" imgW="2184400" imgH="431800" progId="Equation.DSMT4">
                    <p:embed/>
                  </p:oleObj>
                </mc:Choice>
                <mc:Fallback>
                  <p:oleObj name="Equation" r:id="rId1" imgW="2184400" imgH="431800" progId="Equation.DSMT4">
                    <p:embed/>
                    <p:pic>
                      <p:nvPicPr>
                        <p:cNvPr id="0" name="图片 737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1933"/>
                          <a:ext cx="3275" cy="6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6631" name="Group 6"/>
            <p:cNvGrpSpPr/>
            <p:nvPr/>
          </p:nvGrpSpPr>
          <p:grpSpPr bwMode="auto">
            <a:xfrm>
              <a:off x="3744" y="2096"/>
              <a:ext cx="233" cy="351"/>
              <a:chOff x="4776" y="1824"/>
              <a:chExt cx="233" cy="351"/>
            </a:xfrm>
          </p:grpSpPr>
          <p:sp>
            <p:nvSpPr>
              <p:cNvPr id="26632" name="Oval 7"/>
              <p:cNvSpPr>
                <a:spLocks noChangeArrowheads="1"/>
              </p:cNvSpPr>
              <p:nvPr/>
            </p:nvSpPr>
            <p:spPr bwMode="auto">
              <a:xfrm>
                <a:off x="4800" y="1872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6633" name="Text Box 8"/>
              <p:cNvSpPr txBox="1">
                <a:spLocks noChangeArrowheads="1"/>
              </p:cNvSpPr>
              <p:nvPr/>
            </p:nvSpPr>
            <p:spPr bwMode="auto">
              <a:xfrm>
                <a:off x="4776" y="1824"/>
                <a:ext cx="233" cy="3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3600" dirty="0">
                    <a:latin typeface="Times New Roman" panose="02020603050405020304" pitchFamily="18" charset="0"/>
                  </a:rPr>
                  <a:t>*</a:t>
                </a:r>
                <a:endParaRPr lang="zh-CN" altLang="en-US" sz="2800" dirty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65898" name="Text Box 10"/>
          <p:cNvSpPr txBox="1">
            <a:spLocks noChangeArrowheads="1"/>
          </p:cNvSpPr>
          <p:nvPr/>
        </p:nvSpPr>
        <p:spPr bwMode="auto">
          <a:xfrm>
            <a:off x="695400" y="3089933"/>
            <a:ext cx="1108992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where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h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[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] is a finite-length sequence of length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and 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[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]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is an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infinite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length (or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a finite length sequence of length much greater than </a:t>
            </a:r>
            <a:r>
              <a:rPr kumimoji="1" lang="en-US" altLang="zh-CN" sz="2800" b="1" i="1" dirty="0" smtClean="0">
                <a:latin typeface="Times New Roman" panose="02020603050405020304" pitchFamily="18" charset="0"/>
              </a:rPr>
              <a:t>M 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).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522984" y="4420149"/>
            <a:ext cx="9077436" cy="169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sz="3200" kern="0" dirty="0" smtClean="0">
                <a:latin typeface="Times New Roman" panose="02020603050405020304" pitchFamily="18" charset="0"/>
              </a:rPr>
              <a:t>There are two methods to solve this problem:</a:t>
            </a:r>
            <a:endParaRPr lang="en-US" altLang="zh-CN" sz="3200" kern="0" dirty="0" smtClean="0">
              <a:latin typeface="Times New Roman" panose="02020603050405020304" pitchFamily="18" charset="0"/>
            </a:endParaRPr>
          </a:p>
          <a:p>
            <a:pPr marL="857250" lvl="1" indent="-457200" eaLnBrk="1" hangingPunct="1"/>
            <a:r>
              <a:rPr lang="en-US" altLang="zh-CN" b="1" dirty="0" smtClean="0">
                <a:latin typeface="Times New Roman" panose="02020603050405020304" pitchFamily="18" charset="0"/>
              </a:rPr>
              <a:t>Overlap-Add</a:t>
            </a:r>
            <a:endParaRPr lang="en-US" altLang="zh-CN" b="1" dirty="0" smtClean="0">
              <a:latin typeface="Times New Roman" panose="02020603050405020304" pitchFamily="18" charset="0"/>
            </a:endParaRPr>
          </a:p>
          <a:p>
            <a:pPr marL="857250" lvl="1" indent="-457200" eaLnBrk="1" hangingPunct="1"/>
            <a:r>
              <a:rPr lang="en-US" altLang="zh-CN" b="1" dirty="0" smtClean="0">
                <a:latin typeface="Times New Roman" panose="02020603050405020304" pitchFamily="18" charset="0"/>
              </a:rPr>
              <a:t>Overlap-</a:t>
            </a:r>
            <a:r>
              <a:rPr lang="en-US" altLang="zh-CN" b="1" dirty="0">
                <a:latin typeface="Times New Roman" panose="02020603050405020304" pitchFamily="18" charset="0"/>
              </a:rPr>
              <a:t>S</a:t>
            </a:r>
            <a:r>
              <a:rPr lang="en-US" altLang="zh-CN" b="1" dirty="0" smtClean="0">
                <a:latin typeface="Times New Roman" panose="02020603050405020304" pitchFamily="18" charset="0"/>
              </a:rPr>
              <a:t>ave</a:t>
            </a:r>
            <a:endParaRPr lang="zh-CN" altLang="en-US" b="1" kern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p"/>
      <p:bldP spid="165898" grpId="0"/>
      <p:bldP spid="10" grpId="0" bldLvl="2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79650" y="188914"/>
            <a:ext cx="7543800" cy="827087"/>
          </a:xfrm>
        </p:spPr>
        <p:txBody>
          <a:bodyPr/>
          <a:lstStyle/>
          <a:p>
            <a:pPr algn="ctr" eaLnBrk="1" hangingPunct="1"/>
            <a:r>
              <a:rPr lang="en-US" altLang="zh-CN" sz="3600" i="1" dirty="0">
                <a:latin typeface="Times New Roman" panose="02020603050405020304" pitchFamily="18" charset="0"/>
              </a:rPr>
              <a:t>Make a Signal Discrete and Periodical</a:t>
            </a:r>
            <a:endParaRPr lang="zh-CN" altLang="en-US" sz="3600" i="1" dirty="0">
              <a:latin typeface="Times New Roman" panose="02020603050405020304" pitchFamily="18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183958"/>
            <a:ext cx="10009112" cy="4896891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The engineering signals are often continuous and </a:t>
            </a:r>
            <a:r>
              <a:rPr lang="en-US" altLang="zh-CN" dirty="0" err="1">
                <a:latin typeface="Times New Roman" panose="02020603050405020304" pitchFamily="18" charset="0"/>
              </a:rPr>
              <a:t>aperiodical</a:t>
            </a:r>
            <a:r>
              <a:rPr lang="en-US" altLang="zh-CN" dirty="0">
                <a:latin typeface="Times New Roman" panose="02020603050405020304" pitchFamily="18" charset="0"/>
              </a:rPr>
              <a:t>. If we want to process the signals with DFT, we have to make the signals discrete and periodical.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u="sng" dirty="0">
                <a:solidFill>
                  <a:srgbClr val="F80808"/>
                </a:solidFill>
                <a:latin typeface="Times New Roman" panose="02020603050405020304" pitchFamily="18" charset="0"/>
                <a:ea typeface="+mn-ea"/>
              </a:rPr>
              <a:t>Sampling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 to make the signal be discrete.</a:t>
            </a:r>
            <a:endParaRPr lang="en-US" altLang="zh-CN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Make the signal periodical by periodical expanding.</a:t>
            </a:r>
            <a:endParaRPr lang="en-US" altLang="zh-CN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eaLnBrk="1" hangingPunct="1">
              <a:spcBef>
                <a:spcPct val="50000"/>
              </a:spcBef>
              <a:buClr>
                <a:srgbClr val="FF5050"/>
              </a:buClr>
              <a:buSzTx/>
              <a:buFont typeface="Wingdings" panose="05000000000000000000" pitchFamily="2" charset="2"/>
              <a:buChar char="§"/>
            </a:pPr>
            <a:r>
              <a:rPr kumimoji="1" lang="en-US" altLang="zh-CN" b="1" dirty="0">
                <a:latin typeface="Times New Roman" panose="02020603050405020304" pitchFamily="18" charset="0"/>
              </a:rPr>
              <a:t>If x[n] is a </a:t>
            </a:r>
            <a:r>
              <a:rPr kumimoji="1" lang="en-US" altLang="zh-CN" b="1" dirty="0">
                <a:solidFill>
                  <a:srgbClr val="F80808"/>
                </a:solidFill>
                <a:latin typeface="Times New Roman" panose="02020603050405020304" pitchFamily="18" charset="0"/>
              </a:rPr>
              <a:t>limited length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N-point sequence, see it as one period of a periodical signal;</a:t>
            </a:r>
            <a:endParaRPr kumimoji="1" lang="en-US" altLang="zh-CN" b="1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Clr>
                <a:srgbClr val="FF5050"/>
              </a:buClr>
              <a:buSzTx/>
              <a:buFont typeface="Wingdings" panose="05000000000000000000" pitchFamily="2" charset="2"/>
              <a:buChar char="§"/>
            </a:pPr>
            <a:r>
              <a:rPr kumimoji="1" lang="en-US" altLang="zh-CN" b="1" dirty="0">
                <a:latin typeface="Times New Roman" panose="02020603050405020304" pitchFamily="18" charset="0"/>
              </a:rPr>
              <a:t>If x[n] is an infinite length sequence, </a:t>
            </a:r>
            <a:r>
              <a:rPr kumimoji="1" lang="en-US" altLang="zh-CN" b="1" dirty="0">
                <a:solidFill>
                  <a:srgbClr val="F80808"/>
                </a:solidFill>
                <a:latin typeface="Times New Roman" panose="02020603050405020304" pitchFamily="18" charset="0"/>
              </a:rPr>
              <a:t>cut-off</a:t>
            </a:r>
            <a:r>
              <a:rPr kumimoji="1" lang="en-US" altLang="zh-CN" b="1" dirty="0">
                <a:latin typeface="Times New Roman" panose="02020603050405020304" pitchFamily="18" charset="0"/>
              </a:rPr>
              <a:t> its tail to make a N-point sequence, then do the periodic extending. The </a:t>
            </a:r>
            <a:r>
              <a:rPr kumimoji="1" lang="en-US" altLang="zh-CN" b="1" dirty="0">
                <a:solidFill>
                  <a:srgbClr val="F80808"/>
                </a:solidFill>
                <a:latin typeface="Times New Roman" panose="02020603050405020304" pitchFamily="18" charset="0"/>
              </a:rPr>
              <a:t>truncation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will introduce distortion. ---- </a:t>
            </a:r>
            <a:r>
              <a:rPr kumimoji="1" lang="en-US" altLang="zh-CN" b="1" u="sng" dirty="0">
                <a:solidFill>
                  <a:srgbClr val="F80808"/>
                </a:solidFill>
                <a:latin typeface="Times New Roman" panose="02020603050405020304" pitchFamily="18" charset="0"/>
              </a:rPr>
              <a:t>windowing</a:t>
            </a:r>
            <a:endParaRPr kumimoji="1" lang="zh-CN" altLang="en-US" b="1" u="sng" dirty="0">
              <a:solidFill>
                <a:srgbClr val="F80808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10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993" name="Group 9"/>
          <p:cNvGrpSpPr/>
          <p:nvPr/>
        </p:nvGrpSpPr>
        <p:grpSpPr bwMode="auto">
          <a:xfrm>
            <a:off x="2780999" y="3748965"/>
            <a:ext cx="5619257" cy="1192203"/>
            <a:chOff x="1111" y="1616"/>
            <a:chExt cx="3001" cy="600"/>
          </a:xfrm>
        </p:grpSpPr>
        <p:graphicFrame>
          <p:nvGraphicFramePr>
            <p:cNvPr id="28683" name="Object 5"/>
            <p:cNvGraphicFramePr>
              <a:graphicFrameLocks noChangeAspect="1"/>
            </p:cNvGraphicFramePr>
            <p:nvPr/>
          </p:nvGraphicFramePr>
          <p:xfrm>
            <a:off x="1111" y="1616"/>
            <a:ext cx="3001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82" name="Equation" r:id="rId1" imgW="2159000" imgH="431800" progId="Equation.DSMT4">
                    <p:embed/>
                  </p:oleObj>
                </mc:Choice>
                <mc:Fallback>
                  <p:oleObj name="Equation" r:id="rId1" imgW="2159000" imgH="431800" progId="Equation.DSMT4">
                    <p:embed/>
                    <p:pic>
                      <p:nvPicPr>
                        <p:cNvPr id="0" name="图片 747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1616"/>
                          <a:ext cx="3001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684" name="Group 6"/>
            <p:cNvGrpSpPr/>
            <p:nvPr/>
          </p:nvGrpSpPr>
          <p:grpSpPr bwMode="auto">
            <a:xfrm>
              <a:off x="2048" y="1758"/>
              <a:ext cx="231" cy="272"/>
              <a:chOff x="4790" y="1833"/>
              <a:chExt cx="231" cy="272"/>
            </a:xfrm>
          </p:grpSpPr>
          <p:sp>
            <p:nvSpPr>
              <p:cNvPr id="28685" name="Oval 7"/>
              <p:cNvSpPr>
                <a:spLocks noChangeArrowheads="1"/>
              </p:cNvSpPr>
              <p:nvPr/>
            </p:nvSpPr>
            <p:spPr bwMode="auto">
              <a:xfrm>
                <a:off x="4800" y="1872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8686" name="Text Box 8"/>
              <p:cNvSpPr txBox="1">
                <a:spLocks noChangeArrowheads="1"/>
              </p:cNvSpPr>
              <p:nvPr/>
            </p:nvSpPr>
            <p:spPr bwMode="auto">
              <a:xfrm>
                <a:off x="4790" y="1833"/>
                <a:ext cx="231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3600" dirty="0">
                    <a:latin typeface="Times New Roman" panose="02020603050405020304" pitchFamily="18" charset="0"/>
                  </a:rPr>
                  <a:t>*</a:t>
                </a:r>
                <a:endParaRPr lang="zh-CN" altLang="en-US" sz="2800" dirty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701216" y="5199542"/>
            <a:ext cx="5797620" cy="612133"/>
            <a:chOff x="1701216" y="5199542"/>
            <a:chExt cx="5797620" cy="612133"/>
          </a:xfrm>
        </p:grpSpPr>
        <p:sp>
          <p:nvSpPr>
            <p:cNvPr id="169994" name="Text Box 10"/>
            <p:cNvSpPr txBox="1">
              <a:spLocks noChangeArrowheads="1"/>
            </p:cNvSpPr>
            <p:nvPr/>
          </p:nvSpPr>
          <p:spPr bwMode="auto">
            <a:xfrm>
              <a:off x="1701216" y="5199549"/>
              <a:ext cx="1625957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 dirty="0">
                  <a:latin typeface="Times New Roman" panose="02020603050405020304" pitchFamily="18" charset="0"/>
                </a:rPr>
                <a:t>where</a:t>
              </a:r>
              <a:endParaRPr kumimoji="1" lang="en-US" altLang="zh-CN" sz="32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8679" name="Object 12"/>
            <p:cNvGraphicFramePr>
              <a:graphicFrameLocks noChangeAspect="1"/>
            </p:cNvGraphicFramePr>
            <p:nvPr/>
          </p:nvGraphicFramePr>
          <p:xfrm>
            <a:off x="3609460" y="5199542"/>
            <a:ext cx="3889376" cy="612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83" name="Equation" r:id="rId3" imgW="1295400" imgH="228600" progId="Equation.DSMT4">
                    <p:embed/>
                  </p:oleObj>
                </mc:Choice>
                <mc:Fallback>
                  <p:oleObj name="Equation" r:id="rId3" imgW="1295400" imgH="228600" progId="Equation.DSMT4">
                    <p:embed/>
                    <p:pic>
                      <p:nvPicPr>
                        <p:cNvPr id="0" name="图片 747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9460" y="5199542"/>
                          <a:ext cx="3889376" cy="612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1" name="Oval 14"/>
            <p:cNvSpPr>
              <a:spLocks noChangeArrowheads="1"/>
            </p:cNvSpPr>
            <p:nvPr/>
          </p:nvSpPr>
          <p:spPr bwMode="auto">
            <a:xfrm>
              <a:off x="5966012" y="5269700"/>
              <a:ext cx="360000" cy="396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8682" name="Text Box 15"/>
            <p:cNvSpPr txBox="1">
              <a:spLocks noChangeArrowheads="1"/>
            </p:cNvSpPr>
            <p:nvPr/>
          </p:nvSpPr>
          <p:spPr bwMode="auto">
            <a:xfrm>
              <a:off x="6012000" y="5220000"/>
              <a:ext cx="360000" cy="43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tIns="36000" rIns="36000" bIns="360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600" dirty="0">
                  <a:latin typeface="Times New Roman" panose="02020603050405020304" pitchFamily="18" charset="0"/>
                </a:rPr>
                <a:t>*</a:t>
              </a:r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68213" y="1140919"/>
            <a:ext cx="9794448" cy="1135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3200" kern="0" dirty="0" smtClean="0">
                <a:latin typeface="Times New Roman" panose="02020603050405020304" pitchFamily="18" charset="0"/>
              </a:rPr>
              <a:t>Segment </a:t>
            </a:r>
            <a:r>
              <a:rPr lang="en-US" altLang="zh-CN" sz="3200" i="1" kern="0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3200" kern="0" dirty="0" smtClean="0">
                <a:latin typeface="Times New Roman" panose="02020603050405020304" pitchFamily="18" charset="0"/>
              </a:rPr>
              <a:t>[n] into a set of contiguous finite-length subsequences  </a:t>
            </a:r>
            <a:r>
              <a:rPr lang="en-US" altLang="zh-CN" sz="3200" i="1" kern="0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3200" kern="0" baseline="-25000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sz="3200" kern="0" dirty="0" smtClean="0">
                <a:latin typeface="Times New Roman" panose="02020603050405020304" pitchFamily="18" charset="0"/>
              </a:rPr>
              <a:t>[n] of length </a:t>
            </a:r>
            <a:r>
              <a:rPr lang="en-US" altLang="zh-CN" sz="3200" i="1" kern="0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3200" kern="0" dirty="0" smtClean="0">
                <a:latin typeface="Times New Roman" panose="02020603050405020304" pitchFamily="18" charset="0"/>
              </a:rPr>
              <a:t> each:</a:t>
            </a:r>
            <a:endParaRPr lang="zh-CN" altLang="en-US" sz="3200" kern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7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911424" y="2292886"/>
          <a:ext cx="3312367" cy="1124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4" name="Equation" r:id="rId5" imgW="1320165" imgH="431800" progId="Equation.DSMT4">
                  <p:embed/>
                </p:oleObj>
              </mc:Choice>
              <mc:Fallback>
                <p:oleObj name="Equation" r:id="rId5" imgW="1320165" imgH="431800" progId="Equation.DSMT4">
                  <p:embed/>
                  <p:pic>
                    <p:nvPicPr>
                      <p:cNvPr id="0" name="图片 747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24" y="2292886"/>
                        <a:ext cx="3312367" cy="11249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835010" y="2371962"/>
          <a:ext cx="532765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5" name="Equation" r:id="rId7" imgW="2159000" imgH="457200" progId="Equation.DSMT4">
                  <p:embed/>
                </p:oleObj>
              </mc:Choice>
              <mc:Fallback>
                <p:oleObj name="Equation" r:id="rId7" imgW="2159000" imgH="457200" progId="Equation.DSMT4">
                  <p:embed/>
                  <p:pic>
                    <p:nvPicPr>
                      <p:cNvPr id="0" name="图片 747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5010" y="2371962"/>
                        <a:ext cx="532765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304800" y="3815969"/>
            <a:ext cx="2127388" cy="625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sz="3200" kern="0" dirty="0" smtClean="0">
                <a:latin typeface="Times New Roman" panose="02020603050405020304" pitchFamily="18" charset="0"/>
              </a:rPr>
              <a:t>Then:</a:t>
            </a:r>
            <a:endParaRPr lang="zh-CN" altLang="en-US" sz="3200" kern="0" dirty="0">
              <a:latin typeface="Times New Roman" panose="02020603050405020304" pitchFamily="18" charset="0"/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22239"/>
            <a:ext cx="7543800" cy="930275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solidFill>
                  <a:schemeClr val="accent6"/>
                </a:solidFill>
                <a:latin typeface="Times New Roman" panose="02020603050405020304" pitchFamily="18" charset="0"/>
              </a:rPr>
              <a:t>Overlap-Add Method</a:t>
            </a:r>
            <a:endParaRPr lang="zh-CN" altLang="en-US" i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9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22239"/>
            <a:ext cx="7543800" cy="930275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solidFill>
                  <a:schemeClr val="accent6"/>
                </a:solidFill>
                <a:latin typeface="Times New Roman" panose="02020603050405020304" pitchFamily="18" charset="0"/>
              </a:rPr>
              <a:t>Overlap-Add Method</a:t>
            </a:r>
            <a:endParaRPr lang="zh-CN" altLang="en-US" i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71026" name="Group 18"/>
          <p:cNvGrpSpPr/>
          <p:nvPr/>
        </p:nvGrpSpPr>
        <p:grpSpPr bwMode="auto">
          <a:xfrm>
            <a:off x="3863975" y="3492264"/>
            <a:ext cx="3672185" cy="662226"/>
            <a:chOff x="2789" y="1292"/>
            <a:chExt cx="1814" cy="324"/>
          </a:xfrm>
        </p:grpSpPr>
        <p:graphicFrame>
          <p:nvGraphicFramePr>
            <p:cNvPr id="29708" name="Object 11"/>
            <p:cNvGraphicFramePr>
              <a:graphicFrameLocks noChangeAspect="1"/>
            </p:cNvGraphicFramePr>
            <p:nvPr/>
          </p:nvGraphicFramePr>
          <p:xfrm>
            <a:off x="2789" y="1298"/>
            <a:ext cx="181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92" name="Equation" r:id="rId1" imgW="1295400" imgH="228600" progId="Equation.DSMT4">
                    <p:embed/>
                  </p:oleObj>
                </mc:Choice>
                <mc:Fallback>
                  <p:oleObj name="Equation" r:id="rId1" imgW="1295400" imgH="228600" progId="Equation.DSMT4">
                    <p:embed/>
                    <p:pic>
                      <p:nvPicPr>
                        <p:cNvPr id="0" name="图片 757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1298"/>
                          <a:ext cx="1814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709" name="Group 12"/>
            <p:cNvGrpSpPr/>
            <p:nvPr/>
          </p:nvGrpSpPr>
          <p:grpSpPr bwMode="auto">
            <a:xfrm>
              <a:off x="3954" y="1292"/>
              <a:ext cx="208" cy="299"/>
              <a:chOff x="181" y="3353"/>
              <a:chExt cx="208" cy="299"/>
            </a:xfrm>
          </p:grpSpPr>
          <p:sp>
            <p:nvSpPr>
              <p:cNvPr id="29710" name="Oval 13"/>
              <p:cNvSpPr>
                <a:spLocks noChangeArrowheads="1"/>
              </p:cNvSpPr>
              <p:nvPr/>
            </p:nvSpPr>
            <p:spPr bwMode="auto">
              <a:xfrm>
                <a:off x="192" y="340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9711" name="Text Box 14"/>
              <p:cNvSpPr txBox="1">
                <a:spLocks noChangeArrowheads="1"/>
              </p:cNvSpPr>
              <p:nvPr/>
            </p:nvSpPr>
            <p:spPr bwMode="auto">
              <a:xfrm>
                <a:off x="181" y="3353"/>
                <a:ext cx="208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tIns="118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3600" i="1" dirty="0">
                    <a:latin typeface="Times New Roman" panose="02020603050405020304" pitchFamily="18" charset="0"/>
                  </a:rPr>
                  <a:t>*</a:t>
                </a:r>
                <a:endParaRPr lang="en-US" altLang="zh-CN" sz="3600" dirty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71030" name="Group 22"/>
          <p:cNvGrpSpPr/>
          <p:nvPr/>
        </p:nvGrpSpPr>
        <p:grpSpPr bwMode="auto">
          <a:xfrm>
            <a:off x="1418681" y="1335138"/>
            <a:ext cx="8280845" cy="2062163"/>
            <a:chOff x="204" y="1071"/>
            <a:chExt cx="5080" cy="1299"/>
          </a:xfrm>
        </p:grpSpPr>
        <p:grpSp>
          <p:nvGrpSpPr>
            <p:cNvPr id="29702" name="Group 17"/>
            <p:cNvGrpSpPr/>
            <p:nvPr/>
          </p:nvGrpSpPr>
          <p:grpSpPr bwMode="auto">
            <a:xfrm>
              <a:off x="521" y="1434"/>
              <a:ext cx="1724" cy="365"/>
              <a:chOff x="521" y="1525"/>
              <a:chExt cx="1724" cy="365"/>
            </a:xfrm>
          </p:grpSpPr>
          <p:graphicFrame>
            <p:nvGraphicFramePr>
              <p:cNvPr id="29704" name="Object 6"/>
              <p:cNvGraphicFramePr>
                <a:graphicFrameLocks noChangeAspect="1"/>
              </p:cNvGraphicFramePr>
              <p:nvPr/>
            </p:nvGraphicFramePr>
            <p:xfrm>
              <a:off x="521" y="1525"/>
              <a:ext cx="1724" cy="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793" name="Equation" r:id="rId3" imgW="1129665" imgH="203200" progId="Equation.DSMT4">
                      <p:embed/>
                    </p:oleObj>
                  </mc:Choice>
                  <mc:Fallback>
                    <p:oleObj name="Equation" r:id="rId3" imgW="1129665" imgH="203200" progId="Equation.DSMT4">
                      <p:embed/>
                      <p:pic>
                        <p:nvPicPr>
                          <p:cNvPr id="0" name="图片 757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1" y="1525"/>
                            <a:ext cx="1724" cy="3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9705" name="Group 7"/>
              <p:cNvGrpSpPr/>
              <p:nvPr/>
            </p:nvGrpSpPr>
            <p:grpSpPr bwMode="auto">
              <a:xfrm>
                <a:off x="1557" y="1525"/>
                <a:ext cx="244" cy="365"/>
                <a:chOff x="4776" y="1824"/>
                <a:chExt cx="244" cy="365"/>
              </a:xfrm>
            </p:grpSpPr>
            <p:sp>
              <p:nvSpPr>
                <p:cNvPr id="29706" name="Oval 8"/>
                <p:cNvSpPr>
                  <a:spLocks noChangeArrowheads="1"/>
                </p:cNvSpPr>
                <p:nvPr/>
              </p:nvSpPr>
              <p:spPr bwMode="auto">
                <a:xfrm>
                  <a:off x="4800" y="1872"/>
                  <a:ext cx="192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29707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776" y="1824"/>
                  <a:ext cx="244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3200">
                      <a:latin typeface="Times New Roman" panose="02020603050405020304" pitchFamily="18" charset="0"/>
                    </a:rPr>
                    <a:t>*</a:t>
                  </a:r>
                  <a:endParaRPr lang="zh-CN" altLang="en-US" sz="240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9703" name="Text Box 15"/>
            <p:cNvSpPr txBox="1">
              <a:spLocks noChangeArrowheads="1"/>
            </p:cNvSpPr>
            <p:nvPr/>
          </p:nvSpPr>
          <p:spPr bwMode="auto">
            <a:xfrm>
              <a:off x="204" y="1071"/>
              <a:ext cx="5080" cy="1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Char char="•"/>
              </a:pPr>
              <a:r>
                <a:rPr kumimoji="1" lang="zh-CN" altLang="en-US" sz="3200" b="1" dirty="0"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3200" b="1" dirty="0">
                  <a:latin typeface="Times New Roman" panose="02020603050405020304" pitchFamily="18" charset="0"/>
                </a:rPr>
                <a:t>As a result, the desired </a:t>
              </a:r>
              <a:r>
                <a:rPr kumimoji="1" lang="en-US" altLang="zh-CN" sz="32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linear convolution</a:t>
              </a:r>
              <a:r>
                <a:rPr kumimoji="1" lang="en-US" altLang="zh-CN" sz="3200" b="1" dirty="0">
                  <a:latin typeface="Times New Roman" panose="02020603050405020304" pitchFamily="18" charset="0"/>
                </a:rPr>
                <a:t>   	                        has been broken up into a sum of infinite number of </a:t>
              </a:r>
              <a:r>
                <a:rPr kumimoji="1" lang="en-US" altLang="zh-CN" sz="3200" b="1" dirty="0">
                  <a:solidFill>
                    <a:srgbClr val="F80808"/>
                  </a:solidFill>
                  <a:latin typeface="Times New Roman" panose="02020603050405020304" pitchFamily="18" charset="0"/>
                </a:rPr>
                <a:t>short-length linear convolutions</a:t>
              </a:r>
              <a:r>
                <a:rPr kumimoji="1" lang="en-US" altLang="zh-CN" sz="3200" b="1" dirty="0">
                  <a:latin typeface="Times New Roman" panose="02020603050405020304" pitchFamily="18" charset="0"/>
                </a:rPr>
                <a:t> of length </a:t>
              </a: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N+M-1</a:t>
              </a:r>
              <a:r>
                <a:rPr kumimoji="1" lang="en-US" altLang="zh-CN" sz="3200" b="1" dirty="0">
                  <a:latin typeface="Times New Roman" panose="02020603050405020304" pitchFamily="18" charset="0"/>
                </a:rPr>
                <a:t> each:</a:t>
              </a:r>
              <a:endParaRPr kumimoji="1" lang="en-US" altLang="zh-CN" sz="32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71029" name="Text Box 21"/>
          <p:cNvSpPr txBox="1">
            <a:spLocks noChangeArrowheads="1"/>
          </p:cNvSpPr>
          <p:nvPr/>
        </p:nvSpPr>
        <p:spPr bwMode="auto">
          <a:xfrm>
            <a:off x="1418681" y="4324171"/>
            <a:ext cx="906980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buClrTx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These </a:t>
            </a:r>
            <a:r>
              <a:rPr lang="en-US" altLang="zh-CN" sz="2800" b="1" dirty="0">
                <a:latin typeface="Times New Roman" panose="02020603050405020304" pitchFamily="18" charset="0"/>
              </a:rPr>
              <a:t>short convolutions can be implemented using the 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DFT-based 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approach.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6" name="Rectangle 30"/>
          <p:cNvSpPr>
            <a:spLocks noChangeArrowheads="1"/>
          </p:cNvSpPr>
          <p:nvPr/>
        </p:nvSpPr>
        <p:spPr bwMode="auto">
          <a:xfrm>
            <a:off x="1414064" y="5278278"/>
            <a:ext cx="9074424" cy="93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98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indent="-29400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430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930" indent="-31623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561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133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05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277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</a:rPr>
              <a:t>There is an </a:t>
            </a:r>
            <a:r>
              <a:rPr lang="en-US" altLang="zh-CN" sz="2800" b="1" dirty="0">
                <a:solidFill>
                  <a:schemeClr val="accent6"/>
                </a:solidFill>
                <a:latin typeface="Times New Roman" panose="02020603050405020304" pitchFamily="18" charset="0"/>
              </a:rPr>
              <a:t>overlap of M - 1 samples </a:t>
            </a:r>
            <a:r>
              <a:rPr lang="en-US" altLang="zh-CN" sz="2800" b="1" dirty="0">
                <a:latin typeface="Times New Roman" panose="02020603050405020304" pitchFamily="18" charset="0"/>
              </a:rPr>
              <a:t>between these two short linear convolutions.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29" grpId="0"/>
      <p:bldP spid="16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108" name="Group 4"/>
          <p:cNvGrpSpPr/>
          <p:nvPr/>
        </p:nvGrpSpPr>
        <p:grpSpPr bwMode="auto">
          <a:xfrm>
            <a:off x="3000375" y="981077"/>
            <a:ext cx="5759450" cy="5328244"/>
            <a:chOff x="1032" y="912"/>
            <a:chExt cx="3660" cy="3252"/>
          </a:xfrm>
        </p:grpSpPr>
        <p:pic>
          <p:nvPicPr>
            <p:cNvPr id="111619" name="Picture 5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912"/>
              <a:ext cx="3486" cy="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162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" y="1872"/>
              <a:ext cx="3660" cy="2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1621" name="Line 7"/>
            <p:cNvSpPr>
              <a:spLocks noChangeShapeType="1"/>
            </p:cNvSpPr>
            <p:nvPr/>
          </p:nvSpPr>
          <p:spPr bwMode="auto">
            <a:xfrm>
              <a:off x="1080" y="1248"/>
              <a:ext cx="0" cy="139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22" name="Line 8"/>
            <p:cNvSpPr>
              <a:spLocks noChangeShapeType="1"/>
            </p:cNvSpPr>
            <p:nvPr/>
          </p:nvSpPr>
          <p:spPr bwMode="auto">
            <a:xfrm>
              <a:off x="2016" y="1368"/>
              <a:ext cx="0" cy="21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23" name="Line 9"/>
            <p:cNvSpPr>
              <a:spLocks noChangeShapeType="1"/>
            </p:cNvSpPr>
            <p:nvPr/>
          </p:nvSpPr>
          <p:spPr bwMode="auto">
            <a:xfrm>
              <a:off x="2968" y="1400"/>
              <a:ext cx="0" cy="21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24" name="Line 10"/>
            <p:cNvSpPr>
              <a:spLocks noChangeShapeType="1"/>
            </p:cNvSpPr>
            <p:nvPr/>
          </p:nvSpPr>
          <p:spPr bwMode="auto">
            <a:xfrm>
              <a:off x="3984" y="1152"/>
              <a:ext cx="0" cy="29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22240"/>
            <a:ext cx="7543800" cy="721208"/>
          </a:xfrm>
        </p:spPr>
        <p:txBody>
          <a:bodyPr/>
          <a:lstStyle/>
          <a:p>
            <a:pPr algn="ctr" eaLnBrk="1" hangingPunct="1"/>
            <a:r>
              <a:rPr lang="en-US" altLang="zh-CN" sz="3600" i="1" dirty="0">
                <a:solidFill>
                  <a:schemeClr val="accent6"/>
                </a:solidFill>
                <a:latin typeface="Times New Roman" panose="02020603050405020304" pitchFamily="18" charset="0"/>
              </a:rPr>
              <a:t>Segment</a:t>
            </a:r>
            <a:r>
              <a:rPr lang="en-US" altLang="zh-CN" sz="3600" dirty="0">
                <a:latin typeface="Times New Roman" panose="02020603050405020304" pitchFamily="18" charset="0"/>
              </a:rPr>
              <a:t> </a:t>
            </a:r>
            <a:r>
              <a:rPr lang="en-US" altLang="zh-CN" sz="3600" i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x[n] into </a:t>
            </a:r>
            <a:r>
              <a:rPr lang="en-US" altLang="zh-CN" sz="3600" i="1" dirty="0">
                <a:solidFill>
                  <a:schemeClr val="accent6"/>
                </a:solidFill>
                <a:latin typeface="Times New Roman" panose="02020603050405020304" pitchFamily="18" charset="0"/>
              </a:rPr>
              <a:t>subsequences</a:t>
            </a:r>
            <a:endParaRPr lang="zh-CN" altLang="en-US" sz="3600" i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132" name="Group 4"/>
          <p:cNvGrpSpPr/>
          <p:nvPr/>
        </p:nvGrpSpPr>
        <p:grpSpPr bwMode="auto">
          <a:xfrm>
            <a:off x="178355" y="747305"/>
            <a:ext cx="7992888" cy="5593040"/>
            <a:chOff x="1104" y="1056"/>
            <a:chExt cx="3534" cy="2580"/>
          </a:xfrm>
        </p:grpSpPr>
        <p:pic>
          <p:nvPicPr>
            <p:cNvPr id="33795" name="Picture 5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1344"/>
              <a:ext cx="3534" cy="2292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796" name="AutoShape 6"/>
            <p:cNvSpPr/>
            <p:nvPr/>
          </p:nvSpPr>
          <p:spPr bwMode="auto">
            <a:xfrm rot="5402696">
              <a:off x="2256" y="1008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797" name="AutoShape 7"/>
            <p:cNvSpPr/>
            <p:nvPr/>
          </p:nvSpPr>
          <p:spPr bwMode="auto">
            <a:xfrm rot="5402696">
              <a:off x="3200" y="1600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3798" name="Text Box 8"/>
            <p:cNvSpPr txBox="1">
              <a:spLocks noChangeArrowheads="1"/>
            </p:cNvSpPr>
            <p:nvPr/>
          </p:nvSpPr>
          <p:spPr bwMode="auto">
            <a:xfrm>
              <a:off x="2176" y="1056"/>
              <a:ext cx="240" cy="14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1">
                  <a:latin typeface="Times New Roman" panose="02020603050405020304" pitchFamily="18" charset="0"/>
                </a:rPr>
                <a:t>Add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3799" name="Rectangle 9"/>
            <p:cNvSpPr>
              <a:spLocks noChangeArrowheads="1"/>
            </p:cNvSpPr>
            <p:nvPr/>
          </p:nvSpPr>
          <p:spPr bwMode="auto">
            <a:xfrm>
              <a:off x="3088" y="1680"/>
              <a:ext cx="240" cy="14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1">
                  <a:latin typeface="Times New Roman" panose="02020603050405020304" pitchFamily="18" charset="0"/>
                </a:rPr>
                <a:t>Add</a:t>
              </a:r>
              <a:endParaRPr lang="en-US" altLang="zh-CN" sz="1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8" name="Rectangle 57"/>
          <p:cNvSpPr txBox="1">
            <a:spLocks noChangeArrowheads="1"/>
          </p:cNvSpPr>
          <p:nvPr/>
        </p:nvSpPr>
        <p:spPr bwMode="auto">
          <a:xfrm>
            <a:off x="258832" y="81475"/>
            <a:ext cx="9865172" cy="665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 eaLnBrk="1" hangingPunct="1">
              <a:buNone/>
            </a:pPr>
            <a:r>
              <a:rPr kumimoji="1" lang="en-US" altLang="zh-CN" b="1" kern="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This figure illustrate </a:t>
            </a:r>
            <a:r>
              <a:rPr kumimoji="1" lang="en-US" altLang="zh-CN" b="1" kern="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Overlap-Add method for </a:t>
            </a:r>
            <a:r>
              <a:rPr kumimoji="1" lang="en-US" altLang="zh-CN" b="1" kern="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M = 5 and N = </a:t>
            </a:r>
            <a:r>
              <a:rPr kumimoji="1" lang="en-US" altLang="zh-CN" b="1" kern="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7</a:t>
            </a:r>
            <a:endParaRPr kumimoji="1" lang="en-US" altLang="zh-CN" b="1" kern="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00256" y="2446384"/>
            <a:ext cx="3585114" cy="3634580"/>
            <a:chOff x="8338066" y="2590224"/>
            <a:chExt cx="3585114" cy="3634580"/>
          </a:xfrm>
        </p:grpSpPr>
        <p:graphicFrame>
          <p:nvGraphicFramePr>
            <p:cNvPr id="16" name="Object 23"/>
            <p:cNvGraphicFramePr>
              <a:graphicFrameLocks noChangeAspect="1"/>
            </p:cNvGraphicFramePr>
            <p:nvPr/>
          </p:nvGraphicFramePr>
          <p:xfrm>
            <a:off x="8338066" y="2590224"/>
            <a:ext cx="1610361" cy="3870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72" name="Equation" r:id="rId2" imgW="2082800" imgH="482600" progId="Equation.3">
                    <p:embed/>
                  </p:oleObj>
                </mc:Choice>
                <mc:Fallback>
                  <p:oleObj name="Equation" r:id="rId2" imgW="2082800" imgH="482600" progId="Equation.3">
                    <p:embed/>
                    <p:pic>
                      <p:nvPicPr>
                        <p:cNvPr id="0" name="图片 768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38066" y="2590224"/>
                          <a:ext cx="1610361" cy="3870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24"/>
            <p:cNvGraphicFramePr>
              <a:graphicFrameLocks noChangeAspect="1"/>
            </p:cNvGraphicFramePr>
            <p:nvPr/>
          </p:nvGraphicFramePr>
          <p:xfrm>
            <a:off x="8338066" y="3005654"/>
            <a:ext cx="2947010" cy="3870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73" name="Equation" r:id="rId4" imgW="3810000" imgH="482600" progId="Equation.DSMT4">
                    <p:embed/>
                  </p:oleObj>
                </mc:Choice>
                <mc:Fallback>
                  <p:oleObj name="Equation" r:id="rId4" imgW="3810000" imgH="482600" progId="Equation.DSMT4">
                    <p:embed/>
                    <p:pic>
                      <p:nvPicPr>
                        <p:cNvPr id="0" name="图片 768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38066" y="3005654"/>
                          <a:ext cx="2947010" cy="3870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25"/>
            <p:cNvGraphicFramePr>
              <a:graphicFrameLocks noChangeAspect="1"/>
            </p:cNvGraphicFramePr>
            <p:nvPr/>
          </p:nvGraphicFramePr>
          <p:xfrm>
            <a:off x="8338066" y="3786699"/>
            <a:ext cx="2003132" cy="378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74" name="Equation" r:id="rId6" imgW="2590800" imgH="469900" progId="Equation.3">
                    <p:embed/>
                  </p:oleObj>
                </mc:Choice>
                <mc:Fallback>
                  <p:oleObj name="Equation" r:id="rId6" imgW="2590800" imgH="469900" progId="Equation.3">
                    <p:embed/>
                    <p:pic>
                      <p:nvPicPr>
                        <p:cNvPr id="0" name="图片 768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38066" y="3786699"/>
                          <a:ext cx="2003132" cy="378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26"/>
            <p:cNvGraphicFramePr>
              <a:graphicFrameLocks noChangeAspect="1"/>
            </p:cNvGraphicFramePr>
            <p:nvPr/>
          </p:nvGraphicFramePr>
          <p:xfrm>
            <a:off x="8338066" y="4336222"/>
            <a:ext cx="3505481" cy="378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75" name="Equation" r:id="rId8" imgW="4533900" imgH="469900" progId="Equation.3">
                    <p:embed/>
                  </p:oleObj>
                </mc:Choice>
                <mc:Fallback>
                  <p:oleObj name="Equation" r:id="rId8" imgW="4533900" imgH="469900" progId="Equation.3">
                    <p:embed/>
                    <p:pic>
                      <p:nvPicPr>
                        <p:cNvPr id="0" name="图片 768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38066" y="4336222"/>
                          <a:ext cx="3505481" cy="378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27"/>
            <p:cNvGraphicFramePr>
              <a:graphicFrameLocks noChangeAspect="1"/>
            </p:cNvGraphicFramePr>
            <p:nvPr/>
          </p:nvGraphicFramePr>
          <p:xfrm>
            <a:off x="8338066" y="5163811"/>
            <a:ext cx="2170059" cy="378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76" name="Equation" r:id="rId10" imgW="2806700" imgH="469900" progId="Equation.3">
                    <p:embed/>
                  </p:oleObj>
                </mc:Choice>
                <mc:Fallback>
                  <p:oleObj name="Equation" r:id="rId10" imgW="2806700" imgH="469900" progId="Equation.3">
                    <p:embed/>
                    <p:pic>
                      <p:nvPicPr>
                        <p:cNvPr id="0" name="图片 768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38066" y="5163811"/>
                          <a:ext cx="2170059" cy="378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>
              <a:off x="8918630" y="5502686"/>
              <a:ext cx="214797" cy="270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dirty="0">
                  <a:latin typeface="Symbol" panose="05050102010706020507" pitchFamily="18" charset="2"/>
                  <a:sym typeface="Symbol" panose="05050102010706020507" pitchFamily="18" charset="2"/>
                </a:rPr>
                <a:t></a:t>
              </a:r>
              <a:endParaRPr lang="zh-CN" altLang="en-US" sz="1600" dirty="0">
                <a:latin typeface="Symbol" panose="05050102010706020507" pitchFamily="18" charset="2"/>
              </a:endParaRPr>
            </a:p>
          </p:txBody>
        </p:sp>
        <p:sp>
          <p:nvSpPr>
            <p:cNvPr id="23" name="Rectangle 30"/>
            <p:cNvSpPr>
              <a:spLocks noChangeArrowheads="1"/>
            </p:cNvSpPr>
            <p:nvPr/>
          </p:nvSpPr>
          <p:spPr bwMode="auto">
            <a:xfrm>
              <a:off x="8918630" y="5683356"/>
              <a:ext cx="2285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dirty="0">
                  <a:latin typeface="Symbol" panose="05050102010706020507" pitchFamily="18" charset="2"/>
                  <a:sym typeface="Symbol" panose="05050102010706020507" pitchFamily="18" charset="2"/>
                </a:rPr>
                <a:t></a:t>
              </a:r>
              <a:endParaRPr lang="zh-CN" altLang="en-US" sz="1600" dirty="0">
                <a:latin typeface="Symbol" panose="05050102010706020507" pitchFamily="18" charset="2"/>
                <a:sym typeface="Symbol" panose="05050102010706020507" pitchFamily="18" charset="2"/>
              </a:endParaRPr>
            </a:p>
          </p:txBody>
        </p:sp>
        <p:sp>
          <p:nvSpPr>
            <p:cNvPr id="24" name="Rectangle 31"/>
            <p:cNvSpPr>
              <a:spLocks noChangeArrowheads="1"/>
            </p:cNvSpPr>
            <p:nvPr/>
          </p:nvSpPr>
          <p:spPr bwMode="auto">
            <a:xfrm>
              <a:off x="8918630" y="5886250"/>
              <a:ext cx="20102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dirty="0">
                  <a:latin typeface="Symbol" panose="05050102010706020507" pitchFamily="18" charset="2"/>
                  <a:sym typeface="Symbol" panose="05050102010706020507" pitchFamily="18" charset="2"/>
                </a:rPr>
                <a:t></a:t>
              </a:r>
              <a:endParaRPr lang="zh-CN" altLang="en-US" sz="1600" dirty="0">
                <a:latin typeface="Symbol" panose="05050102010706020507" pitchFamily="18" charset="2"/>
                <a:sym typeface="Symbol" panose="05050102010706020507" pitchFamily="18" charset="2"/>
              </a:endParaRPr>
            </a:p>
          </p:txBody>
        </p:sp>
        <p:graphicFrame>
          <p:nvGraphicFramePr>
            <p:cNvPr id="11" name="Object 32"/>
            <p:cNvGraphicFramePr>
              <a:graphicFrameLocks noChangeAspect="1"/>
            </p:cNvGraphicFramePr>
            <p:nvPr/>
          </p:nvGraphicFramePr>
          <p:xfrm>
            <a:off x="10560572" y="2645304"/>
            <a:ext cx="1089939" cy="274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77" name="Equation" r:id="rId12" imgW="1409065" imgH="342900" progId="Equation.3">
                    <p:embed/>
                  </p:oleObj>
                </mc:Choice>
                <mc:Fallback>
                  <p:oleObj name="Equation" r:id="rId12" imgW="1409065" imgH="342900" progId="Equation.3">
                    <p:embed/>
                    <p:pic>
                      <p:nvPicPr>
                        <p:cNvPr id="0" name="图片 768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0572" y="2645304"/>
                          <a:ext cx="1089939" cy="2746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33"/>
            <p:cNvGraphicFramePr>
              <a:graphicFrameLocks noChangeAspect="1"/>
            </p:cNvGraphicFramePr>
            <p:nvPr/>
          </p:nvGraphicFramePr>
          <p:xfrm>
            <a:off x="10582490" y="3431472"/>
            <a:ext cx="1227409" cy="274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78" name="Equation" r:id="rId14" imgW="1586865" imgH="342900" progId="Equation.3">
                    <p:embed/>
                  </p:oleObj>
                </mc:Choice>
                <mc:Fallback>
                  <p:oleObj name="Equation" r:id="rId14" imgW="1586865" imgH="342900" progId="Equation.3">
                    <p:embed/>
                    <p:pic>
                      <p:nvPicPr>
                        <p:cNvPr id="0" name="图片 768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82490" y="3431472"/>
                          <a:ext cx="1227409" cy="2746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34"/>
            <p:cNvGraphicFramePr>
              <a:graphicFrameLocks noChangeAspect="1"/>
            </p:cNvGraphicFramePr>
            <p:nvPr/>
          </p:nvGraphicFramePr>
          <p:xfrm>
            <a:off x="10477656" y="3863389"/>
            <a:ext cx="1315783" cy="274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79" name="Equation" r:id="rId16" imgW="1701800" imgH="342900" progId="Equation.3">
                    <p:embed/>
                  </p:oleObj>
                </mc:Choice>
                <mc:Fallback>
                  <p:oleObj name="Equation" r:id="rId16" imgW="1701800" imgH="342900" progId="Equation.3">
                    <p:embed/>
                    <p:pic>
                      <p:nvPicPr>
                        <p:cNvPr id="0" name="图片 768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77656" y="3863389"/>
                          <a:ext cx="1315783" cy="2746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35"/>
            <p:cNvGraphicFramePr>
              <a:graphicFrameLocks noChangeAspect="1"/>
            </p:cNvGraphicFramePr>
            <p:nvPr/>
          </p:nvGraphicFramePr>
          <p:xfrm>
            <a:off x="10518664" y="4775251"/>
            <a:ext cx="1355060" cy="274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80" name="Equation" r:id="rId18" imgW="1752600" imgH="342900" progId="Equation.3">
                    <p:embed/>
                  </p:oleObj>
                </mc:Choice>
                <mc:Fallback>
                  <p:oleObj name="Equation" r:id="rId18" imgW="1752600" imgH="342900" progId="Equation.3">
                    <p:embed/>
                    <p:pic>
                      <p:nvPicPr>
                        <p:cNvPr id="0" name="图片 768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18664" y="4775251"/>
                          <a:ext cx="1355060" cy="2746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36"/>
            <p:cNvGraphicFramePr>
              <a:graphicFrameLocks noChangeAspect="1"/>
            </p:cNvGraphicFramePr>
            <p:nvPr/>
          </p:nvGraphicFramePr>
          <p:xfrm>
            <a:off x="10548482" y="5215548"/>
            <a:ext cx="1374698" cy="274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81" name="Equation" r:id="rId20" imgW="1777365" imgH="342900" progId="Equation.3">
                    <p:embed/>
                  </p:oleObj>
                </mc:Choice>
                <mc:Fallback>
                  <p:oleObj name="Equation" r:id="rId20" imgW="1777365" imgH="342900" progId="Equation.3">
                    <p:embed/>
                    <p:pic>
                      <p:nvPicPr>
                        <p:cNvPr id="0" name="图片 768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48482" y="5215548"/>
                          <a:ext cx="1374698" cy="2746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65860"/>
            <a:ext cx="9910445" cy="4526280"/>
          </a:xfrm>
        </p:spPr>
        <p:txBody>
          <a:bodyPr/>
          <a:lstStyle/>
          <a:p>
            <a:pPr eaLnBrk="1" hangingPunct="1"/>
            <a:r>
              <a:rPr lang="en-US" altLang="zh-CN" sz="3200">
                <a:latin typeface="Times New Roman" panose="02020603050405020304" pitchFamily="18" charset="0"/>
              </a:rPr>
              <a:t>The above procedure is called the overlap-add method since the results of the short linear convolutions overlap and the overlapped portions are added to get the correct final result.</a:t>
            </a:r>
            <a:endParaRPr lang="en-US" altLang="zh-CN" sz="32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3200">
                <a:latin typeface="Times New Roman" panose="02020603050405020304" pitchFamily="18" charset="0"/>
              </a:rPr>
              <a:t>The function </a:t>
            </a:r>
            <a:r>
              <a:rPr lang="en-US" altLang="zh-CN" sz="3200">
                <a:solidFill>
                  <a:srgbClr val="F80808"/>
                </a:solidFill>
                <a:latin typeface="Times New Roman" panose="02020603050405020304" pitchFamily="18" charset="0"/>
              </a:rPr>
              <a:t>fftfilt</a:t>
            </a:r>
            <a:r>
              <a:rPr lang="en-US" altLang="zh-CN" sz="3200">
                <a:latin typeface="Times New Roman" panose="02020603050405020304" pitchFamily="18" charset="0"/>
              </a:rPr>
              <a:t> can be used to implement the above method. </a:t>
            </a:r>
            <a:endParaRPr lang="en-US" altLang="zh-CN" sz="32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3200">
                <a:latin typeface="Times New Roman" panose="02020603050405020304" pitchFamily="18" charset="0"/>
              </a:rPr>
              <a:t>Program 5_5 illustrates the use of </a:t>
            </a:r>
            <a:r>
              <a:rPr lang="en-US" altLang="zh-CN" sz="3200">
                <a:solidFill>
                  <a:srgbClr val="F80808"/>
                </a:solidFill>
                <a:latin typeface="Times New Roman" panose="02020603050405020304" pitchFamily="18" charset="0"/>
              </a:rPr>
              <a:t>fftfilt </a:t>
            </a:r>
            <a:r>
              <a:rPr lang="en-US" altLang="zh-CN" sz="3200">
                <a:latin typeface="Times New Roman" panose="02020603050405020304" pitchFamily="18" charset="0"/>
              </a:rPr>
              <a:t>in the filtering of a noise-corrupted signal using a length-3 moving average filter.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22239"/>
            <a:ext cx="7543800" cy="930275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solidFill>
                  <a:schemeClr val="accent6"/>
                </a:solidFill>
                <a:latin typeface="Times New Roman" panose="02020603050405020304" pitchFamily="18" charset="0"/>
              </a:rPr>
              <a:t>Overlap-Add Method</a:t>
            </a:r>
            <a:endParaRPr lang="zh-CN" altLang="en-US" i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4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2232" y="1340768"/>
            <a:ext cx="9361736" cy="4824412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At first,  to segment </a:t>
            </a:r>
            <a:r>
              <a:rPr lang="en-US" altLang="zh-CN" sz="3200" i="1" dirty="0">
                <a:latin typeface="Times New Roman" panose="02020603050405020304" pitchFamily="18" charset="0"/>
              </a:rPr>
              <a:t>x[n]</a:t>
            </a:r>
            <a:r>
              <a:rPr lang="en-US" altLang="zh-CN" sz="3200" dirty="0">
                <a:latin typeface="Times New Roman" panose="02020603050405020304" pitchFamily="18" charset="0"/>
              </a:rPr>
              <a:t> into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overlapping blocks </a:t>
            </a:r>
            <a:r>
              <a:rPr lang="en-US" altLang="zh-CN" sz="3200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3200" i="1" baseline="-25000" dirty="0" err="1">
                <a:latin typeface="Times New Roman" panose="02020603050405020304" pitchFamily="18" charset="0"/>
              </a:rPr>
              <a:t>m</a:t>
            </a:r>
            <a:r>
              <a:rPr lang="en-US" altLang="zh-CN" sz="3200" i="1" dirty="0">
                <a:latin typeface="Times New Roman" panose="02020603050405020304" pitchFamily="18" charset="0"/>
              </a:rPr>
              <a:t>[n]</a:t>
            </a:r>
            <a:r>
              <a:rPr lang="en-US" altLang="zh-CN" sz="3200" dirty="0">
                <a:latin typeface="Times New Roman" panose="02020603050405020304" pitchFamily="18" charset="0"/>
              </a:rPr>
              <a:t> .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Keeping the terms of the </a:t>
            </a:r>
            <a:r>
              <a:rPr lang="en-US" altLang="zh-CN" sz="3200" dirty="0">
                <a:solidFill>
                  <a:srgbClr val="F80808"/>
                </a:solidFill>
                <a:latin typeface="Times New Roman" panose="02020603050405020304" pitchFamily="18" charset="0"/>
              </a:rPr>
              <a:t>circular convolution</a:t>
            </a:r>
            <a:r>
              <a:rPr lang="en-US" altLang="zh-CN" sz="3200" dirty="0">
                <a:latin typeface="Times New Roman" panose="02020603050405020304" pitchFamily="18" charset="0"/>
              </a:rPr>
              <a:t> of </a:t>
            </a:r>
            <a:r>
              <a:rPr lang="en-US" altLang="zh-CN" sz="3200" i="1" dirty="0">
                <a:latin typeface="Times New Roman" panose="02020603050405020304" pitchFamily="18" charset="0"/>
              </a:rPr>
              <a:t>h[n] </a:t>
            </a:r>
            <a:r>
              <a:rPr lang="en-US" altLang="zh-CN" sz="3200" dirty="0">
                <a:latin typeface="Times New Roman" panose="02020603050405020304" pitchFamily="18" charset="0"/>
              </a:rPr>
              <a:t>with </a:t>
            </a:r>
            <a:r>
              <a:rPr lang="en-US" altLang="zh-CN" sz="3200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3200" i="1" baseline="-25000" dirty="0" err="1">
                <a:latin typeface="Times New Roman" panose="02020603050405020304" pitchFamily="18" charset="0"/>
              </a:rPr>
              <a:t>m</a:t>
            </a:r>
            <a:r>
              <a:rPr lang="en-US" altLang="zh-CN" sz="3200" i="1" dirty="0">
                <a:latin typeface="Times New Roman" panose="02020603050405020304" pitchFamily="18" charset="0"/>
              </a:rPr>
              <a:t>[n]</a:t>
            </a:r>
            <a:r>
              <a:rPr lang="en-US" altLang="zh-CN" sz="3200" dirty="0">
                <a:latin typeface="Times New Roman" panose="02020603050405020304" pitchFamily="18" charset="0"/>
              </a:rPr>
              <a:t> that corresponds to the terms obtained by a linear convolution of </a:t>
            </a:r>
            <a:r>
              <a:rPr lang="en-US" altLang="zh-CN" sz="3200" i="1" dirty="0">
                <a:latin typeface="Times New Roman" panose="02020603050405020304" pitchFamily="18" charset="0"/>
              </a:rPr>
              <a:t>h[n]</a:t>
            </a:r>
            <a:r>
              <a:rPr lang="en-US" altLang="zh-CN" sz="3200" dirty="0">
                <a:latin typeface="Times New Roman" panose="02020603050405020304" pitchFamily="18" charset="0"/>
              </a:rPr>
              <a:t> and </a:t>
            </a:r>
            <a:r>
              <a:rPr lang="en-US" altLang="zh-CN" sz="3200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3200" i="1" baseline="-25000" dirty="0" err="1">
                <a:latin typeface="Times New Roman" panose="02020603050405020304" pitchFamily="18" charset="0"/>
              </a:rPr>
              <a:t>m</a:t>
            </a:r>
            <a:r>
              <a:rPr lang="en-US" altLang="zh-CN" sz="3200" i="1" dirty="0">
                <a:latin typeface="Times New Roman" panose="02020603050405020304" pitchFamily="18" charset="0"/>
              </a:rPr>
              <a:t>[n]</a:t>
            </a:r>
            <a:r>
              <a:rPr lang="en-US" altLang="zh-CN" sz="3200" dirty="0">
                <a:latin typeface="Times New Roman" panose="02020603050405020304" pitchFamily="18" charset="0"/>
              </a:rPr>
              <a:t>.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Throwing away the other part of the circular convolution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.</a:t>
            </a:r>
            <a:endParaRPr lang="en-US" altLang="zh-CN" sz="3200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	 Please look at 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P244, Fig5.16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22239"/>
            <a:ext cx="7543800" cy="930275"/>
          </a:xfrm>
        </p:spPr>
        <p:txBody>
          <a:bodyPr/>
          <a:lstStyle/>
          <a:p>
            <a:pPr algn="ctr" eaLnBrk="1" hangingPunct="1"/>
            <a:r>
              <a:rPr lang="en-US" altLang="zh-CN" i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Overlap-Save </a:t>
            </a:r>
            <a:r>
              <a:rPr lang="en-US" altLang="zh-CN" i="1" dirty="0">
                <a:solidFill>
                  <a:schemeClr val="accent6"/>
                </a:solidFill>
                <a:latin typeface="Times New Roman" panose="02020603050405020304" pitchFamily="18" charset="0"/>
              </a:rPr>
              <a:t>Method</a:t>
            </a:r>
            <a:endParaRPr lang="zh-CN" altLang="en-US" i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66988" y="122238"/>
            <a:ext cx="6958012" cy="930498"/>
          </a:xfrm>
        </p:spPr>
        <p:txBody>
          <a:bodyPr/>
          <a:lstStyle/>
          <a:p>
            <a:pPr eaLnBrk="1" hangingPunct="1"/>
            <a:r>
              <a:rPr lang="en-US" altLang="zh-CN" sz="4400" i="1" dirty="0">
                <a:latin typeface="Times New Roman" panose="02020603050405020304" pitchFamily="18" charset="0"/>
              </a:rPr>
              <a:t>Other Transforms</a:t>
            </a:r>
            <a:endParaRPr lang="en-US" altLang="zh-CN" sz="4400" i="1" dirty="0">
              <a:latin typeface="Times New Roman" panose="02020603050405020304" pitchFamily="18" charset="0"/>
            </a:endParaRP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7388" y="1412776"/>
            <a:ext cx="7786687" cy="18002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5.11 STFT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5.12 DCT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5.13 </a:t>
            </a:r>
            <a:r>
              <a:rPr lang="en-US" altLang="zh-CN" sz="3200" dirty="0" err="1">
                <a:latin typeface="Times New Roman" panose="02020603050405020304" pitchFamily="18" charset="0"/>
              </a:rPr>
              <a:t>Haar</a:t>
            </a:r>
            <a:r>
              <a:rPr lang="en-US" altLang="zh-CN" sz="3200" dirty="0">
                <a:latin typeface="Times New Roman" panose="02020603050405020304" pitchFamily="18" charset="0"/>
              </a:rPr>
              <a:t> Transform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3128" y="181293"/>
            <a:ext cx="6958012" cy="930498"/>
          </a:xfrm>
        </p:spPr>
        <p:txBody>
          <a:bodyPr/>
          <a:lstStyle/>
          <a:p>
            <a:pPr eaLnBrk="1" hangingPunct="1"/>
            <a:r>
              <a:rPr lang="en-US" altLang="zh-CN" sz="4400" i="1" dirty="0">
                <a:latin typeface="Times New Roman" panose="02020603050405020304" pitchFamily="18" charset="0"/>
              </a:rPr>
              <a:t>Homework</a:t>
            </a:r>
            <a:endParaRPr lang="en-US" altLang="zh-CN" sz="4400" i="1" dirty="0">
              <a:latin typeface="Times New Roman" panose="02020603050405020304" pitchFamily="18" charset="0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690" y="1277620"/>
            <a:ext cx="9173210" cy="4411345"/>
          </a:xfrm>
        </p:spPr>
        <p:txBody>
          <a:bodyPr/>
          <a:lstStyle/>
          <a:p>
            <a:pPr eaLnBrk="1" hangingPunct="1"/>
            <a:r>
              <a:rPr lang="en-US" altLang="zh-CN" sz="3200">
                <a:latin typeface="Times New Roman" panose="02020603050405020304" pitchFamily="18" charset="0"/>
              </a:rPr>
              <a:t>5.4, 5.8 (a) (b), 5.13, 5.20, 5.25, 5.32, 5.36, 5.39, 5.40,  5.53, 5.64, 5.69, 5.76</a:t>
            </a:r>
            <a:endParaRPr lang="en-US" altLang="zh-CN" sz="32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3200">
                <a:latin typeface="Times New Roman" panose="02020603050405020304" pitchFamily="18" charset="0"/>
              </a:rPr>
              <a:t>M5.2, M5.10, M5.11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79650" y="188913"/>
            <a:ext cx="7543800" cy="863600"/>
          </a:xfrm>
        </p:spPr>
        <p:txBody>
          <a:bodyPr/>
          <a:lstStyle/>
          <a:p>
            <a:pPr eaLnBrk="1" hangingPunct="1"/>
            <a:r>
              <a:rPr lang="en-US" altLang="zh-CN" sz="3600" i="1" dirty="0">
                <a:latin typeface="Times New Roman" panose="02020603050405020304" pitchFamily="18" charset="0"/>
              </a:rPr>
              <a:t>Make a signal discrete and periodical</a:t>
            </a:r>
            <a:endParaRPr lang="zh-CN" altLang="en-US" sz="3600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71693" name="Object 13"/>
          <p:cNvGraphicFramePr>
            <a:graphicFrameLocks noChangeAspect="1"/>
          </p:cNvGraphicFramePr>
          <p:nvPr/>
        </p:nvGraphicFramePr>
        <p:xfrm>
          <a:off x="1847528" y="1052513"/>
          <a:ext cx="8135938" cy="530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name="BMP 图像" r:id="rId1" imgW="5648325" imgH="3981450" progId="Paint.Picture">
                  <p:embed/>
                </p:oleObj>
              </mc:Choice>
              <mc:Fallback>
                <p:oleObj name="BMP 图像" r:id="rId1" imgW="5648325" imgH="3981450" progId="Paint.Picture">
                  <p:embed/>
                  <p:pic>
                    <p:nvPicPr>
                      <p:cNvPr id="0" name="图片 174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8" y="1052513"/>
                        <a:ext cx="8135938" cy="530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15292</Words>
  <Application>WPS 演示</Application>
  <PresentationFormat>宽屏</PresentationFormat>
  <Paragraphs>758</Paragraphs>
  <Slides>87</Slides>
  <Notes>42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197</vt:i4>
      </vt:variant>
      <vt:variant>
        <vt:lpstr>幻灯片标题</vt:lpstr>
      </vt:variant>
      <vt:variant>
        <vt:i4>87</vt:i4>
      </vt:variant>
    </vt:vector>
  </HeadingPairs>
  <TitlesOfParts>
    <vt:vector size="302" baseType="lpstr">
      <vt:lpstr>Arial</vt:lpstr>
      <vt:lpstr>宋体</vt:lpstr>
      <vt:lpstr>Wingdings</vt:lpstr>
      <vt:lpstr>楷体_GB2312</vt:lpstr>
      <vt:lpstr>Times New Roman</vt:lpstr>
      <vt:lpstr>黑体</vt:lpstr>
      <vt:lpstr>Arial Black</vt:lpstr>
      <vt:lpstr>微软雅黑</vt:lpstr>
      <vt:lpstr>Gulim</vt:lpstr>
      <vt:lpstr>Symbol</vt:lpstr>
      <vt:lpstr>新宋体</vt:lpstr>
      <vt:lpstr>Arial Unicode MS</vt:lpstr>
      <vt:lpstr>MingLiU</vt:lpstr>
      <vt:lpstr>隶书</vt:lpstr>
      <vt:lpstr>Comic Sans MS</vt:lpstr>
      <vt:lpstr>Malgun Gothic</vt:lpstr>
      <vt:lpstr>PMingLiU-ExtB</vt:lpstr>
      <vt:lpstr>默认设计模板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Visio.Drawing.5</vt:lpstr>
      <vt:lpstr>Equation.3</vt:lpstr>
      <vt:lpstr>Visio.Drawing.5</vt:lpstr>
      <vt:lpstr>Paint.Picture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Typical DFS Pair  </vt:lpstr>
      <vt:lpstr>Make a Signal Discrete and Periodical</vt:lpstr>
      <vt:lpstr>Make a signal discrete and periodical</vt:lpstr>
      <vt:lpstr>5.2 The Definition of DFT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Matrix Relations</vt:lpstr>
      <vt:lpstr>Matrix Relations</vt:lpstr>
      <vt:lpstr>Matrix Relations</vt:lpstr>
      <vt:lpstr>Matrix Relations</vt:lpstr>
      <vt:lpstr>DFT Computation Using MATLAB</vt:lpstr>
      <vt:lpstr>PowerPoint 演示文稿</vt:lpstr>
      <vt:lpstr>PowerPoint 演示文稿</vt:lpstr>
      <vt:lpstr>PowerPoint 演示文稿</vt:lpstr>
      <vt:lpstr>From DTFT to get DFT</vt:lpstr>
      <vt:lpstr>From DTFT to get DFT</vt:lpstr>
      <vt:lpstr>Numerical Computation of the DTFT Using the DFT</vt:lpstr>
      <vt:lpstr>PowerPoint 演示文稿</vt:lpstr>
      <vt:lpstr>DTFT from DFT by Interpolation</vt:lpstr>
      <vt:lpstr>DTFT from DFT by Interpolation</vt:lpstr>
      <vt:lpstr>DTFT from DFT by Interpolation</vt:lpstr>
      <vt:lpstr>Sampling the DTFT</vt:lpstr>
      <vt:lpstr>PowerPoint 演示文稿</vt:lpstr>
      <vt:lpstr>Sampling the DTFT</vt:lpstr>
      <vt:lpstr>Sampling the DTFT</vt:lpstr>
      <vt:lpstr>PowerPoint 演示文稿</vt:lpstr>
      <vt:lpstr>Processing a signal in discrete frequency</vt:lpstr>
      <vt:lpstr>PowerPoint 演示文稿</vt:lpstr>
      <vt:lpstr>PowerPoint 演示文稿</vt:lpstr>
      <vt:lpstr>Circular Shift</vt:lpstr>
      <vt:lpstr>Circular Shift</vt:lpstr>
      <vt:lpstr>Circular Shift of a Sequence</vt:lpstr>
      <vt:lpstr>Circular reversal</vt:lpstr>
      <vt:lpstr>Circular convolution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Tabular Method in Circular convolution</vt:lpstr>
      <vt:lpstr>The comparison of linear  convolution &amp; circular convolution</vt:lpstr>
      <vt:lpstr>5.5 Classifications of Finite-Length Sequences</vt:lpstr>
      <vt:lpstr>PowerPoint 演示文稿</vt:lpstr>
      <vt:lpstr>PowerPoint 演示文稿</vt:lpstr>
      <vt:lpstr>PowerPoint 演示文稿</vt:lpstr>
      <vt:lpstr>5.5.2 Classification Based on Geometric Symmetry</vt:lpstr>
      <vt:lpstr>Four types of geometric symmetry sequences</vt:lpstr>
      <vt:lpstr>PowerPoint 演示文稿</vt:lpstr>
      <vt:lpstr>PowerPoint 演示文稿</vt:lpstr>
      <vt:lpstr>5.6 DFT Properties Table5.1: Symmetric Relations 1</vt:lpstr>
      <vt:lpstr>Table5.2: Symmetric Relations 2</vt:lpstr>
      <vt:lpstr>PowerPoint 演示文稿</vt:lpstr>
      <vt:lpstr>5.7 DFT Theorems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5.8 Fourier-Domain Filtering</vt:lpstr>
      <vt:lpstr>Fourier-Domain Filtering</vt:lpstr>
      <vt:lpstr>5.9 Computation of the DFT of Real sequences</vt:lpstr>
      <vt:lpstr>5.9.1 N-point DFTs of two real sequence using a single N-point DFT</vt:lpstr>
      <vt:lpstr>5.9.2 2N-Point DFT of a Real Sequences Using a Single N-Point DFT</vt:lpstr>
      <vt:lpstr>5.10 Linear Convolution Using DFT</vt:lpstr>
      <vt:lpstr>PowerPoint 演示文稿</vt:lpstr>
      <vt:lpstr>PowerPoint 演示文稿</vt:lpstr>
      <vt:lpstr>PowerPoint 演示文稿</vt:lpstr>
      <vt:lpstr>Linear Convolution Using DFT</vt:lpstr>
      <vt:lpstr>5.10.2 The Cyclic Prefix </vt:lpstr>
      <vt:lpstr>5.10.3 Linear Convolution of a Finite-Length Sequence with an Infinite-Length Sequence</vt:lpstr>
      <vt:lpstr>Overlap-Add Method</vt:lpstr>
      <vt:lpstr>Overlap-Add Method</vt:lpstr>
      <vt:lpstr>Segment x[n] into subsequences</vt:lpstr>
      <vt:lpstr>PowerPoint 演示文稿</vt:lpstr>
      <vt:lpstr>Overlap-Add Method</vt:lpstr>
      <vt:lpstr>Overlap-Save Method</vt:lpstr>
      <vt:lpstr>Other Transforms</vt:lpstr>
      <vt:lpstr>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Skipper</cp:lastModifiedBy>
  <cp:revision>147</cp:revision>
  <cp:lastPrinted>2016-03-29T01:40:00Z</cp:lastPrinted>
  <dcterms:created xsi:type="dcterms:W3CDTF">2016-01-09T14:47:00Z</dcterms:created>
  <dcterms:modified xsi:type="dcterms:W3CDTF">2019-03-28T15:39:30Z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2052-11.1.0.8412</vt:lpwstr>
  </property>
</Properties>
</file>