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300" r:id="rId9"/>
    <p:sldId id="301" r:id="rId10"/>
    <p:sldId id="302" r:id="rId11"/>
    <p:sldId id="303" r:id="rId12"/>
    <p:sldId id="304" r:id="rId13"/>
    <p:sldId id="305" r:id="rId14"/>
    <p:sldId id="272" r:id="rId15"/>
    <p:sldId id="275" r:id="rId16"/>
    <p:sldId id="276" r:id="rId17"/>
    <p:sldId id="277" r:id="rId18"/>
    <p:sldId id="278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306" r:id="rId27"/>
    <p:sldId id="307" r:id="rId28"/>
    <p:sldId id="284" r:id="rId29"/>
    <p:sldId id="285" r:id="rId30"/>
    <p:sldId id="286" r:id="rId31"/>
    <p:sldId id="290" r:id="rId32"/>
    <p:sldId id="291" r:id="rId33"/>
    <p:sldId id="292" r:id="rId34"/>
    <p:sldId id="287" r:id="rId35"/>
    <p:sldId id="288" r:id="rId36"/>
    <p:sldId id="308" r:id="rId37"/>
    <p:sldId id="293" r:id="rId38"/>
    <p:sldId id="294" r:id="rId39"/>
    <p:sldId id="295" r:id="rId40"/>
    <p:sldId id="296" r:id="rId41"/>
    <p:sldId id="298" r:id="rId42"/>
    <p:sldId id="299" r:id="rId43"/>
    <p:sldId id="311" r:id="rId44"/>
    <p:sldId id="310" r:id="rId45"/>
    <p:sldId id="309" r:id="rId46"/>
    <p:sldId id="313" r:id="rId47"/>
    <p:sldId id="312" r:id="rId48"/>
    <p:sldId id="314" r:id="rId49"/>
    <p:sldId id="315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33D0A-B80F-4E5F-94F3-FDF5BA4E67A2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970BC064-C826-4B20-B3EE-0E343A527610}">
      <dgm:prSet phldrT="[텍스트]"/>
      <dgm:spPr/>
      <dgm:t>
        <a:bodyPr/>
        <a:lstStyle/>
        <a:p>
          <a:pPr latinLnBrk="1"/>
          <a:r>
            <a:rPr lang="en-US" altLang="ko-KR" dirty="0" smtClean="0"/>
            <a:t>Data</a:t>
          </a:r>
          <a:endParaRPr lang="ko-KR" altLang="en-US" dirty="0"/>
        </a:p>
      </dgm:t>
    </dgm:pt>
    <dgm:pt modelId="{8C890BA4-C19F-4256-9F67-7FE58E1BAD1F}" type="parTrans" cxnId="{662854BC-3DB9-42D3-AF91-F570890B2997}">
      <dgm:prSet/>
      <dgm:spPr/>
      <dgm:t>
        <a:bodyPr/>
        <a:lstStyle/>
        <a:p>
          <a:pPr latinLnBrk="1"/>
          <a:endParaRPr lang="ko-KR" altLang="en-US"/>
        </a:p>
      </dgm:t>
    </dgm:pt>
    <dgm:pt modelId="{7DBCA3DE-93C6-4E17-9A48-BF3E743F73B3}" type="sibTrans" cxnId="{662854BC-3DB9-42D3-AF91-F570890B2997}">
      <dgm:prSet/>
      <dgm:spPr/>
      <dgm:t>
        <a:bodyPr/>
        <a:lstStyle/>
        <a:p>
          <a:pPr latinLnBrk="1"/>
          <a:endParaRPr lang="ko-KR" altLang="en-US"/>
        </a:p>
      </dgm:t>
    </dgm:pt>
    <dgm:pt modelId="{4109A6A2-5349-431E-943E-08DE5C35C3BE}">
      <dgm:prSet phldrT="[텍스트]"/>
      <dgm:spPr/>
      <dgm:t>
        <a:bodyPr/>
        <a:lstStyle/>
        <a:p>
          <a:pPr latinLnBrk="1"/>
          <a:r>
            <a:rPr lang="en-US" altLang="ko-KR" dirty="0" smtClean="0"/>
            <a:t>Data Structure</a:t>
          </a:r>
          <a:endParaRPr lang="ko-KR" altLang="en-US" dirty="0"/>
        </a:p>
      </dgm:t>
    </dgm:pt>
    <dgm:pt modelId="{A698D949-6A96-45B5-A275-04423DE5AA93}" type="parTrans" cxnId="{3CE7AD32-7008-4DEC-8E3C-EEF5881B24DF}">
      <dgm:prSet/>
      <dgm:spPr/>
      <dgm:t>
        <a:bodyPr/>
        <a:lstStyle/>
        <a:p>
          <a:pPr latinLnBrk="1"/>
          <a:endParaRPr lang="ko-KR" altLang="en-US"/>
        </a:p>
      </dgm:t>
    </dgm:pt>
    <dgm:pt modelId="{5FC1D582-5DBB-44FA-B61F-51EBD3BD1E11}" type="sibTrans" cxnId="{3CE7AD32-7008-4DEC-8E3C-EEF5881B24DF}">
      <dgm:prSet/>
      <dgm:spPr/>
      <dgm:t>
        <a:bodyPr/>
        <a:lstStyle/>
        <a:p>
          <a:pPr latinLnBrk="1"/>
          <a:endParaRPr lang="ko-KR" altLang="en-US"/>
        </a:p>
      </dgm:t>
    </dgm:pt>
    <dgm:pt modelId="{28B3E832-57AD-45A4-80F3-71F91EEABC1B}">
      <dgm:prSet phldrT="[텍스트]"/>
      <dgm:spPr/>
      <dgm:t>
        <a:bodyPr/>
        <a:lstStyle/>
        <a:p>
          <a:pPr latinLnBrk="1"/>
          <a:r>
            <a:rPr lang="en-US" altLang="ko-KR" smtClean="0"/>
            <a:t>Algorithm</a:t>
          </a:r>
          <a:endParaRPr lang="ko-KR" altLang="en-US" dirty="0"/>
        </a:p>
      </dgm:t>
    </dgm:pt>
    <dgm:pt modelId="{D64DF110-E973-4F5E-B54E-FE72FD6740B8}" type="parTrans" cxnId="{EAC4D786-776B-4D06-8F6B-2C00F6152962}">
      <dgm:prSet/>
      <dgm:spPr/>
      <dgm:t>
        <a:bodyPr/>
        <a:lstStyle/>
        <a:p>
          <a:pPr latinLnBrk="1"/>
          <a:endParaRPr lang="ko-KR" altLang="en-US"/>
        </a:p>
      </dgm:t>
    </dgm:pt>
    <dgm:pt modelId="{34AC73B2-9C34-45ED-8ED5-B4ED2960D85C}" type="sibTrans" cxnId="{EAC4D786-776B-4D06-8F6B-2C00F6152962}">
      <dgm:prSet/>
      <dgm:spPr/>
      <dgm:t>
        <a:bodyPr/>
        <a:lstStyle/>
        <a:p>
          <a:pPr latinLnBrk="1"/>
          <a:endParaRPr lang="ko-KR" altLang="en-US"/>
        </a:p>
      </dgm:t>
    </dgm:pt>
    <dgm:pt modelId="{AAF28054-3349-4AE3-8027-C6736FE49ACC}" type="pres">
      <dgm:prSet presAssocID="{DDE33D0A-B80F-4E5F-94F3-FDF5BA4E67A2}" presName="CompostProcess" presStyleCnt="0">
        <dgm:presLayoutVars>
          <dgm:dir/>
          <dgm:resizeHandles val="exact"/>
        </dgm:presLayoutVars>
      </dgm:prSet>
      <dgm:spPr/>
    </dgm:pt>
    <dgm:pt modelId="{977B38E6-652E-4B11-BAAC-E47287EC55AB}" type="pres">
      <dgm:prSet presAssocID="{DDE33D0A-B80F-4E5F-94F3-FDF5BA4E67A2}" presName="arrow" presStyleLbl="bgShp" presStyleIdx="0" presStyleCnt="1"/>
      <dgm:spPr/>
    </dgm:pt>
    <dgm:pt modelId="{BDF00939-67FF-487C-A854-72FC3511CAEF}" type="pres">
      <dgm:prSet presAssocID="{DDE33D0A-B80F-4E5F-94F3-FDF5BA4E67A2}" presName="linearProcess" presStyleCnt="0"/>
      <dgm:spPr/>
    </dgm:pt>
    <dgm:pt modelId="{DC8E5221-F34D-4F2A-97E5-AE3B1617EC22}" type="pres">
      <dgm:prSet presAssocID="{970BC064-C826-4B20-B3EE-0E343A52761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3CF1BF-F444-417E-84AF-18857A18BEAB}" type="pres">
      <dgm:prSet presAssocID="{7DBCA3DE-93C6-4E17-9A48-BF3E743F73B3}" presName="sibTrans" presStyleCnt="0"/>
      <dgm:spPr/>
    </dgm:pt>
    <dgm:pt modelId="{6C2F3186-B578-4EB9-90E1-185B8070AEDA}" type="pres">
      <dgm:prSet presAssocID="{4109A6A2-5349-431E-943E-08DE5C35C3B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3319E0-C09B-4334-A9D7-34E3F4B7E822}" type="pres">
      <dgm:prSet presAssocID="{5FC1D582-5DBB-44FA-B61F-51EBD3BD1E11}" presName="sibTrans" presStyleCnt="0"/>
      <dgm:spPr/>
    </dgm:pt>
    <dgm:pt modelId="{7C538100-6C84-4273-A138-F33BECA119F6}" type="pres">
      <dgm:prSet presAssocID="{28B3E832-57AD-45A4-80F3-71F91EEABC1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1B9B90F-F6A4-46F7-8AE4-5F7C54D99584}" type="presOf" srcId="{4109A6A2-5349-431E-943E-08DE5C35C3BE}" destId="{6C2F3186-B578-4EB9-90E1-185B8070AEDA}" srcOrd="0" destOrd="0" presId="urn:microsoft.com/office/officeart/2005/8/layout/hProcess9"/>
    <dgm:cxn modelId="{5857E44E-AE57-4BB1-BC7F-A70FE663CBB1}" type="presOf" srcId="{DDE33D0A-B80F-4E5F-94F3-FDF5BA4E67A2}" destId="{AAF28054-3349-4AE3-8027-C6736FE49ACC}" srcOrd="0" destOrd="0" presId="urn:microsoft.com/office/officeart/2005/8/layout/hProcess9"/>
    <dgm:cxn modelId="{3CE7AD32-7008-4DEC-8E3C-EEF5881B24DF}" srcId="{DDE33D0A-B80F-4E5F-94F3-FDF5BA4E67A2}" destId="{4109A6A2-5349-431E-943E-08DE5C35C3BE}" srcOrd="1" destOrd="0" parTransId="{A698D949-6A96-45B5-A275-04423DE5AA93}" sibTransId="{5FC1D582-5DBB-44FA-B61F-51EBD3BD1E11}"/>
    <dgm:cxn modelId="{0623C9AF-D074-4F2D-ADE0-0DB9CC3CAE87}" type="presOf" srcId="{28B3E832-57AD-45A4-80F3-71F91EEABC1B}" destId="{7C538100-6C84-4273-A138-F33BECA119F6}" srcOrd="0" destOrd="0" presId="urn:microsoft.com/office/officeart/2005/8/layout/hProcess9"/>
    <dgm:cxn modelId="{E9C1DE91-E6F6-4256-8C50-6001BEC50944}" type="presOf" srcId="{970BC064-C826-4B20-B3EE-0E343A527610}" destId="{DC8E5221-F34D-4F2A-97E5-AE3B1617EC22}" srcOrd="0" destOrd="0" presId="urn:microsoft.com/office/officeart/2005/8/layout/hProcess9"/>
    <dgm:cxn modelId="{662854BC-3DB9-42D3-AF91-F570890B2997}" srcId="{DDE33D0A-B80F-4E5F-94F3-FDF5BA4E67A2}" destId="{970BC064-C826-4B20-B3EE-0E343A527610}" srcOrd="0" destOrd="0" parTransId="{8C890BA4-C19F-4256-9F67-7FE58E1BAD1F}" sibTransId="{7DBCA3DE-93C6-4E17-9A48-BF3E743F73B3}"/>
    <dgm:cxn modelId="{EAC4D786-776B-4D06-8F6B-2C00F6152962}" srcId="{DDE33D0A-B80F-4E5F-94F3-FDF5BA4E67A2}" destId="{28B3E832-57AD-45A4-80F3-71F91EEABC1B}" srcOrd="2" destOrd="0" parTransId="{D64DF110-E973-4F5E-B54E-FE72FD6740B8}" sibTransId="{34AC73B2-9C34-45ED-8ED5-B4ED2960D85C}"/>
    <dgm:cxn modelId="{85328506-BCB4-47E7-83E6-C3160E50FA60}" type="presParOf" srcId="{AAF28054-3349-4AE3-8027-C6736FE49ACC}" destId="{977B38E6-652E-4B11-BAAC-E47287EC55AB}" srcOrd="0" destOrd="0" presId="urn:microsoft.com/office/officeart/2005/8/layout/hProcess9"/>
    <dgm:cxn modelId="{A9A6BA99-0542-47AF-835F-77238CDD145A}" type="presParOf" srcId="{AAF28054-3349-4AE3-8027-C6736FE49ACC}" destId="{BDF00939-67FF-487C-A854-72FC3511CAEF}" srcOrd="1" destOrd="0" presId="urn:microsoft.com/office/officeart/2005/8/layout/hProcess9"/>
    <dgm:cxn modelId="{1353FDAE-E17B-442E-95AA-98D716B752CA}" type="presParOf" srcId="{BDF00939-67FF-487C-A854-72FC3511CAEF}" destId="{DC8E5221-F34D-4F2A-97E5-AE3B1617EC22}" srcOrd="0" destOrd="0" presId="urn:microsoft.com/office/officeart/2005/8/layout/hProcess9"/>
    <dgm:cxn modelId="{997FD5F2-DBBB-4786-B51A-18B7216387EC}" type="presParOf" srcId="{BDF00939-67FF-487C-A854-72FC3511CAEF}" destId="{AC3CF1BF-F444-417E-84AF-18857A18BEAB}" srcOrd="1" destOrd="0" presId="urn:microsoft.com/office/officeart/2005/8/layout/hProcess9"/>
    <dgm:cxn modelId="{0A66A49C-BF8F-4A76-BA9E-A71AF674679B}" type="presParOf" srcId="{BDF00939-67FF-487C-A854-72FC3511CAEF}" destId="{6C2F3186-B578-4EB9-90E1-185B8070AEDA}" srcOrd="2" destOrd="0" presId="urn:microsoft.com/office/officeart/2005/8/layout/hProcess9"/>
    <dgm:cxn modelId="{26C3A276-1AB9-4003-9B07-1A5A5F2C2C26}" type="presParOf" srcId="{BDF00939-67FF-487C-A854-72FC3511CAEF}" destId="{AF3319E0-C09B-4334-A9D7-34E3F4B7E822}" srcOrd="3" destOrd="0" presId="urn:microsoft.com/office/officeart/2005/8/layout/hProcess9"/>
    <dgm:cxn modelId="{CBC9EEE4-F162-4298-85E3-BA6EFE133E46}" type="presParOf" srcId="{BDF00939-67FF-487C-A854-72FC3511CAEF}" destId="{7C538100-6C84-4273-A138-F33BECA119F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B38E6-652E-4B11-BAAC-E47287EC55AB}">
      <dsp:nvSpPr>
        <dsp:cNvPr id="0" name=""/>
        <dsp:cNvSpPr/>
      </dsp:nvSpPr>
      <dsp:spPr>
        <a:xfrm>
          <a:off x="348614" y="0"/>
          <a:ext cx="3950970" cy="27178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E5221-F34D-4F2A-97E5-AE3B1617EC22}">
      <dsp:nvSpPr>
        <dsp:cNvPr id="0" name=""/>
        <dsp:cNvSpPr/>
      </dsp:nvSpPr>
      <dsp:spPr>
        <a:xfrm>
          <a:off x="394" y="815340"/>
          <a:ext cx="1480064" cy="1087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Data</a:t>
          </a:r>
          <a:endParaRPr lang="ko-KR" altLang="en-US" sz="2000" kern="1200" dirty="0"/>
        </a:p>
      </dsp:txBody>
      <dsp:txXfrm>
        <a:off x="53463" y="868409"/>
        <a:ext cx="1373926" cy="980982"/>
      </dsp:txXfrm>
    </dsp:sp>
    <dsp:sp modelId="{6C2F3186-B578-4EB9-90E1-185B8070AEDA}">
      <dsp:nvSpPr>
        <dsp:cNvPr id="0" name=""/>
        <dsp:cNvSpPr/>
      </dsp:nvSpPr>
      <dsp:spPr>
        <a:xfrm>
          <a:off x="1584067" y="815340"/>
          <a:ext cx="1480064" cy="10871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Data Structure</a:t>
          </a:r>
          <a:endParaRPr lang="ko-KR" altLang="en-US" sz="2000" kern="1200" dirty="0"/>
        </a:p>
      </dsp:txBody>
      <dsp:txXfrm>
        <a:off x="1637136" y="868409"/>
        <a:ext cx="1373926" cy="980982"/>
      </dsp:txXfrm>
    </dsp:sp>
    <dsp:sp modelId="{7C538100-6C84-4273-A138-F33BECA119F6}">
      <dsp:nvSpPr>
        <dsp:cNvPr id="0" name=""/>
        <dsp:cNvSpPr/>
      </dsp:nvSpPr>
      <dsp:spPr>
        <a:xfrm>
          <a:off x="3167740" y="815340"/>
          <a:ext cx="1480064" cy="10871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/>
            <a:t>Algorithm</a:t>
          </a:r>
          <a:endParaRPr lang="ko-KR" altLang="en-US" sz="2000" kern="1200" dirty="0"/>
        </a:p>
      </dsp:txBody>
      <dsp:txXfrm>
        <a:off x="3220809" y="868409"/>
        <a:ext cx="1373926" cy="98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Structure &amp; Algorithm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smtClean="0"/>
              <a:t> University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5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6762750" cy="5638800"/>
          </a:xfrm>
        </p:spPr>
        <p:txBody>
          <a:bodyPr/>
          <a:lstStyle/>
          <a:p>
            <a:pPr marL="0" indent="0" eaLnBrk="1" hangingPunct="1"/>
            <a:r>
              <a:rPr lang="ko-KR" altLang="en-US" sz="2800" smtClean="0"/>
              <a:t> 큐 </a:t>
            </a:r>
            <a:r>
              <a:rPr lang="en-US" altLang="ko-KR" sz="2800" smtClean="0"/>
              <a:t>: FIFO</a:t>
            </a:r>
            <a:endParaRPr lang="ko-KR" altLang="en-US" sz="2800" smtClean="0"/>
          </a:p>
        </p:txBody>
      </p:sp>
      <p:pic>
        <p:nvPicPr>
          <p:cNvPr id="16387" name="Picture 5" descr="H:\원고\finish\인피니티 북스\00 C 자료구조 인피니티북스\자료구조_인피니티북스_강의교안\PPT\그림및표추출\1장\그림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428750"/>
            <a:ext cx="6470650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547813" y="260350"/>
            <a:ext cx="7150100" cy="50482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ko-KR" sz="2400" b="1" ker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 Introduction</a:t>
            </a:r>
            <a:endParaRPr lang="ko-KR" altLang="en-US" sz="2400" b="1" kern="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87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6762750" cy="5638800"/>
          </a:xfrm>
        </p:spPr>
        <p:txBody>
          <a:bodyPr/>
          <a:lstStyle/>
          <a:p>
            <a:pPr marL="0" indent="0" eaLnBrk="1" hangingPunct="1"/>
            <a:r>
              <a:rPr lang="ko-KR" altLang="en-US" sz="2800" smtClean="0"/>
              <a:t> 트리 </a:t>
            </a:r>
            <a:r>
              <a:rPr lang="en-US" altLang="ko-KR" sz="2800" smtClean="0"/>
              <a:t>: </a:t>
            </a:r>
            <a:r>
              <a:rPr lang="ko-KR" altLang="en-US" sz="2800" smtClean="0"/>
              <a:t>뿌리와 가지로 구성 </a:t>
            </a:r>
          </a:p>
        </p:txBody>
      </p:sp>
      <p:pic>
        <p:nvPicPr>
          <p:cNvPr id="17411" name="Picture 5" descr="H:\원고\finish\인피니티 북스\00 C 자료구조 인피니티북스\자료구조_인피니티북스_강의교안\PPT\그림및표추출\1장\그림1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643063"/>
            <a:ext cx="5643562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547813" y="260350"/>
            <a:ext cx="7150100" cy="50482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ko-KR" sz="2400" b="1" ker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 Introduction</a:t>
            </a:r>
            <a:endParaRPr lang="ko-KR" altLang="en-US" sz="2400" b="1" kern="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26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6762750" cy="5638800"/>
          </a:xfrm>
        </p:spPr>
        <p:txBody>
          <a:bodyPr/>
          <a:lstStyle/>
          <a:p>
            <a:pPr marL="0" indent="0" eaLnBrk="1" hangingPunct="1"/>
            <a:r>
              <a:rPr lang="ko-KR" altLang="en-US" sz="2800" dirty="0" smtClean="0"/>
              <a:t> </a:t>
            </a:r>
          </a:p>
        </p:txBody>
      </p:sp>
      <p:pic>
        <p:nvPicPr>
          <p:cNvPr id="18435" name="Picture 5" descr="H:\원고\finish\인피니티 북스\00 C 자료구조 인피니티북스\자료구조_인피니티북스_강의교안\PPT\그림및표추출\1장\그림1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428750"/>
            <a:ext cx="61468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0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763000" cy="5638800"/>
          </a:xfrm>
        </p:spPr>
        <p:txBody>
          <a:bodyPr/>
          <a:lstStyle/>
          <a:p>
            <a:pPr marL="0" indent="0" eaLnBrk="1" hangingPunct="1"/>
            <a:r>
              <a:rPr lang="ko-KR" altLang="en-US" sz="2800" smtClean="0"/>
              <a:t> 그래프 </a:t>
            </a:r>
            <a:r>
              <a:rPr lang="en-US" altLang="ko-KR" sz="2800" smtClean="0"/>
              <a:t>: </a:t>
            </a:r>
            <a:r>
              <a:rPr lang="ko-KR" altLang="en-US" sz="2800" smtClean="0"/>
              <a:t>노드와 노드 사이 연결관계가 설정</a:t>
            </a:r>
            <a:r>
              <a:rPr lang="en-US" altLang="ko-KR" sz="2800" smtClean="0"/>
              <a:t>(path)</a:t>
            </a:r>
            <a:endParaRPr lang="ko-KR" altLang="en-US" sz="2800" smtClean="0"/>
          </a:p>
        </p:txBody>
      </p:sp>
      <p:pic>
        <p:nvPicPr>
          <p:cNvPr id="19459" name="Picture 5" descr="H:\원고\finish\인피니티 북스\00 C 자료구조 인피니티북스\자료구조_인피니티북스_강의교안\PPT\그림및표추출\1장\그림1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14500"/>
            <a:ext cx="850265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547813" y="260350"/>
            <a:ext cx="7150100" cy="50482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ko-KR" sz="2400" b="1" ker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 Introduction</a:t>
            </a:r>
            <a:endParaRPr lang="ko-KR" altLang="en-US" sz="2400" b="1" kern="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65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문제를 해결하기 위해 기술한 일련의 명령들</a:t>
            </a:r>
            <a:endParaRPr lang="en-US" altLang="ko-KR" dirty="0" smtClean="0"/>
          </a:p>
          <a:p>
            <a:r>
              <a:rPr lang="ko-KR" altLang="en-US" dirty="0" smtClean="0"/>
              <a:t>요구조건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수행단계와 순서가 완전하고 명확하게 기술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명령들을 실행하면 의도한 결과가 산출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입력과 출력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유한한 </a:t>
            </a:r>
            <a:r>
              <a:rPr lang="ko-KR" altLang="en-US" dirty="0" err="1" smtClean="0"/>
              <a:t>단계후</a:t>
            </a:r>
            <a:r>
              <a:rPr lang="ko-KR" altLang="en-US" dirty="0" smtClean="0"/>
              <a:t> 반드시 종료</a:t>
            </a:r>
            <a:endParaRPr lang="en-US" altLang="ko-KR" dirty="0" smtClean="0"/>
          </a:p>
          <a:p>
            <a:r>
              <a:rPr lang="ko-KR" altLang="en-US" dirty="0" smtClean="0"/>
              <a:t>기술방법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자연어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한국어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흐름도</a:t>
            </a:r>
            <a:r>
              <a:rPr lang="en-US" altLang="ko-KR" dirty="0" smtClean="0"/>
              <a:t>(flow chart), </a:t>
            </a:r>
            <a:r>
              <a:rPr lang="ko-KR" altLang="en-US" dirty="0" smtClean="0"/>
              <a:t>유사코드</a:t>
            </a:r>
            <a:r>
              <a:rPr lang="en-US" altLang="ko-KR" dirty="0" smtClean="0"/>
              <a:t>(pseudo-code), </a:t>
            </a:r>
            <a:r>
              <a:rPr lang="ko-KR" altLang="en-US" dirty="0" smtClean="0"/>
              <a:t>프로그래밍언어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181600"/>
            <a:ext cx="4191000" cy="14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1162050"/>
            <a:ext cx="72485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952500"/>
            <a:ext cx="65722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114425"/>
            <a:ext cx="71247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1271588"/>
            <a:ext cx="76771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가장 멤버수가 많은 그룹과 작은 그룹의 차이는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가장 최근에 </a:t>
            </a:r>
            <a:r>
              <a:rPr lang="ko-KR" altLang="en-US" dirty="0" err="1" smtClean="0"/>
              <a:t>데뷰한</a:t>
            </a:r>
            <a:r>
              <a:rPr lang="ko-KR" altLang="en-US" dirty="0" smtClean="0"/>
              <a:t> 그룹의 </a:t>
            </a:r>
            <a:r>
              <a:rPr lang="ko-KR" altLang="en-US" dirty="0" err="1" smtClean="0"/>
              <a:t>멤버수는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가장 오래된 그룹부터 나열하면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2133600" y="3124200"/>
          <a:ext cx="46482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Data, Data Structure &amp; Algorithm</a:t>
            </a:r>
            <a:endParaRPr lang="en-US" altLang="ko-KR" dirty="0"/>
          </a:p>
          <a:p>
            <a:r>
              <a:rPr lang="en-US" altLang="ko-KR" dirty="0" smtClean="0"/>
              <a:t>Algorithm Complexity Analysis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763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</a:t>
            </a:r>
            <a:r>
              <a:rPr lang="ko-KR" altLang="en-US" dirty="0" smtClean="0"/>
              <a:t>성능분석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419225"/>
            <a:ext cx="76390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1147763"/>
            <a:ext cx="71342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1924050"/>
            <a:ext cx="71818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052513"/>
            <a:ext cx="6781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923925"/>
            <a:ext cx="64770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123950"/>
            <a:ext cx="71056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5600" indent="-1762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ko-KR" altLang="en-US" sz="2000" b="1">
                <a:latin typeface="Garamond" panose="02020404030301010803" pitchFamily="18" charset="0"/>
                <a:ea typeface="돋움" panose="020B0600000101010101" pitchFamily="50" charset="-127"/>
              </a:rPr>
              <a:t> 예</a:t>
            </a:r>
            <a:r>
              <a:rPr lang="en-US" altLang="ko-KR" sz="2000" b="1">
                <a:latin typeface="Garamond" panose="02020404030301010803" pitchFamily="18" charset="0"/>
                <a:ea typeface="돋움" panose="020B0600000101010101" pitchFamily="50" charset="-127"/>
              </a:rPr>
              <a:t>) </a:t>
            </a:r>
            <a:r>
              <a:rPr lang="ko-KR" altLang="en-US" sz="2000" b="1">
                <a:latin typeface="Garamond" panose="02020404030301010803" pitchFamily="18" charset="0"/>
                <a:ea typeface="돋움" panose="020B0600000101010101" pitchFamily="50" charset="-127"/>
              </a:rPr>
              <a:t>피보나치 수열 알고리즘의 빈도수 구하기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900113" y="1628775"/>
            <a:ext cx="7416800" cy="4344988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ko-KR" altLang="en-US" sz="1600">
                <a:latin typeface="ga"/>
                <a:ea typeface="돋움" pitchFamily="50" charset="-127"/>
              </a:rPr>
              <a:t>    </a:t>
            </a:r>
            <a:r>
              <a:rPr lang="en-US" altLang="ko-K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ga"/>
                <a:ea typeface="돋움" pitchFamily="50" charset="-127"/>
              </a:rPr>
              <a:t>fibonacci(n)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01      </a:t>
            </a:r>
            <a:r>
              <a:rPr lang="en-US" altLang="ko-KR" sz="1600" b="1">
                <a:latin typeface="ga"/>
                <a:ea typeface="돋움" pitchFamily="50" charset="-127"/>
              </a:rPr>
              <a:t>if</a:t>
            </a:r>
            <a:r>
              <a:rPr lang="en-US" altLang="ko-KR" sz="1600">
                <a:latin typeface="ga"/>
                <a:ea typeface="돋움" pitchFamily="50" charset="-127"/>
              </a:rPr>
              <a:t> (n&lt;0) </a:t>
            </a:r>
            <a:r>
              <a:rPr lang="en-US" altLang="ko-KR" sz="1600" b="1">
                <a:latin typeface="ga"/>
                <a:ea typeface="돋움" pitchFamily="50" charset="-127"/>
              </a:rPr>
              <a:t>then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02                   </a:t>
            </a:r>
            <a:r>
              <a:rPr lang="en-US" altLang="ko-KR" sz="1600" b="1">
                <a:latin typeface="ga"/>
                <a:ea typeface="돋움" pitchFamily="50" charset="-127"/>
              </a:rPr>
              <a:t>stop</a:t>
            </a:r>
            <a:r>
              <a:rPr lang="en-US" altLang="ko-KR" sz="1600">
                <a:latin typeface="ga"/>
                <a:ea typeface="돋움" pitchFamily="50" charset="-127"/>
              </a:rPr>
              <a:t> </a:t>
            </a:r>
            <a:r>
              <a:rPr lang="en-US" altLang="ko-KR" sz="1600" b="1">
                <a:latin typeface="ga"/>
                <a:ea typeface="돋움" pitchFamily="50" charset="-127"/>
              </a:rPr>
              <a:t>;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03      </a:t>
            </a:r>
            <a:r>
              <a:rPr lang="en-US" altLang="ko-KR" sz="1600" b="1">
                <a:latin typeface="ga"/>
                <a:ea typeface="돋움" pitchFamily="50" charset="-127"/>
              </a:rPr>
              <a:t>if</a:t>
            </a:r>
            <a:r>
              <a:rPr lang="en-US" altLang="ko-KR" sz="1600">
                <a:latin typeface="ga"/>
                <a:ea typeface="돋움" pitchFamily="50" charset="-127"/>
              </a:rPr>
              <a:t> (n≤1) </a:t>
            </a:r>
            <a:r>
              <a:rPr lang="en-US" altLang="ko-KR" sz="1600" b="1">
                <a:latin typeface="ga"/>
                <a:ea typeface="돋움" pitchFamily="50" charset="-127"/>
              </a:rPr>
              <a:t>then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04                  </a:t>
            </a:r>
            <a:r>
              <a:rPr lang="en-US" altLang="ko-KR" sz="1600" b="1">
                <a:latin typeface="ga"/>
                <a:ea typeface="돋움" pitchFamily="50" charset="-127"/>
              </a:rPr>
              <a:t>return </a:t>
            </a:r>
            <a:r>
              <a:rPr lang="en-US" altLang="ko-KR" sz="1600">
                <a:latin typeface="ga"/>
                <a:ea typeface="돋움" pitchFamily="50" charset="-127"/>
              </a:rPr>
              <a:t>n </a:t>
            </a:r>
            <a:r>
              <a:rPr lang="en-US" altLang="ko-KR" sz="1600" b="1">
                <a:latin typeface="ga"/>
                <a:ea typeface="돋움" pitchFamily="50" charset="-127"/>
              </a:rPr>
              <a:t>;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05      f1 ← 0</a:t>
            </a:r>
            <a:r>
              <a:rPr lang="en-US" altLang="ko-KR" sz="1600" b="1">
                <a:latin typeface="ga"/>
                <a:ea typeface="돋움" pitchFamily="50" charset="-127"/>
              </a:rPr>
              <a:t> ;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06      f2 ← 1 </a:t>
            </a:r>
            <a:r>
              <a:rPr lang="en-US" altLang="ko-KR" sz="1600" b="1">
                <a:latin typeface="ga"/>
                <a:ea typeface="돋움" pitchFamily="50" charset="-127"/>
              </a:rPr>
              <a:t>;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07     </a:t>
            </a:r>
            <a:r>
              <a:rPr lang="en-US" altLang="ko-KR" sz="1600" b="1">
                <a:latin typeface="ga"/>
                <a:ea typeface="돋움" pitchFamily="50" charset="-127"/>
              </a:rPr>
              <a:t> for</a:t>
            </a:r>
            <a:r>
              <a:rPr lang="en-US" altLang="ko-KR" sz="1600">
                <a:latin typeface="ga"/>
                <a:ea typeface="돋움" pitchFamily="50" charset="-127"/>
              </a:rPr>
              <a:t> (i←2 </a:t>
            </a:r>
            <a:r>
              <a:rPr lang="en-US" altLang="ko-KR" sz="1600" b="1">
                <a:latin typeface="ga"/>
                <a:ea typeface="돋움" pitchFamily="50" charset="-127"/>
              </a:rPr>
              <a:t>;</a:t>
            </a:r>
            <a:r>
              <a:rPr lang="en-US" altLang="ko-KR" sz="1600">
                <a:latin typeface="ga"/>
                <a:ea typeface="돋움" pitchFamily="50" charset="-127"/>
              </a:rPr>
              <a:t> i≤n </a:t>
            </a:r>
            <a:r>
              <a:rPr lang="en-US" altLang="ko-KR" sz="1600" b="1">
                <a:latin typeface="ga"/>
                <a:ea typeface="돋움" pitchFamily="50" charset="-127"/>
              </a:rPr>
              <a:t>;</a:t>
            </a:r>
            <a:r>
              <a:rPr lang="en-US" altLang="ko-KR" sz="1600">
                <a:latin typeface="ga"/>
                <a:ea typeface="돋움" pitchFamily="50" charset="-127"/>
              </a:rPr>
              <a:t> i←i+1) </a:t>
            </a:r>
            <a:r>
              <a:rPr lang="en-US" altLang="ko-KR" sz="1600" b="1">
                <a:latin typeface="ga"/>
                <a:ea typeface="돋움" pitchFamily="50" charset="-127"/>
              </a:rPr>
              <a:t>do {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08             fn←f1+f2 </a:t>
            </a:r>
            <a:r>
              <a:rPr lang="en-US" altLang="ko-KR" sz="1600" b="1">
                <a:latin typeface="ga"/>
                <a:ea typeface="돋움" pitchFamily="50" charset="-127"/>
              </a:rPr>
              <a:t>;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09             f1←f2 </a:t>
            </a:r>
            <a:r>
              <a:rPr lang="en-US" altLang="ko-KR" sz="1600" b="1">
                <a:latin typeface="ga"/>
                <a:ea typeface="돋움" pitchFamily="50" charset="-127"/>
              </a:rPr>
              <a:t>;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10             f2←fn </a:t>
            </a:r>
            <a:r>
              <a:rPr lang="en-US" altLang="ko-KR" sz="1600" b="1">
                <a:latin typeface="ga"/>
                <a:ea typeface="돋움" pitchFamily="50" charset="-127"/>
              </a:rPr>
              <a:t>;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11       </a:t>
            </a:r>
            <a:r>
              <a:rPr lang="en-US" altLang="ko-KR" sz="1600" b="1">
                <a:latin typeface="ga"/>
                <a:ea typeface="돋움" pitchFamily="50" charset="-127"/>
              </a:rPr>
              <a:t>}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12      </a:t>
            </a:r>
            <a:r>
              <a:rPr lang="en-US" altLang="ko-KR" sz="1600" b="1">
                <a:latin typeface="ga"/>
                <a:ea typeface="돋움" pitchFamily="50" charset="-127"/>
              </a:rPr>
              <a:t>return</a:t>
            </a:r>
            <a:r>
              <a:rPr lang="en-US" altLang="ko-KR" sz="1600">
                <a:latin typeface="ga"/>
                <a:ea typeface="돋움" pitchFamily="50" charset="-127"/>
              </a:rPr>
              <a:t>  fn </a:t>
            </a:r>
            <a:r>
              <a:rPr lang="en-US" altLang="ko-KR" sz="1600" b="1">
                <a:latin typeface="ga"/>
                <a:ea typeface="돋움" pitchFamily="50" charset="-127"/>
              </a:rPr>
              <a:t>;</a:t>
            </a:r>
          </a:p>
          <a:p>
            <a:pPr>
              <a:lnSpc>
                <a:spcPct val="105000"/>
              </a:lnSpc>
              <a:spcBef>
                <a:spcPct val="20000"/>
              </a:spcBef>
              <a:buSzPct val="200000"/>
              <a:defRPr/>
            </a:pPr>
            <a:r>
              <a:rPr lang="en-US" altLang="ko-KR" sz="1600">
                <a:latin typeface="ga"/>
                <a:ea typeface="돋움" pitchFamily="50" charset="-127"/>
              </a:rPr>
              <a:t>13  </a:t>
            </a:r>
            <a:r>
              <a:rPr lang="en-US" altLang="ko-KR" sz="1600" b="1">
                <a:effectLst>
                  <a:outerShdw blurRad="38100" dist="38100" dir="2700000" algn="tl">
                    <a:srgbClr val="FFFFFF"/>
                  </a:outerShdw>
                </a:effectLst>
                <a:latin typeface="ga"/>
                <a:ea typeface="돋움" pitchFamily="50" charset="-127"/>
              </a:rPr>
              <a:t>end</a:t>
            </a:r>
            <a:r>
              <a:rPr lang="en-US" altLang="ko-KR" sz="1600">
                <a:latin typeface="ga"/>
                <a:ea typeface="돋움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355600" indent="-1762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714375" indent="-1793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ko-KR" altLang="en-US" sz="2000" b="1">
                <a:latin typeface="Garamond" panose="02020404030301010803" pitchFamily="18" charset="0"/>
                <a:ea typeface="돋움" panose="020B0600000101010101" pitchFamily="50" charset="-127"/>
              </a:rPr>
              <a:t> </a:t>
            </a:r>
            <a:r>
              <a:rPr lang="en-US" altLang="ko-KR" sz="2000" b="1">
                <a:latin typeface="Garamond" panose="02020404030301010803" pitchFamily="18" charset="0"/>
                <a:ea typeface="돋움" panose="020B0600000101010101" pitchFamily="50" charset="-127"/>
              </a:rPr>
              <a:t>n&gt;1</a:t>
            </a:r>
            <a:r>
              <a:rPr lang="ko-KR" altLang="en-US" sz="2000" b="1">
                <a:latin typeface="Garamond" panose="02020404030301010803" pitchFamily="18" charset="0"/>
                <a:ea typeface="돋움" panose="020B0600000101010101" pitchFamily="50" charset="-127"/>
              </a:rPr>
              <a:t>의 일반적인 경우에 대한 실행 빈도수</a:t>
            </a:r>
          </a:p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en-US" altLang="ko-KR" sz="2000" b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ko-KR" altLang="en-US" sz="2000" b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ko-KR" altLang="en-US" sz="2000" b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ko-KR" altLang="en-US" sz="2000" b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ko-KR" altLang="en-US" sz="2000" b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ko-KR" altLang="en-US" sz="2000" b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3" eaLnBrk="1" hangingPunct="1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ü"/>
            </a:pPr>
            <a:endParaRPr lang="ko-KR" altLang="en-US">
              <a:solidFill>
                <a:srgbClr val="000000"/>
              </a:solidFill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ko-KR" altLang="en-US" sz="2000" b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3" eaLnBrk="1" hangingPunct="1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ü"/>
            </a:pPr>
            <a:endParaRPr lang="ko-KR" altLang="en-US">
              <a:solidFill>
                <a:srgbClr val="000000"/>
              </a:solidFill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2"/>
              </a:buBlip>
            </a:pPr>
            <a:endParaRPr lang="ko-KR" altLang="en-US" sz="2000" b="1"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4" eaLnBrk="1" hangingPunct="1">
              <a:spcBef>
                <a:spcPct val="20000"/>
              </a:spcBef>
              <a:buFontTx/>
              <a:buChar char="»"/>
            </a:pPr>
            <a:endParaRPr lang="ko-KR" altLang="en-US">
              <a:solidFill>
                <a:srgbClr val="000000"/>
              </a:solidFill>
              <a:latin typeface="Garamond" panose="02020404030301010803" pitchFamily="18" charset="0"/>
              <a:ea typeface="돋움" panose="020B0600000101010101" pitchFamily="50" charset="-127"/>
            </a:endParaRPr>
          </a:p>
          <a:p>
            <a:pPr lvl="2" eaLnBrk="1" hangingPunct="1">
              <a:spcBef>
                <a:spcPct val="2000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ko-KR" altLang="en-US" sz="17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rPr>
              <a:t>총 실행 빈도수 </a:t>
            </a:r>
            <a:r>
              <a:rPr lang="en-US" altLang="ko-KR" sz="17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rPr>
              <a:t>= 1+0+1+0+1+1+0+(n-1)+(n-1)+(n-1)+0+1+0 = 3n+2 </a:t>
            </a:r>
            <a:endParaRPr lang="ko-KR" altLang="en-US" sz="1700">
              <a:solidFill>
                <a:srgbClr val="000000"/>
              </a:solidFill>
              <a:latin typeface="Garamond" panose="02020404030301010803" pitchFamily="18" charset="0"/>
              <a:ea typeface="돋움" panose="020B0600000101010101" pitchFamily="50" charset="-127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258888" y="1844675"/>
            <a:ext cx="4392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 sz="12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 </a:t>
            </a:r>
            <a:r>
              <a:rPr lang="en-US" altLang="ko-KR" sz="12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2-3] </a:t>
            </a:r>
            <a:r>
              <a:rPr lang="ko-KR" altLang="en-US" sz="12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피보나치 수열 알고리즘의 실행 빈도수 </a:t>
            </a:r>
            <a:r>
              <a:rPr lang="en-US" altLang="ko-KR" sz="12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n&gt;1</a:t>
            </a:r>
            <a:r>
              <a:rPr lang="ko-KR" altLang="en-US" sz="1200" b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경우</a:t>
            </a:r>
            <a:endParaRPr lang="ko-KR" altLang="en-US" sz="12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43012" name="그룹 6"/>
          <p:cNvGrpSpPr>
            <a:grpSpLocks/>
          </p:cNvGrpSpPr>
          <p:nvPr/>
        </p:nvGrpSpPr>
        <p:grpSpPr bwMode="auto">
          <a:xfrm>
            <a:off x="1187450" y="2060575"/>
            <a:ext cx="7056438" cy="2520950"/>
            <a:chOff x="1187450" y="2060575"/>
            <a:chExt cx="7056438" cy="2520950"/>
          </a:xfrm>
        </p:grpSpPr>
        <p:pic>
          <p:nvPicPr>
            <p:cNvPr id="43013" name="Picture 4" descr="표2-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98" b="4272"/>
            <a:stretch>
              <a:fillRect/>
            </a:stretch>
          </p:blipFill>
          <p:spPr bwMode="auto">
            <a:xfrm>
              <a:off x="1187450" y="2060575"/>
              <a:ext cx="7056438" cy="252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455988" y="4256088"/>
              <a:ext cx="428625" cy="214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7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723900"/>
            <a:ext cx="74961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8" y="1447800"/>
            <a:ext cx="63722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Software</a:t>
            </a:r>
            <a:r>
              <a:rPr lang="ko-KR" altLang="en-US" dirty="0" smtClean="0"/>
              <a:t>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+ Data Structure + Algorithm</a:t>
            </a:r>
            <a:r>
              <a:rPr lang="ko-KR" altLang="en-US" dirty="0" smtClean="0"/>
              <a:t>로 정의가능</a:t>
            </a:r>
            <a:endParaRPr lang="en-US" altLang="ko-KR" dirty="0" smtClean="0"/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를 받아들여 </a:t>
            </a:r>
            <a:r>
              <a:rPr lang="en-US" altLang="ko-KR" dirty="0" smtClean="0"/>
              <a:t>Data Structure</a:t>
            </a:r>
            <a:r>
              <a:rPr lang="ko-KR" altLang="en-US" dirty="0" smtClean="0"/>
              <a:t>로 저장하고 </a:t>
            </a:r>
            <a:r>
              <a:rPr lang="en-US" altLang="ko-KR" dirty="0" smtClean="0"/>
              <a:t>Algorithm</a:t>
            </a:r>
            <a:r>
              <a:rPr lang="ko-KR" altLang="en-US" dirty="0" smtClean="0"/>
              <a:t>으로 처리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399" y="3352800"/>
            <a:ext cx="415455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881063"/>
            <a:ext cx="61341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" y="476672"/>
            <a:ext cx="9121420" cy="433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598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7514519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31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68760"/>
            <a:ext cx="7239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625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1076325"/>
            <a:ext cx="75342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257300"/>
            <a:ext cx="63055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최선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최악의 경우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smtClean="0"/>
              <a:t>알고리즘의 수행시간은 입력 자료 집합에 따라 다를 수 있다</a:t>
            </a:r>
            <a:r>
              <a:rPr lang="en-US" altLang="ko-KR" sz="1800" dirty="0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정렬 알고리즘의 수행 시간은 입력 집합에 따라 다를 수 있다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sz="1800" dirty="0" smtClean="0">
                <a:solidFill>
                  <a:srgbClr val="FF3300"/>
                </a:solidFill>
              </a:rPr>
              <a:t>최선의 경우</a:t>
            </a:r>
            <a:r>
              <a:rPr lang="en-US" altLang="ko-KR" sz="1800" dirty="0" smtClean="0">
                <a:solidFill>
                  <a:srgbClr val="FF3300"/>
                </a:solidFill>
              </a:rPr>
              <a:t>(best case):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수행 시간이 가장 빠른 경우</a:t>
            </a:r>
          </a:p>
          <a:p>
            <a:pPr eaLnBrk="1" hangingPunct="1"/>
            <a:r>
              <a:rPr lang="ko-KR" altLang="en-US" sz="1800" dirty="0" smtClean="0">
                <a:solidFill>
                  <a:srgbClr val="FF3300"/>
                </a:solidFill>
              </a:rPr>
              <a:t>평균의 경우</a:t>
            </a:r>
            <a:r>
              <a:rPr lang="en-US" altLang="ko-KR" sz="1800" dirty="0" smtClean="0">
                <a:solidFill>
                  <a:srgbClr val="FF3300"/>
                </a:solidFill>
              </a:rPr>
              <a:t>(average case):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수행시간이 평균적인 경우</a:t>
            </a:r>
          </a:p>
          <a:p>
            <a:pPr eaLnBrk="1" hangingPunct="1"/>
            <a:r>
              <a:rPr lang="ko-KR" altLang="en-US" sz="1800" dirty="0" smtClean="0">
                <a:solidFill>
                  <a:srgbClr val="FF3300"/>
                </a:solidFill>
              </a:rPr>
              <a:t>최악의 경우</a:t>
            </a:r>
            <a:r>
              <a:rPr lang="en-US" altLang="ko-KR" sz="1800" dirty="0" smtClean="0">
                <a:solidFill>
                  <a:srgbClr val="FF3300"/>
                </a:solidFill>
              </a:rPr>
              <a:t>(worst case):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수행 시간이 가장 늦은 경우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 dirty="0" smtClean="0"/>
          </a:p>
        </p:txBody>
      </p:sp>
      <p:grpSp>
        <p:nvGrpSpPr>
          <p:cNvPr id="48132" name="Group 31"/>
          <p:cNvGrpSpPr>
            <a:grpSpLocks/>
          </p:cNvGrpSpPr>
          <p:nvPr/>
        </p:nvGrpSpPr>
        <p:grpSpPr bwMode="auto">
          <a:xfrm>
            <a:off x="250825" y="3878263"/>
            <a:ext cx="4691063" cy="2681287"/>
            <a:chOff x="586" y="1117"/>
            <a:chExt cx="4423" cy="2560"/>
          </a:xfrm>
        </p:grpSpPr>
        <p:sp>
          <p:nvSpPr>
            <p:cNvPr id="48134" name="Line 32"/>
            <p:cNvSpPr>
              <a:spLocks noChangeShapeType="1"/>
            </p:cNvSpPr>
            <p:nvPr/>
          </p:nvSpPr>
          <p:spPr bwMode="auto">
            <a:xfrm>
              <a:off x="1111" y="1117"/>
              <a:ext cx="0" cy="20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8135" name="Line 33"/>
            <p:cNvSpPr>
              <a:spLocks noChangeShapeType="1"/>
            </p:cNvSpPr>
            <p:nvPr/>
          </p:nvSpPr>
          <p:spPr bwMode="auto">
            <a:xfrm>
              <a:off x="1111" y="3158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8136" name="Rectangle 34"/>
            <p:cNvSpPr>
              <a:spLocks noChangeArrowheads="1"/>
            </p:cNvSpPr>
            <p:nvPr/>
          </p:nvSpPr>
          <p:spPr bwMode="auto">
            <a:xfrm>
              <a:off x="1228" y="1344"/>
              <a:ext cx="227" cy="1814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137" name="Rectangle 35"/>
            <p:cNvSpPr>
              <a:spLocks noChangeArrowheads="1"/>
            </p:cNvSpPr>
            <p:nvPr/>
          </p:nvSpPr>
          <p:spPr bwMode="auto">
            <a:xfrm>
              <a:off x="1555" y="1979"/>
              <a:ext cx="227" cy="1179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138" name="Rectangle 36"/>
            <p:cNvSpPr>
              <a:spLocks noChangeArrowheads="1"/>
            </p:cNvSpPr>
            <p:nvPr/>
          </p:nvSpPr>
          <p:spPr bwMode="auto">
            <a:xfrm>
              <a:off x="1873" y="1752"/>
              <a:ext cx="227" cy="1406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139" name="Rectangle 37"/>
            <p:cNvSpPr>
              <a:spLocks noChangeArrowheads="1"/>
            </p:cNvSpPr>
            <p:nvPr/>
          </p:nvSpPr>
          <p:spPr bwMode="auto">
            <a:xfrm>
              <a:off x="2199" y="1344"/>
              <a:ext cx="227" cy="1814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140" name="Rectangle 38"/>
            <p:cNvSpPr>
              <a:spLocks noChangeArrowheads="1"/>
            </p:cNvSpPr>
            <p:nvPr/>
          </p:nvSpPr>
          <p:spPr bwMode="auto">
            <a:xfrm>
              <a:off x="2517" y="2251"/>
              <a:ext cx="227" cy="907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141" name="Rectangle 39"/>
            <p:cNvSpPr>
              <a:spLocks noChangeArrowheads="1"/>
            </p:cNvSpPr>
            <p:nvPr/>
          </p:nvSpPr>
          <p:spPr bwMode="auto">
            <a:xfrm>
              <a:off x="2834" y="1571"/>
              <a:ext cx="227" cy="1587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142" name="Rectangle 40"/>
            <p:cNvSpPr>
              <a:spLocks noChangeArrowheads="1"/>
            </p:cNvSpPr>
            <p:nvPr/>
          </p:nvSpPr>
          <p:spPr bwMode="auto">
            <a:xfrm>
              <a:off x="3152" y="2115"/>
              <a:ext cx="227" cy="1043"/>
            </a:xfrm>
            <a:prstGeom prst="rect">
              <a:avLst/>
            </a:prstGeom>
            <a:solidFill>
              <a:srgbClr val="3D0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143" name="Line 41"/>
            <p:cNvSpPr>
              <a:spLocks noChangeShapeType="1"/>
            </p:cNvSpPr>
            <p:nvPr/>
          </p:nvSpPr>
          <p:spPr bwMode="auto">
            <a:xfrm>
              <a:off x="1156" y="2251"/>
              <a:ext cx="25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8144" name="Line 42"/>
            <p:cNvSpPr>
              <a:spLocks noChangeShapeType="1"/>
            </p:cNvSpPr>
            <p:nvPr/>
          </p:nvSpPr>
          <p:spPr bwMode="auto">
            <a:xfrm>
              <a:off x="1111" y="1344"/>
              <a:ext cx="258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48145" name="Text Box 43"/>
            <p:cNvSpPr txBox="1">
              <a:spLocks noChangeArrowheads="1"/>
            </p:cNvSpPr>
            <p:nvPr/>
          </p:nvSpPr>
          <p:spPr bwMode="auto">
            <a:xfrm>
              <a:off x="3774" y="1272"/>
              <a:ext cx="10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최악의 경우</a:t>
              </a:r>
            </a:p>
          </p:txBody>
        </p:sp>
        <p:sp>
          <p:nvSpPr>
            <p:cNvPr id="48146" name="Text Box 44"/>
            <p:cNvSpPr txBox="1">
              <a:spLocks noChangeArrowheads="1"/>
            </p:cNvSpPr>
            <p:nvPr/>
          </p:nvSpPr>
          <p:spPr bwMode="auto">
            <a:xfrm>
              <a:off x="3774" y="2173"/>
              <a:ext cx="10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최선의 경우</a:t>
              </a:r>
            </a:p>
          </p:txBody>
        </p:sp>
        <p:sp>
          <p:nvSpPr>
            <p:cNvPr id="48147" name="Text Box 45"/>
            <p:cNvSpPr txBox="1">
              <a:spLocks noChangeArrowheads="1"/>
            </p:cNvSpPr>
            <p:nvPr/>
          </p:nvSpPr>
          <p:spPr bwMode="auto">
            <a:xfrm>
              <a:off x="3774" y="1720"/>
              <a:ext cx="1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i="1">
                  <a:latin typeface="HY엽서L" panose="02030600000101010101" pitchFamily="18" charset="-127"/>
                  <a:ea typeface="HY엽서L" panose="02030600000101010101" pitchFamily="18" charset="-127"/>
                </a:rPr>
                <a:t>평균적인 경우</a:t>
              </a:r>
            </a:p>
          </p:txBody>
        </p:sp>
        <p:sp>
          <p:nvSpPr>
            <p:cNvPr id="48148" name="Text Box 46"/>
            <p:cNvSpPr txBox="1">
              <a:spLocks noChangeArrowheads="1"/>
            </p:cNvSpPr>
            <p:nvPr/>
          </p:nvSpPr>
          <p:spPr bwMode="auto">
            <a:xfrm>
              <a:off x="1236" y="3222"/>
              <a:ext cx="2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</a:p>
          </p:txBody>
        </p:sp>
        <p:sp>
          <p:nvSpPr>
            <p:cNvPr id="48149" name="Text Box 47"/>
            <p:cNvSpPr txBox="1">
              <a:spLocks noChangeArrowheads="1"/>
            </p:cNvSpPr>
            <p:nvPr/>
          </p:nvSpPr>
          <p:spPr bwMode="auto">
            <a:xfrm>
              <a:off x="1557" y="3218"/>
              <a:ext cx="2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</a:p>
          </p:txBody>
        </p:sp>
        <p:sp>
          <p:nvSpPr>
            <p:cNvPr id="48150" name="Text Box 48"/>
            <p:cNvSpPr txBox="1">
              <a:spLocks noChangeArrowheads="1"/>
            </p:cNvSpPr>
            <p:nvPr/>
          </p:nvSpPr>
          <p:spPr bwMode="auto">
            <a:xfrm>
              <a:off x="1879" y="3218"/>
              <a:ext cx="2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C</a:t>
              </a:r>
            </a:p>
          </p:txBody>
        </p:sp>
        <p:sp>
          <p:nvSpPr>
            <p:cNvPr id="48151" name="Text Box 49"/>
            <p:cNvSpPr txBox="1">
              <a:spLocks noChangeArrowheads="1"/>
            </p:cNvSpPr>
            <p:nvPr/>
          </p:nvSpPr>
          <p:spPr bwMode="auto">
            <a:xfrm>
              <a:off x="2195" y="3218"/>
              <a:ext cx="2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D</a:t>
              </a:r>
            </a:p>
          </p:txBody>
        </p:sp>
        <p:sp>
          <p:nvSpPr>
            <p:cNvPr id="48152" name="Text Box 50"/>
            <p:cNvSpPr txBox="1">
              <a:spLocks noChangeArrowheads="1"/>
            </p:cNvSpPr>
            <p:nvPr/>
          </p:nvSpPr>
          <p:spPr bwMode="auto">
            <a:xfrm>
              <a:off x="2506" y="3213"/>
              <a:ext cx="2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E</a:t>
              </a:r>
            </a:p>
          </p:txBody>
        </p:sp>
        <p:sp>
          <p:nvSpPr>
            <p:cNvPr id="48153" name="Text Box 51"/>
            <p:cNvSpPr txBox="1">
              <a:spLocks noChangeArrowheads="1"/>
            </p:cNvSpPr>
            <p:nvPr/>
          </p:nvSpPr>
          <p:spPr bwMode="auto">
            <a:xfrm>
              <a:off x="2827" y="321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F</a:t>
              </a:r>
            </a:p>
          </p:txBody>
        </p:sp>
        <p:sp>
          <p:nvSpPr>
            <p:cNvPr id="48154" name="Text Box 52"/>
            <p:cNvSpPr txBox="1">
              <a:spLocks noChangeArrowheads="1"/>
            </p:cNvSpPr>
            <p:nvPr/>
          </p:nvSpPr>
          <p:spPr bwMode="auto">
            <a:xfrm>
              <a:off x="3149" y="3218"/>
              <a:ext cx="2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G</a:t>
              </a:r>
            </a:p>
          </p:txBody>
        </p:sp>
        <p:sp>
          <p:nvSpPr>
            <p:cNvPr id="48155" name="Text Box 53"/>
            <p:cNvSpPr txBox="1">
              <a:spLocks noChangeArrowheads="1"/>
            </p:cNvSpPr>
            <p:nvPr/>
          </p:nvSpPr>
          <p:spPr bwMode="auto">
            <a:xfrm>
              <a:off x="1822" y="3386"/>
              <a:ext cx="9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입력 집합</a:t>
              </a:r>
            </a:p>
          </p:txBody>
        </p:sp>
        <p:sp>
          <p:nvSpPr>
            <p:cNvPr id="48156" name="Text Box 54"/>
            <p:cNvSpPr txBox="1">
              <a:spLocks noChangeArrowheads="1"/>
            </p:cNvSpPr>
            <p:nvPr/>
          </p:nvSpPr>
          <p:spPr bwMode="auto">
            <a:xfrm rot="-5400000">
              <a:off x="302" y="2007"/>
              <a:ext cx="8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수행시간</a:t>
              </a:r>
            </a:p>
          </p:txBody>
        </p:sp>
        <p:sp>
          <p:nvSpPr>
            <p:cNvPr id="48157" name="Text Box 55"/>
            <p:cNvSpPr txBox="1">
              <a:spLocks noChangeArrowheads="1"/>
            </p:cNvSpPr>
            <p:nvPr/>
          </p:nvSpPr>
          <p:spPr bwMode="auto">
            <a:xfrm>
              <a:off x="703" y="1267"/>
              <a:ext cx="5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100</a:t>
              </a:r>
            </a:p>
          </p:txBody>
        </p:sp>
        <p:sp>
          <p:nvSpPr>
            <p:cNvPr id="48158" name="Text Box 56"/>
            <p:cNvSpPr txBox="1">
              <a:spLocks noChangeArrowheads="1"/>
            </p:cNvSpPr>
            <p:nvPr/>
          </p:nvSpPr>
          <p:spPr bwMode="auto">
            <a:xfrm>
              <a:off x="795" y="2173"/>
              <a:ext cx="3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anose="02030600000101010101" pitchFamily="18" charset="-127"/>
                  <a:ea typeface="HY엽서L" panose="02030600000101010101" pitchFamily="18" charset="-127"/>
                </a:rPr>
                <a:t>50</a:t>
              </a:r>
            </a:p>
          </p:txBody>
        </p:sp>
        <p:sp>
          <p:nvSpPr>
            <p:cNvPr id="48159" name="AutoShape 57"/>
            <p:cNvSpPr>
              <a:spLocks/>
            </p:cNvSpPr>
            <p:nvPr/>
          </p:nvSpPr>
          <p:spPr bwMode="auto">
            <a:xfrm>
              <a:off x="3605" y="1389"/>
              <a:ext cx="136" cy="817"/>
            </a:xfrm>
            <a:prstGeom prst="rightBrace">
              <a:avLst>
                <a:gd name="adj1" fmla="val 50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48133" name="Rectangle 58"/>
          <p:cNvSpPr>
            <a:spLocks noChangeArrowheads="1"/>
          </p:cNvSpPr>
          <p:nvPr/>
        </p:nvSpPr>
        <p:spPr bwMode="auto">
          <a:xfrm>
            <a:off x="5067300" y="4157663"/>
            <a:ext cx="40767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최선의 경우</a:t>
            </a:r>
            <a:r>
              <a:rPr lang="en-US" altLang="ko-KR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의미가 없는 경우가 많다</a:t>
            </a:r>
            <a:r>
              <a:rPr lang="en-US" altLang="ko-KR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평균적인 경우</a:t>
            </a:r>
            <a:r>
              <a:rPr lang="en-US" altLang="ko-KR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계산하기가 상당히 어려움</a:t>
            </a:r>
            <a:r>
              <a:rPr lang="en-US" altLang="ko-KR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최악의 경우</a:t>
            </a:r>
            <a:r>
              <a:rPr lang="en-US" altLang="ko-KR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가장 널리 사용된다</a:t>
            </a:r>
            <a:r>
              <a:rPr lang="en-US" altLang="ko-KR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>
                <a:latin typeface="휴먼편지체" panose="02030504000101010101" pitchFamily="18" charset="-127"/>
                <a:ea typeface="휴먼편지체" panose="02030504000101010101" pitchFamily="18" charset="-127"/>
              </a:rPr>
              <a:t>계산하기 쉽고 응용에 따라서 중요한 의미를 가질 수도 있다</a:t>
            </a:r>
            <a:r>
              <a:rPr lang="en-US" altLang="ko-KR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60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http://www.cs.cmu.edu/~</a:t>
            </a:r>
            <a:r>
              <a:rPr lang="en-US" altLang="ko-KR" dirty="0" smtClean="0"/>
              <a:t>ab/15-111N09/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6538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713509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819400"/>
            <a:ext cx="592375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507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6538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590800"/>
            <a:ext cx="713509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99" y="31242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7" y="3581400"/>
            <a:ext cx="4948238" cy="30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05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http://homepage.usask.ca/~</a:t>
            </a:r>
            <a:r>
              <a:rPr lang="en-US" altLang="ko-KR" dirty="0" smtClean="0"/>
              <a:t>tsv552/COMP2810/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24592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90850"/>
            <a:ext cx="66675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6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, set of values of qualitative or quantitative variables (</a:t>
            </a:r>
            <a:r>
              <a:rPr lang="en-US" altLang="ko-KR" dirty="0" err="1" smtClean="0"/>
              <a:t>wikipedia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sz="2200" dirty="0" err="1" smtClean="0"/>
              <a:t>에이핑크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트와이스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블랙핑크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나인뮤지스</a:t>
            </a:r>
            <a:r>
              <a:rPr lang="en-US" altLang="ko-KR" sz="2200" dirty="0" smtClean="0"/>
              <a:t>, AOA, 6, 9, 4, 5, 7, 2011, 2015, 2016, 2010, 2012</a:t>
            </a:r>
          </a:p>
          <a:p>
            <a:pPr>
              <a:buNone/>
            </a:pPr>
            <a:endParaRPr lang="en-US" altLang="ko-KR" sz="2000" i="1" dirty="0" smtClean="0"/>
          </a:p>
          <a:p>
            <a:pPr>
              <a:buNone/>
            </a:pPr>
            <a:r>
              <a:rPr lang="en-US" altLang="ko-KR" sz="2000" i="1" dirty="0" smtClean="0"/>
              <a:t>* </a:t>
            </a:r>
            <a:r>
              <a:rPr lang="ko-KR" altLang="en-US" sz="2000" i="1" dirty="0" smtClean="0"/>
              <a:t>아재 </a:t>
            </a:r>
            <a:r>
              <a:rPr lang="en-US" altLang="ko-KR" sz="2000" i="1" dirty="0" smtClean="0"/>
              <a:t>Test – </a:t>
            </a:r>
            <a:r>
              <a:rPr lang="ko-KR" altLang="en-US" sz="2000" i="1" dirty="0" smtClean="0"/>
              <a:t>다음 중 사진이 없는 그룹은</a:t>
            </a:r>
            <a:r>
              <a:rPr lang="en-US" altLang="ko-KR" sz="2000" i="1" dirty="0" smtClean="0"/>
              <a:t>?</a:t>
            </a:r>
            <a:endParaRPr lang="ko-KR" altLang="en-US" sz="22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657600"/>
            <a:ext cx="294566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029200"/>
            <a:ext cx="293214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3962400"/>
            <a:ext cx="18404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343400"/>
            <a:ext cx="27245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http://www.cs.princeton.edu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1875"/>
            <a:ext cx="3733800" cy="532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0"/>
            <a:ext cx="36766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1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http://www.orcca.on.ca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03745"/>
            <a:ext cx="6010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742" y="1676400"/>
            <a:ext cx="5151257" cy="238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5948279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O(n), O(n^2), O(n^3)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3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www.cs.uaf.edu/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58197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61722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O(1), O(n^3)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8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3362107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819727"/>
            <a:ext cx="4147177" cy="25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57200"/>
            <a:ext cx="3467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1600200"/>
            <a:ext cx="6566647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52482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066800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N</a:t>
            </a:r>
            <a:r>
              <a:rPr lang="en-US" altLang="ko-KR" dirty="0" smtClean="0"/>
              <a:t>!, 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, 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logN, logN</a:t>
            </a:r>
            <a:r>
              <a:rPr lang="en-US" altLang="ko-KR" baseline="30000" dirty="0" smtClean="0"/>
              <a:t>5</a:t>
            </a:r>
            <a:r>
              <a:rPr lang="en-US" altLang="ko-KR" dirty="0" smtClean="0"/>
              <a:t>, 9N, 47N+15N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+3N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, 1000000000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133600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2000N</a:t>
            </a:r>
            <a:r>
              <a:rPr lang="en-US" altLang="ko-KR" baseline="30000" dirty="0" smtClean="0"/>
              <a:t>5</a:t>
            </a:r>
            <a:r>
              <a:rPr lang="en-US" altLang="ko-KR" dirty="0" smtClean="0"/>
              <a:t>/3+N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/300</a:t>
            </a:r>
            <a:r>
              <a:rPr lang="en-US" altLang="ko-KR" dirty="0" smtClean="0"/>
              <a:t>, 8logN+6N, 3N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+NlogN, N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+9999logN+100N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124200"/>
            <a:ext cx="19736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=1</a:t>
            </a:r>
            <a:endParaRPr lang="en-US" altLang="ko-KR" dirty="0" smtClean="0"/>
          </a:p>
          <a:p>
            <a:r>
              <a:rPr lang="en-US" altLang="ko-KR" dirty="0" smtClean="0"/>
              <a:t>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j=1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while(j&lt;N)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k=1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while(k&lt;N)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k++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730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38200"/>
            <a:ext cx="26946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</a:t>
            </a:r>
          </a:p>
          <a:p>
            <a:r>
              <a:rPr lang="en-US" altLang="ko-KR" dirty="0" smtClean="0"/>
              <a:t>#</a:t>
            </a:r>
            <a:r>
              <a:rPr lang="en-US" altLang="ko-KR" dirty="0" smtClean="0"/>
              <a:t>define MAX 9000000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=1000 to N-200000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for j=2 to MAX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j+i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743200"/>
            <a:ext cx="2929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for j=j; j&lt;N-20000; </a:t>
            </a:r>
            <a:r>
              <a:rPr lang="en-US" altLang="ko-KR" dirty="0" err="1" smtClean="0"/>
              <a:t>j++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k++;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8968" y="4343400"/>
            <a:ext cx="3762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+=2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for j=1; j&lt;999999999; </a:t>
            </a:r>
            <a:r>
              <a:rPr lang="en-US" altLang="ko-KR" dirty="0" err="1" smtClean="0"/>
              <a:t>j++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for k=1; k&lt;N-1000000; k++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,j,k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64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2396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=1</a:t>
            </a:r>
            <a:endParaRPr lang="en-US" altLang="ko-KR" dirty="0" smtClean="0"/>
          </a:p>
          <a:p>
            <a:r>
              <a:rPr lang="en-US" altLang="ko-KR" dirty="0" smtClean="0"/>
              <a:t>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 )   // O(N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for j=1; j&lt;N; </a:t>
            </a:r>
            <a:r>
              <a:rPr lang="en-US" altLang="ko-KR" dirty="0" err="1" smtClean="0"/>
              <a:t>j++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k++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124200"/>
            <a:ext cx="30171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=2</a:t>
            </a:r>
            <a:endParaRPr lang="en-US" altLang="ko-KR" dirty="0" smtClean="0"/>
          </a:p>
          <a:p>
            <a:r>
              <a:rPr lang="en-US" altLang="ko-KR" dirty="0" smtClean="0"/>
              <a:t>While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j=n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while j&gt;1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Func1( )   //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j--;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Func2( )       // O(N)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95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66800"/>
            <a:ext cx="2634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9.</a:t>
            </a:r>
          </a:p>
          <a:p>
            <a:r>
              <a:rPr lang="en-US" altLang="ko-KR" dirty="0" smtClean="0"/>
              <a:t>k=9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 to n do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if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mod 2 ==0 then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for j=1 to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do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k++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8619" y="3657600"/>
            <a:ext cx="26949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10.</a:t>
            </a:r>
          </a:p>
          <a:p>
            <a:r>
              <a:rPr lang="en-US" altLang="ko-KR" smtClean="0"/>
              <a:t>k=9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 to n do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if k mod 2 ==0 then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for j=1 to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do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k++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else 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1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Particular way of </a:t>
            </a:r>
            <a:r>
              <a:rPr lang="en-US" altLang="ko-KR" i="1" dirty="0" smtClean="0">
                <a:solidFill>
                  <a:srgbClr val="FF0000"/>
                </a:solidFill>
              </a:rPr>
              <a:t>organizing</a:t>
            </a:r>
            <a:r>
              <a:rPr lang="en-US" altLang="ko-KR" dirty="0" smtClean="0"/>
              <a:t> data in computer to be used efficiently (wiki)</a:t>
            </a:r>
          </a:p>
          <a:p>
            <a:r>
              <a:rPr lang="en-US" altLang="ko-KR" dirty="0" smtClean="0"/>
              <a:t>Array, tree, graph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0600" y="2971800"/>
          <a:ext cx="4343400" cy="3276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21581"/>
                <a:gridCol w="746522"/>
                <a:gridCol w="950119"/>
                <a:gridCol w="1425178"/>
              </a:tblGrid>
              <a:tr h="546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팀이름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멤버수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데뷰년도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이미지파일</a:t>
                      </a:r>
                      <a:endParaRPr lang="ko-KR" altLang="en-US" sz="1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에이핑크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1.jpg</a:t>
                      </a:r>
                      <a:endParaRPr lang="ko-KR" altLang="en-US" sz="1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트와이스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2.jpg</a:t>
                      </a:r>
                      <a:endParaRPr lang="ko-KR" altLang="en-US" sz="1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블랙핑크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3.jpg</a:t>
                      </a:r>
                      <a:endParaRPr lang="ko-KR" altLang="en-US" sz="1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나인뮤지스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4.jpg</a:t>
                      </a:r>
                      <a:endParaRPr lang="ko-KR" altLang="en-US" sz="1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AOA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5.jpg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743200"/>
            <a:ext cx="1828800" cy="94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038600"/>
            <a:ext cx="92022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5410200"/>
            <a:ext cx="1752600" cy="9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>
            <a:endCxn id="5" idx="1"/>
          </p:cNvCxnSpPr>
          <p:nvPr/>
        </p:nvCxnSpPr>
        <p:spPr>
          <a:xfrm flipV="1">
            <a:off x="4648200" y="3217762"/>
            <a:ext cx="1905000" cy="592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648200" y="4326038"/>
            <a:ext cx="1752600" cy="24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724400" y="4876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Organizing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705600" cy="49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87472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6762750" cy="5638800"/>
          </a:xfrm>
        </p:spPr>
        <p:txBody>
          <a:bodyPr/>
          <a:lstStyle/>
          <a:p>
            <a:pPr marL="0" indent="0" eaLnBrk="1" hangingPunct="1"/>
            <a:r>
              <a:rPr lang="ko-KR" altLang="en-US" sz="2400" smtClean="0"/>
              <a:t> 리스트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순서가 정해진 목록 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4340" name="Picture 5" descr="H:\원고\finish\인피니티 북스\00 C 자료구조 인피니티북스\자료구조_인피니티북스_강의교안\PPT\그림및표추출\1장\표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571625"/>
            <a:ext cx="5195887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547813" y="260350"/>
            <a:ext cx="7150100" cy="50482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ko-KR" sz="2400" b="1" ker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 Introduction</a:t>
            </a:r>
            <a:endParaRPr lang="ko-KR" altLang="en-US" sz="2400" b="1" kern="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13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6762750" cy="5638800"/>
          </a:xfrm>
        </p:spPr>
        <p:txBody>
          <a:bodyPr/>
          <a:lstStyle/>
          <a:p>
            <a:pPr marL="0" indent="0" eaLnBrk="1" hangingPunct="1"/>
            <a:r>
              <a:rPr lang="ko-KR" altLang="en-US" sz="2800" smtClean="0"/>
              <a:t>  스택 </a:t>
            </a:r>
            <a:r>
              <a:rPr lang="en-US" altLang="ko-KR" sz="2800" smtClean="0"/>
              <a:t>: LIFO</a:t>
            </a:r>
            <a:endParaRPr lang="ko-KR" altLang="en-US" sz="2800" smtClean="0"/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5364" name="Picture 5" descr="H:\원고\finish\인피니티 북스\00 C 자료구조 인피니티북스\자료구조_인피니티북스_강의교안\PPT\그림및표추출\1장\그림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71625"/>
            <a:ext cx="6510338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547813" y="260350"/>
            <a:ext cx="7150100" cy="50482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ko-KR" sz="2400" b="1" ker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 Introduction</a:t>
            </a:r>
            <a:endParaRPr lang="ko-KR" altLang="en-US" sz="2400" b="1" kern="0" dirty="0">
              <a:solidFill>
                <a:srgbClr val="CC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87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1442</TotalTime>
  <Words>747</Words>
  <Application>Microsoft Office PowerPoint</Application>
  <PresentationFormat>화면 슬라이드 쇼(4:3)</PresentationFormat>
  <Paragraphs>184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테마1</vt:lpstr>
      <vt:lpstr>Data Structure &amp; Algorithm</vt:lpstr>
      <vt:lpstr>Outline</vt:lpstr>
      <vt:lpstr>Software는</vt:lpstr>
      <vt:lpstr>Data</vt:lpstr>
      <vt:lpstr>Data Structure</vt:lpstr>
      <vt:lpstr>Organizing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Algorithm</vt:lpstr>
      <vt:lpstr>PowerPoint 프레젠테이션</vt:lpstr>
      <vt:lpstr>PowerPoint 프레젠테이션</vt:lpstr>
      <vt:lpstr>PowerPoint 프레젠테이션</vt:lpstr>
      <vt:lpstr>PowerPoint 프레젠테이션</vt:lpstr>
      <vt:lpstr>Quiz.</vt:lpstr>
      <vt:lpstr>Algorithm 성능분석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최선, 평균, 최악의 경우</vt:lpstr>
      <vt:lpstr>http://www.cs.cmu.edu/~ab/15-111N09/</vt:lpstr>
      <vt:lpstr>solution</vt:lpstr>
      <vt:lpstr>http://homepage.usask.ca/~tsv552/COMP2810/</vt:lpstr>
      <vt:lpstr>http://www.cs.princeton.edu/</vt:lpstr>
      <vt:lpstr>http://www.orcca.on.ca/</vt:lpstr>
      <vt:lpstr>https://www.cs.uaf.edu/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Microsoft Corporation</dc:creator>
  <cp:lastModifiedBy>bongbong</cp:lastModifiedBy>
  <cp:revision>57</cp:revision>
  <dcterms:created xsi:type="dcterms:W3CDTF">2006-10-05T04:04:58Z</dcterms:created>
  <dcterms:modified xsi:type="dcterms:W3CDTF">2017-03-14T03:58:07Z</dcterms:modified>
</cp:coreProperties>
</file>