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  <p:sldId id="272" r:id="rId5"/>
    <p:sldId id="271" r:id="rId6"/>
    <p:sldId id="269" r:id="rId7"/>
    <p:sldId id="270" r:id="rId8"/>
    <p:sldId id="274" r:id="rId9"/>
    <p:sldId id="275" r:id="rId10"/>
    <p:sldId id="278" r:id="rId11"/>
    <p:sldId id="265" r:id="rId12"/>
    <p:sldId id="276" r:id="rId13"/>
    <p:sldId id="277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14" y="-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714356"/>
            <a:ext cx="9144000" cy="2714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71472" y="1357298"/>
            <a:ext cx="7772400" cy="1957400"/>
          </a:xfrm>
        </p:spPr>
        <p:txBody>
          <a:bodyPr anchor="b">
            <a:norm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71670" y="3857628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0" y="3429000"/>
            <a:ext cx="91440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141511"/>
            <a:ext cx="2500298" cy="572844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0" y="714356"/>
            <a:ext cx="9144000" cy="2714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3429000"/>
            <a:ext cx="91440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141511"/>
            <a:ext cx="2500298" cy="57284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EF0C-A8CA-4DFB-A764-92CB7B55FA9E}" type="datetimeFigureOut">
              <a:rPr lang="ko-KR" altLang="en-US" smtClean="0"/>
              <a:pPr/>
              <a:t>2017-01-12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F89C-2DEC-4ABC-AEB6-AAF1CED6539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pic>
        <p:nvPicPr>
          <p:cNvPr id="8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EF0C-A8CA-4DFB-A764-92CB7B55FA9E}" type="datetimeFigureOut">
              <a:rPr lang="ko-KR" altLang="en-US" smtClean="0"/>
              <a:pPr/>
              <a:t>2017-01-12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F89C-2DEC-4ABC-AEB6-AAF1CED6539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pic>
        <p:nvPicPr>
          <p:cNvPr id="8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99AEF0C-A8CA-4DFB-A764-92CB7B55FA9E}" type="datetimeFigureOut">
              <a:rPr lang="ko-KR" altLang="en-US" smtClean="0"/>
              <a:pPr/>
              <a:t>2017-01-12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6D7F89C-2DEC-4ABC-AEB6-AAF1CED653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99AEF0C-A8CA-4DFB-A764-92CB7B55FA9E}" type="datetimeFigureOut">
              <a:rPr lang="ko-KR" altLang="en-US" smtClean="0"/>
              <a:pPr/>
              <a:t>2017-01-12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6D7F89C-2DEC-4ABC-AEB6-AAF1CED653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43956" cy="725470"/>
          </a:xfrm>
        </p:spPr>
        <p:txBody>
          <a:bodyPr/>
          <a:lstStyle>
            <a:lvl1pPr>
              <a:defRPr baseline="0">
                <a:latin typeface="+mn-ea"/>
                <a:ea typeface="+mn-ea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+mn-lt"/>
                <a:ea typeface="+mn-ea"/>
              </a:defRPr>
            </a:lvl1pPr>
            <a:lvl2pPr>
              <a:defRPr baseline="0">
                <a:latin typeface="+mn-lt"/>
                <a:ea typeface="+mn-ea"/>
              </a:defRPr>
            </a:lvl2pPr>
            <a:lvl3pPr>
              <a:defRPr baseline="0">
                <a:latin typeface="+mn-lt"/>
                <a:ea typeface="+mn-ea"/>
              </a:defRPr>
            </a:lvl3pPr>
            <a:lvl4pPr>
              <a:defRPr baseline="0">
                <a:latin typeface="+mn-lt"/>
                <a:ea typeface="+mn-ea"/>
              </a:defRPr>
            </a:lvl4pPr>
            <a:lvl5pPr>
              <a:defRPr baseline="0">
                <a:latin typeface="+mn-lt"/>
                <a:ea typeface="+mn-ea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571604" y="6500834"/>
            <a:ext cx="1000132" cy="285728"/>
          </a:xfrm>
        </p:spPr>
        <p:txBody>
          <a:bodyPr/>
          <a:lstStyle/>
          <a:p>
            <a:fld id="{199AEF0C-A8CA-4DFB-A764-92CB7B55FA9E}" type="datetimeFigureOut">
              <a:rPr lang="ko-KR" altLang="en-US" smtClean="0"/>
              <a:pPr/>
              <a:t>2017-01-12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571736" y="6500834"/>
            <a:ext cx="4214842" cy="28575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F89C-2DEC-4ABC-AEB6-AAF1CED6539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28596" y="1000108"/>
            <a:ext cx="871540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6500834"/>
            <a:ext cx="1558926" cy="357166"/>
          </a:xfrm>
          <a:prstGeom prst="rect">
            <a:avLst/>
          </a:prstGeom>
          <a:noFill/>
        </p:spPr>
      </p:pic>
      <p:cxnSp>
        <p:nvCxnSpPr>
          <p:cNvPr id="10" name="직선 연결선 9"/>
          <p:cNvCxnSpPr/>
          <p:nvPr/>
        </p:nvCxnSpPr>
        <p:spPr>
          <a:xfrm>
            <a:off x="428596" y="1000108"/>
            <a:ext cx="871540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6500834"/>
            <a:ext cx="1558926" cy="35716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000240"/>
            <a:ext cx="9144000" cy="1428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348" y="2071679"/>
            <a:ext cx="7772400" cy="1214446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000232" y="3714752"/>
            <a:ext cx="6486516" cy="1500198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pic>
        <p:nvPicPr>
          <p:cNvPr id="8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141511"/>
            <a:ext cx="2500298" cy="572844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0" y="2000240"/>
            <a:ext cx="9144000" cy="1428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141511"/>
            <a:ext cx="2500298" cy="57284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42984"/>
            <a:ext cx="4038600" cy="49831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42984"/>
            <a:ext cx="4038600" cy="49831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EF0C-A8CA-4DFB-A764-92CB7B55FA9E}" type="datetimeFigureOut">
              <a:rPr lang="ko-KR" altLang="en-US" smtClean="0"/>
              <a:pPr/>
              <a:t>2017-01-12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F89C-2DEC-4ABC-AEB6-AAF1CED6539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28596" y="1000108"/>
            <a:ext cx="871540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cxnSp>
        <p:nvCxnSpPr>
          <p:cNvPr id="10" name="직선 연결선 9"/>
          <p:cNvCxnSpPr/>
          <p:nvPr/>
        </p:nvCxnSpPr>
        <p:spPr>
          <a:xfrm>
            <a:off x="428596" y="1000108"/>
            <a:ext cx="871540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EF0C-A8CA-4DFB-A764-92CB7B55FA9E}" type="datetimeFigureOut">
              <a:rPr lang="ko-KR" altLang="en-US" smtClean="0"/>
              <a:pPr/>
              <a:t>2017-01-12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F89C-2DEC-4ABC-AEB6-AAF1CED6539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pic>
        <p:nvPicPr>
          <p:cNvPr id="11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EF0C-A8CA-4DFB-A764-92CB7B55FA9E}" type="datetimeFigureOut">
              <a:rPr lang="ko-KR" altLang="en-US" smtClean="0"/>
              <a:pPr/>
              <a:t>2017-01-12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F89C-2DEC-4ABC-AEB6-AAF1CED6539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28596" y="1000108"/>
            <a:ext cx="871540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cxnSp>
        <p:nvCxnSpPr>
          <p:cNvPr id="8" name="직선 연결선 7"/>
          <p:cNvCxnSpPr/>
          <p:nvPr/>
        </p:nvCxnSpPr>
        <p:spPr>
          <a:xfrm>
            <a:off x="428596" y="1000108"/>
            <a:ext cx="871540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EF0C-A8CA-4DFB-A764-92CB7B55FA9E}" type="datetimeFigureOut">
              <a:rPr lang="ko-KR" altLang="en-US" smtClean="0"/>
              <a:pPr/>
              <a:t>2017-01-12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F89C-2DEC-4ABC-AEB6-AAF1CED6539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5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pic>
        <p:nvPicPr>
          <p:cNvPr id="6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EF0C-A8CA-4DFB-A764-92CB7B55FA9E}" type="datetimeFigureOut">
              <a:rPr lang="ko-KR" altLang="en-US" smtClean="0"/>
              <a:pPr/>
              <a:t>2017-01-12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F89C-2DEC-4ABC-AEB6-AAF1CED6539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pic>
        <p:nvPicPr>
          <p:cNvPr id="9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EF0C-A8CA-4DFB-A764-92CB7B55FA9E}" type="datetimeFigureOut">
              <a:rPr lang="ko-KR" altLang="en-US" smtClean="0"/>
              <a:pPr/>
              <a:t>2017-01-12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F89C-2DEC-4ABC-AEB6-AAF1CED6539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pic>
        <p:nvPicPr>
          <p:cNvPr id="9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14422"/>
            <a:ext cx="8229600" cy="4911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000232" y="6500834"/>
            <a:ext cx="1000132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AEF0C-A8CA-4DFB-A764-92CB7B55FA9E}" type="datetimeFigureOut">
              <a:rPr lang="ko-KR" altLang="en-US" smtClean="0"/>
              <a:pPr/>
              <a:t>2017-01-12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00364" y="6500834"/>
            <a:ext cx="3786214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86578" y="6500834"/>
            <a:ext cx="1928826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7F89C-2DEC-4ABC-AEB6-AAF1CED6539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28596" y="0"/>
            <a:ext cx="8715404" cy="1428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각형 14"/>
          <p:cNvSpPr/>
          <p:nvPr/>
        </p:nvSpPr>
        <p:spPr>
          <a:xfrm>
            <a:off x="0" y="0"/>
            <a:ext cx="1571604" cy="14285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28596" y="0"/>
            <a:ext cx="8715404" cy="1428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각형 9"/>
          <p:cNvSpPr/>
          <p:nvPr/>
        </p:nvSpPr>
        <p:spPr>
          <a:xfrm>
            <a:off x="0" y="0"/>
            <a:ext cx="1571604" cy="14285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1" hangingPunct="1">
        <a:spcBef>
          <a:spcPct val="0"/>
        </a:spcBef>
        <a:buNone/>
        <a:defRPr sz="2800" b="1" kern="1200" baseline="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yahma.tistory.com/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Dr. </a:t>
            </a:r>
            <a:r>
              <a:rPr lang="en-US" altLang="ko-KR" dirty="0" err="1" smtClean="0"/>
              <a:t>Seung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Chul</a:t>
            </a:r>
            <a:r>
              <a:rPr lang="en-US" altLang="ko-KR" dirty="0" smtClean="0"/>
              <a:t> Han</a:t>
            </a:r>
          </a:p>
          <a:p>
            <a:r>
              <a:rPr lang="en-US" altLang="ko-KR" dirty="0" smtClean="0"/>
              <a:t>Dept. Computer Engineering</a:t>
            </a:r>
          </a:p>
          <a:p>
            <a:r>
              <a:rPr lang="en-US" altLang="ko-KR" dirty="0" err="1" smtClean="0"/>
              <a:t>Myongji</a:t>
            </a:r>
            <a:r>
              <a:rPr lang="en-US" altLang="ko-KR" smtClean="0"/>
              <a:t> University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20819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Quiz. www.cs.colorado.edu/~main/questions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371600"/>
            <a:ext cx="76581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Example: Postfix 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4 5 6 * +</a:t>
            </a:r>
          </a:p>
          <a:p>
            <a:r>
              <a:rPr lang="en-US" altLang="ko-KR" dirty="0" smtClean="0"/>
              <a:t>8 2 / 3 2 * +</a:t>
            </a:r>
          </a:p>
          <a:p>
            <a:r>
              <a:rPr lang="en-US" altLang="ko-KR" dirty="0" smtClean="0"/>
              <a:t>17 10 + 3 * 9 /</a:t>
            </a:r>
          </a:p>
          <a:p>
            <a:r>
              <a:rPr lang="en-US" altLang="ko-KR" dirty="0" smtClean="0"/>
              <a:t>2 3 1 * + 9 –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42420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Quiz.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Postfix</a:t>
            </a:r>
            <a:r>
              <a:rPr lang="ko-KR" altLang="en-US" dirty="0" smtClean="0"/>
              <a:t>를 입력으로 받아서 계산</a:t>
            </a:r>
            <a:endParaRPr lang="en-US" altLang="ko-KR" dirty="0" smtClean="0"/>
          </a:p>
          <a:p>
            <a:r>
              <a:rPr lang="en-US" altLang="ko-KR" dirty="0" smtClean="0"/>
              <a:t>Ex) </a:t>
            </a:r>
            <a:r>
              <a:rPr lang="ko-KR" altLang="en-US" dirty="0" smtClean="0"/>
              <a:t>입력 </a:t>
            </a:r>
            <a:r>
              <a:rPr lang="en-US" altLang="ko-KR" dirty="0" smtClean="0"/>
              <a:t>“4 5 6 * +”</a:t>
            </a:r>
            <a:r>
              <a:rPr lang="ko-KR" altLang="en-US" dirty="0" smtClean="0"/>
              <a:t>이면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출력 </a:t>
            </a:r>
            <a:r>
              <a:rPr lang="en-US" altLang="ko-KR" dirty="0" smtClean="0"/>
              <a:t>‘34’</a:t>
            </a:r>
          </a:p>
          <a:p>
            <a:r>
              <a:rPr lang="ko-KR" altLang="en-US" dirty="0" smtClean="0"/>
              <a:t>앞에서 구현한 </a:t>
            </a:r>
            <a:r>
              <a:rPr lang="en-US" altLang="ko-KR" dirty="0" smtClean="0"/>
              <a:t>Array, Linked List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Quiz. Google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Stack functions</a:t>
            </a:r>
            <a:r>
              <a:rPr lang="ko-KR" altLang="en-US" dirty="0" smtClean="0"/>
              <a:t>들만을 사용해서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주어진 </a:t>
            </a:r>
            <a:r>
              <a:rPr lang="ko-KR" altLang="en-US" dirty="0" err="1" smtClean="0"/>
              <a:t>숫자열이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</a:t>
            </a:r>
            <a:r>
              <a:rPr lang="en-US" altLang="ko-KR" i="1" dirty="0" smtClean="0"/>
              <a:t>palindrome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인지 여부판별</a:t>
            </a:r>
            <a:endParaRPr lang="en-US" altLang="ko-KR" dirty="0" smtClean="0"/>
          </a:p>
          <a:p>
            <a:r>
              <a:rPr lang="ko-KR" altLang="en-US" dirty="0" smtClean="0"/>
              <a:t>앞뒤로 읽어도 같은 값</a:t>
            </a:r>
            <a:endParaRPr lang="en-US" altLang="ko-KR" dirty="0" smtClean="0"/>
          </a:p>
          <a:p>
            <a:r>
              <a:rPr lang="en-US" altLang="ko-KR" dirty="0" smtClean="0"/>
              <a:t>Ex) 1234: no, 12321 : ok,  1001: ok etc.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Infix, prefix, postfix </a:t>
            </a:r>
            <a:r>
              <a:rPr lang="ko-KR" altLang="en-US" dirty="0" smtClean="0"/>
              <a:t>표기법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Prefix</a:t>
            </a:r>
          </a:p>
          <a:p>
            <a:r>
              <a:rPr lang="en-US" altLang="ko-KR" dirty="0" smtClean="0"/>
              <a:t>Infix</a:t>
            </a:r>
          </a:p>
          <a:p>
            <a:r>
              <a:rPr lang="en-US" altLang="ko-KR" dirty="0" smtClean="0"/>
              <a:t>postfix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09600" y="3352800"/>
          <a:ext cx="7924800" cy="22860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641600"/>
                <a:gridCol w="2641600"/>
                <a:gridCol w="2641600"/>
              </a:tblGrid>
              <a:tr h="76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Prefix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Infix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Postfix</a:t>
                      </a:r>
                      <a:endParaRPr lang="ko-KR" altLang="en-US" dirty="0"/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연산자가 </a:t>
                      </a:r>
                      <a:r>
                        <a:rPr lang="ko-KR" altLang="en-US" sz="1600" dirty="0" err="1" smtClean="0"/>
                        <a:t>피연산자</a:t>
                      </a:r>
                      <a:r>
                        <a:rPr lang="ko-KR" altLang="en-US" sz="1600" dirty="0" smtClean="0"/>
                        <a:t> 앞에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연산자가 </a:t>
                      </a:r>
                      <a:r>
                        <a:rPr lang="ko-KR" altLang="en-US" sz="1600" dirty="0" err="1" smtClean="0"/>
                        <a:t>피연산자</a:t>
                      </a:r>
                      <a:r>
                        <a:rPr lang="ko-KR" altLang="en-US" sz="1600" dirty="0" smtClean="0"/>
                        <a:t> 가운데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연산자가 </a:t>
                      </a:r>
                      <a:r>
                        <a:rPr lang="ko-KR" altLang="en-US" sz="1600" dirty="0" err="1" smtClean="0"/>
                        <a:t>피연산자</a:t>
                      </a:r>
                      <a:r>
                        <a:rPr lang="ko-KR" altLang="en-US" sz="1600" dirty="0" smtClean="0"/>
                        <a:t> 뒤에</a:t>
                      </a:r>
                      <a:endParaRPr lang="ko-KR" altLang="en-US" sz="1600" dirty="0"/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+</a:t>
                      </a:r>
                      <a:r>
                        <a:rPr lang="en-US" altLang="ko-KR" sz="1600" baseline="0" dirty="0" smtClean="0"/>
                        <a:t> A B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 +B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 B +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600075" y="274638"/>
            <a:ext cx="8543925" cy="725487"/>
          </a:xfrm>
        </p:spPr>
        <p:txBody>
          <a:bodyPr/>
          <a:lstStyle/>
          <a:p>
            <a:r>
              <a:rPr lang="ko-KR" altLang="en-US" dirty="0" smtClean="0"/>
              <a:t>변환 방법</a:t>
            </a:r>
            <a:r>
              <a:rPr lang="en-US" altLang="ko-KR" dirty="0" smtClean="0"/>
              <a:t>:  A * B – C / (D+E)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5638800"/>
            <a:ext cx="6623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                 B                 C                  D                  E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 rot="5400000" flipH="1" flipV="1">
            <a:off x="5829300" y="4762500"/>
            <a:ext cx="91440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16200000" flipV="1">
            <a:off x="6705600" y="4724400"/>
            <a:ext cx="914400" cy="609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53200" y="426720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 rot="5400000" flipH="1" flipV="1">
            <a:off x="1181100" y="4838700"/>
            <a:ext cx="91440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16200000" flipV="1">
            <a:off x="2057400" y="4800600"/>
            <a:ext cx="914400" cy="609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05000" y="419100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 rot="5400000" flipH="1" flipV="1">
            <a:off x="4038600" y="3810000"/>
            <a:ext cx="2057400" cy="1295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rot="16200000" flipV="1">
            <a:off x="5867400" y="3581400"/>
            <a:ext cx="914400" cy="609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15000" y="297180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</a:t>
            </a:r>
            <a:endParaRPr lang="ko-KR" altLang="en-US" dirty="0"/>
          </a:p>
        </p:txBody>
      </p:sp>
      <p:cxnSp>
        <p:nvCxnSpPr>
          <p:cNvPr id="20" name="직선 연결선 19"/>
          <p:cNvCxnSpPr/>
          <p:nvPr/>
        </p:nvCxnSpPr>
        <p:spPr>
          <a:xfrm rot="10800000">
            <a:off x="4724400" y="2133600"/>
            <a:ext cx="914400" cy="838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rot="5400000" flipH="1" flipV="1">
            <a:off x="2209800" y="2209800"/>
            <a:ext cx="1981200" cy="1828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343400" y="1676400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29400" y="1828800"/>
            <a:ext cx="20008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 B * C D E + / -</a:t>
            </a:r>
          </a:p>
          <a:p>
            <a:r>
              <a:rPr lang="en-US" altLang="ko-KR" dirty="0" smtClean="0"/>
              <a:t>- * A B / C + D E</a:t>
            </a:r>
            <a:endParaRPr lang="ko-KR" altLang="en-US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9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Expression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Infix: (5 – 6) * 7 – 4 * 2</a:t>
            </a:r>
          </a:p>
          <a:p>
            <a:r>
              <a:rPr lang="en-US" altLang="ko-KR" dirty="0"/>
              <a:t>Prefix </a:t>
            </a:r>
            <a:r>
              <a:rPr lang="en-US" altLang="ko-KR" dirty="0" smtClean="0"/>
              <a:t>: - * - 5 6 7 * 4 2</a:t>
            </a:r>
          </a:p>
          <a:p>
            <a:r>
              <a:rPr lang="en-US" altLang="ko-KR" dirty="0" smtClean="0"/>
              <a:t>Postfix: 5 6 – 7 * 4 2 * </a:t>
            </a:r>
            <a:r>
              <a:rPr lang="en-US" altLang="ko-KR" dirty="0"/>
              <a:t>–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2195736" y="5013176"/>
            <a:ext cx="576064" cy="57606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3131840" y="5013176"/>
            <a:ext cx="576064" cy="57606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2699792" y="4293096"/>
            <a:ext cx="576064" cy="57606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3995936" y="5013176"/>
            <a:ext cx="576064" cy="57606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860032" y="5013176"/>
            <a:ext cx="576064" cy="57606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724128" y="5013176"/>
            <a:ext cx="576064" cy="57606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203848" y="3645024"/>
            <a:ext cx="576064" cy="57606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*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292080" y="4188990"/>
            <a:ext cx="576064" cy="57606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*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139952" y="2852936"/>
            <a:ext cx="576064" cy="57606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>
            <a:stCxn id="6" idx="3"/>
            <a:endCxn id="4" idx="0"/>
          </p:cNvCxnSpPr>
          <p:nvPr/>
        </p:nvCxnSpPr>
        <p:spPr>
          <a:xfrm flipH="1">
            <a:off x="2483768" y="4784797"/>
            <a:ext cx="300387" cy="2283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6" idx="5"/>
            <a:endCxn id="5" idx="0"/>
          </p:cNvCxnSpPr>
          <p:nvPr/>
        </p:nvCxnSpPr>
        <p:spPr>
          <a:xfrm>
            <a:off x="3191493" y="4784797"/>
            <a:ext cx="228379" cy="2283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0" idx="3"/>
            <a:endCxn id="6" idx="7"/>
          </p:cNvCxnSpPr>
          <p:nvPr/>
        </p:nvCxnSpPr>
        <p:spPr>
          <a:xfrm flipH="1">
            <a:off x="3191493" y="4136725"/>
            <a:ext cx="96718" cy="2407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0" idx="5"/>
            <a:endCxn id="7" idx="0"/>
          </p:cNvCxnSpPr>
          <p:nvPr/>
        </p:nvCxnSpPr>
        <p:spPr>
          <a:xfrm>
            <a:off x="3695549" y="4136725"/>
            <a:ext cx="588419" cy="8764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1" idx="3"/>
            <a:endCxn id="8" idx="0"/>
          </p:cNvCxnSpPr>
          <p:nvPr/>
        </p:nvCxnSpPr>
        <p:spPr>
          <a:xfrm flipH="1">
            <a:off x="5148064" y="4680691"/>
            <a:ext cx="228379" cy="3324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1" idx="5"/>
            <a:endCxn id="9" idx="0"/>
          </p:cNvCxnSpPr>
          <p:nvPr/>
        </p:nvCxnSpPr>
        <p:spPr>
          <a:xfrm>
            <a:off x="5783781" y="4680691"/>
            <a:ext cx="228379" cy="3324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2" idx="5"/>
            <a:endCxn id="11" idx="0"/>
          </p:cNvCxnSpPr>
          <p:nvPr/>
        </p:nvCxnSpPr>
        <p:spPr>
          <a:xfrm>
            <a:off x="4631653" y="3344637"/>
            <a:ext cx="948459" cy="8443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2" idx="3"/>
            <a:endCxn id="10" idx="7"/>
          </p:cNvCxnSpPr>
          <p:nvPr/>
        </p:nvCxnSpPr>
        <p:spPr>
          <a:xfrm flipH="1">
            <a:off x="3695549" y="3344637"/>
            <a:ext cx="528766" cy="3847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10117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Conversion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Self-study</a:t>
            </a:r>
          </a:p>
          <a:p>
            <a:r>
              <a:rPr lang="en-US" altLang="ko-KR" dirty="0" smtClean="0"/>
              <a:t>http://interactivepython.org/runestone/static/pythonds/BasicDS/InfixPrefixandPostfixExpressions.html</a:t>
            </a:r>
          </a:p>
          <a:p>
            <a:r>
              <a:rPr lang="en-US" altLang="ko-KR" dirty="0" smtClean="0">
                <a:hlinkClick r:id="rId2"/>
              </a:rPr>
              <a:t>http://yahma.tistory.com/5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Quiz. http://ice-web.cc.gatech.edu/ce21/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752600"/>
            <a:ext cx="846253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0</a:t>
            </a:r>
            <a:r>
              <a:rPr lang="ko-KR" altLang="en-US" dirty="0" smtClean="0"/>
              <a:t>개 이상 원소를 </a:t>
            </a:r>
            <a:r>
              <a:rPr lang="en-US" altLang="ko-KR" dirty="0" smtClean="0"/>
              <a:t>save/retrieve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LIFO(Last In First Out)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352800"/>
            <a:ext cx="2251558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3505200"/>
            <a:ext cx="2246071" cy="248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24600" y="3429000"/>
            <a:ext cx="21717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Stack Functions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Functions</a:t>
            </a:r>
          </a:p>
          <a:p>
            <a:pPr lvl="1"/>
            <a:r>
              <a:rPr lang="en-US" altLang="ko-KR" dirty="0" smtClean="0"/>
              <a:t>Stack </a:t>
            </a:r>
            <a:r>
              <a:rPr lang="en-US" altLang="ko-KR" dirty="0" err="1" smtClean="0"/>
              <a:t>stackCreate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maxSize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Boolean </a:t>
            </a:r>
            <a:r>
              <a:rPr lang="en-US" altLang="ko-KR" dirty="0" err="1" smtClean="0"/>
              <a:t>isFull</a:t>
            </a:r>
            <a:r>
              <a:rPr lang="en-US" altLang="ko-KR" dirty="0" smtClean="0"/>
              <a:t>(stack)</a:t>
            </a:r>
          </a:p>
          <a:p>
            <a:pPr lvl="1"/>
            <a:r>
              <a:rPr lang="en-US" altLang="ko-KR" dirty="0" smtClean="0"/>
              <a:t>Boolean </a:t>
            </a:r>
            <a:r>
              <a:rPr lang="en-US" altLang="ko-KR" dirty="0" err="1" smtClean="0"/>
              <a:t>isEmpty</a:t>
            </a:r>
            <a:r>
              <a:rPr lang="en-US" altLang="ko-KR" dirty="0" smtClean="0"/>
              <a:t>(stack)</a:t>
            </a:r>
          </a:p>
          <a:p>
            <a:pPr lvl="1"/>
            <a:r>
              <a:rPr lang="en-US" altLang="ko-KR" dirty="0" smtClean="0"/>
              <a:t>Boolean push(stack, item)</a:t>
            </a:r>
          </a:p>
          <a:p>
            <a:pPr lvl="1"/>
            <a:r>
              <a:rPr lang="en-US" altLang="ko-KR" dirty="0" smtClean="0"/>
              <a:t>Element pop(stack)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3581400"/>
            <a:ext cx="24955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3886200"/>
            <a:ext cx="33432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Stack Implementation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460375" y="1752600"/>
            <a:ext cx="4040188" cy="639762"/>
          </a:xfrm>
        </p:spPr>
        <p:txBody>
          <a:bodyPr/>
          <a:lstStyle/>
          <a:p>
            <a:r>
              <a:rPr lang="en-US" altLang="ko-KR" dirty="0" smtClean="0"/>
              <a:t>ARRAY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8200" y="1752600"/>
            <a:ext cx="4041775" cy="639762"/>
          </a:xfrm>
        </p:spPr>
        <p:txBody>
          <a:bodyPr/>
          <a:lstStyle/>
          <a:p>
            <a:r>
              <a:rPr lang="en-US" altLang="ko-KR" dirty="0" smtClean="0"/>
              <a:t>Linked List</a:t>
            </a:r>
            <a:endParaRPr lang="ko-KR" altLang="en-US" dirty="0"/>
          </a:p>
        </p:txBody>
      </p:sp>
      <p:graphicFrame>
        <p:nvGraphicFramePr>
          <p:cNvPr id="13" name="내용 개체 틀 12"/>
          <p:cNvGraphicFramePr>
            <a:graphicFrameLocks noGrp="1"/>
          </p:cNvGraphicFramePr>
          <p:nvPr>
            <p:ph sz="quarter" idx="4"/>
          </p:nvPr>
        </p:nvGraphicFramePr>
        <p:xfrm>
          <a:off x="6324600" y="4038600"/>
          <a:ext cx="1374776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7388"/>
                <a:gridCol w="68738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내용 개체 틀 8"/>
          <p:cNvGraphicFramePr>
            <a:graphicFrameLocks noGrp="1"/>
          </p:cNvGraphicFramePr>
          <p:nvPr>
            <p:ph sz="half" idx="2"/>
          </p:nvPr>
        </p:nvGraphicFramePr>
        <p:xfrm>
          <a:off x="2286000" y="3352800"/>
          <a:ext cx="685800" cy="29667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58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38200" y="4876800"/>
            <a:ext cx="53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top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10" idx="3"/>
          </p:cNvCxnSpPr>
          <p:nvPr/>
        </p:nvCxnSpPr>
        <p:spPr>
          <a:xfrm flipV="1">
            <a:off x="1376809" y="5029200"/>
            <a:ext cx="909191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95391" y="4038600"/>
            <a:ext cx="53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top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stCxn id="14" idx="3"/>
          </p:cNvCxnSpPr>
          <p:nvPr/>
        </p:nvCxnSpPr>
        <p:spPr>
          <a:xfrm flipV="1">
            <a:off x="5334000" y="4191000"/>
            <a:ext cx="909191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내용 개체 틀 12"/>
          <p:cNvGraphicFramePr>
            <a:graphicFrameLocks/>
          </p:cNvGraphicFramePr>
          <p:nvPr/>
        </p:nvGraphicFramePr>
        <p:xfrm>
          <a:off x="6324600" y="4800600"/>
          <a:ext cx="1374776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7388"/>
                <a:gridCol w="68738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내용 개체 틀 12"/>
          <p:cNvGraphicFramePr>
            <a:graphicFrameLocks/>
          </p:cNvGraphicFramePr>
          <p:nvPr/>
        </p:nvGraphicFramePr>
        <p:xfrm>
          <a:off x="6324600" y="5486400"/>
          <a:ext cx="1374776" cy="3657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7388"/>
                <a:gridCol w="687388"/>
              </a:tblGrid>
              <a:tr h="218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내용 개체 틀 12"/>
          <p:cNvGraphicFramePr>
            <a:graphicFrameLocks/>
          </p:cNvGraphicFramePr>
          <p:nvPr/>
        </p:nvGraphicFramePr>
        <p:xfrm>
          <a:off x="6324600" y="6172200"/>
          <a:ext cx="1374776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7388"/>
                <a:gridCol w="68738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직선 화살표 연결선 19"/>
          <p:cNvCxnSpPr/>
          <p:nvPr/>
        </p:nvCxnSpPr>
        <p:spPr>
          <a:xfrm rot="5400000">
            <a:off x="6972300" y="46101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rot="5400000">
            <a:off x="7125494" y="5371306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rot="5400000">
            <a:off x="6973094" y="6057106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7200" y="1219200"/>
            <a:ext cx="3898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각각 </a:t>
            </a:r>
            <a:r>
              <a:rPr lang="en-US" altLang="ko-KR" dirty="0" smtClean="0"/>
              <a:t>Stack Functions</a:t>
            </a:r>
            <a:r>
              <a:rPr lang="ko-KR" altLang="en-US" dirty="0" smtClean="0"/>
              <a:t>을 구현해 보자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0" y="2362200"/>
            <a:ext cx="38876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ko-KR" dirty="0" smtClean="0"/>
              <a:t>isFull1(stack), isEmpty1(stack</a:t>
            </a:r>
            <a:r>
              <a:rPr lang="en-US" altLang="ko-KR" dirty="0" smtClean="0"/>
              <a:t>),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push1(stack</a:t>
            </a:r>
            <a:r>
              <a:rPr lang="en-US" altLang="ko-KR" dirty="0" smtClean="0"/>
              <a:t>, item</a:t>
            </a:r>
            <a:r>
              <a:rPr lang="en-US" altLang="ko-KR" dirty="0" smtClean="0"/>
              <a:t>), pop1(stack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572000" y="2362200"/>
            <a:ext cx="38876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ko-KR" dirty="0" smtClean="0"/>
              <a:t>isFull2(stack), isEmpty2(stack</a:t>
            </a:r>
            <a:r>
              <a:rPr lang="en-US" altLang="ko-KR" dirty="0" smtClean="0"/>
              <a:t>),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push2(stack</a:t>
            </a:r>
            <a:r>
              <a:rPr lang="en-US" altLang="ko-KR" dirty="0" smtClean="0"/>
              <a:t>, item</a:t>
            </a:r>
            <a:r>
              <a:rPr lang="en-US" altLang="ko-KR" dirty="0" smtClean="0"/>
              <a:t>), pop2(stack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테마">
      <a:majorFont>
        <a:latin typeface="Britannic Bold"/>
        <a:ea typeface="HY헤드라인M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 w="6350"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1494</TotalTime>
  <Words>310</Words>
  <Application>Microsoft Office PowerPoint</Application>
  <PresentationFormat>화면 슬라이드 쇼(4:3)</PresentationFormat>
  <Paragraphs>85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테마1</vt:lpstr>
      <vt:lpstr>Stack</vt:lpstr>
      <vt:lpstr>Infix, prefix, postfix 표기법</vt:lpstr>
      <vt:lpstr>변환 방법:  A * B – C / (D+E)</vt:lpstr>
      <vt:lpstr>Expression</vt:lpstr>
      <vt:lpstr>Conversion</vt:lpstr>
      <vt:lpstr>Quiz. http://ice-web.cc.gatech.edu/ce21/</vt:lpstr>
      <vt:lpstr>Stack</vt:lpstr>
      <vt:lpstr>Stack Functions</vt:lpstr>
      <vt:lpstr>Stack Implementation</vt:lpstr>
      <vt:lpstr>Quiz. www.cs.colorado.edu/~main/questions</vt:lpstr>
      <vt:lpstr>Example: Postfix Evaluation</vt:lpstr>
      <vt:lpstr>Quiz.</vt:lpstr>
      <vt:lpstr>Quiz. Google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</dc:title>
  <dc:creator>Dongseop Kwon</dc:creator>
  <cp:lastModifiedBy>bongbong</cp:lastModifiedBy>
  <cp:revision>63</cp:revision>
  <dcterms:created xsi:type="dcterms:W3CDTF">2016-03-17T03:08:04Z</dcterms:created>
  <dcterms:modified xsi:type="dcterms:W3CDTF">2017-01-12T18:08:01Z</dcterms:modified>
</cp:coreProperties>
</file>